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6" r:id="rId16"/>
    <p:sldId id="269" r:id="rId17"/>
    <p:sldId id="270" r:id="rId18"/>
    <p:sldId id="271" r:id="rId19"/>
    <p:sldId id="272" r:id="rId20"/>
    <p:sldId id="273"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RCH-2-Postnatal care</a:t>
            </a:r>
            <a:endParaRPr lang="en-US" dirty="0"/>
          </a:p>
        </p:txBody>
      </p:sp>
      <p:sp>
        <p:nvSpPr>
          <p:cNvPr id="3" name="Subtitle 2"/>
          <p:cNvSpPr>
            <a:spLocks noGrp="1"/>
          </p:cNvSpPr>
          <p:nvPr>
            <p:ph type="subTitle" idx="1"/>
          </p:nvPr>
        </p:nvSpPr>
        <p:spPr/>
        <p:txBody>
          <a:bodyPr/>
          <a:lstStyle/>
          <a:p>
            <a:r>
              <a:rPr lang="en-US" dirty="0" err="1" smtClean="0">
                <a:solidFill>
                  <a:schemeClr val="tx1"/>
                </a:solidFill>
              </a:rPr>
              <a:t>Dr.Niraj</a:t>
            </a:r>
            <a:r>
              <a:rPr lang="en-US" dirty="0" smtClean="0">
                <a:solidFill>
                  <a:schemeClr val="tx1"/>
                </a:solidFill>
              </a:rPr>
              <a:t> </a:t>
            </a:r>
            <a:r>
              <a:rPr lang="en-US" dirty="0" err="1" smtClean="0">
                <a:solidFill>
                  <a:schemeClr val="tx1"/>
                </a:solidFill>
              </a:rPr>
              <a:t>Pandit</a:t>
            </a:r>
            <a:endParaRPr lang="en-US" dirty="0" smtClean="0">
              <a:solidFill>
                <a:schemeClr val="tx1"/>
              </a:solidFill>
            </a:endParaRPr>
          </a:p>
          <a:p>
            <a:r>
              <a:rPr lang="en-US" dirty="0" smtClean="0">
                <a:solidFill>
                  <a:schemeClr val="tx1"/>
                </a:solidFill>
              </a:rPr>
              <a:t>Professor</a:t>
            </a:r>
          </a:p>
          <a:p>
            <a:r>
              <a:rPr lang="en-US" dirty="0" smtClean="0">
                <a:solidFill>
                  <a:schemeClr val="tx1"/>
                </a:solidFill>
              </a:rPr>
              <a:t>Community Medicine Department</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GB" altLang="en-US" dirty="0"/>
              <a:t>Protein composition of human colostrum </a:t>
            </a:r>
            <a:r>
              <a:rPr lang="en-US" altLang="en-US" dirty="0"/>
              <a:t/>
            </a:r>
            <a:br>
              <a:rPr lang="en-US" altLang="en-US" dirty="0"/>
            </a:br>
            <a:r>
              <a:rPr lang="en-GB" altLang="en-US" dirty="0"/>
              <a:t>and mature breast milk (per litre)</a:t>
            </a:r>
            <a:endParaRPr lang="en-IN" dirty="0"/>
          </a:p>
        </p:txBody>
      </p:sp>
      <p:pic>
        <p:nvPicPr>
          <p:cNvPr id="4" name="Object 3"/>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a:xfrm>
            <a:off x="464157" y="1600200"/>
            <a:ext cx="8215686" cy="4525963"/>
          </a:xfrm>
        </p:spPr>
      </p:pic>
      <p:sp>
        <p:nvSpPr>
          <p:cNvPr id="6" name="Text Box 4"/>
          <p:cNvSpPr txBox="1">
            <a:spLocks noChangeArrowheads="1"/>
          </p:cNvSpPr>
          <p:nvPr/>
        </p:nvSpPr>
        <p:spPr bwMode="auto">
          <a:xfrm>
            <a:off x="533400" y="5959475"/>
            <a:ext cx="8128000" cy="517525"/>
          </a:xfrm>
          <a:prstGeom prst="rect">
            <a:avLst/>
          </a:prstGeom>
          <a:noFill/>
          <a:ln>
            <a:noFill/>
          </a:ln>
          <a:effectLst/>
          <a:extLst>
            <a:ext uri="{909E8E84-426E-40DD-AFC4-6F175D3DCCD1}">
              <a14:hiddenFill xmlns="" xmlns:a14="http://schemas.microsoft.com/office/drawing/2010/main">
                <a:gradFill rotWithShape="0">
                  <a:gsLst>
                    <a:gs pos="0">
                      <a:srgbClr val="9900CC"/>
                    </a:gs>
                    <a:gs pos="100000">
                      <a:srgbClr val="660066"/>
                    </a:gs>
                  </a:gsLst>
                  <a:lin ang="270000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pPr>
              <a:spcBef>
                <a:spcPct val="50000"/>
              </a:spcBef>
            </a:pPr>
            <a:r>
              <a:rPr lang="en-GB" altLang="en-US" sz="1400" b="0" dirty="0">
                <a:solidFill>
                  <a:srgbClr val="000066"/>
                </a:solidFill>
              </a:rPr>
              <a:t>From: Worthington-Roberts B</a:t>
            </a:r>
            <a:r>
              <a:rPr lang="en-US" altLang="en-US" sz="1400" b="0" dirty="0">
                <a:solidFill>
                  <a:srgbClr val="000066"/>
                </a:solidFill>
              </a:rPr>
              <a:t>, </a:t>
            </a:r>
            <a:r>
              <a:rPr lang="en-GB" altLang="en-US" sz="1400" b="0" dirty="0">
                <a:solidFill>
                  <a:srgbClr val="000066"/>
                </a:solidFill>
              </a:rPr>
              <a:t>Williams SR</a:t>
            </a:r>
            <a:r>
              <a:rPr lang="en-US" altLang="en-US" sz="1400" b="0" dirty="0">
                <a:solidFill>
                  <a:srgbClr val="000066"/>
                </a:solidFill>
              </a:rPr>
              <a:t>.</a:t>
            </a:r>
            <a:r>
              <a:rPr lang="en-GB" altLang="en-US" sz="1400" b="0" dirty="0">
                <a:solidFill>
                  <a:srgbClr val="000066"/>
                </a:solidFill>
              </a:rPr>
              <a:t> </a:t>
            </a:r>
            <a:r>
              <a:rPr lang="en-GB" altLang="en-US" sz="1400" b="0" i="1" dirty="0">
                <a:solidFill>
                  <a:srgbClr val="000066"/>
                </a:solidFill>
              </a:rPr>
              <a:t>Nutrition in Pregnancy and Lactation, 5th ed.</a:t>
            </a:r>
            <a:r>
              <a:rPr lang="en-GB" altLang="en-US" sz="1400" b="0" dirty="0">
                <a:solidFill>
                  <a:srgbClr val="000066"/>
                </a:solidFill>
              </a:rPr>
              <a:t> St. Louis, MO</a:t>
            </a:r>
            <a:r>
              <a:rPr lang="en-US" altLang="en-US" sz="1400" b="0" dirty="0">
                <a:solidFill>
                  <a:srgbClr val="000066"/>
                </a:solidFill>
              </a:rPr>
              <a:t>,</a:t>
            </a:r>
            <a:r>
              <a:rPr lang="en-GB" altLang="en-US" sz="1400" b="0" dirty="0">
                <a:solidFill>
                  <a:srgbClr val="000066"/>
                </a:solidFill>
              </a:rPr>
              <a:t> Times Mirror/Mosby College Publishing</a:t>
            </a:r>
            <a:r>
              <a:rPr lang="en-US" altLang="en-US" sz="1400" b="0" dirty="0">
                <a:solidFill>
                  <a:srgbClr val="000066"/>
                </a:solidFill>
              </a:rPr>
              <a:t>, p. 350, 1993.</a:t>
            </a:r>
            <a:endParaRPr lang="en-GB" altLang="en-US" sz="1400" b="0" dirty="0">
              <a:solidFill>
                <a:srgbClr val="000066"/>
              </a:solidFill>
            </a:endParaRPr>
          </a:p>
        </p:txBody>
      </p:sp>
    </p:spTree>
    <p:extLst>
      <p:ext uri="{BB962C8B-B14F-4D97-AF65-F5344CB8AC3E}">
        <p14:creationId xmlns="" xmlns:p14="http://schemas.microsoft.com/office/powerpoint/2010/main" val="2870027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The perfect match</a:t>
            </a:r>
            <a:r>
              <a:rPr lang="en-GB" altLang="en-US" dirty="0" smtClean="0"/>
              <a:t>: quantity </a:t>
            </a:r>
            <a:r>
              <a:rPr lang="en-GB" altLang="en-US" dirty="0"/>
              <a:t>of colostrum per feed </a:t>
            </a:r>
            <a:r>
              <a:rPr lang="en-US" altLang="en-US" dirty="0"/>
              <a:t/>
            </a:r>
            <a:br>
              <a:rPr lang="en-US" altLang="en-US" dirty="0"/>
            </a:br>
            <a:r>
              <a:rPr lang="en-GB" altLang="en-US" dirty="0"/>
              <a:t>and the newborn stomach capacity</a:t>
            </a:r>
            <a:endParaRPr lang="en-IN" dirty="0"/>
          </a:p>
        </p:txBody>
      </p:sp>
      <p:grpSp>
        <p:nvGrpSpPr>
          <p:cNvPr id="3" name="Group 14"/>
          <p:cNvGrpSpPr>
            <a:grpSpLocks/>
          </p:cNvGrpSpPr>
          <p:nvPr/>
        </p:nvGrpSpPr>
        <p:grpSpPr bwMode="auto">
          <a:xfrm>
            <a:off x="541338" y="1981200"/>
            <a:ext cx="7993062" cy="3429000"/>
            <a:chOff x="341" y="1248"/>
            <a:chExt cx="5035" cy="2160"/>
          </a:xfrm>
        </p:grpSpPr>
        <p:sp>
          <p:nvSpPr>
            <p:cNvPr id="5" name="Rectangle 9"/>
            <p:cNvSpPr>
              <a:spLocks noChangeArrowheads="1"/>
            </p:cNvSpPr>
            <p:nvPr/>
          </p:nvSpPr>
          <p:spPr bwMode="auto">
            <a:xfrm>
              <a:off x="341" y="1248"/>
              <a:ext cx="5035" cy="2160"/>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pic>
          <p:nvPicPr>
            <p:cNvPr id="6" name="Picture 8" descr="Stomach capacity"/>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27" y="1344"/>
              <a:ext cx="4805" cy="1965"/>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12"/>
            <p:cNvSpPr>
              <a:spLocks noChangeArrowheads="1"/>
            </p:cNvSpPr>
            <p:nvPr/>
          </p:nvSpPr>
          <p:spPr bwMode="auto">
            <a:xfrm>
              <a:off x="1632" y="2448"/>
              <a:ext cx="96" cy="96"/>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8" name="Rectangle 13"/>
            <p:cNvSpPr>
              <a:spLocks noChangeArrowheads="1"/>
            </p:cNvSpPr>
            <p:nvPr/>
          </p:nvSpPr>
          <p:spPr bwMode="auto">
            <a:xfrm>
              <a:off x="4464" y="2592"/>
              <a:ext cx="96" cy="96"/>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grpSp>
      <p:sp>
        <p:nvSpPr>
          <p:cNvPr id="9" name="Text Box 10"/>
          <p:cNvSpPr txBox="1">
            <a:spLocks noChangeArrowheads="1"/>
          </p:cNvSpPr>
          <p:nvPr/>
        </p:nvSpPr>
        <p:spPr bwMode="auto">
          <a:xfrm>
            <a:off x="812800" y="5715000"/>
            <a:ext cx="7653338" cy="517525"/>
          </a:xfrm>
          <a:prstGeom prst="rect">
            <a:avLst/>
          </a:prstGeom>
          <a:noFill/>
          <a:ln>
            <a:noFill/>
          </a:ln>
          <a:effectLst/>
          <a:extLst>
            <a:ext uri="{909E8E84-426E-40DD-AFC4-6F175D3DCCD1}">
              <a14:hiddenFill xmlns="" xmlns:a14="http://schemas.microsoft.com/office/drawing/2010/main">
                <a:gradFill rotWithShape="0">
                  <a:gsLst>
                    <a:gs pos="0">
                      <a:srgbClr val="9900CC"/>
                    </a:gs>
                    <a:gs pos="100000">
                      <a:srgbClr val="660066"/>
                    </a:gs>
                  </a:gsLst>
                  <a:lin ang="270000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pPr>
              <a:spcBef>
                <a:spcPct val="50000"/>
              </a:spcBef>
            </a:pPr>
            <a:r>
              <a:rPr lang="en-GB" altLang="en-US" sz="1400" b="0" dirty="0"/>
              <a:t>Adapted from: Pipes PL</a:t>
            </a:r>
            <a:r>
              <a:rPr lang="en-US" altLang="en-US" sz="1400" b="0" dirty="0"/>
              <a:t>.</a:t>
            </a:r>
            <a:r>
              <a:rPr lang="en-GB" altLang="en-US" sz="1400" b="0" dirty="0"/>
              <a:t> </a:t>
            </a:r>
            <a:r>
              <a:rPr lang="en-GB" altLang="en-US" sz="1400" b="0" i="1" dirty="0"/>
              <a:t>Nutrition in Infancy and Childhood, Fourth Edition</a:t>
            </a:r>
            <a:r>
              <a:rPr lang="en-GB" altLang="en-US" sz="1400" b="0" dirty="0"/>
              <a:t>. St. Louis</a:t>
            </a:r>
            <a:r>
              <a:rPr lang="en-US" altLang="en-US" sz="1400" b="0" dirty="0"/>
              <a:t>,</a:t>
            </a:r>
            <a:r>
              <a:rPr lang="en-GB" altLang="en-US" sz="1400" b="0" dirty="0"/>
              <a:t> Times Mirror/Mosby College Publishing</a:t>
            </a:r>
            <a:r>
              <a:rPr lang="en-US" altLang="en-US" sz="1400" b="0" dirty="0"/>
              <a:t>, 1989.</a:t>
            </a:r>
            <a:endParaRPr lang="en-GB" altLang="en-US" sz="1800" b="0" dirty="0">
              <a:solidFill>
                <a:srgbClr val="FF0066"/>
              </a:solidFill>
            </a:endParaRPr>
          </a:p>
        </p:txBody>
      </p:sp>
    </p:spTree>
    <p:extLst>
      <p:ext uri="{BB962C8B-B14F-4D97-AF65-F5344CB8AC3E}">
        <p14:creationId xmlns="" xmlns:p14="http://schemas.microsoft.com/office/powerpoint/2010/main" val="3196510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n-US" dirty="0">
                <a:solidFill>
                  <a:srgbClr val="CC6600"/>
                </a:solidFill>
                <a:sym typeface="Wingdings" panose="05000000000000000000" pitchFamily="2" charset="2"/>
              </a:rPr>
              <a:t>Medically </a:t>
            </a:r>
            <a:r>
              <a:rPr lang="en-GB" altLang="en-US" dirty="0" smtClean="0">
                <a:solidFill>
                  <a:srgbClr val="CC6600"/>
                </a:solidFill>
                <a:sym typeface="Wingdings" panose="05000000000000000000" pitchFamily="2" charset="2"/>
              </a:rPr>
              <a:t>indicated Exceptions</a:t>
            </a:r>
            <a:endParaRPr lang="en-IN" dirty="0"/>
          </a:p>
        </p:txBody>
      </p:sp>
      <p:sp>
        <p:nvSpPr>
          <p:cNvPr id="3" name="Content Placeholder 2"/>
          <p:cNvSpPr>
            <a:spLocks noGrp="1"/>
          </p:cNvSpPr>
          <p:nvPr>
            <p:ph idx="1"/>
          </p:nvPr>
        </p:nvSpPr>
        <p:spPr/>
        <p:txBody>
          <a:bodyPr/>
          <a:lstStyle/>
          <a:p>
            <a:pPr>
              <a:spcBef>
                <a:spcPct val="25000"/>
              </a:spcBef>
            </a:pPr>
            <a:r>
              <a:rPr lang="en-GB" altLang="en-US" dirty="0" smtClean="0">
                <a:solidFill>
                  <a:srgbClr val="CC6600"/>
                </a:solidFill>
                <a:sym typeface="Wingdings" panose="05000000000000000000" pitchFamily="2" charset="2"/>
              </a:rPr>
              <a:t>There </a:t>
            </a:r>
            <a:r>
              <a:rPr lang="en-GB" altLang="en-US" dirty="0">
                <a:solidFill>
                  <a:srgbClr val="CC6600"/>
                </a:solidFill>
                <a:sym typeface="Wingdings" panose="05000000000000000000" pitchFamily="2" charset="2"/>
              </a:rPr>
              <a:t>are rare exceptions during which the infant may require other fluids or food in addition to, or in place of, breast milk. The feeding programme of these babies should be determined by qualified health professionals on an individual basis.</a:t>
            </a:r>
            <a:endParaRPr lang="en-GB" altLang="en-US" dirty="0">
              <a:solidFill>
                <a:srgbClr val="CC6600"/>
              </a:solidFill>
            </a:endParaRPr>
          </a:p>
          <a:p>
            <a:endParaRPr lang="en-IN" dirty="0"/>
          </a:p>
        </p:txBody>
      </p:sp>
    </p:spTree>
    <p:extLst>
      <p:ext uri="{BB962C8B-B14F-4D97-AF65-F5344CB8AC3E}">
        <p14:creationId xmlns="" xmlns:p14="http://schemas.microsoft.com/office/powerpoint/2010/main" val="272311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Planning</a:t>
            </a:r>
            <a:endParaRPr lang="en-IN" dirty="0"/>
          </a:p>
        </p:txBody>
      </p:sp>
      <p:sp>
        <p:nvSpPr>
          <p:cNvPr id="3" name="Content Placeholder 2"/>
          <p:cNvSpPr>
            <a:spLocks noGrp="1"/>
          </p:cNvSpPr>
          <p:nvPr>
            <p:ph idx="1"/>
          </p:nvPr>
        </p:nvSpPr>
        <p:spPr/>
        <p:txBody>
          <a:bodyPr/>
          <a:lstStyle/>
          <a:p>
            <a:r>
              <a:rPr lang="en-IN" dirty="0"/>
              <a:t>Post partum sterilization is </a:t>
            </a:r>
            <a:r>
              <a:rPr lang="en-IN" dirty="0" smtClean="0"/>
              <a:t>recommended on </a:t>
            </a:r>
            <a:r>
              <a:rPr lang="en-IN" dirty="0"/>
              <a:t>2nd day after delivery</a:t>
            </a:r>
          </a:p>
          <a:p>
            <a:r>
              <a:rPr lang="en-IN" dirty="0" smtClean="0"/>
              <a:t>IUD </a:t>
            </a:r>
            <a:r>
              <a:rPr lang="en-IN" dirty="0"/>
              <a:t>and conventional </a:t>
            </a:r>
            <a:r>
              <a:rPr lang="en-IN" dirty="0" smtClean="0"/>
              <a:t>contraceptives should </a:t>
            </a:r>
            <a:r>
              <a:rPr lang="en-IN" dirty="0"/>
              <a:t>be used during </a:t>
            </a:r>
            <a:r>
              <a:rPr lang="en-IN" dirty="0" smtClean="0"/>
              <a:t>lactation</a:t>
            </a:r>
          </a:p>
          <a:p>
            <a:endParaRPr lang="en-IN" dirty="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key education</a:t>
            </a:r>
            <a:endParaRPr lang="en-IN" dirty="0"/>
          </a:p>
        </p:txBody>
      </p:sp>
      <p:sp>
        <p:nvSpPr>
          <p:cNvPr id="3" name="Content Placeholder 2"/>
          <p:cNvSpPr>
            <a:spLocks noGrp="1"/>
          </p:cNvSpPr>
          <p:nvPr>
            <p:ph idx="1"/>
          </p:nvPr>
        </p:nvSpPr>
        <p:spPr/>
        <p:txBody>
          <a:bodyPr/>
          <a:lstStyle/>
          <a:p>
            <a:r>
              <a:rPr lang="en-IN" dirty="0"/>
              <a:t>Hygiene – personal and environmental</a:t>
            </a:r>
          </a:p>
          <a:p>
            <a:r>
              <a:rPr lang="en-IN" dirty="0" smtClean="0"/>
              <a:t>Immunization</a:t>
            </a:r>
            <a:endParaRPr lang="en-IN" dirty="0"/>
          </a:p>
          <a:p>
            <a:r>
              <a:rPr lang="en-IN" dirty="0" smtClean="0"/>
              <a:t>Feeding </a:t>
            </a:r>
            <a:r>
              <a:rPr lang="en-IN" dirty="0"/>
              <a:t>for mother and infant</a:t>
            </a:r>
          </a:p>
          <a:p>
            <a:r>
              <a:rPr lang="en-IN" dirty="0" smtClean="0"/>
              <a:t>Birth </a:t>
            </a:r>
            <a:r>
              <a:rPr lang="en-IN" dirty="0"/>
              <a:t>registration</a:t>
            </a:r>
          </a:p>
          <a:p>
            <a:r>
              <a:rPr lang="en-IN" dirty="0" smtClean="0"/>
              <a:t>Importance </a:t>
            </a:r>
            <a:r>
              <a:rPr lang="en-IN" dirty="0"/>
              <a:t>of health check up</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457200" y="0"/>
            <a:ext cx="8382000" cy="64008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time</a:t>
            </a:r>
            <a:endParaRPr lang="en-IN" dirty="0"/>
          </a:p>
        </p:txBody>
      </p:sp>
      <p:sp>
        <p:nvSpPr>
          <p:cNvPr id="3" name="Content Placeholder 2"/>
          <p:cNvSpPr>
            <a:spLocks noGrp="1"/>
          </p:cNvSpPr>
          <p:nvPr>
            <p:ph idx="1"/>
          </p:nvPr>
        </p:nvSpPr>
        <p:spPr/>
        <p:txBody>
          <a:bodyPr/>
          <a:lstStyle/>
          <a:p>
            <a:r>
              <a:rPr lang="en-US" dirty="0" smtClean="0"/>
              <a:t>Please take paper and write </a:t>
            </a:r>
            <a:r>
              <a:rPr lang="en-US" dirty="0" err="1" smtClean="0"/>
              <a:t>ur</a:t>
            </a:r>
            <a:r>
              <a:rPr lang="en-US" dirty="0" smtClean="0"/>
              <a:t> name &amp;roll number</a:t>
            </a:r>
          </a:p>
          <a:p>
            <a:r>
              <a:rPr lang="en-US" dirty="0" smtClean="0"/>
              <a:t>Write answer clearly</a:t>
            </a:r>
          </a:p>
          <a:p>
            <a:r>
              <a:rPr lang="en-US" dirty="0" smtClean="0"/>
              <a:t>Each question carry 1 marks</a:t>
            </a:r>
          </a:p>
          <a:p>
            <a:r>
              <a:rPr lang="en-US" dirty="0" smtClean="0"/>
              <a:t>No negative marking</a:t>
            </a:r>
          </a:p>
          <a:p>
            <a:r>
              <a:rPr lang="en-US" dirty="0" smtClean="0"/>
              <a:t>1 min for one question</a:t>
            </a:r>
            <a:endParaRPr lang="en-IN" dirty="0"/>
          </a:p>
        </p:txBody>
      </p:sp>
    </p:spTree>
  </p:cSld>
  <p:clrMapOvr>
    <a:masterClrMapping/>
  </p:clrMapOvr>
  <p:transition advClick="0" advTm="60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1. How many ANC visit minimum recommended under </a:t>
            </a:r>
            <a:r>
              <a:rPr lang="en-US" dirty="0" err="1" smtClean="0"/>
              <a:t>programme</a:t>
            </a:r>
            <a:r>
              <a:rPr lang="en-US" dirty="0" smtClean="0"/>
              <a:t> RCH?  </a:t>
            </a:r>
          </a:p>
          <a:p>
            <a:pPr lvl="1"/>
            <a:r>
              <a:rPr lang="en-US" dirty="0" smtClean="0"/>
              <a:t>A – 2</a:t>
            </a:r>
          </a:p>
          <a:p>
            <a:pPr lvl="1"/>
            <a:r>
              <a:rPr lang="en-US" dirty="0" smtClean="0"/>
              <a:t>B – 3</a:t>
            </a:r>
          </a:p>
          <a:p>
            <a:pPr lvl="1"/>
            <a:r>
              <a:rPr lang="en-US" dirty="0" smtClean="0"/>
              <a:t>C – 4</a:t>
            </a:r>
          </a:p>
          <a:p>
            <a:pPr lvl="1"/>
            <a:r>
              <a:rPr lang="en-US" dirty="0" smtClean="0"/>
              <a:t>D - 8</a:t>
            </a:r>
            <a:endParaRPr lang="en-IN" dirty="0"/>
          </a:p>
        </p:txBody>
      </p:sp>
    </p:spTree>
  </p:cSld>
  <p:clrMapOvr>
    <a:masterClrMapping/>
  </p:clrMapOvr>
  <p:transition advClick="0" advTm="30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smtClean="0"/>
              <a:t>2. What are high risk pregnancy?</a:t>
            </a:r>
          </a:p>
          <a:p>
            <a:pPr lvl="1"/>
            <a:r>
              <a:rPr lang="en-US" dirty="0" smtClean="0"/>
              <a:t>A- Elderly grand </a:t>
            </a:r>
            <a:r>
              <a:rPr lang="en-US" dirty="0" err="1" smtClean="0"/>
              <a:t>multipara</a:t>
            </a:r>
            <a:endParaRPr lang="en-US" dirty="0" smtClean="0"/>
          </a:p>
          <a:p>
            <a:pPr lvl="1"/>
            <a:r>
              <a:rPr lang="en-IN" dirty="0" smtClean="0"/>
              <a:t>B – </a:t>
            </a:r>
            <a:r>
              <a:rPr lang="en-IN" dirty="0" err="1" smtClean="0"/>
              <a:t>Rh</a:t>
            </a:r>
            <a:r>
              <a:rPr lang="en-IN" dirty="0" smtClean="0"/>
              <a:t> –</a:t>
            </a:r>
            <a:r>
              <a:rPr lang="en-IN" dirty="0" err="1" smtClean="0"/>
              <a:t>ve</a:t>
            </a:r>
            <a:r>
              <a:rPr lang="en-IN" dirty="0" smtClean="0"/>
              <a:t> mother</a:t>
            </a:r>
          </a:p>
          <a:p>
            <a:pPr lvl="1"/>
            <a:r>
              <a:rPr lang="en-IN" dirty="0" smtClean="0"/>
              <a:t>C – Weight of mother &lt;40 kg</a:t>
            </a:r>
          </a:p>
          <a:p>
            <a:pPr lvl="1"/>
            <a:r>
              <a:rPr lang="en-IN" dirty="0" smtClean="0"/>
              <a:t>D – Height of mother &gt; 145 cm</a:t>
            </a:r>
            <a:endParaRPr lang="en-IN" dirty="0"/>
          </a:p>
        </p:txBody>
      </p:sp>
    </p:spTree>
  </p:cSld>
  <p:clrMapOvr>
    <a:masterClrMapping/>
  </p:clrMapOvr>
  <p:transition advClick="0" advTm="30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3. Write two warning sing symptoms of pregnancy</a:t>
            </a:r>
          </a:p>
          <a:p>
            <a:pPr lvl="1"/>
            <a:r>
              <a:rPr lang="en-US" dirty="0" smtClean="0"/>
              <a:t>A Headache</a:t>
            </a:r>
          </a:p>
          <a:p>
            <a:pPr lvl="1"/>
            <a:r>
              <a:rPr lang="en-US" dirty="0" smtClean="0"/>
              <a:t>B Convulsion</a:t>
            </a:r>
          </a:p>
          <a:p>
            <a:pPr lvl="1"/>
            <a:r>
              <a:rPr lang="en-US" dirty="0" smtClean="0"/>
              <a:t>C -Edema feet</a:t>
            </a:r>
          </a:p>
          <a:p>
            <a:pPr lvl="1"/>
            <a:r>
              <a:rPr lang="en-US" dirty="0" smtClean="0"/>
              <a:t>Weight gain 8 kg during pregnancy period </a:t>
            </a:r>
            <a:endParaRPr lang="en-IN" dirty="0"/>
          </a:p>
        </p:txBody>
      </p:sp>
    </p:spTree>
  </p:cSld>
  <p:clrMapOvr>
    <a:masterClrMapping/>
  </p:clrMapOvr>
  <p:transition advTm="3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Postnatal care</a:t>
            </a:r>
            <a:endParaRPr lang="en-IN" dirty="0"/>
          </a:p>
        </p:txBody>
      </p:sp>
      <p:sp>
        <p:nvSpPr>
          <p:cNvPr id="3" name="Content Placeholder 2"/>
          <p:cNvSpPr>
            <a:spLocks noGrp="1"/>
          </p:cNvSpPr>
          <p:nvPr>
            <p:ph idx="1"/>
          </p:nvPr>
        </p:nvSpPr>
        <p:spPr/>
        <p:txBody>
          <a:bodyPr>
            <a:normAutofit fontScale="92500" lnSpcReduction="20000"/>
          </a:bodyPr>
          <a:lstStyle/>
          <a:p>
            <a:r>
              <a:rPr lang="en-IN" b="1" dirty="0"/>
              <a:t>Care of newborn and mother after delivery</a:t>
            </a:r>
          </a:p>
          <a:p>
            <a:r>
              <a:rPr lang="en-IN" dirty="0"/>
              <a:t>It is responsibility of obstetrician and </a:t>
            </a:r>
            <a:r>
              <a:rPr lang="en-IN" dirty="0" err="1"/>
              <a:t>pediatrician</a:t>
            </a:r>
            <a:r>
              <a:rPr lang="en-IN" dirty="0"/>
              <a:t> </a:t>
            </a:r>
            <a:r>
              <a:rPr lang="en-IN" dirty="0" smtClean="0"/>
              <a:t>which is </a:t>
            </a:r>
            <a:r>
              <a:rPr lang="en-IN" dirty="0"/>
              <a:t>called as </a:t>
            </a:r>
            <a:r>
              <a:rPr lang="en-IN" dirty="0" err="1"/>
              <a:t>perinatology</a:t>
            </a:r>
            <a:r>
              <a:rPr lang="en-IN" dirty="0"/>
              <a:t>.</a:t>
            </a:r>
          </a:p>
          <a:p>
            <a:r>
              <a:rPr lang="en-IN" b="1" dirty="0"/>
              <a:t>objectives</a:t>
            </a:r>
          </a:p>
          <a:p>
            <a:pPr lvl="1"/>
            <a:r>
              <a:rPr lang="en-IN" dirty="0" smtClean="0"/>
              <a:t>To </a:t>
            </a:r>
            <a:r>
              <a:rPr lang="en-IN" dirty="0"/>
              <a:t>prevent complications of postpartum period.</a:t>
            </a:r>
          </a:p>
          <a:p>
            <a:pPr lvl="1"/>
            <a:r>
              <a:rPr lang="en-IN" dirty="0" smtClean="0"/>
              <a:t>To </a:t>
            </a:r>
            <a:r>
              <a:rPr lang="en-IN" dirty="0"/>
              <a:t>provide care for rapid restoration of the mother </a:t>
            </a:r>
            <a:r>
              <a:rPr lang="en-IN" dirty="0" smtClean="0"/>
              <a:t>to optimum </a:t>
            </a:r>
            <a:r>
              <a:rPr lang="en-IN" dirty="0"/>
              <a:t>health.</a:t>
            </a:r>
          </a:p>
          <a:p>
            <a:pPr lvl="1"/>
            <a:r>
              <a:rPr lang="en-IN" dirty="0" smtClean="0"/>
              <a:t>To </a:t>
            </a:r>
            <a:r>
              <a:rPr lang="en-IN" dirty="0"/>
              <a:t>check adequacy of breast feeding.</a:t>
            </a:r>
          </a:p>
          <a:p>
            <a:pPr lvl="1"/>
            <a:r>
              <a:rPr lang="en-IN" dirty="0" smtClean="0"/>
              <a:t>To </a:t>
            </a:r>
            <a:r>
              <a:rPr lang="en-IN" dirty="0"/>
              <a:t>provide family planning services.</a:t>
            </a:r>
          </a:p>
          <a:p>
            <a:pPr lvl="1"/>
            <a:r>
              <a:rPr lang="en-IN" dirty="0" smtClean="0"/>
              <a:t>To </a:t>
            </a:r>
            <a:r>
              <a:rPr lang="en-IN" dirty="0"/>
              <a:t>provide basic health education to mother/ family</a:t>
            </a:r>
            <a:r>
              <a:rPr lang="en-IN" dirty="0" smtClean="0"/>
              <a:t>.</a:t>
            </a:r>
          </a:p>
          <a:p>
            <a:pPr lvl="1"/>
            <a:r>
              <a:rPr lang="en-US" dirty="0" smtClean="0"/>
              <a:t>Child care including immunization</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4. Exclusive Breast feeding means</a:t>
            </a:r>
          </a:p>
          <a:p>
            <a:pPr lvl="1"/>
            <a:r>
              <a:rPr lang="en-US" dirty="0" smtClean="0"/>
              <a:t>A – Infant on only BF for 4 months</a:t>
            </a:r>
          </a:p>
          <a:p>
            <a:pPr lvl="1"/>
            <a:r>
              <a:rPr lang="en-US" dirty="0" smtClean="0"/>
              <a:t>B- Infant on only BF for 6 months</a:t>
            </a:r>
          </a:p>
          <a:p>
            <a:pPr lvl="1"/>
            <a:r>
              <a:rPr lang="en-US" dirty="0" smtClean="0"/>
              <a:t>C – Infant on BF + top feed for first six months</a:t>
            </a:r>
          </a:p>
          <a:p>
            <a:pPr lvl="1"/>
            <a:r>
              <a:rPr lang="en-US" dirty="0" smtClean="0"/>
              <a:t>D Non of above</a:t>
            </a:r>
          </a:p>
          <a:p>
            <a:pPr lvl="1">
              <a:buNone/>
            </a:pPr>
            <a:r>
              <a:rPr lang="en-US" dirty="0" smtClean="0"/>
              <a:t> </a:t>
            </a:r>
            <a:endParaRPr lang="en-IN" dirty="0"/>
          </a:p>
        </p:txBody>
      </p:sp>
    </p:spTree>
  </p:cSld>
  <p:clrMapOvr>
    <a:masterClrMapping/>
  </p:clrMapOvr>
  <p:transition advTm="30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5. What duration is known as postnatal care?</a:t>
            </a:r>
          </a:p>
          <a:p>
            <a:pPr lvl="1"/>
            <a:r>
              <a:rPr lang="en-US" dirty="0" smtClean="0"/>
              <a:t>A. 3 weeks post delivery</a:t>
            </a:r>
          </a:p>
          <a:p>
            <a:pPr lvl="1"/>
            <a:r>
              <a:rPr lang="en-US" dirty="0" smtClean="0"/>
              <a:t>B. 6 weeks post delivery</a:t>
            </a:r>
          </a:p>
          <a:p>
            <a:pPr lvl="1"/>
            <a:r>
              <a:rPr lang="en-US" dirty="0" smtClean="0"/>
              <a:t>C. 9 weeks post delivery</a:t>
            </a:r>
          </a:p>
          <a:p>
            <a:pPr lvl="1"/>
            <a:r>
              <a:rPr lang="en-US" dirty="0" smtClean="0"/>
              <a:t>D. Conception to delivery</a:t>
            </a:r>
          </a:p>
          <a:p>
            <a:pPr lvl="1">
              <a:buNone/>
            </a:pPr>
            <a:endParaRPr lang="en-IN" dirty="0"/>
          </a:p>
        </p:txBody>
      </p:sp>
    </p:spTree>
  </p:cSld>
  <p:clrMapOvr>
    <a:masterClrMapping/>
  </p:clrMapOvr>
  <p:transition advTm="3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Complications of </a:t>
            </a:r>
            <a:r>
              <a:rPr lang="en-IN" b="1" dirty="0" err="1"/>
              <a:t>postpartal</a:t>
            </a:r>
            <a:r>
              <a:rPr lang="en-IN" b="1" dirty="0"/>
              <a:t/>
            </a:r>
            <a:br>
              <a:rPr lang="en-IN" b="1" dirty="0"/>
            </a:br>
            <a:r>
              <a:rPr lang="en-IN" b="1" dirty="0" smtClean="0"/>
              <a:t>period</a:t>
            </a:r>
            <a:endParaRPr lang="en-IN" dirty="0"/>
          </a:p>
        </p:txBody>
      </p:sp>
      <p:sp>
        <p:nvSpPr>
          <p:cNvPr id="3" name="Content Placeholder 2"/>
          <p:cNvSpPr>
            <a:spLocks noGrp="1"/>
          </p:cNvSpPr>
          <p:nvPr>
            <p:ph idx="1"/>
          </p:nvPr>
        </p:nvSpPr>
        <p:spPr/>
        <p:txBody>
          <a:bodyPr/>
          <a:lstStyle/>
          <a:p>
            <a:r>
              <a:rPr lang="en-IN" dirty="0"/>
              <a:t>Puerperal sepsis – is infection of </a:t>
            </a:r>
            <a:r>
              <a:rPr lang="en-IN" dirty="0" smtClean="0"/>
              <a:t>genital tract within 6 </a:t>
            </a:r>
            <a:r>
              <a:rPr lang="en-IN" dirty="0"/>
              <a:t>weeks after delivery.</a:t>
            </a:r>
          </a:p>
          <a:p>
            <a:r>
              <a:rPr lang="en-IN" dirty="0" err="1" smtClean="0"/>
              <a:t>Thrombophlebitis</a:t>
            </a:r>
            <a:r>
              <a:rPr lang="en-IN" dirty="0" smtClean="0"/>
              <a:t> </a:t>
            </a:r>
            <a:r>
              <a:rPr lang="en-IN" dirty="0"/>
              <a:t>– is infection of leg </a:t>
            </a:r>
            <a:r>
              <a:rPr lang="en-IN" dirty="0" smtClean="0"/>
              <a:t>veins frequently </a:t>
            </a:r>
            <a:r>
              <a:rPr lang="en-IN" dirty="0"/>
              <a:t>associated with varicose veins .</a:t>
            </a:r>
          </a:p>
          <a:p>
            <a:r>
              <a:rPr lang="en-IN" dirty="0" smtClean="0"/>
              <a:t>Secondary </a:t>
            </a:r>
            <a:r>
              <a:rPr lang="en-IN" dirty="0" err="1"/>
              <a:t>hemorrhage</a:t>
            </a:r>
            <a:r>
              <a:rPr lang="en-IN" dirty="0"/>
              <a:t> –bleeding </a:t>
            </a:r>
            <a:r>
              <a:rPr lang="en-IN" dirty="0" smtClean="0"/>
              <a:t>from vagina </a:t>
            </a:r>
            <a:r>
              <a:rPr lang="en-IN" dirty="0"/>
              <a:t>anytime from 6 hours to 6 </a:t>
            </a:r>
            <a:r>
              <a:rPr lang="en-IN" dirty="0" smtClean="0"/>
              <a:t>weeks </a:t>
            </a:r>
            <a:endParaRPr lang="en-IN" dirty="0"/>
          </a:p>
          <a:p>
            <a:r>
              <a:rPr lang="en-IN" dirty="0" smtClean="0"/>
              <a:t>UTI </a:t>
            </a:r>
            <a:r>
              <a:rPr lang="en-IN" dirty="0"/>
              <a:t>, mastitis</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Restoration of mother to</a:t>
            </a:r>
            <a:br>
              <a:rPr lang="en-IN" b="1" dirty="0"/>
            </a:br>
            <a:r>
              <a:rPr lang="en-IN" b="1" dirty="0"/>
              <a:t>optimum </a:t>
            </a:r>
            <a:r>
              <a:rPr lang="en-IN" b="1" dirty="0" smtClean="0"/>
              <a:t>health</a:t>
            </a:r>
            <a:endParaRPr lang="en-IN" dirty="0"/>
          </a:p>
        </p:txBody>
      </p:sp>
      <p:sp>
        <p:nvSpPr>
          <p:cNvPr id="3" name="Content Placeholder 2"/>
          <p:cNvSpPr>
            <a:spLocks noGrp="1"/>
          </p:cNvSpPr>
          <p:nvPr>
            <p:ph idx="1"/>
          </p:nvPr>
        </p:nvSpPr>
        <p:spPr/>
        <p:txBody>
          <a:bodyPr>
            <a:normAutofit fontScale="85000" lnSpcReduction="20000"/>
          </a:bodyPr>
          <a:lstStyle/>
          <a:p>
            <a:r>
              <a:rPr lang="en-IN" dirty="0"/>
              <a:t>Postnatal examination – twice a day during first 3 </a:t>
            </a:r>
            <a:r>
              <a:rPr lang="en-IN" dirty="0" smtClean="0"/>
              <a:t>days then </a:t>
            </a:r>
            <a:r>
              <a:rPr lang="en-IN" dirty="0"/>
              <a:t>once a day till umbilical cord drops off . At the </a:t>
            </a:r>
            <a:r>
              <a:rPr lang="en-IN" dirty="0" smtClean="0"/>
              <a:t>end of </a:t>
            </a:r>
            <a:r>
              <a:rPr lang="en-IN" dirty="0"/>
              <a:t>6 weeks check up for involution of uterus. </a:t>
            </a:r>
            <a:endParaRPr lang="en-IN" dirty="0" smtClean="0"/>
          </a:p>
          <a:p>
            <a:r>
              <a:rPr lang="en-IN" dirty="0" smtClean="0"/>
              <a:t>Further visits </a:t>
            </a:r>
            <a:r>
              <a:rPr lang="en-IN" dirty="0"/>
              <a:t>every month during first 6 months there after </a:t>
            </a:r>
            <a:r>
              <a:rPr lang="en-IN" dirty="0" smtClean="0"/>
              <a:t>once in </a:t>
            </a:r>
            <a:r>
              <a:rPr lang="en-IN" dirty="0"/>
              <a:t>2 – 3 months till end of 1 year . In rural areas 3-6 </a:t>
            </a:r>
            <a:r>
              <a:rPr lang="en-IN" dirty="0" smtClean="0"/>
              <a:t>visits should </a:t>
            </a:r>
            <a:r>
              <a:rPr lang="en-IN" dirty="0"/>
              <a:t>be made .</a:t>
            </a:r>
          </a:p>
          <a:p>
            <a:r>
              <a:rPr lang="en-IN" dirty="0" err="1" smtClean="0"/>
              <a:t>Anemia</a:t>
            </a:r>
            <a:endParaRPr lang="en-IN" dirty="0"/>
          </a:p>
          <a:p>
            <a:r>
              <a:rPr lang="en-IN" dirty="0" smtClean="0"/>
              <a:t>Nutrition</a:t>
            </a:r>
            <a:endParaRPr lang="en-IN" dirty="0"/>
          </a:p>
          <a:p>
            <a:r>
              <a:rPr lang="en-IN" dirty="0" smtClean="0"/>
              <a:t>Postnatal </a:t>
            </a:r>
            <a:r>
              <a:rPr lang="en-IN" dirty="0"/>
              <a:t>exercises</a:t>
            </a:r>
          </a:p>
          <a:p>
            <a:r>
              <a:rPr lang="fr-FR" dirty="0" err="1" smtClean="0"/>
              <a:t>Psychological</a:t>
            </a:r>
            <a:r>
              <a:rPr lang="fr-FR" dirty="0" smtClean="0"/>
              <a:t> </a:t>
            </a:r>
            <a:r>
              <a:rPr lang="fr-FR" dirty="0" err="1"/>
              <a:t>factors</a:t>
            </a:r>
            <a:r>
              <a:rPr lang="fr-FR" dirty="0"/>
              <a:t>- postpartum </a:t>
            </a:r>
            <a:r>
              <a:rPr lang="fr-FR" dirty="0" err="1"/>
              <a:t>psychosis</a:t>
            </a:r>
            <a:endParaRPr lang="fr-FR" dirty="0"/>
          </a:p>
          <a:p>
            <a:r>
              <a:rPr lang="en-IN" dirty="0" smtClean="0"/>
              <a:t>Social </a:t>
            </a:r>
            <a:r>
              <a:rPr lang="en-IN" dirty="0"/>
              <a:t>– raise the child in good family atmosphere</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linds(horizontal)">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Care of Baby</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Immediate care </a:t>
            </a:r>
          </a:p>
          <a:p>
            <a:pPr lvl="1"/>
            <a:r>
              <a:rPr lang="en-IN" dirty="0" smtClean="0"/>
              <a:t>Apgar score</a:t>
            </a:r>
          </a:p>
          <a:p>
            <a:pPr lvl="1"/>
            <a:r>
              <a:rPr lang="en-IN" dirty="0" smtClean="0"/>
              <a:t>Care of cord</a:t>
            </a:r>
          </a:p>
          <a:p>
            <a:pPr lvl="1"/>
            <a:r>
              <a:rPr lang="en-IN" dirty="0" smtClean="0"/>
              <a:t>Care of eyes</a:t>
            </a:r>
          </a:p>
          <a:p>
            <a:pPr lvl="1"/>
            <a:r>
              <a:rPr lang="en-IN" dirty="0" smtClean="0"/>
              <a:t>Body temperature </a:t>
            </a:r>
          </a:p>
          <a:p>
            <a:pPr lvl="1"/>
            <a:r>
              <a:rPr lang="en-IN" dirty="0" smtClean="0"/>
              <a:t>Breast feeding</a:t>
            </a:r>
          </a:p>
          <a:p>
            <a:pPr lvl="1"/>
            <a:r>
              <a:rPr lang="en-IN" dirty="0" smtClean="0"/>
              <a:t>Screening of </a:t>
            </a:r>
            <a:r>
              <a:rPr lang="en-IN" dirty="0" err="1" smtClean="0"/>
              <a:t>newborn</a:t>
            </a:r>
            <a:r>
              <a:rPr lang="en-IN" dirty="0" smtClean="0"/>
              <a:t> for congenital </a:t>
            </a:r>
            <a:r>
              <a:rPr lang="en-IN" dirty="0" err="1" smtClean="0"/>
              <a:t>malforamtion</a:t>
            </a:r>
            <a:endParaRPr lang="en-IN" dirty="0"/>
          </a:p>
          <a:p>
            <a:pPr lvl="1"/>
            <a:r>
              <a:rPr lang="en-IN" dirty="0" smtClean="0"/>
              <a:t>Measurements of baby – weight, length, head circumference, span, chest circumference </a:t>
            </a:r>
          </a:p>
          <a:p>
            <a:r>
              <a:rPr lang="en-IN" dirty="0" smtClean="0"/>
              <a:t>Early neonatal care</a:t>
            </a:r>
          </a:p>
          <a:p>
            <a:r>
              <a:rPr lang="en-IN" dirty="0" smtClean="0"/>
              <a:t>Late neonatal care</a:t>
            </a:r>
            <a:endParaRPr lang="en-IN" dirty="0"/>
          </a:p>
        </p:txBody>
      </p:sp>
    </p:spTree>
    <p:extLst>
      <p:ext uri="{BB962C8B-B14F-4D97-AF65-F5344CB8AC3E}">
        <p14:creationId xmlns="" xmlns:p14="http://schemas.microsoft.com/office/powerpoint/2010/main" val="575786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linds(horizontal)">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linds(horizontal)">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Examination of baby</a:t>
            </a:r>
            <a:endParaRPr lang="en-IN"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dirty="0"/>
              <a:t>The first examination is made soon after birth, and preferably in the delivery room. </a:t>
            </a:r>
            <a:endParaRPr lang="en-US" dirty="0" smtClean="0"/>
          </a:p>
          <a:p>
            <a:r>
              <a:rPr lang="en-US" dirty="0" smtClean="0"/>
              <a:t>This </a:t>
            </a:r>
            <a:r>
              <a:rPr lang="en-US" dirty="0"/>
              <a:t>examination is (a) to ascertain that the baby has not suffered injuries during the birth process; (b) to detect malformations especially those requiring urgent treatment; and (c) to assess maturity</a:t>
            </a:r>
            <a:r>
              <a:rPr lang="en-US" dirty="0" smtClean="0"/>
              <a:t>.</a:t>
            </a:r>
          </a:p>
          <a:p>
            <a:r>
              <a:rPr lang="en-US" dirty="0"/>
              <a:t>(a) cyanosis of the lips and skin; (b) any difficulty in breathing (c) imperforated anus; (d) persistent vomiting; (e) signs of cerebral irritation such as </a:t>
            </a:r>
            <a:r>
              <a:rPr lang="en-US" dirty="0" err="1"/>
              <a:t>twitchings</a:t>
            </a:r>
            <a:r>
              <a:rPr lang="en-US" dirty="0"/>
              <a:t>, convulsions, neck rigidity, bulging of anterior fontanel, and (g) temperature instability.</a:t>
            </a:r>
            <a:endParaRPr lang="en-IN" dirty="0"/>
          </a:p>
        </p:txBody>
      </p:sp>
    </p:spTree>
    <p:extLst>
      <p:ext uri="{BB962C8B-B14F-4D97-AF65-F5344CB8AC3E}">
        <p14:creationId xmlns="" xmlns:p14="http://schemas.microsoft.com/office/powerpoint/2010/main" val="2109874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At risk baby</a:t>
            </a:r>
            <a:endParaRPr lang="en-IN" dirty="0"/>
          </a:p>
        </p:txBody>
      </p:sp>
      <p:sp>
        <p:nvSpPr>
          <p:cNvPr id="3" name="Content Placeholder 2"/>
          <p:cNvSpPr>
            <a:spLocks noGrp="1"/>
          </p:cNvSpPr>
          <p:nvPr>
            <p:ph idx="1"/>
          </p:nvPr>
        </p:nvSpPr>
        <p:spPr/>
        <p:txBody>
          <a:bodyPr/>
          <a:lstStyle/>
          <a:p>
            <a:r>
              <a:rPr lang="en-US" dirty="0"/>
              <a:t>Neonatal </a:t>
            </a:r>
            <a:r>
              <a:rPr lang="en-US" dirty="0" smtClean="0"/>
              <a:t>infection - </a:t>
            </a:r>
            <a:r>
              <a:rPr lang="en-US" i="1" dirty="0"/>
              <a:t>NEONATAL </a:t>
            </a:r>
            <a:r>
              <a:rPr lang="en-US" i="1" dirty="0" smtClean="0"/>
              <a:t>TETANUS, </a:t>
            </a:r>
            <a:r>
              <a:rPr lang="en-US" i="1" dirty="0"/>
              <a:t>CONGENITAL </a:t>
            </a:r>
            <a:r>
              <a:rPr lang="en-US" i="1" dirty="0" smtClean="0"/>
              <a:t>SYPHILIS, </a:t>
            </a:r>
            <a:r>
              <a:rPr lang="en-US" i="1" dirty="0"/>
              <a:t>NEWBORN WITH </a:t>
            </a:r>
            <a:r>
              <a:rPr lang="en-US" dirty="0"/>
              <a:t>AN </a:t>
            </a:r>
            <a:r>
              <a:rPr lang="en-US" i="1" dirty="0"/>
              <a:t>HBV POSITIVE </a:t>
            </a:r>
            <a:r>
              <a:rPr lang="en-US" i="1" dirty="0" smtClean="0"/>
              <a:t>MOTHER, </a:t>
            </a:r>
            <a:r>
              <a:rPr lang="en-US" i="1" dirty="0"/>
              <a:t>NEWBORN WITH </a:t>
            </a:r>
            <a:r>
              <a:rPr lang="en-US" dirty="0"/>
              <a:t>AN </a:t>
            </a:r>
            <a:r>
              <a:rPr lang="en-US" i="1" dirty="0"/>
              <a:t>HIV POSITIVE </a:t>
            </a:r>
            <a:r>
              <a:rPr lang="en-US" i="1" dirty="0" smtClean="0"/>
              <a:t>MOTHER</a:t>
            </a:r>
          </a:p>
          <a:p>
            <a:r>
              <a:rPr lang="en-US" dirty="0" smtClean="0"/>
              <a:t>Based on various measurements</a:t>
            </a:r>
          </a:p>
          <a:p>
            <a:r>
              <a:rPr lang="en-US" dirty="0" smtClean="0"/>
              <a:t>Congenital malformation</a:t>
            </a:r>
          </a:p>
          <a:p>
            <a:r>
              <a:rPr lang="en-US" dirty="0" smtClean="0"/>
              <a:t> </a:t>
            </a:r>
          </a:p>
          <a:p>
            <a:endParaRPr lang="en-IN" dirty="0"/>
          </a:p>
        </p:txBody>
      </p:sp>
    </p:spTree>
    <p:extLst>
      <p:ext uri="{BB962C8B-B14F-4D97-AF65-F5344CB8AC3E}">
        <p14:creationId xmlns="" xmlns:p14="http://schemas.microsoft.com/office/powerpoint/2010/main" val="2858946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Breast feeding</a:t>
            </a:r>
            <a:endParaRPr lang="en-IN" dirty="0"/>
          </a:p>
        </p:txBody>
      </p:sp>
      <p:sp>
        <p:nvSpPr>
          <p:cNvPr id="3" name="Content Placeholder 2"/>
          <p:cNvSpPr>
            <a:spLocks noGrp="1"/>
          </p:cNvSpPr>
          <p:nvPr>
            <p:ph idx="1"/>
          </p:nvPr>
        </p:nvSpPr>
        <p:spPr/>
        <p:txBody>
          <a:bodyPr/>
          <a:lstStyle/>
          <a:p>
            <a:r>
              <a:rPr lang="en-IN" dirty="0" smtClean="0"/>
              <a:t>Exclusive </a:t>
            </a:r>
            <a:r>
              <a:rPr lang="en-IN" dirty="0"/>
              <a:t>Breast feeding for 6 months</a:t>
            </a:r>
          </a:p>
          <a:p>
            <a:r>
              <a:rPr lang="en-IN" dirty="0"/>
              <a:t>Breast feeding for 2 years</a:t>
            </a:r>
          </a:p>
          <a:p>
            <a:r>
              <a:rPr lang="en-IN" dirty="0" smtClean="0"/>
              <a:t>No </a:t>
            </a:r>
            <a:r>
              <a:rPr lang="en-IN" dirty="0"/>
              <a:t>bottle feeding</a:t>
            </a:r>
          </a:p>
          <a:p>
            <a:r>
              <a:rPr lang="en-IN" dirty="0" smtClean="0"/>
              <a:t>Complementary </a:t>
            </a:r>
            <a:r>
              <a:rPr lang="en-IN" dirty="0"/>
              <a:t>feeding at 6 </a:t>
            </a:r>
            <a:r>
              <a:rPr lang="en-IN" dirty="0" smtClean="0"/>
              <a:t>months</a:t>
            </a:r>
          </a:p>
          <a:p>
            <a:r>
              <a:rPr lang="en-US" dirty="0"/>
              <a:t>Under normal conditions, Indian mothers secrete 450 to 600 ml of milk daily with 1.1 </a:t>
            </a:r>
            <a:r>
              <a:rPr lang="en-US" dirty="0" err="1"/>
              <a:t>gm</a:t>
            </a:r>
            <a:r>
              <a:rPr lang="en-US" dirty="0"/>
              <a:t> protein per 100 ml. The energy value of human milk is 70 kcals per 100 ml</a:t>
            </a:r>
            <a:endParaRPr lang="en-IN" dirty="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Advantages of BF</a:t>
            </a:r>
            <a:endParaRPr lang="en-IN" dirty="0"/>
          </a:p>
        </p:txBody>
      </p:sp>
      <p:sp>
        <p:nvSpPr>
          <p:cNvPr id="3" name="Content Placeholder 2"/>
          <p:cNvSpPr>
            <a:spLocks noGrp="1"/>
          </p:cNvSpPr>
          <p:nvPr>
            <p:ph idx="1"/>
          </p:nvPr>
        </p:nvSpPr>
        <p:spPr/>
        <p:txBody>
          <a:bodyPr/>
          <a:lstStyle/>
          <a:p>
            <a:r>
              <a:rPr lang="en-US" dirty="0"/>
              <a:t>Health outcomes</a:t>
            </a:r>
          </a:p>
          <a:p>
            <a:pPr lvl="1"/>
            <a:r>
              <a:rPr lang="en-US" dirty="0"/>
              <a:t>Infant – short term</a:t>
            </a:r>
          </a:p>
          <a:p>
            <a:pPr lvl="1"/>
            <a:r>
              <a:rPr lang="en-US" dirty="0"/>
              <a:t>Infant – long term</a:t>
            </a:r>
          </a:p>
          <a:p>
            <a:pPr lvl="1"/>
            <a:r>
              <a:rPr lang="en-US" dirty="0"/>
              <a:t>Maternal</a:t>
            </a:r>
          </a:p>
          <a:p>
            <a:r>
              <a:rPr lang="en-US" dirty="0"/>
              <a:t>Economic</a:t>
            </a:r>
          </a:p>
          <a:p>
            <a:r>
              <a:rPr lang="en-US" dirty="0"/>
              <a:t>Environmental</a:t>
            </a:r>
          </a:p>
          <a:p>
            <a:endParaRPr lang="en-IN" dirty="0"/>
          </a:p>
        </p:txBody>
      </p:sp>
    </p:spTree>
    <p:extLst>
      <p:ext uri="{BB962C8B-B14F-4D97-AF65-F5344CB8AC3E}">
        <p14:creationId xmlns="" xmlns:p14="http://schemas.microsoft.com/office/powerpoint/2010/main" val="30212413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818</Words>
  <Application>Microsoft Office PowerPoint</Application>
  <PresentationFormat>On-screen Show (4:3)</PresentationFormat>
  <Paragraphs>107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RCH-2-Postnatal care</vt:lpstr>
      <vt:lpstr>Postnatal care</vt:lpstr>
      <vt:lpstr>Complications of postpartal period</vt:lpstr>
      <vt:lpstr>Restoration of mother to optimum health</vt:lpstr>
      <vt:lpstr>Care of Baby</vt:lpstr>
      <vt:lpstr>Examination of baby</vt:lpstr>
      <vt:lpstr>At risk baby</vt:lpstr>
      <vt:lpstr>Breast feeding</vt:lpstr>
      <vt:lpstr>Advantages of BF</vt:lpstr>
      <vt:lpstr>Protein composition of human colostrum  and mature breast milk (per litre)</vt:lpstr>
      <vt:lpstr>The perfect match: quantity of colostrum per feed  and the newborn stomach capacity</vt:lpstr>
      <vt:lpstr>Medically indicated Exceptions</vt:lpstr>
      <vt:lpstr>Family Planning</vt:lpstr>
      <vt:lpstr>Other key education</vt:lpstr>
      <vt:lpstr>Slide 15</vt:lpstr>
      <vt:lpstr>Exam time</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RCH-2-Postnatal care</dc:title>
  <dc:creator>User</dc:creator>
  <cp:lastModifiedBy>User</cp:lastModifiedBy>
  <cp:revision>2</cp:revision>
  <dcterms:created xsi:type="dcterms:W3CDTF">2006-08-16T00:00:00Z</dcterms:created>
  <dcterms:modified xsi:type="dcterms:W3CDTF">2017-01-11T05:55:05Z</dcterms:modified>
</cp:coreProperties>
</file>