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3"/>
  </p:notesMasterIdLst>
  <p:sldIdLst>
    <p:sldId id="289" r:id="rId2"/>
    <p:sldId id="290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6" r:id="rId15"/>
    <p:sldId id="257" r:id="rId16"/>
    <p:sldId id="258" r:id="rId17"/>
    <p:sldId id="259" r:id="rId18"/>
    <p:sldId id="260" r:id="rId19"/>
    <p:sldId id="261" r:id="rId20"/>
    <p:sldId id="262" r:id="rId21"/>
    <p:sldId id="263" r:id="rId22"/>
    <p:sldId id="264" r:id="rId23"/>
    <p:sldId id="265" r:id="rId24"/>
    <p:sldId id="266" r:id="rId25"/>
    <p:sldId id="267" r:id="rId26"/>
    <p:sldId id="268" r:id="rId27"/>
    <p:sldId id="269" r:id="rId28"/>
    <p:sldId id="270" r:id="rId29"/>
    <p:sldId id="287" r:id="rId30"/>
    <p:sldId id="272" r:id="rId31"/>
    <p:sldId id="288" r:id="rId32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5C22544A-7EE6-4342-B048-85BDC9FD1C3A}" styleName="Medium Style 2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C238408C-6839-46EE-8131-EDA75C487F2E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87D77045-401A-4D5E-BFE3-54C21A8A66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3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36" name="Shape 35"/>
          <p:cNvSpPr>
            <a:spLocks/>
          </p:cNvSpPr>
          <p:nvPr/>
        </p:nvSpPr>
        <p:spPr bwMode="auto">
          <a:xfrm>
            <a:off x="4821864" y="1066800"/>
            <a:ext cx="4343400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43" name="Shape 42"/>
          <p:cNvSpPr>
            <a:spLocks/>
          </p:cNvSpPr>
          <p:nvPr/>
        </p:nvSpPr>
        <p:spPr bwMode="auto">
          <a:xfrm>
            <a:off x="290624" y="-14176"/>
            <a:ext cx="5562600" cy="6553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2" name="Shape 21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4" name="Shape 23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6" name="Shape 25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7" name="Shape 26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>
            <a:extLst/>
          </a:lstStyle>
          <a:p>
            <a:fld id="{743653DA-8BF4-4869-96FE-9BCF43372D46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>
            <a:extLst/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33400" y="464504"/>
            <a:ext cx="8153400" cy="774192"/>
          </a:xfrm>
        </p:spPr>
        <p:txBody>
          <a:bodyPr/>
          <a:lstStyle>
            <a:lvl1pPr marR="9144" algn="r">
              <a:defRPr sz="380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838381" y="1371600"/>
            <a:ext cx="3848419" cy="457200"/>
          </a:xfrm>
        </p:spPr>
        <p:txBody>
          <a:bodyPr tIns="0"/>
          <a:lstStyle>
            <a:lvl1pPr marL="0" indent="0" algn="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129108-AC8D-4212-9283-60D9E99BF07A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52800"/>
            <a:ext cx="7772400" cy="1974059"/>
          </a:xfrm>
        </p:spPr>
        <p:txBody>
          <a:bodyPr anchor="b">
            <a:scene3d>
              <a:camera prst="orthographicFront">
                <a:rot lat="0" lon="0" rev="0"/>
              </a:camera>
              <a:lightRig rig="contrasting" dir="t">
                <a:rot lat="0" lon="0" rev="7500000"/>
              </a:lightRig>
            </a:scene3d>
            <a:sp3d contourW="6350" prstMaterial="metal">
              <a:bevelT w="13081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>
              <a:buNone/>
              <a:defRPr lang="en-US" sz="4000" b="1" cap="all" dirty="0">
                <a:ln/>
                <a:solidFill>
                  <a:schemeClr val="tx1"/>
                </a:solidFill>
                <a:effectLst>
                  <a:reflection blurRad="12700" stA="50000" endPos="50000" dir="5400000" sy="-100000" rotWithShape="0"/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334000"/>
            <a:ext cx="7772400" cy="1052512"/>
          </a:xfrm>
        </p:spPr>
        <p:txBody>
          <a:bodyPr anchor="t"/>
          <a:lstStyle>
            <a:lvl1pPr marL="374904">
              <a:buNone/>
              <a:defRPr sz="20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ED3D3-6235-4F4C-B439-DF277FB555A7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1295400"/>
          </a:xfrm>
        </p:spPr>
        <p:txBody>
          <a:bodyPr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600200"/>
            <a:ext cx="4038600" cy="4525963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5F1E3E-4B2F-4895-B65E-28B2E64F39F6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2305044" y="3867144"/>
            <a:ext cx="4533900" cy="1601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402264"/>
            <a:ext cx="868680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085435-8225-4333-BFFA-0096413F0D76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83C494-2A87-468C-A21B-CB14FB9ABB00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180FA0-5B31-4864-A2BB-719EA5A679C6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ECC0C8-36B8-442A-833D-B6AACE86BB77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17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6858000" cy="914400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6712" y="1905000"/>
            <a:ext cx="8778240" cy="4960144"/>
          </a:xfrm>
        </p:spPr>
        <p:txBody>
          <a:bodyPr/>
          <a:lstStyle>
            <a:lvl1pPr>
              <a:buNone/>
              <a:defRPr sz="3200"/>
            </a:lvl1pPr>
            <a:extLst/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4" name="Group 17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E20EC5-AC53-4169-941E-EDF10CD23748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100">
                <a:solidFill>
                  <a:schemeClr val="tx2"/>
                </a:solidFill>
              </a:defRPr>
            </a:lvl1pPr>
            <a:extLst/>
          </a:lstStyle>
          <a:p>
            <a:fld id="{8D3816DF-213E-421B-92D3-C068DBB023D6}" type="datetimeFigureOut">
              <a:rPr lang="en-US" smtClean="0">
                <a:solidFill>
                  <a:schemeClr val="tx2"/>
                </a:solidFill>
              </a:rPr>
              <a:pPr/>
              <a:t>1/22/2013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1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200">
                <a:solidFill>
                  <a:schemeClr val="tx2"/>
                </a:solidFill>
              </a:defRPr>
            </a:lvl1pPr>
            <a:extLst/>
          </a:lstStyle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sz="4000" kern="1200" spc="-150" baseline="0">
          <a:solidFill>
            <a:schemeClr val="tx2">
              <a:satMod val="200000"/>
            </a:schemeClr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SzPct val="95000"/>
        <a:buFont typeface="Wingdings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1737" y="1371600"/>
            <a:ext cx="6115064" cy="3629036"/>
          </a:xfrm>
        </p:spPr>
        <p:txBody>
          <a:bodyPr>
            <a:noAutofit/>
          </a:bodyPr>
          <a:lstStyle/>
          <a:p>
            <a:pPr algn="l"/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Ervilla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Dass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Assistant Professor</a:t>
            </a:r>
          </a:p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Department of Pharmacology</a:t>
            </a:r>
          </a:p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S. B. K. S. Medical Institute and Research Centre </a:t>
            </a:r>
            <a:endParaRPr lang="en-IN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I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4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z="4000"/>
              <a:t>Hormones- Regulation</a:t>
            </a:r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50292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>
                <a:latin typeface="Arial Narrow" pitchFamily="34" charset="0"/>
              </a:rPr>
              <a:t>CNS</a:t>
            </a:r>
          </a:p>
          <a:p>
            <a:pPr algn="ctr">
              <a:buFont typeface="Wingdings" pitchFamily="2" charset="2"/>
              <a:buNone/>
            </a:pPr>
            <a:r>
              <a:rPr lang="en-US">
                <a:latin typeface="Arial Narrow" pitchFamily="34" charset="0"/>
              </a:rPr>
              <a:t>(Hypothalamus)</a:t>
            </a:r>
          </a:p>
          <a:p>
            <a:pPr algn="ctr">
              <a:buFont typeface="Wingdings" pitchFamily="2" charset="2"/>
              <a:buNone/>
            </a:pPr>
            <a:r>
              <a:rPr lang="en-US">
                <a:latin typeface="Arial Narrow" pitchFamily="34" charset="0"/>
              </a:rPr>
              <a:t>      TRH            CRH                Gn RH</a:t>
            </a:r>
          </a:p>
          <a:p>
            <a:pPr algn="ctr">
              <a:buFont typeface="Wingdings" pitchFamily="2" charset="2"/>
              <a:buNone/>
            </a:pPr>
            <a:endParaRPr lang="en-US">
              <a:latin typeface="Arial Narrow" pitchFamily="34" charset="0"/>
            </a:endParaRPr>
          </a:p>
          <a:p>
            <a:pPr algn="ctr">
              <a:buFont typeface="Wingdings" pitchFamily="2" charset="2"/>
              <a:buNone/>
            </a:pPr>
            <a:r>
              <a:rPr lang="en-US">
                <a:latin typeface="Arial Narrow" pitchFamily="34" charset="0"/>
              </a:rPr>
              <a:t>(Anterior pituitary)</a:t>
            </a:r>
          </a:p>
          <a:p>
            <a:pPr algn="ctr">
              <a:buFont typeface="Wingdings" pitchFamily="2" charset="2"/>
              <a:buNone/>
            </a:pPr>
            <a:r>
              <a:rPr lang="en-US">
                <a:latin typeface="Arial Narrow" pitchFamily="34" charset="0"/>
              </a:rPr>
              <a:t>       TSH            ACTH             FSH / LH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Arial Narrow" pitchFamily="34" charset="0"/>
              </a:rPr>
              <a:t> -ve </a:t>
            </a:r>
          </a:p>
          <a:p>
            <a:pPr algn="ctr">
              <a:buFont typeface="Wingdings" pitchFamily="2" charset="2"/>
              <a:buNone/>
            </a:pPr>
            <a:r>
              <a:rPr lang="en-US">
                <a:latin typeface="Arial Narrow" pitchFamily="34" charset="0"/>
              </a:rPr>
              <a:t>       T4 &amp; T3        Cortisol    Sex Hormones</a:t>
            </a:r>
          </a:p>
          <a:p>
            <a:pPr algn="ctr">
              <a:buFont typeface="Wingdings" pitchFamily="2" charset="2"/>
              <a:buNone/>
            </a:pPr>
            <a:endParaRPr lang="en-US"/>
          </a:p>
          <a:p>
            <a:pPr algn="ctr">
              <a:buFont typeface="Wingdings" pitchFamily="2" charset="2"/>
              <a:buNone/>
            </a:pPr>
            <a:endParaRPr 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4572000" y="22098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IN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2590800" y="3276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IN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6858000" y="3352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IN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2667000" y="5181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IN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44958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IN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>
            <a:off x="6781800" y="5181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IN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4495800" y="3352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IN"/>
          </a:p>
        </p:txBody>
      </p:sp>
      <p:sp>
        <p:nvSpPr>
          <p:cNvPr id="22548" name="Freeform 20"/>
          <p:cNvSpPr>
            <a:spLocks/>
          </p:cNvSpPr>
          <p:nvPr/>
        </p:nvSpPr>
        <p:spPr bwMode="auto">
          <a:xfrm>
            <a:off x="1371600" y="4483100"/>
            <a:ext cx="812800" cy="1612900"/>
          </a:xfrm>
          <a:custGeom>
            <a:avLst/>
            <a:gdLst/>
            <a:ahLst/>
            <a:cxnLst>
              <a:cxn ang="0">
                <a:pos x="432" y="1016"/>
              </a:cxn>
              <a:cxn ang="0">
                <a:pos x="0" y="680"/>
              </a:cxn>
              <a:cxn ang="0">
                <a:pos x="432" y="104"/>
              </a:cxn>
              <a:cxn ang="0">
                <a:pos x="480" y="56"/>
              </a:cxn>
            </a:cxnLst>
            <a:rect l="0" t="0" r="r" b="b"/>
            <a:pathLst>
              <a:path w="512" h="1016">
                <a:moveTo>
                  <a:pt x="432" y="1016"/>
                </a:moveTo>
                <a:cubicBezTo>
                  <a:pt x="216" y="924"/>
                  <a:pt x="0" y="832"/>
                  <a:pt x="0" y="680"/>
                </a:cubicBezTo>
                <a:cubicBezTo>
                  <a:pt x="0" y="528"/>
                  <a:pt x="352" y="208"/>
                  <a:pt x="432" y="104"/>
                </a:cubicBezTo>
                <a:cubicBezTo>
                  <a:pt x="512" y="0"/>
                  <a:pt x="472" y="64"/>
                  <a:pt x="480" y="56"/>
                </a:cubicBezTo>
              </a:path>
            </a:pathLst>
          </a:custGeom>
          <a:noFill/>
          <a:ln w="127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IN"/>
          </a:p>
        </p:txBody>
      </p:sp>
      <p:sp>
        <p:nvSpPr>
          <p:cNvPr id="22549" name="Freeform 21"/>
          <p:cNvSpPr>
            <a:spLocks/>
          </p:cNvSpPr>
          <p:nvPr/>
        </p:nvSpPr>
        <p:spPr bwMode="auto">
          <a:xfrm>
            <a:off x="7620000" y="3124200"/>
            <a:ext cx="1041400" cy="2971800"/>
          </a:xfrm>
          <a:custGeom>
            <a:avLst/>
            <a:gdLst/>
            <a:ahLst/>
            <a:cxnLst>
              <a:cxn ang="0">
                <a:pos x="192" y="1872"/>
              </a:cxn>
              <a:cxn ang="0">
                <a:pos x="624" y="720"/>
              </a:cxn>
              <a:cxn ang="0">
                <a:pos x="0" y="0"/>
              </a:cxn>
            </a:cxnLst>
            <a:rect l="0" t="0" r="r" b="b"/>
            <a:pathLst>
              <a:path w="656" h="1872">
                <a:moveTo>
                  <a:pt x="192" y="1872"/>
                </a:moveTo>
                <a:cubicBezTo>
                  <a:pt x="424" y="1452"/>
                  <a:pt x="656" y="1032"/>
                  <a:pt x="624" y="720"/>
                </a:cubicBezTo>
                <a:cubicBezTo>
                  <a:pt x="592" y="408"/>
                  <a:pt x="104" y="120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IN"/>
          </a:p>
        </p:txBody>
      </p:sp>
      <p:sp>
        <p:nvSpPr>
          <p:cNvPr id="22551" name="Freeform 23"/>
          <p:cNvSpPr>
            <a:spLocks/>
          </p:cNvSpPr>
          <p:nvPr/>
        </p:nvSpPr>
        <p:spPr bwMode="auto">
          <a:xfrm>
            <a:off x="7620000" y="4572000"/>
            <a:ext cx="635000" cy="1447800"/>
          </a:xfrm>
          <a:custGeom>
            <a:avLst/>
            <a:gdLst/>
            <a:ahLst/>
            <a:cxnLst>
              <a:cxn ang="0">
                <a:pos x="96" y="912"/>
              </a:cxn>
              <a:cxn ang="0">
                <a:pos x="384" y="288"/>
              </a:cxn>
              <a:cxn ang="0">
                <a:pos x="0" y="0"/>
              </a:cxn>
            </a:cxnLst>
            <a:rect l="0" t="0" r="r" b="b"/>
            <a:pathLst>
              <a:path w="400" h="912">
                <a:moveTo>
                  <a:pt x="96" y="912"/>
                </a:moveTo>
                <a:cubicBezTo>
                  <a:pt x="248" y="676"/>
                  <a:pt x="400" y="440"/>
                  <a:pt x="384" y="288"/>
                </a:cubicBezTo>
                <a:cubicBezTo>
                  <a:pt x="368" y="136"/>
                  <a:pt x="64" y="48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IN"/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 flipV="1">
            <a:off x="2057400" y="45720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IN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 flipH="1" flipV="1">
            <a:off x="7467600" y="4495800"/>
            <a:ext cx="228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IN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 flipH="1" flipV="1">
            <a:off x="7467600" y="30480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IN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Hypothalamic Hormones/Factors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Corticotropin releasing hormone (CRH)</a:t>
            </a:r>
          </a:p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Gonadotropin releasing hormone (GnRH)</a:t>
            </a:r>
          </a:p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Prolactin release inhibitory hormone (PRIH)</a:t>
            </a:r>
          </a:p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Thyrotropin releasing hormone (TRH)</a:t>
            </a:r>
          </a:p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Prolactin releasing factor (PRF)</a:t>
            </a:r>
          </a:p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G.H. Releasing Hormone (GHRH)</a:t>
            </a:r>
          </a:p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Somatostatin (GHRIH)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Hormones- Mechanism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Cell Membrane Receptors</a:t>
            </a:r>
          </a:p>
          <a:p>
            <a:pPr>
              <a:lnSpc>
                <a:spcPct val="90000"/>
              </a:lnSpc>
            </a:pP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Cyclic AMP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Trophic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hormones, Adrenaline, Vasopressin (V2), Glucagon,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Calcitonin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IP3/DAG-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Oxytocin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Vasopressin (V1)</a:t>
            </a:r>
          </a:p>
          <a:p>
            <a:pPr>
              <a:lnSpc>
                <a:spcPct val="90000"/>
              </a:lnSpc>
            </a:pP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Transmembrane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tyrosine protein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kinase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activation-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     Insulin, Growth hormone,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Prolactin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>
                <a:latin typeface="Times New Roman" pitchFamily="18" charset="0"/>
                <a:cs typeface="Times New Roman" pitchFamily="18" charset="0"/>
              </a:rPr>
              <a:t>Hormones Mechanism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u="sng" dirty="0" err="1">
                <a:latin typeface="Times New Roman" pitchFamily="18" charset="0"/>
                <a:cs typeface="Times New Roman" pitchFamily="18" charset="0"/>
              </a:rPr>
              <a:t>Cytoplasmic</a:t>
            </a: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 Receptors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Migrates to nucleus, binds to specific genes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DNA mediated mRNA synthesis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synthesis of functional proteins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 Steroidal hormones-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Glucocorticoids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Mineralocorticoids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Androgens, Estrogens,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Progestins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Calcitriol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HORMONES - ANTERIOR PITUITARY</a:t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en-IN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214290"/>
            <a:ext cx="7772400" cy="914400"/>
          </a:xfrm>
        </p:spPr>
        <p:txBody>
          <a:bodyPr/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Hormones- Anterior Pituitary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24" y="1000108"/>
            <a:ext cx="7772400" cy="550072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None/>
            </a:pP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HORMONES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SECRETING CELLS</a:t>
            </a:r>
          </a:p>
          <a:p>
            <a:pPr>
              <a:buFont typeface="Wingdings" pitchFamily="2" charset="2"/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                            Acidophilic cells       </a:t>
            </a: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Growth Hormone - 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Somatotropes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Prolactin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-             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Lactotropes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                            Basophilic cells   </a:t>
            </a:r>
          </a:p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Thyrotropin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(TSH)-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Thyrotropes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Corticotropin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(ACTH)-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Corticotropes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Gonadotropins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(FSH, LH)-  </a:t>
            </a:r>
          </a:p>
          <a:p>
            <a:pPr>
              <a:buFont typeface="Wingdings" pitchFamily="2" charset="2"/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Gonadotropes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>
                <a:latin typeface="Times New Roman" pitchFamily="18" charset="0"/>
                <a:cs typeface="Times New Roman" pitchFamily="18" charset="0"/>
              </a:rPr>
              <a:t>Growth Hormone- Regulation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Hypothalamic-  GHRH, GHRIH     (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Somatostatin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Releasing stimuli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:-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Fasting, Exercise, Hypoglycemia, Stress, Deep sleep,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Arginine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i.v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., Sex steroids-estrogen,  5HT, Alpha &amp; Dopamine agonists, </a:t>
            </a:r>
          </a:p>
          <a:p>
            <a:pPr>
              <a:lnSpc>
                <a:spcPct val="90000"/>
              </a:lnSpc>
            </a:pP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Inhibited by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:- </a:t>
            </a:r>
          </a:p>
          <a:p>
            <a:pPr>
              <a:lnSpc>
                <a:spcPct val="9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Plasma FFAs, Corticosteroids, Hyperglycemia, Beta agonists, Dopamine agonists in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acromegaly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>
                <a:latin typeface="Times New Roman" pitchFamily="18" charset="0"/>
                <a:cs typeface="Times New Roman" pitchFamily="18" charset="0"/>
              </a:rPr>
              <a:t>Growth Hormone- Functions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7772400" cy="411480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Growth of all the organs &amp; tissues</a:t>
            </a: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Protein synthesis-  +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nitrogen balance</a:t>
            </a: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Utilization of fat  sparing carbohydrates</a:t>
            </a:r>
          </a:p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Glycogenolysis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in the liver</a:t>
            </a: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Decreased glucose utilization</a:t>
            </a: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Retention of Na, K, PO4, Ca</a:t>
            </a:r>
            <a:r>
              <a:rPr lang="en-US" sz="3200" b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Growth Hormone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None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Mechanism of action- </a:t>
            </a:r>
          </a:p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Receptors are present in all the organs</a:t>
            </a:r>
          </a:p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Membrane receptors- </a:t>
            </a:r>
          </a:p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Activate specific tyrosine protein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kinase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Elaborates IGF-1 &amp; IGF- 2 (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Somatomedins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), 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u="sng">
                <a:latin typeface="Times New Roman" pitchFamily="18" charset="0"/>
                <a:cs typeface="Times New Roman" pitchFamily="18" charset="0"/>
              </a:rPr>
              <a:t>Growth hormone- Uses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Pituitary dwarfism- 0.03 – 0.07 mg/Kg SC/IM thrice a wk up to age of 20-25 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Constitutional short stature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Catabolic states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AIDS related wasting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- Abuse by athletes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1737" y="1371600"/>
            <a:ext cx="6115064" cy="3914788"/>
          </a:xfrm>
        </p:spPr>
        <p:txBody>
          <a:bodyPr>
            <a:noAutofit/>
          </a:bodyPr>
          <a:lstStyle/>
          <a:p>
            <a:pPr algn="l"/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Ervilla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Dass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Assistant Professor</a:t>
            </a:r>
          </a:p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Department of Pharmacology</a:t>
            </a:r>
          </a:p>
          <a:p>
            <a:pPr algn="l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S. B. K. S. Medical Institute and Research Centre 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Sumandeep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Vidyapeeth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Piparia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endParaRPr lang="en-IN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I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214290"/>
            <a:ext cx="7772400" cy="914400"/>
          </a:xfrm>
        </p:spPr>
        <p:txBody>
          <a:bodyPr/>
          <a:lstStyle/>
          <a:p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Growth hormone- Adv. effects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62" y="1071546"/>
            <a:ext cx="7772400" cy="5429288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Allergic reactions</a:t>
            </a:r>
          </a:p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Pain at the site of injection</a:t>
            </a:r>
          </a:p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Glucose intolerance</a:t>
            </a:r>
          </a:p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Hypothyroidism (Unmasking TSH def.)</a:t>
            </a:r>
          </a:p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Water retention,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Myalgia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Arthralgia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Headache, Raised intra-cranial tension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285728"/>
            <a:ext cx="7772400" cy="914400"/>
          </a:xfrm>
        </p:spPr>
        <p:txBody>
          <a:bodyPr/>
          <a:lstStyle/>
          <a:p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Somatostatin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142984"/>
            <a:ext cx="8215370" cy="571501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Inhibits secretion of -  GH,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Prolactin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TSH, Insulin, glucagon &amp; all GIT secretions</a:t>
            </a:r>
          </a:p>
          <a:p>
            <a:pPr>
              <a:lnSpc>
                <a:spcPct val="90000"/>
              </a:lnSpc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Constricts hepatic, renal &amp;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splanchnic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vessels</a:t>
            </a:r>
          </a:p>
          <a:p>
            <a:pPr>
              <a:lnSpc>
                <a:spcPct val="90000"/>
              </a:lnSpc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Used for bleeding peptic ulcer, esophageal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varices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; pancreatic,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biliary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&amp; intestinal fistulae; adjuvant in diabetic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ketoacidosis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Use in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acromegaly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is limited by short action, lack of specificity &amp; rebound GH secretion</a:t>
            </a:r>
          </a:p>
          <a:p>
            <a:pPr>
              <a:lnSpc>
                <a:spcPct val="90000"/>
              </a:lnSpc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Diarrhea, dyspepsia,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hypochlorohydria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nausea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>
                <a:latin typeface="Times New Roman" pitchFamily="18" charset="0"/>
                <a:cs typeface="Times New Roman" pitchFamily="18" charset="0"/>
              </a:rPr>
              <a:t>Octeotride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Synthetic, selective, long acting analogue</a:t>
            </a:r>
          </a:p>
          <a:p>
            <a:pPr>
              <a:lnSpc>
                <a:spcPct val="90000"/>
              </a:lnSpc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Preferred over somatostatin for- </a:t>
            </a:r>
          </a:p>
          <a:p>
            <a:pPr>
              <a:lnSpc>
                <a:spcPct val="90000"/>
              </a:lnSpc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Acromegaly; </a:t>
            </a:r>
          </a:p>
          <a:p>
            <a:pPr>
              <a:lnSpc>
                <a:spcPct val="90000"/>
              </a:lnSpc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Secretory diarrhea of-  carcinoid disease, AIDS, anticancer drugs, </a:t>
            </a:r>
          </a:p>
          <a:p>
            <a:pPr>
              <a:lnSpc>
                <a:spcPct val="90000"/>
              </a:lnSpc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Bleeding from esophageal varices</a:t>
            </a:r>
          </a:p>
          <a:p>
            <a:pPr>
              <a:lnSpc>
                <a:spcPct val="90000"/>
              </a:lnSpc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Adverse effects- abdominal pain, nausea, diarrhea, biliary stasis &amp; gall stones</a:t>
            </a:r>
          </a:p>
          <a:p>
            <a:pPr>
              <a:lnSpc>
                <a:spcPct val="90000"/>
              </a:lnSpc>
            </a:pP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u="sng">
                <a:latin typeface="Times New Roman" pitchFamily="18" charset="0"/>
                <a:cs typeface="Times New Roman" pitchFamily="18" charset="0"/>
              </a:rPr>
              <a:t>Prolactin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Single chain peptide hormone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Functions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Growth &amp; development of breast</a:t>
            </a: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Synthesis of Milk proteins &amp; lactose</a:t>
            </a: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Milk secretion</a:t>
            </a: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Inhibition of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gonadotropin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secretion and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lactational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amenorrhea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>
                <a:latin typeface="Times New Roman" pitchFamily="18" charset="0"/>
                <a:cs typeface="Times New Roman" pitchFamily="18" charset="0"/>
              </a:rPr>
              <a:t>Prolactin – Regulation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600" b="1">
                <a:latin typeface="Times New Roman" pitchFamily="18" charset="0"/>
                <a:cs typeface="Times New Roman" pitchFamily="18" charset="0"/>
              </a:rPr>
              <a:t>Hypothalamus- </a:t>
            </a:r>
          </a:p>
          <a:p>
            <a:pPr>
              <a:lnSpc>
                <a:spcPct val="90000"/>
              </a:lnSpc>
            </a:pPr>
            <a:r>
              <a:rPr lang="en-US" sz="3600" b="1">
                <a:latin typeface="Times New Roman" pitchFamily="18" charset="0"/>
                <a:cs typeface="Times New Roman" pitchFamily="18" charset="0"/>
              </a:rPr>
              <a:t> PRIH (Dopamine- D</a:t>
            </a:r>
            <a:r>
              <a:rPr lang="en-US" sz="3600" b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), PRF</a:t>
            </a:r>
            <a:endParaRPr lang="en-US" sz="3600" b="1" baseline="-250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3600" b="1" u="sng">
                <a:latin typeface="Times New Roman" pitchFamily="18" charset="0"/>
                <a:cs typeface="Times New Roman" pitchFamily="18" charset="0"/>
              </a:rPr>
              <a:t>Release inhibition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:- Dopamine, Bromocriptine,</a:t>
            </a:r>
            <a:r>
              <a:rPr lang="en-US" sz="3600" b="1" u="sng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Apomorphine</a:t>
            </a:r>
          </a:p>
          <a:p>
            <a:pPr>
              <a:lnSpc>
                <a:spcPct val="90000"/>
              </a:lnSpc>
            </a:pPr>
            <a:r>
              <a:rPr lang="en-US" sz="3600" b="1" u="sng">
                <a:latin typeface="Times New Roman" pitchFamily="18" charset="0"/>
                <a:cs typeface="Times New Roman" pitchFamily="18" charset="0"/>
              </a:rPr>
              <a:t>Release stimulation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:- Chlorpromazine, Haloperidol Reserpine, Metoclopramide, alpha methyl- DOPA, Suckling, Stress, Exercise, Hypoglycemia</a:t>
            </a:r>
          </a:p>
          <a:p>
            <a:pPr>
              <a:lnSpc>
                <a:spcPct val="90000"/>
              </a:lnSpc>
            </a:pP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>
                <a:latin typeface="Times New Roman" pitchFamily="18" charset="0"/>
                <a:cs typeface="Times New Roman" pitchFamily="18" charset="0"/>
              </a:rPr>
              <a:t>Prolactin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sz="3600" b="1">
                <a:latin typeface="Times New Roman" pitchFamily="18" charset="0"/>
                <a:cs typeface="Times New Roman" pitchFamily="18" charset="0"/>
              </a:rPr>
              <a:t>Phytsiopathological involvement-</a:t>
            </a:r>
          </a:p>
          <a:p>
            <a:r>
              <a:rPr lang="en-US" sz="3600" b="1">
                <a:latin typeface="Times New Roman" pitchFamily="18" charset="0"/>
                <a:cs typeface="Times New Roman" pitchFamily="18" charset="0"/>
              </a:rPr>
              <a:t>Antidopaminergic drugs</a:t>
            </a:r>
          </a:p>
          <a:p>
            <a:r>
              <a:rPr lang="en-US" sz="3600" b="1">
                <a:latin typeface="Times New Roman" pitchFamily="18" charset="0"/>
                <a:cs typeface="Times New Roman" pitchFamily="18" charset="0"/>
              </a:rPr>
              <a:t>Secreting tumours</a:t>
            </a:r>
          </a:p>
          <a:p>
            <a:r>
              <a:rPr lang="en-US" sz="3600" b="1">
                <a:latin typeface="Times New Roman" pitchFamily="18" charset="0"/>
                <a:cs typeface="Times New Roman" pitchFamily="18" charset="0"/>
              </a:rPr>
              <a:t>High TRH</a:t>
            </a:r>
          </a:p>
          <a:p>
            <a:pPr>
              <a:buFont typeface="Wingdings" pitchFamily="2" charset="2"/>
              <a:buNone/>
            </a:pPr>
            <a:endParaRPr lang="en-US" sz="3600" b="1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3600" b="1">
                <a:latin typeface="Times New Roman" pitchFamily="18" charset="0"/>
                <a:cs typeface="Times New Roman" pitchFamily="18" charset="0"/>
              </a:rPr>
              <a:t>No therapeutic use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>
                <a:latin typeface="Times New Roman" pitchFamily="18" charset="0"/>
                <a:cs typeface="Times New Roman" pitchFamily="18" charset="0"/>
              </a:rPr>
              <a:t>Bromocriptine - Actions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609600" indent="-609600">
              <a:buFontTx/>
              <a:buChar char="•"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Synthetic ergot derivative</a:t>
            </a:r>
          </a:p>
          <a:p>
            <a:pPr marL="609600" indent="-609600">
              <a:buFontTx/>
              <a:buAutoNum type="arabicPeriod"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Inhibit Prolactin release</a:t>
            </a:r>
          </a:p>
          <a:p>
            <a:pPr marL="609600" indent="-609600">
              <a:buFontTx/>
              <a:buAutoNum type="arabicPeriod"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Inhibit GH release in Acromegaly</a:t>
            </a:r>
          </a:p>
          <a:p>
            <a:pPr marL="609600" indent="-609600">
              <a:buFontTx/>
              <a:buAutoNum type="arabicPeriod"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Antiparkinsonian effect</a:t>
            </a:r>
          </a:p>
          <a:p>
            <a:pPr marL="609600" indent="-609600">
              <a:buFontTx/>
              <a:buAutoNum type="arabicPeriod"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Stimulate CTZ</a:t>
            </a:r>
          </a:p>
          <a:p>
            <a:pPr marL="609600" indent="-609600">
              <a:buFontTx/>
              <a:buAutoNum type="arabicPeriod"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Hypotension</a:t>
            </a:r>
          </a:p>
          <a:p>
            <a:pPr marL="609600" indent="-609600">
              <a:buFontTx/>
              <a:buAutoNum type="arabicPeriod"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Decrease GIT motility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>
                <a:latin typeface="Times New Roman" pitchFamily="18" charset="0"/>
                <a:cs typeface="Times New Roman" pitchFamily="18" charset="0"/>
              </a:rPr>
              <a:t>Bromocriptine - Uses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Hyperprolactinemia- Drug of choice for Prolactinoma- galactorrhea, amenorrhea, infertility syndrome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Acromegaly- Alternative to somatostatin / octeotride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Parkinsonism- Adjuvant, requires high doses, side effects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Hepatic coma- causes arousal from coma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Suppression of lactation- not preferred because of high doses &amp; side effects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>
                <a:latin typeface="Times New Roman" pitchFamily="18" charset="0"/>
                <a:cs typeface="Times New Roman" pitchFamily="18" charset="0"/>
              </a:rPr>
              <a:t>Bromocriptine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09600" indent="-609600"/>
            <a:r>
              <a:rPr lang="en-US" sz="3600" b="1">
                <a:latin typeface="Times New Roman" pitchFamily="18" charset="0"/>
                <a:cs typeface="Times New Roman" pitchFamily="18" charset="0"/>
              </a:rPr>
              <a:t>Side effects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3600" b="1">
                <a:latin typeface="Times New Roman" pitchFamily="18" charset="0"/>
                <a:cs typeface="Times New Roman" pitchFamily="18" charset="0"/>
              </a:rPr>
              <a:t>Nausea, vomiting, constipation, nasal blockade, postural hypotension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3600" b="1">
                <a:latin typeface="Times New Roman" pitchFamily="18" charset="0"/>
                <a:cs typeface="Times New Roman" pitchFamily="18" charset="0"/>
              </a:rPr>
              <a:t>Behavioral changes, hallucinations, psychosis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3600" b="1">
                <a:latin typeface="Times New Roman" pitchFamily="18" charset="0"/>
                <a:cs typeface="Times New Roman" pitchFamily="18" charset="0"/>
              </a:rPr>
              <a:t>Abnormal movements</a:t>
            </a:r>
          </a:p>
          <a:p>
            <a:pPr marL="609600" indent="-609600">
              <a:buFont typeface="Wingdings" pitchFamily="2" charset="2"/>
              <a:buAutoNum type="arabicPeriod"/>
            </a:pP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EVIDENCE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ENDOCRINE   PHARMACOLOGY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43240" y="3571876"/>
            <a:ext cx="5214974" cy="4572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6000" b="1" dirty="0" err="1" smtClean="0">
                <a:latin typeface="Times New Roman" pitchFamily="18" charset="0"/>
                <a:cs typeface="Times New Roman" pitchFamily="18" charset="0"/>
              </a:rPr>
              <a:t>Ervilla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 smtClean="0">
                <a:latin typeface="Times New Roman" pitchFamily="18" charset="0"/>
                <a:cs typeface="Times New Roman" pitchFamily="18" charset="0"/>
              </a:rPr>
              <a:t>Dass</a:t>
            </a:r>
            <a:endParaRPr lang="en-US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1000108"/>
          </a:xfrm>
        </p:spPr>
        <p:txBody>
          <a:bodyPr/>
          <a:lstStyle/>
          <a:p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K. D. </a:t>
            </a:r>
            <a:r>
              <a:rPr lang="en-IN" sz="2800" b="1" dirty="0" err="1" smtClean="0">
                <a:latin typeface="Times New Roman" pitchFamily="18" charset="0"/>
                <a:cs typeface="Times New Roman" pitchFamily="18" charset="0"/>
              </a:rPr>
              <a:t>Tripathi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 M.D., Essentials of Medical Pharmacology , Sixth Edition , 2008,  pg. 231 to 241</a:t>
            </a:r>
            <a:endParaRPr lang="en-IN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57224" y="1071546"/>
          <a:ext cx="7772400" cy="731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Source of Information</a:t>
                      </a:r>
                      <a:endParaRPr lang="en-IN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</a:t>
                      </a:r>
                      <a:endParaRPr lang="en-IN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</a:t>
                      </a:r>
                      <a:r>
                        <a:rPr lang="en-IN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endParaRPr lang="en-IN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Information </a:t>
                      </a:r>
                      <a:endParaRPr lang="en-IN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</a:t>
                      </a:r>
                      <a:endParaRPr lang="en-IN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726">
                <a:tc>
                  <a:txBody>
                    <a:bodyPr/>
                    <a:lstStyle/>
                    <a:p>
                      <a:r>
                        <a:rPr lang="en-IN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K. D. </a:t>
                      </a:r>
                      <a:r>
                        <a:rPr lang="en-IN" sz="18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Tripathi</a:t>
                      </a:r>
                      <a:r>
                        <a:rPr lang="en-IN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en-IN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Essentials of Medical Pharmacology,</a:t>
                      </a:r>
                    </a:p>
                    <a:p>
                      <a:r>
                        <a:rPr lang="en-IN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Jaypee</a:t>
                      </a:r>
                      <a:r>
                        <a:rPr lang="en-IN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Brothers Medical Publishers (P) LTD, </a:t>
                      </a:r>
                      <a:r>
                        <a:rPr lang="en-IN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NEW DEL</a:t>
                      </a:r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IN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IN" sz="1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IN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Section 5 Hormones And Related Drugs</a:t>
                      </a:r>
                      <a:endParaRPr lang="en-IN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17 Anterior Pituitary Hormones</a:t>
                      </a:r>
                    </a:p>
                    <a:p>
                      <a:endParaRPr lang="en-IN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Dr. K. D. </a:t>
                      </a:r>
                      <a:r>
                        <a:rPr lang="en-IN" sz="18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Tripathi</a:t>
                      </a:r>
                      <a:r>
                        <a:rPr lang="en-IN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M.D. </a:t>
                      </a:r>
                    </a:p>
                    <a:p>
                      <a:r>
                        <a:rPr lang="en-IN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Ex-Director Professor and head of Pharmacology</a:t>
                      </a:r>
                    </a:p>
                    <a:p>
                      <a:r>
                        <a:rPr lang="en-IN" sz="18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Maulana</a:t>
                      </a:r>
                      <a:r>
                        <a:rPr lang="en-IN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Azad Medical College and Associated LN B Pant Hospitals, New Delhi</a:t>
                      </a:r>
                    </a:p>
                    <a:p>
                      <a:endParaRPr lang="en-IN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On completion of this chapter, the student will:</a:t>
                      </a:r>
                      <a:endParaRPr lang="en-IN" sz="18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IN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List the hormones produced by the anterior pituitary gland</a:t>
                      </a:r>
                    </a:p>
                    <a:p>
                      <a:r>
                        <a:rPr lang="en-IN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Discuss general actions, regulation and uses of the</a:t>
                      </a:r>
                      <a:r>
                        <a:rPr lang="en-IN" sz="18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IN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anterior pituitary hormones,</a:t>
                      </a:r>
                      <a:r>
                        <a:rPr lang="en-IN" sz="18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should access on a patient taking the pituitary and </a:t>
                      </a:r>
                      <a:r>
                        <a:rPr lang="en-IN" sz="18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adrenocortical</a:t>
                      </a:r>
                      <a:endParaRPr lang="en-IN" sz="18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IN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hormones</a:t>
                      </a:r>
                      <a:endParaRPr lang="en-IN" sz="18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IN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- </a:t>
                      </a:r>
                      <a:r>
                        <a:rPr lang="en-IN" sz="18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Gr</a:t>
                      </a:r>
                      <a:r>
                        <a:rPr lang="en-US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ade</a:t>
                      </a:r>
                      <a:r>
                        <a:rPr lang="en-US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one </a:t>
                      </a:r>
                      <a:endParaRPr lang="en-IN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1000108"/>
          </a:xfrm>
        </p:spPr>
        <p:txBody>
          <a:bodyPr/>
          <a:lstStyle/>
          <a:p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Satoskar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Bhandarkar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, Pharmacology and </a:t>
            </a:r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Pharmacotherapeutics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, Revised 20 </a:t>
            </a:r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Edition , 2007,  pg . </a:t>
            </a:r>
            <a:r>
              <a:rPr lang="en-IN" sz="2400" b="1" smtClean="0">
                <a:latin typeface="Times New Roman" pitchFamily="18" charset="0"/>
                <a:cs typeface="Times New Roman" pitchFamily="18" charset="0"/>
              </a:rPr>
              <a:t>843 to 853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57224" y="1071546"/>
          <a:ext cx="7772400" cy="1280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Source of Information</a:t>
                      </a:r>
                      <a:endParaRPr lang="en-IN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</a:t>
                      </a:r>
                      <a:endParaRPr lang="en-IN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</a:t>
                      </a:r>
                      <a:r>
                        <a:rPr lang="en-IN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endParaRPr lang="en-IN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Information </a:t>
                      </a:r>
                      <a:endParaRPr lang="en-IN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</a:t>
                      </a:r>
                      <a:endParaRPr lang="en-IN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0726">
                <a:tc>
                  <a:txBody>
                    <a:bodyPr/>
                    <a:lstStyle/>
                    <a:p>
                      <a:r>
                        <a:rPr lang="en-IN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Pharmacology and </a:t>
                      </a:r>
                      <a:r>
                        <a:rPr lang="en-IN" sz="18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Pharmacotherapeutics</a:t>
                      </a:r>
                      <a:r>
                        <a:rPr lang="en-IN" sz="1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</a:p>
                    <a:p>
                      <a:r>
                        <a:rPr lang="en-IN" sz="1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R. S. </a:t>
                      </a:r>
                      <a:r>
                        <a:rPr lang="en-IN" sz="18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Satoskar</a:t>
                      </a:r>
                      <a:r>
                        <a:rPr lang="en-IN" sz="1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</a:p>
                    <a:p>
                      <a:r>
                        <a:rPr lang="en-US" sz="1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S. D. </a:t>
                      </a:r>
                      <a:r>
                        <a:rPr lang="en-IN" sz="18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Bhandarkar</a:t>
                      </a:r>
                      <a:r>
                        <a:rPr lang="en-IN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IN" sz="18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Nirmala</a:t>
                      </a:r>
                      <a:r>
                        <a:rPr lang="en-IN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N. </a:t>
                      </a:r>
                      <a:r>
                        <a:rPr lang="en-IN" sz="18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Rege</a:t>
                      </a:r>
                      <a:endParaRPr lang="en-IN" sz="18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POPULAR PRAKAS</a:t>
                      </a:r>
                      <a:r>
                        <a:rPr lang="en-IN" sz="18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AN,</a:t>
                      </a:r>
                      <a:r>
                        <a:rPr lang="en-US" sz="1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Mumbai.</a:t>
                      </a:r>
                      <a:endParaRPr lang="en-IN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Section 13</a:t>
                      </a:r>
                      <a:r>
                        <a:rPr lang="en-IN" sz="18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IN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Drugs used in Endocrine Disorders </a:t>
                      </a:r>
                      <a:endParaRPr lang="en-IN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17 Anterior Pituitary Hormones</a:t>
                      </a:r>
                    </a:p>
                    <a:p>
                      <a:endParaRPr lang="en-IN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Satoskar</a:t>
                      </a:r>
                      <a:r>
                        <a:rPr lang="en-IN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&amp; </a:t>
                      </a:r>
                      <a:r>
                        <a:rPr lang="en-IN" sz="18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Bhandarkar</a:t>
                      </a:r>
                      <a:endParaRPr lang="en-IN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On completion of this chapter, the student will:</a:t>
                      </a:r>
                      <a:endParaRPr lang="en-IN" sz="18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IN" sz="18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Discuss cholesterol, HDL, LDL, and triglyceride levels and how they contribute</a:t>
                      </a:r>
                    </a:p>
                    <a:p>
                      <a:r>
                        <a:rPr lang="en-IN" sz="18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 the development of heart disease.</a:t>
                      </a:r>
                    </a:p>
                    <a:p>
                      <a:r>
                        <a:rPr lang="en-IN" sz="18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Therapeutic life changes and how they affect cholesterol levels.</a:t>
                      </a:r>
                    </a:p>
                    <a:p>
                      <a:r>
                        <a:rPr lang="en-IN" sz="18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 general actions, uses, adverse reactions of drugs.</a:t>
                      </a:r>
                      <a:endParaRPr lang="en-IN" sz="18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IN" sz="18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Discuss ways to promote an optimal response to therapy, how to manage</a:t>
                      </a:r>
                    </a:p>
                    <a:p>
                      <a:r>
                        <a:rPr lang="en-IN" sz="18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common adverse reactions, and important points to keep in mind</a:t>
                      </a:r>
                    </a:p>
                    <a:p>
                      <a:r>
                        <a:rPr lang="en-IN" sz="18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when educating patients about the use of drug.</a:t>
                      </a:r>
                      <a:endParaRPr lang="en-IN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- </a:t>
                      </a:r>
                      <a:r>
                        <a:rPr lang="en-IN" sz="18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Gr</a:t>
                      </a:r>
                      <a:r>
                        <a:rPr lang="en-US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ade</a:t>
                      </a:r>
                      <a:r>
                        <a:rPr lang="en-US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one </a:t>
                      </a:r>
                      <a:endParaRPr lang="en-IN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12064"/>
            <a:ext cx="7772400" cy="1273862"/>
          </a:xfrm>
        </p:spPr>
        <p:txBody>
          <a:bodyPr/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INTRODUCTION  </a:t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Endocrine Pharmacology</a:t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Neuroendocrine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complex</a:t>
            </a:r>
          </a:p>
          <a:p>
            <a:pPr>
              <a:buFont typeface="Wingdings" pitchFamily="2" charset="2"/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Functions-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Growth</a:t>
            </a: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Self preservation (homeostasis)</a:t>
            </a: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Species preservation (reproduction)</a:t>
            </a:r>
          </a:p>
          <a:p>
            <a:pPr>
              <a:buFont typeface="Wingdings" pitchFamily="2" charset="2"/>
              <a:buNone/>
            </a:pP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NEUROENDOCRINE COMPLEX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CNS</a:t>
            </a:r>
          </a:p>
          <a:p>
            <a:pPr algn="ctr">
              <a:buFont typeface="Wingdings" pitchFamily="2" charset="2"/>
              <a:buNone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ANS                  ENDOCRINES</a:t>
            </a:r>
          </a:p>
          <a:p>
            <a:pPr algn="ctr">
              <a:buFont typeface="Wingdings" pitchFamily="2" charset="2"/>
              <a:buNone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IMMUNE SYSTEM</a:t>
            </a:r>
          </a:p>
          <a:p>
            <a:pPr algn="r">
              <a:buFont typeface="Wingdings" pitchFamily="2" charset="2"/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</a:t>
            </a:r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flipV="1">
            <a:off x="3071802" y="2428868"/>
            <a:ext cx="1066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I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5429256" y="2428868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IN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 flipV="1">
            <a:off x="6072198" y="3714752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IN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ENDOCRINE PHARMACOLOGY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357298"/>
            <a:ext cx="8077200" cy="514353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Hormone-</a:t>
            </a:r>
          </a:p>
          <a:p>
            <a:pPr>
              <a:lnSpc>
                <a:spcPct val="80000"/>
              </a:lnSpc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Hormao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’ (Greek) – to impel, to stir up</a:t>
            </a:r>
          </a:p>
          <a:p>
            <a:pPr>
              <a:lnSpc>
                <a:spcPct val="80000"/>
              </a:lnSpc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“Substance secreted by specialized cells &amp; transported to a distance &amp; exert its effect upon specific tissue”.</a:t>
            </a:r>
          </a:p>
          <a:p>
            <a:pPr>
              <a:lnSpc>
                <a:spcPct val="80000"/>
              </a:lnSpc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“Endocrine gland is group of specialized cells located at various sites in the body. They synthesize &amp; secrete hormones directly into the blood without the intervention of a duct”.  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214290"/>
            <a:ext cx="7772400" cy="914400"/>
          </a:xfrm>
        </p:spPr>
        <p:txBody>
          <a:bodyPr/>
          <a:lstStyle/>
          <a:p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Hormones- Functions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000108"/>
            <a:ext cx="8143932" cy="5857892"/>
          </a:xfrm>
        </p:spPr>
        <p:txBody>
          <a:bodyPr>
            <a:noAutofit/>
          </a:bodyPr>
          <a:lstStyle/>
          <a:p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Availability of fuel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- Insulin, Glucagon, GH</a:t>
            </a:r>
          </a:p>
          <a:p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Metabolic rate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- Thyroid hormones</a:t>
            </a:r>
          </a:p>
          <a:p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Growth-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GH, Insulin like growth factors</a:t>
            </a:r>
          </a:p>
          <a:p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Circulating volume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- ADH,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Aldosterone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Stress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 Adrenaline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Glucocorticoids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Calcium balance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Parathormone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Calcitonin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Reproduction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Gonadotropins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Sex steroids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214290"/>
            <a:ext cx="7772400" cy="914400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HORMONES - CLASSIFICATION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48" y="928670"/>
            <a:ext cx="7772400" cy="592933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Ant.Pituitary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- GH,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Prl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., ACTH, TSH, FSH, LH</a:t>
            </a:r>
          </a:p>
          <a:p>
            <a:pPr>
              <a:lnSpc>
                <a:spcPct val="90000"/>
              </a:lnSpc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Posterrior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Pituitary- ADH,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Oxytocin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Thyroid- T4, T3,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Calcitonin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Parathyroid-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Parathormone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(PTH)</a:t>
            </a:r>
          </a:p>
          <a:p>
            <a:pPr>
              <a:lnSpc>
                <a:spcPct val="90000"/>
              </a:lnSpc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Pancreas- Insulin, Glucagon</a:t>
            </a:r>
          </a:p>
          <a:p>
            <a:pPr>
              <a:lnSpc>
                <a:spcPct val="90000"/>
              </a:lnSpc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Adrenal cortex- Hydrocortisone,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Aldosterone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, Sex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hormones</a:t>
            </a:r>
          </a:p>
          <a:p>
            <a:pPr>
              <a:lnSpc>
                <a:spcPct val="9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Adrenal medulla-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Adrenaline,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Noradrenaline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Gonads- Androgens, Estrogens,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Progestins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          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>
                <a:latin typeface="Times New Roman" pitchFamily="18" charset="0"/>
                <a:cs typeface="Times New Roman" pitchFamily="18" charset="0"/>
              </a:rPr>
              <a:t>Hormones- Regulation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Hypothalamic hormones / factors</a:t>
            </a:r>
          </a:p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Anterior pituitary-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Trophic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hormones</a:t>
            </a:r>
          </a:p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Feed back system</a:t>
            </a:r>
          </a:p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Non-hormonal substances</a:t>
            </a:r>
          </a:p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Local regulatory systems</a:t>
            </a:r>
          </a:p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Psychic &amp; other factors</a:t>
            </a:r>
          </a:p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Neurohumoral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agents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roducingPowerPoint2007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53000"/>
                <a:satMod val="200000"/>
              </a:schemeClr>
              <a:schemeClr val="phClr">
                <a:tint val="78000"/>
                <a:satMod val="2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IntroducingPowerPoint2007</Template>
  <TotalTime>0</TotalTime>
  <Words>1241</Words>
  <Application>Microsoft Office PowerPoint</Application>
  <PresentationFormat>On-screen Show (4:3)</PresentationFormat>
  <Paragraphs>226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IntroducingPowerPoint2007</vt:lpstr>
      <vt:lpstr>Slide 1</vt:lpstr>
      <vt:lpstr>Slide 2</vt:lpstr>
      <vt:lpstr>ENDOCRINE   PHARMACOLOGY</vt:lpstr>
      <vt:lpstr>INTRODUCTION   Endocrine Pharmacology </vt:lpstr>
      <vt:lpstr>NEUROENDOCRINE COMPLEX</vt:lpstr>
      <vt:lpstr>ENDOCRINE PHARMACOLOGY</vt:lpstr>
      <vt:lpstr>Hormones- Functions</vt:lpstr>
      <vt:lpstr>HORMONES - CLASSIFICATION</vt:lpstr>
      <vt:lpstr>Hormones- Regulation</vt:lpstr>
      <vt:lpstr>Hormones- Regulation</vt:lpstr>
      <vt:lpstr>Hypothalamic Hormones/Factors</vt:lpstr>
      <vt:lpstr>Hormones- Mechanism</vt:lpstr>
      <vt:lpstr>Hormones Mechanism</vt:lpstr>
      <vt:lpstr>HORMONES - ANTERIOR PITUITARY  </vt:lpstr>
      <vt:lpstr>Hormones- Anterior Pituitary</vt:lpstr>
      <vt:lpstr>Growth Hormone- Regulation</vt:lpstr>
      <vt:lpstr>Growth Hormone- Functions</vt:lpstr>
      <vt:lpstr>Growth Hormone</vt:lpstr>
      <vt:lpstr>Growth hormone- Uses</vt:lpstr>
      <vt:lpstr>Growth hormone- Adv. effects</vt:lpstr>
      <vt:lpstr>Somatostatin</vt:lpstr>
      <vt:lpstr>Octeotride</vt:lpstr>
      <vt:lpstr>Prolactin</vt:lpstr>
      <vt:lpstr>Prolactin – Regulation </vt:lpstr>
      <vt:lpstr>Prolactin</vt:lpstr>
      <vt:lpstr>Bromocriptine - Actions</vt:lpstr>
      <vt:lpstr>Bromocriptine - Uses</vt:lpstr>
      <vt:lpstr>Bromocriptine</vt:lpstr>
      <vt:lpstr>Slide 29</vt:lpstr>
      <vt:lpstr>K. D. Tripathi M.D., Essentials of Medical Pharmacology , Sixth Edition , 2008,  pg. 231 to 241</vt:lpstr>
      <vt:lpstr>Satoskar &amp; Bhandarkar, Pharmacology and Pharmacotherapeutics , Revised 20 th Edition , 2007,  pg . 843 to 853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2012-11-21T11:06:01Z</dcterms:created>
  <dcterms:modified xsi:type="dcterms:W3CDTF">2013-01-22T09:00:54Z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