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71" autoAdjust="0"/>
    <p:restoredTop sz="86432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1031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RCH-3-Growth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Dr.Niraj</a:t>
            </a:r>
            <a:r>
              <a:rPr lang="en-US" dirty="0" smtClean="0"/>
              <a:t> </a:t>
            </a:r>
            <a:r>
              <a:rPr lang="en-US" dirty="0" err="1" smtClean="0"/>
              <a:t>Pandit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Professor</a:t>
            </a:r>
          </a:p>
          <a:p>
            <a:pPr algn="ctr">
              <a:buNone/>
            </a:pPr>
            <a:r>
              <a:rPr lang="en-US" dirty="0" smtClean="0"/>
              <a:t>Community Medicine Department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4" descr="p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44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7291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Care of pre-school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Large number – 12% of population</a:t>
            </a:r>
          </a:p>
          <a:p>
            <a:r>
              <a:rPr lang="en-IN" dirty="0" smtClean="0"/>
              <a:t>Mortality – </a:t>
            </a:r>
          </a:p>
          <a:p>
            <a:r>
              <a:rPr lang="en-IN" dirty="0" smtClean="0"/>
              <a:t>Morbidity </a:t>
            </a:r>
          </a:p>
          <a:p>
            <a:r>
              <a:rPr lang="en-IN" dirty="0" smtClean="0"/>
              <a:t>Growth &amp; development</a:t>
            </a:r>
          </a:p>
          <a:p>
            <a:r>
              <a:rPr lang="en-IN" dirty="0" smtClean="0"/>
              <a:t>Accessibility to services</a:t>
            </a:r>
          </a:p>
          <a:p>
            <a:r>
              <a:rPr lang="en-IN" dirty="0" smtClean="0"/>
              <a:t>Prevention of major problems of adulthood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353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Children health problems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LBW</a:t>
            </a:r>
          </a:p>
          <a:p>
            <a:r>
              <a:rPr lang="en-IN" dirty="0" smtClean="0"/>
              <a:t>Malnutrition</a:t>
            </a:r>
          </a:p>
          <a:p>
            <a:r>
              <a:rPr lang="en-IN" dirty="0" smtClean="0"/>
              <a:t>Infection &amp; </a:t>
            </a:r>
            <a:r>
              <a:rPr lang="en-IN" dirty="0" err="1" smtClean="0"/>
              <a:t>parasitosis</a:t>
            </a:r>
            <a:endParaRPr lang="en-IN" dirty="0" smtClean="0"/>
          </a:p>
          <a:p>
            <a:r>
              <a:rPr lang="en-IN" dirty="0" smtClean="0"/>
              <a:t>Accidents &amp; poisoning </a:t>
            </a:r>
          </a:p>
          <a:p>
            <a:r>
              <a:rPr lang="en-IN" dirty="0" smtClean="0"/>
              <a:t>Behavioural problems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5877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Programmes for pre-school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Immunization</a:t>
            </a:r>
          </a:p>
          <a:p>
            <a:r>
              <a:rPr lang="en-IN" dirty="0" err="1" smtClean="0"/>
              <a:t>Vit</a:t>
            </a:r>
            <a:r>
              <a:rPr lang="en-IN" dirty="0" smtClean="0"/>
              <a:t>-A supplementation programme </a:t>
            </a:r>
          </a:p>
          <a:p>
            <a:r>
              <a:rPr lang="en-IN" dirty="0" smtClean="0"/>
              <a:t>ICDS</a:t>
            </a:r>
          </a:p>
          <a:p>
            <a:r>
              <a:rPr lang="en-IN" dirty="0" smtClean="0"/>
              <a:t>Diarrhoeal diseases control programme</a:t>
            </a:r>
          </a:p>
          <a:p>
            <a:r>
              <a:rPr lang="en-IN" dirty="0" smtClean="0"/>
              <a:t>ARTI control programme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3058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53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Pre-school age is   </a:t>
            </a:r>
          </a:p>
          <a:p>
            <a:pPr lvl="1"/>
            <a:r>
              <a:rPr lang="en-US" dirty="0" smtClean="0"/>
              <a:t>A – 0-3 </a:t>
            </a:r>
            <a:r>
              <a:rPr lang="en-US" dirty="0" err="1" smtClean="0"/>
              <a:t>yr</a:t>
            </a:r>
            <a:endParaRPr lang="en-US" dirty="0" smtClean="0"/>
          </a:p>
          <a:p>
            <a:pPr lvl="1"/>
            <a:r>
              <a:rPr lang="en-US" dirty="0" smtClean="0"/>
              <a:t>B – 1-3 </a:t>
            </a:r>
            <a:r>
              <a:rPr lang="en-US" dirty="0" err="1" smtClean="0"/>
              <a:t>yr</a:t>
            </a:r>
            <a:endParaRPr lang="en-US" dirty="0" smtClean="0"/>
          </a:p>
          <a:p>
            <a:pPr lvl="1"/>
            <a:r>
              <a:rPr lang="en-US" dirty="0" smtClean="0"/>
              <a:t>C – 1-4 </a:t>
            </a:r>
            <a:r>
              <a:rPr lang="en-US" dirty="0" err="1" smtClean="0"/>
              <a:t>yr</a:t>
            </a:r>
            <a:endParaRPr lang="en-US" dirty="0" smtClean="0"/>
          </a:p>
          <a:p>
            <a:pPr lvl="1"/>
            <a:r>
              <a:rPr lang="en-US" dirty="0" smtClean="0"/>
              <a:t>D – 0-6 </a:t>
            </a:r>
            <a:r>
              <a:rPr lang="en-US" dirty="0" err="1" smtClean="0"/>
              <a:t>yr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51361066"/>
      </p:ext>
    </p:extLst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What are NOT the uses of growth chart?</a:t>
            </a:r>
          </a:p>
          <a:p>
            <a:pPr lvl="1"/>
            <a:r>
              <a:rPr lang="en-US" dirty="0" smtClean="0"/>
              <a:t>A- Education tool</a:t>
            </a:r>
          </a:p>
          <a:p>
            <a:pPr lvl="1"/>
            <a:r>
              <a:rPr lang="en-IN" dirty="0" smtClean="0"/>
              <a:t>B – diagnostic tool</a:t>
            </a:r>
          </a:p>
          <a:p>
            <a:pPr lvl="1"/>
            <a:r>
              <a:rPr lang="en-IN" dirty="0" smtClean="0"/>
              <a:t>C – developmental tool</a:t>
            </a:r>
          </a:p>
          <a:p>
            <a:pPr lvl="1"/>
            <a:r>
              <a:rPr lang="en-IN" dirty="0" smtClean="0"/>
              <a:t>D – Evaluation tool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15416470"/>
      </p:ext>
    </p:extLst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What do you mean by development?</a:t>
            </a:r>
          </a:p>
          <a:p>
            <a:pPr lvl="1"/>
            <a:r>
              <a:rPr lang="en-US" dirty="0" smtClean="0"/>
              <a:t>A linear increasing size</a:t>
            </a:r>
          </a:p>
          <a:p>
            <a:pPr lvl="1"/>
            <a:r>
              <a:rPr lang="en-US" dirty="0" smtClean="0"/>
              <a:t>B horizontal increasing size</a:t>
            </a:r>
          </a:p>
          <a:p>
            <a:pPr lvl="1"/>
            <a:r>
              <a:rPr lang="en-US" dirty="0" smtClean="0"/>
              <a:t>C Brain growth</a:t>
            </a:r>
          </a:p>
          <a:p>
            <a:pPr lvl="1"/>
            <a:r>
              <a:rPr lang="en-US" dirty="0" smtClean="0"/>
              <a:t>D Skill acquirement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61041684"/>
      </p:ext>
    </p:extLst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Apgar score includes</a:t>
            </a:r>
          </a:p>
          <a:p>
            <a:pPr lvl="1"/>
            <a:r>
              <a:rPr lang="en-US" dirty="0" smtClean="0"/>
              <a:t>A – Skin color</a:t>
            </a:r>
          </a:p>
          <a:p>
            <a:pPr lvl="1"/>
            <a:r>
              <a:rPr lang="en-US" dirty="0" smtClean="0"/>
              <a:t>B- Muscle tone</a:t>
            </a:r>
          </a:p>
          <a:p>
            <a:pPr lvl="1"/>
            <a:r>
              <a:rPr lang="en-US" dirty="0" smtClean="0"/>
              <a:t>C – reflexes </a:t>
            </a:r>
          </a:p>
          <a:p>
            <a:pPr lvl="1"/>
            <a:r>
              <a:rPr lang="en-US" dirty="0" smtClean="0"/>
              <a:t>D – none of above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9359319"/>
      </p:ext>
    </p:extLst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 err="1" smtClean="0"/>
              <a:t>Pentavalent</a:t>
            </a:r>
            <a:r>
              <a:rPr lang="en-US" dirty="0" smtClean="0"/>
              <a:t> vaccine includes all except</a:t>
            </a:r>
          </a:p>
          <a:p>
            <a:pPr lvl="1"/>
            <a:r>
              <a:rPr lang="en-US" dirty="0" smtClean="0"/>
              <a:t>A. Hepatitis-A</a:t>
            </a:r>
          </a:p>
          <a:p>
            <a:pPr lvl="1"/>
            <a:r>
              <a:rPr lang="en-US" dirty="0" smtClean="0"/>
              <a:t>B. Pertussis</a:t>
            </a:r>
          </a:p>
          <a:p>
            <a:pPr lvl="1"/>
            <a:r>
              <a:rPr lang="en-US" dirty="0" smtClean="0"/>
              <a:t>C. </a:t>
            </a:r>
            <a:r>
              <a:rPr lang="en-US" dirty="0" err="1" smtClean="0"/>
              <a:t>Hib</a:t>
            </a:r>
            <a:endParaRPr lang="en-US" dirty="0" smtClean="0"/>
          </a:p>
          <a:p>
            <a:pPr lvl="1"/>
            <a:r>
              <a:rPr lang="en-US" dirty="0" smtClean="0"/>
              <a:t>D. diphtheria </a:t>
            </a:r>
          </a:p>
          <a:p>
            <a:pPr lvl="1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72738438"/>
      </p:ext>
    </p:extLst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RCH – Infant &amp; child part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Growth &amp; Development</a:t>
            </a:r>
          </a:p>
          <a:p>
            <a:r>
              <a:rPr lang="en-IN" dirty="0" smtClean="0"/>
              <a:t>Care of pre-school children</a:t>
            </a:r>
          </a:p>
          <a:p>
            <a:r>
              <a:rPr lang="en-IN" dirty="0" smtClean="0"/>
              <a:t>Problems of pre-school children</a:t>
            </a:r>
          </a:p>
          <a:p>
            <a:r>
              <a:rPr lang="en-IN" dirty="0" smtClean="0"/>
              <a:t>Programmes for pre-school children</a:t>
            </a:r>
          </a:p>
          <a:p>
            <a:r>
              <a:rPr lang="en-IN" dirty="0" smtClean="0"/>
              <a:t>Programme for school children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493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Growth &amp;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Growth - Concept </a:t>
            </a:r>
          </a:p>
          <a:p>
            <a:r>
              <a:rPr lang="en-IN" dirty="0" smtClean="0"/>
              <a:t>Development – Concept</a:t>
            </a:r>
          </a:p>
          <a:p>
            <a:r>
              <a:rPr lang="en-IN" dirty="0" smtClean="0"/>
              <a:t>Determinants of growth &amp; Development</a:t>
            </a:r>
          </a:p>
          <a:p>
            <a:pPr lvl="1"/>
            <a:r>
              <a:rPr lang="en-IN" dirty="0" smtClean="0"/>
              <a:t>Genetic</a:t>
            </a:r>
          </a:p>
          <a:p>
            <a:pPr lvl="1"/>
            <a:r>
              <a:rPr lang="en-IN" dirty="0" smtClean="0"/>
              <a:t>Nutrition</a:t>
            </a:r>
          </a:p>
          <a:p>
            <a:pPr lvl="1"/>
            <a:r>
              <a:rPr lang="en-IN" dirty="0" smtClean="0"/>
              <a:t>Gender</a:t>
            </a:r>
          </a:p>
          <a:p>
            <a:pPr lvl="1"/>
            <a:r>
              <a:rPr lang="en-IN" dirty="0" smtClean="0"/>
              <a:t>Physical environment</a:t>
            </a:r>
          </a:p>
          <a:p>
            <a:pPr lvl="1"/>
            <a:r>
              <a:rPr lang="en-IN" dirty="0" smtClean="0"/>
              <a:t>Infections &amp; parasites</a:t>
            </a:r>
          </a:p>
          <a:p>
            <a:pPr lvl="1"/>
            <a:r>
              <a:rPr lang="en-IN" dirty="0" smtClean="0"/>
              <a:t>Economic factors </a:t>
            </a:r>
          </a:p>
          <a:p>
            <a:pPr marL="457200" lvl="1" indent="0">
              <a:buNone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5131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 of assessment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Concept of normality</a:t>
            </a:r>
          </a:p>
          <a:p>
            <a:r>
              <a:rPr lang="en-IN" dirty="0" smtClean="0"/>
              <a:t>Measurements of growth – weight, length -height, head circumference, span etc. </a:t>
            </a:r>
          </a:p>
          <a:p>
            <a:r>
              <a:rPr lang="en-IN" dirty="0" smtClean="0"/>
              <a:t>Weight for age, length-height for age, weight for height</a:t>
            </a:r>
          </a:p>
          <a:p>
            <a:r>
              <a:rPr lang="en-IN" dirty="0" smtClean="0"/>
              <a:t>Development – motor, social, adaptive, language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7571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Growth chart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/>
              <a:t>Definition</a:t>
            </a:r>
            <a:r>
              <a:rPr lang="en-US" dirty="0"/>
              <a:t>: It is a visible display of a child’s physical growth and development.</a:t>
            </a:r>
          </a:p>
          <a:p>
            <a:pPr>
              <a:defRPr/>
            </a:pPr>
            <a:r>
              <a:rPr lang="en-US" dirty="0"/>
              <a:t> First designed by David Morley .</a:t>
            </a:r>
          </a:p>
          <a:p>
            <a:pPr>
              <a:defRPr/>
            </a:pPr>
            <a:r>
              <a:rPr lang="en-US" dirty="0"/>
              <a:t>Growth chart offers a simple and inexpensive way of monitoring weight gain.</a:t>
            </a:r>
          </a:p>
          <a:p>
            <a:pPr>
              <a:defRPr/>
            </a:pPr>
            <a:r>
              <a:rPr lang="en-US" dirty="0"/>
              <a:t>Any deviation from “normal” detected by comparison with </a:t>
            </a:r>
            <a:r>
              <a:rPr lang="en-US" b="1" dirty="0"/>
              <a:t>reference curves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4729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5298" name="AutoShape 2" descr="Image result for mamta car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5300" name="AutoShape 4" descr="Image result for mamta car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530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001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1105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Growth chart in India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It has four reference curves.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Top most curve – 80 %of the median (50</a:t>
            </a:r>
            <a:r>
              <a:rPr lang="en-US" baseline="30000" dirty="0"/>
              <a:t>th</a:t>
            </a:r>
            <a:r>
              <a:rPr lang="en-US" dirty="0"/>
              <a:t> percentile) of the WHO reference standard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/>
              <a:t>   Lower lines represent 70% ,60% and 50% of the standard.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80% median weight approximately equal to 2 SD below the median which is the conventional lower limit of “normal range”.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Purpose of reference curve – indicates degree of malnutrition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2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3" descr="P520028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590550"/>
            <a:ext cx="8153400" cy="579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9904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Uses of growth chart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Growth monitoring</a:t>
            </a:r>
          </a:p>
          <a:p>
            <a:pPr>
              <a:defRPr/>
            </a:pPr>
            <a:r>
              <a:rPr lang="en-US" dirty="0"/>
              <a:t>Diagnostic tool</a:t>
            </a:r>
          </a:p>
          <a:p>
            <a:pPr>
              <a:defRPr/>
            </a:pPr>
            <a:r>
              <a:rPr lang="en-US" dirty="0"/>
              <a:t>Planning and policy making</a:t>
            </a:r>
          </a:p>
          <a:p>
            <a:pPr>
              <a:defRPr/>
            </a:pPr>
            <a:r>
              <a:rPr lang="en-US" dirty="0"/>
              <a:t>Educational tool</a:t>
            </a:r>
          </a:p>
          <a:p>
            <a:pPr>
              <a:defRPr/>
            </a:pPr>
            <a:r>
              <a:rPr lang="en-US" dirty="0"/>
              <a:t>Tool for action</a:t>
            </a:r>
          </a:p>
          <a:p>
            <a:pPr>
              <a:defRPr/>
            </a:pPr>
            <a:r>
              <a:rPr lang="en-US" dirty="0"/>
              <a:t>Evaluation</a:t>
            </a:r>
          </a:p>
          <a:p>
            <a:pPr>
              <a:defRPr/>
            </a:pPr>
            <a:r>
              <a:rPr lang="en-US" dirty="0"/>
              <a:t>Tool for teaching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697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409</Words>
  <Application>Microsoft Office PowerPoint</Application>
  <PresentationFormat>On-screen Show 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RCH-3-Growth chart</vt:lpstr>
      <vt:lpstr>RCH – Infant &amp; child part</vt:lpstr>
      <vt:lpstr>Growth &amp; Development</vt:lpstr>
      <vt:lpstr>Method of assessment</vt:lpstr>
      <vt:lpstr>Growth chart </vt:lpstr>
      <vt:lpstr>Slide 6</vt:lpstr>
      <vt:lpstr>Growth chart in India</vt:lpstr>
      <vt:lpstr>Slide 8</vt:lpstr>
      <vt:lpstr>Uses of growth chart</vt:lpstr>
      <vt:lpstr>Slide 10</vt:lpstr>
      <vt:lpstr>Care of pre-school children</vt:lpstr>
      <vt:lpstr>Children health problems</vt:lpstr>
      <vt:lpstr>Programmes for pre-school</vt:lpstr>
      <vt:lpstr>Slide 14</vt:lpstr>
      <vt:lpstr>Slide 15</vt:lpstr>
      <vt:lpstr>Slide 16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Apgar score</dc:title>
  <dc:creator>User</dc:creator>
  <cp:lastModifiedBy>User</cp:lastModifiedBy>
  <cp:revision>3</cp:revision>
  <dcterms:created xsi:type="dcterms:W3CDTF">2006-08-16T00:00:00Z</dcterms:created>
  <dcterms:modified xsi:type="dcterms:W3CDTF">2017-01-11T05:55:53Z</dcterms:modified>
</cp:coreProperties>
</file>