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9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125B70-8BAF-4E24-8B1A-52CDC7097658}" type="doc">
      <dgm:prSet loTypeId="urn:microsoft.com/office/officeart/2005/8/layout/venn1" loCatId="relationship" qsTypeId="urn:microsoft.com/office/officeart/2005/8/quickstyle/simple1#1" qsCatId="simple" csTypeId="urn:microsoft.com/office/officeart/2005/8/colors/accent1_2#1" csCatId="accent1" phldr="1"/>
      <dgm:spPr/>
    </dgm:pt>
    <dgm:pt modelId="{A601549D-FB84-44E4-B78D-09EA02782A57}">
      <dgm:prSet phldrT="[Text]" custT="1"/>
      <dgm:spPr/>
      <dgm:t>
        <a:bodyPr/>
        <a:lstStyle/>
        <a:p>
          <a:r>
            <a:rPr lang="en-US" sz="3200" dirty="0" smtClean="0"/>
            <a:t>School health services</a:t>
          </a:r>
          <a:endParaRPr lang="en-IN" sz="3200" dirty="0"/>
        </a:p>
      </dgm:t>
    </dgm:pt>
    <dgm:pt modelId="{955B915D-FC3A-4138-8328-402297DAD18A}" type="parTrans" cxnId="{2259BC46-2041-4A71-8802-4EE61180ECFB}">
      <dgm:prSet/>
      <dgm:spPr/>
      <dgm:t>
        <a:bodyPr/>
        <a:lstStyle/>
        <a:p>
          <a:endParaRPr lang="en-IN"/>
        </a:p>
      </dgm:t>
    </dgm:pt>
    <dgm:pt modelId="{5AB102CE-8A80-46A8-9AB8-FB70D9D93DD8}" type="sibTrans" cxnId="{2259BC46-2041-4A71-8802-4EE61180ECFB}">
      <dgm:prSet/>
      <dgm:spPr/>
      <dgm:t>
        <a:bodyPr/>
        <a:lstStyle/>
        <a:p>
          <a:endParaRPr lang="en-IN"/>
        </a:p>
      </dgm:t>
    </dgm:pt>
    <dgm:pt modelId="{C86D281B-D59C-4963-B270-8EDEA41D72F2}">
      <dgm:prSet phldrT="[Text]" custT="1"/>
      <dgm:spPr/>
      <dgm:t>
        <a:bodyPr/>
        <a:lstStyle/>
        <a:p>
          <a:r>
            <a:rPr lang="en-US" sz="3200" dirty="0" smtClean="0"/>
            <a:t>School health education</a:t>
          </a:r>
          <a:endParaRPr lang="en-IN" sz="3200" dirty="0"/>
        </a:p>
      </dgm:t>
    </dgm:pt>
    <dgm:pt modelId="{92038D8B-116C-486C-8BAD-83EFC38739EE}" type="parTrans" cxnId="{CCC4F035-D745-4B23-A9DE-B7054FFEEBFB}">
      <dgm:prSet/>
      <dgm:spPr/>
      <dgm:t>
        <a:bodyPr/>
        <a:lstStyle/>
        <a:p>
          <a:endParaRPr lang="en-IN"/>
        </a:p>
      </dgm:t>
    </dgm:pt>
    <dgm:pt modelId="{95E3500D-0466-4EEB-9550-4B23E6610EF8}" type="sibTrans" cxnId="{CCC4F035-D745-4B23-A9DE-B7054FFEEBFB}">
      <dgm:prSet/>
      <dgm:spPr/>
      <dgm:t>
        <a:bodyPr/>
        <a:lstStyle/>
        <a:p>
          <a:endParaRPr lang="en-IN"/>
        </a:p>
      </dgm:t>
    </dgm:pt>
    <dgm:pt modelId="{8011C799-00CE-4DFB-BFCD-58171D2B9131}">
      <dgm:prSet phldrT="[Text]" custT="1"/>
      <dgm:spPr/>
      <dgm:t>
        <a:bodyPr/>
        <a:lstStyle/>
        <a:p>
          <a:r>
            <a:rPr lang="en-US" sz="3200" dirty="0" smtClean="0"/>
            <a:t>Parents </a:t>
          </a:r>
          <a:r>
            <a:rPr lang="en-US" sz="2800" dirty="0" smtClean="0"/>
            <a:t>awareness</a:t>
          </a:r>
          <a:endParaRPr lang="en-IN" sz="2800" dirty="0"/>
        </a:p>
      </dgm:t>
    </dgm:pt>
    <dgm:pt modelId="{199DFAF8-F258-4D06-841C-A3F1EA3B3C9C}" type="parTrans" cxnId="{9CC2E861-73CC-40FD-876D-34CF63E8DE59}">
      <dgm:prSet/>
      <dgm:spPr/>
      <dgm:t>
        <a:bodyPr/>
        <a:lstStyle/>
        <a:p>
          <a:endParaRPr lang="en-IN"/>
        </a:p>
      </dgm:t>
    </dgm:pt>
    <dgm:pt modelId="{955C184B-4AAA-400C-A8C6-571D294525A3}" type="sibTrans" cxnId="{9CC2E861-73CC-40FD-876D-34CF63E8DE59}">
      <dgm:prSet/>
      <dgm:spPr/>
      <dgm:t>
        <a:bodyPr/>
        <a:lstStyle/>
        <a:p>
          <a:endParaRPr lang="en-IN"/>
        </a:p>
      </dgm:t>
    </dgm:pt>
    <dgm:pt modelId="{C364014B-6764-4CFF-927F-ABD4468F1385}" type="pres">
      <dgm:prSet presAssocID="{7B125B70-8BAF-4E24-8B1A-52CDC7097658}" presName="compositeShape" presStyleCnt="0">
        <dgm:presLayoutVars>
          <dgm:chMax val="7"/>
          <dgm:dir/>
          <dgm:resizeHandles val="exact"/>
        </dgm:presLayoutVars>
      </dgm:prSet>
      <dgm:spPr/>
    </dgm:pt>
    <dgm:pt modelId="{1B607AE8-60BB-4691-BA87-9A169020683D}" type="pres">
      <dgm:prSet presAssocID="{A601549D-FB84-44E4-B78D-09EA02782A57}" presName="circ1" presStyleLbl="vennNode1" presStyleIdx="0" presStyleCnt="3"/>
      <dgm:spPr/>
      <dgm:t>
        <a:bodyPr/>
        <a:lstStyle/>
        <a:p>
          <a:endParaRPr lang="en-IN"/>
        </a:p>
      </dgm:t>
    </dgm:pt>
    <dgm:pt modelId="{7E52A583-23A3-4378-B3C2-AD857569F59A}" type="pres">
      <dgm:prSet presAssocID="{A601549D-FB84-44E4-B78D-09EA02782A5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92DB7BC-C894-4C19-87C0-21737348706A}" type="pres">
      <dgm:prSet presAssocID="{C86D281B-D59C-4963-B270-8EDEA41D72F2}" presName="circ2" presStyleLbl="vennNode1" presStyleIdx="1" presStyleCnt="3"/>
      <dgm:spPr/>
      <dgm:t>
        <a:bodyPr/>
        <a:lstStyle/>
        <a:p>
          <a:endParaRPr lang="en-IN"/>
        </a:p>
      </dgm:t>
    </dgm:pt>
    <dgm:pt modelId="{93566880-162E-4224-8595-07F7611393C4}" type="pres">
      <dgm:prSet presAssocID="{C86D281B-D59C-4963-B270-8EDEA41D72F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00CA25C-EC43-4BC1-AAFA-C7869186F2D8}" type="pres">
      <dgm:prSet presAssocID="{8011C799-00CE-4DFB-BFCD-58171D2B9131}" presName="circ3" presStyleLbl="vennNode1" presStyleIdx="2" presStyleCnt="3"/>
      <dgm:spPr/>
      <dgm:t>
        <a:bodyPr/>
        <a:lstStyle/>
        <a:p>
          <a:endParaRPr lang="en-IN"/>
        </a:p>
      </dgm:t>
    </dgm:pt>
    <dgm:pt modelId="{98E4E96D-134D-4E44-8A39-63D2E5E3B84A}" type="pres">
      <dgm:prSet presAssocID="{8011C799-00CE-4DFB-BFCD-58171D2B913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372C71F5-8577-4A52-AE95-19CFE2EFC835}" type="presOf" srcId="{7B125B70-8BAF-4E24-8B1A-52CDC7097658}" destId="{C364014B-6764-4CFF-927F-ABD4468F1385}" srcOrd="0" destOrd="0" presId="urn:microsoft.com/office/officeart/2005/8/layout/venn1"/>
    <dgm:cxn modelId="{3A1BB9F1-0015-4938-B2E7-6CDD367BE661}" type="presOf" srcId="{A601549D-FB84-44E4-B78D-09EA02782A57}" destId="{1B607AE8-60BB-4691-BA87-9A169020683D}" srcOrd="0" destOrd="0" presId="urn:microsoft.com/office/officeart/2005/8/layout/venn1"/>
    <dgm:cxn modelId="{A7BFAB8E-D0A0-4AFC-9A60-BCA95C0D0E42}" type="presOf" srcId="{C86D281B-D59C-4963-B270-8EDEA41D72F2}" destId="{392DB7BC-C894-4C19-87C0-21737348706A}" srcOrd="0" destOrd="0" presId="urn:microsoft.com/office/officeart/2005/8/layout/venn1"/>
    <dgm:cxn modelId="{2259BC46-2041-4A71-8802-4EE61180ECFB}" srcId="{7B125B70-8BAF-4E24-8B1A-52CDC7097658}" destId="{A601549D-FB84-44E4-B78D-09EA02782A57}" srcOrd="0" destOrd="0" parTransId="{955B915D-FC3A-4138-8328-402297DAD18A}" sibTransId="{5AB102CE-8A80-46A8-9AB8-FB70D9D93DD8}"/>
    <dgm:cxn modelId="{9CC2E861-73CC-40FD-876D-34CF63E8DE59}" srcId="{7B125B70-8BAF-4E24-8B1A-52CDC7097658}" destId="{8011C799-00CE-4DFB-BFCD-58171D2B9131}" srcOrd="2" destOrd="0" parTransId="{199DFAF8-F258-4D06-841C-A3F1EA3B3C9C}" sibTransId="{955C184B-4AAA-400C-A8C6-571D294525A3}"/>
    <dgm:cxn modelId="{C9FAAB26-C18E-4A48-9509-3A8DCE35DF42}" type="presOf" srcId="{8011C799-00CE-4DFB-BFCD-58171D2B9131}" destId="{98E4E96D-134D-4E44-8A39-63D2E5E3B84A}" srcOrd="1" destOrd="0" presId="urn:microsoft.com/office/officeart/2005/8/layout/venn1"/>
    <dgm:cxn modelId="{46702EF8-3112-44C4-A0C5-904671D937CC}" type="presOf" srcId="{A601549D-FB84-44E4-B78D-09EA02782A57}" destId="{7E52A583-23A3-4378-B3C2-AD857569F59A}" srcOrd="1" destOrd="0" presId="urn:microsoft.com/office/officeart/2005/8/layout/venn1"/>
    <dgm:cxn modelId="{CCC4F035-D745-4B23-A9DE-B7054FFEEBFB}" srcId="{7B125B70-8BAF-4E24-8B1A-52CDC7097658}" destId="{C86D281B-D59C-4963-B270-8EDEA41D72F2}" srcOrd="1" destOrd="0" parTransId="{92038D8B-116C-486C-8BAD-83EFC38739EE}" sibTransId="{95E3500D-0466-4EEB-9550-4B23E6610EF8}"/>
    <dgm:cxn modelId="{D49433C1-4C30-47AA-BE4B-2FBB15BD8BFA}" type="presOf" srcId="{C86D281B-D59C-4963-B270-8EDEA41D72F2}" destId="{93566880-162E-4224-8595-07F7611393C4}" srcOrd="1" destOrd="0" presId="urn:microsoft.com/office/officeart/2005/8/layout/venn1"/>
    <dgm:cxn modelId="{AC70D2CB-B5CA-4D17-9104-B1EE7F3BA801}" type="presOf" srcId="{8011C799-00CE-4DFB-BFCD-58171D2B9131}" destId="{700CA25C-EC43-4BC1-AAFA-C7869186F2D8}" srcOrd="0" destOrd="0" presId="urn:microsoft.com/office/officeart/2005/8/layout/venn1"/>
    <dgm:cxn modelId="{2C64700D-132F-4278-BDBC-4AFC60308294}" type="presParOf" srcId="{C364014B-6764-4CFF-927F-ABD4468F1385}" destId="{1B607AE8-60BB-4691-BA87-9A169020683D}" srcOrd="0" destOrd="0" presId="urn:microsoft.com/office/officeart/2005/8/layout/venn1"/>
    <dgm:cxn modelId="{4B950A23-EC5C-454A-879D-62A9473B89ED}" type="presParOf" srcId="{C364014B-6764-4CFF-927F-ABD4468F1385}" destId="{7E52A583-23A3-4378-B3C2-AD857569F59A}" srcOrd="1" destOrd="0" presId="urn:microsoft.com/office/officeart/2005/8/layout/venn1"/>
    <dgm:cxn modelId="{47529FBE-B50B-4D34-97DD-C028B14C74C1}" type="presParOf" srcId="{C364014B-6764-4CFF-927F-ABD4468F1385}" destId="{392DB7BC-C894-4C19-87C0-21737348706A}" srcOrd="2" destOrd="0" presId="urn:microsoft.com/office/officeart/2005/8/layout/venn1"/>
    <dgm:cxn modelId="{443ACE41-207B-4CBA-89C9-1959DB11D061}" type="presParOf" srcId="{C364014B-6764-4CFF-927F-ABD4468F1385}" destId="{93566880-162E-4224-8595-07F7611393C4}" srcOrd="3" destOrd="0" presId="urn:microsoft.com/office/officeart/2005/8/layout/venn1"/>
    <dgm:cxn modelId="{4FCFF7E9-D05C-49BC-B2DF-7DB7DDAEFF8D}" type="presParOf" srcId="{C364014B-6764-4CFF-927F-ABD4468F1385}" destId="{700CA25C-EC43-4BC1-AAFA-C7869186F2D8}" srcOrd="4" destOrd="0" presId="urn:microsoft.com/office/officeart/2005/8/layout/venn1"/>
    <dgm:cxn modelId="{FCB67E6D-57B5-43AA-B96B-AEBCD8244DF4}" type="presParOf" srcId="{C364014B-6764-4CFF-927F-ABD4468F1385}" destId="{98E4E96D-134D-4E44-8A39-63D2E5E3B84A}" srcOrd="5" destOrd="0" presId="urn:microsoft.com/office/officeart/2005/8/layout/venn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RCH-4-School Health </a:t>
            </a:r>
            <a:r>
              <a:rPr lang="en-US" dirty="0" err="1" smtClean="0"/>
              <a:t>Programme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Dr.Niraj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Pandit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Professor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Community Medicine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School age children is    </a:t>
            </a:r>
          </a:p>
          <a:p>
            <a:pPr lvl="1"/>
            <a:r>
              <a:rPr lang="en-US" dirty="0" smtClean="0"/>
              <a:t>A – 3-13 </a:t>
            </a:r>
            <a:r>
              <a:rPr lang="en-US" dirty="0" err="1" smtClean="0"/>
              <a:t>yr</a:t>
            </a:r>
            <a:endParaRPr lang="en-US" dirty="0" smtClean="0"/>
          </a:p>
          <a:p>
            <a:pPr lvl="1"/>
            <a:r>
              <a:rPr lang="en-US" dirty="0" smtClean="0"/>
              <a:t>B – 5-17 </a:t>
            </a:r>
            <a:r>
              <a:rPr lang="en-US" dirty="0" err="1" smtClean="0"/>
              <a:t>yr</a:t>
            </a:r>
            <a:endParaRPr lang="en-US" dirty="0" smtClean="0"/>
          </a:p>
          <a:p>
            <a:pPr lvl="1"/>
            <a:r>
              <a:rPr lang="en-US" dirty="0" smtClean="0"/>
              <a:t>C – 1-17 </a:t>
            </a:r>
            <a:r>
              <a:rPr lang="en-US" dirty="0" err="1" smtClean="0"/>
              <a:t>yr</a:t>
            </a:r>
            <a:endParaRPr lang="en-US" dirty="0" smtClean="0"/>
          </a:p>
          <a:p>
            <a:pPr lvl="1"/>
            <a:r>
              <a:rPr lang="en-US" dirty="0" smtClean="0"/>
              <a:t>D – </a:t>
            </a:r>
            <a:r>
              <a:rPr lang="en-US" dirty="0"/>
              <a:t>6</a:t>
            </a:r>
            <a:r>
              <a:rPr lang="en-US" dirty="0" smtClean="0"/>
              <a:t>-20 </a:t>
            </a:r>
            <a:r>
              <a:rPr lang="en-US" dirty="0" err="1" smtClean="0"/>
              <a:t>yr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682946608"/>
      </p:ext>
    </p:extLst>
  </p:cSld>
  <p:clrMapOvr>
    <a:masterClrMapping/>
  </p:clrMapOvr>
  <p:transition advClick="0" advTm="30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2. What are the components of school health services?</a:t>
            </a:r>
          </a:p>
          <a:p>
            <a:pPr lvl="1"/>
            <a:r>
              <a:rPr lang="en-US" dirty="0" smtClean="0"/>
              <a:t>A- School health service</a:t>
            </a:r>
          </a:p>
          <a:p>
            <a:pPr lvl="1"/>
            <a:r>
              <a:rPr lang="en-IN" dirty="0" smtClean="0"/>
              <a:t>B – Health education</a:t>
            </a:r>
          </a:p>
          <a:p>
            <a:pPr lvl="1"/>
            <a:r>
              <a:rPr lang="en-IN" dirty="0" smtClean="0"/>
              <a:t>C – Parent education</a:t>
            </a:r>
          </a:p>
          <a:p>
            <a:pPr lvl="1"/>
            <a:r>
              <a:rPr lang="en-IN" dirty="0" smtClean="0"/>
              <a:t>D – all of above	 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985113916"/>
      </p:ext>
    </p:extLst>
  </p:cSld>
  <p:clrMapOvr>
    <a:masterClrMapping/>
  </p:clrMapOvr>
  <p:transition advClick="0" advTm="30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3. School health </a:t>
            </a:r>
            <a:r>
              <a:rPr lang="en-US" dirty="0" err="1" smtClean="0"/>
              <a:t>programme</a:t>
            </a:r>
            <a:r>
              <a:rPr lang="en-US" dirty="0" smtClean="0"/>
              <a:t> is important because … </a:t>
            </a:r>
          </a:p>
          <a:p>
            <a:pPr lvl="1"/>
            <a:r>
              <a:rPr lang="en-US" dirty="0" smtClean="0"/>
              <a:t>A They represent big population in country</a:t>
            </a:r>
          </a:p>
          <a:p>
            <a:pPr lvl="1"/>
            <a:r>
              <a:rPr lang="en-US" dirty="0" smtClean="0"/>
              <a:t>B They are vulnerable</a:t>
            </a:r>
          </a:p>
          <a:p>
            <a:pPr lvl="1"/>
            <a:r>
              <a:rPr lang="en-US" dirty="0" smtClean="0"/>
              <a:t>C school years are best opportunity for health education</a:t>
            </a:r>
          </a:p>
          <a:p>
            <a:pPr lvl="1"/>
            <a:r>
              <a:rPr lang="en-US" dirty="0" smtClean="0"/>
              <a:t>D all of above 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667554946"/>
      </p:ext>
    </p:extLst>
  </p:cSld>
  <p:clrMapOvr>
    <a:masterClrMapping/>
  </p:clrMapOvr>
  <p:transition advTm="30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4. All of following are playing important role in school health </a:t>
            </a:r>
            <a:r>
              <a:rPr lang="en-US" dirty="0" err="1" smtClean="0"/>
              <a:t>programme</a:t>
            </a:r>
            <a:r>
              <a:rPr lang="en-US" dirty="0" smtClean="0"/>
              <a:t>, Except…</a:t>
            </a:r>
          </a:p>
          <a:p>
            <a:pPr lvl="1"/>
            <a:r>
              <a:rPr lang="en-US" dirty="0" smtClean="0"/>
              <a:t>A – School teacher</a:t>
            </a:r>
          </a:p>
          <a:p>
            <a:pPr lvl="1"/>
            <a:r>
              <a:rPr lang="en-US" dirty="0" smtClean="0"/>
              <a:t>B- Doctor</a:t>
            </a:r>
          </a:p>
          <a:p>
            <a:pPr lvl="1"/>
            <a:r>
              <a:rPr lang="en-US" dirty="0" smtClean="0"/>
              <a:t>C – parents </a:t>
            </a:r>
          </a:p>
          <a:p>
            <a:pPr lvl="1"/>
            <a:r>
              <a:rPr lang="en-US" dirty="0" smtClean="0"/>
              <a:t>D – health worker  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799164109"/>
      </p:ext>
    </p:extLst>
  </p:cSld>
  <p:clrMapOvr>
    <a:masterClrMapping/>
  </p:clrMapOvr>
  <p:transition advTm="30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5. If we think school health </a:t>
            </a:r>
            <a:r>
              <a:rPr lang="en-US" dirty="0" err="1" smtClean="0"/>
              <a:t>programme</a:t>
            </a:r>
            <a:r>
              <a:rPr lang="en-US" dirty="0" smtClean="0"/>
              <a:t> as research, which type of research best suit? </a:t>
            </a:r>
          </a:p>
          <a:p>
            <a:pPr lvl="1"/>
            <a:r>
              <a:rPr lang="en-US" dirty="0" smtClean="0"/>
              <a:t>A. Observational study</a:t>
            </a:r>
          </a:p>
          <a:p>
            <a:pPr lvl="1"/>
            <a:r>
              <a:rPr lang="en-US" dirty="0" smtClean="0"/>
              <a:t>B. case control study</a:t>
            </a:r>
          </a:p>
          <a:p>
            <a:pPr lvl="1"/>
            <a:r>
              <a:rPr lang="en-US" dirty="0" smtClean="0"/>
              <a:t>C. Cohort study</a:t>
            </a:r>
          </a:p>
          <a:p>
            <a:pPr lvl="1"/>
            <a:r>
              <a:rPr lang="en-US" dirty="0" smtClean="0"/>
              <a:t>D. RCT </a:t>
            </a:r>
          </a:p>
          <a:p>
            <a:pPr lvl="1">
              <a:buNone/>
            </a:pP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172450345"/>
      </p:ext>
    </p:extLst>
  </p:cSld>
  <p:clrMapOvr>
    <a:masterClrMapping/>
  </p:clrMapOvr>
  <p:transition advTm="3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latin typeface="Arial Black" panose="020B0A04020102020204" pitchFamily="34" charset="0"/>
              </a:rPr>
              <a:t>School Health Program</a:t>
            </a:r>
            <a:endParaRPr lang="en-IN" dirty="0"/>
          </a:p>
        </p:txBody>
      </p:sp>
      <p:pic>
        <p:nvPicPr>
          <p:cNvPr id="7" name="Content Placeholder 5" descr="21112011025.jpg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484313"/>
            <a:ext cx="9144000" cy="5373687"/>
          </a:xfrm>
        </p:spPr>
      </p:pic>
    </p:spTree>
    <p:extLst>
      <p:ext uri="{BB962C8B-B14F-4D97-AF65-F5344CB8AC3E}">
        <p14:creationId xmlns="" xmlns:p14="http://schemas.microsoft.com/office/powerpoint/2010/main" val="2214394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planned and coordinated school-based program that is designed to enhance child and adolescent health.</a:t>
            </a:r>
          </a:p>
          <a:p>
            <a:endParaRPr lang="en-US" dirty="0"/>
          </a:p>
          <a:p>
            <a:r>
              <a:rPr lang="en-US" dirty="0"/>
              <a:t> It is </a:t>
            </a:r>
            <a:r>
              <a:rPr lang="en-US" dirty="0" err="1"/>
              <a:t>organised</a:t>
            </a:r>
            <a:r>
              <a:rPr lang="en-US" dirty="0"/>
              <a:t> by Gujarat government every year.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409716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Why?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30000"/>
              </a:lnSpc>
              <a:buFont typeface="Wingdings" pitchFamily="48" charset="2"/>
              <a:buChar char="q"/>
              <a:defRPr/>
            </a:pPr>
            <a:r>
              <a:rPr lang="en-US" dirty="0"/>
              <a:t>They constitute a </a:t>
            </a:r>
            <a:r>
              <a:rPr lang="en-US" i="1" dirty="0"/>
              <a:t>big sector</a:t>
            </a:r>
            <a:r>
              <a:rPr lang="en-US" dirty="0"/>
              <a:t> of the population (about 1/6). This sector is easily reached through schools, as by law, children are compelled to attend schools and spend about half of their day for a period of 12 years.</a:t>
            </a:r>
          </a:p>
          <a:p>
            <a:pPr>
              <a:lnSpc>
                <a:spcPct val="130000"/>
              </a:lnSpc>
              <a:buFont typeface="Wingdings" pitchFamily="48" charset="2"/>
              <a:buChar char="q"/>
              <a:defRPr/>
            </a:pPr>
            <a:endParaRPr lang="en-US" dirty="0"/>
          </a:p>
          <a:p>
            <a:pPr>
              <a:lnSpc>
                <a:spcPct val="130000"/>
              </a:lnSpc>
              <a:buFont typeface="Wingdings" pitchFamily="48" charset="2"/>
              <a:buChar char="q"/>
              <a:defRPr/>
            </a:pPr>
            <a:r>
              <a:rPr lang="en-US" dirty="0"/>
              <a:t>School students are considered a </a:t>
            </a:r>
            <a:r>
              <a:rPr lang="en-US" i="1" dirty="0"/>
              <a:t>vulnerable group</a:t>
            </a:r>
            <a:r>
              <a:rPr lang="en-US" dirty="0"/>
              <a:t>. They are growing exposed physiologic, mental and emotional stress at home or school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70795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dirty="0">
                <a:latin typeface="Tw Cen MT" panose="020B0602020104020603" pitchFamily="34" charset="0"/>
              </a:rPr>
              <a:t>School pupils are </a:t>
            </a:r>
            <a:r>
              <a:rPr lang="en-US" i="1" dirty="0">
                <a:latin typeface="Tw Cen MT" panose="020B0602020104020603" pitchFamily="34" charset="0"/>
              </a:rPr>
              <a:t>very active</a:t>
            </a:r>
            <a:r>
              <a:rPr lang="en-US" dirty="0">
                <a:latin typeface="Tw Cen MT" panose="020B0602020104020603" pitchFamily="34" charset="0"/>
              </a:rPr>
              <a:t>  &amp;curious so liable to      accidents.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i="1" dirty="0">
                <a:latin typeface="Tw Cen MT" panose="020B0602020104020603" pitchFamily="34" charset="0"/>
              </a:rPr>
              <a:t> Health status</a:t>
            </a:r>
            <a:r>
              <a:rPr lang="en-US" dirty="0">
                <a:latin typeface="Tw Cen MT" panose="020B0602020104020603" pitchFamily="34" charset="0"/>
              </a:rPr>
              <a:t> of  pupils is a strong determinant of their school achievement.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dirty="0">
                <a:latin typeface="Tw Cen MT" panose="020B0602020104020603" pitchFamily="34" charset="0"/>
              </a:rPr>
              <a:t> Pupils are affected by </a:t>
            </a:r>
            <a:r>
              <a:rPr lang="en-US" i="1" dirty="0">
                <a:latin typeface="Tw Cen MT" panose="020B0602020104020603" pitchFamily="34" charset="0"/>
              </a:rPr>
              <a:t>school environment</a:t>
            </a:r>
            <a:r>
              <a:rPr lang="en-US" dirty="0">
                <a:latin typeface="Tw Cen MT" panose="020B0602020104020603" pitchFamily="34" charset="0"/>
              </a:rPr>
              <a:t>.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i="1" dirty="0">
                <a:latin typeface="Tw Cen MT" panose="020B0602020104020603" pitchFamily="34" charset="0"/>
              </a:rPr>
              <a:t> School years</a:t>
            </a:r>
            <a:r>
              <a:rPr lang="en-US" dirty="0">
                <a:latin typeface="Tw Cen MT" panose="020B0602020104020603" pitchFamily="34" charset="0"/>
              </a:rPr>
              <a:t> are the best opportunity for health education.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dirty="0">
                <a:latin typeface="Tw Cen MT" panose="020B0602020104020603" pitchFamily="34" charset="0"/>
              </a:rPr>
              <a:t> We can </a:t>
            </a:r>
            <a:r>
              <a:rPr lang="en-US" i="1" dirty="0">
                <a:latin typeface="Tw Cen MT" panose="020B0602020104020603" pitchFamily="34" charset="0"/>
              </a:rPr>
              <a:t>reach parents</a:t>
            </a:r>
            <a:r>
              <a:rPr lang="en-US" dirty="0">
                <a:latin typeface="Tw Cen MT" panose="020B0602020104020603" pitchFamily="34" charset="0"/>
              </a:rPr>
              <a:t> through their children. Some children attend school with </a:t>
            </a:r>
            <a:r>
              <a:rPr lang="en-US" i="1" dirty="0">
                <a:latin typeface="Tw Cen MT" panose="020B0602020104020603" pitchFamily="34" charset="0"/>
              </a:rPr>
              <a:t>different health</a:t>
            </a:r>
            <a:r>
              <a:rPr lang="en-US" dirty="0">
                <a:latin typeface="Tw Cen MT" panose="020B0602020104020603" pitchFamily="34" charset="0"/>
              </a:rPr>
              <a:t> </a:t>
            </a:r>
            <a:r>
              <a:rPr lang="en-US" i="1" dirty="0">
                <a:latin typeface="Tw Cen MT" panose="020B0602020104020603" pitchFamily="34" charset="0"/>
              </a:rPr>
              <a:t>problems</a:t>
            </a:r>
            <a:r>
              <a:rPr lang="en-US" dirty="0">
                <a:latin typeface="Tw Cen MT" panose="020B0602020104020603" pitchFamily="34" charset="0"/>
              </a:rPr>
              <a:t>, could be early discovered and treated.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020998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Component Of School Health Program</a:t>
            </a:r>
            <a:endParaRPr lang="en-IN" dirty="0"/>
          </a:p>
        </p:txBody>
      </p:sp>
      <p:graphicFrame>
        <p:nvGraphicFramePr>
          <p:cNvPr id="4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78073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Team of School health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Teacher</a:t>
            </a:r>
          </a:p>
          <a:p>
            <a:r>
              <a:rPr lang="en-IN" dirty="0" smtClean="0"/>
              <a:t>Doctor</a:t>
            </a:r>
          </a:p>
          <a:p>
            <a:r>
              <a:rPr lang="en-IN" dirty="0" smtClean="0"/>
              <a:t>Health worker</a:t>
            </a:r>
          </a:p>
          <a:p>
            <a:r>
              <a:rPr lang="en-IN" dirty="0" smtClean="0"/>
              <a:t>Administrator of school</a:t>
            </a:r>
          </a:p>
          <a:p>
            <a:r>
              <a:rPr lang="en-IN" dirty="0" err="1" smtClean="0"/>
              <a:t>Anganwadi</a:t>
            </a:r>
            <a:r>
              <a:rPr lang="en-IN" dirty="0" smtClean="0"/>
              <a:t> workers</a:t>
            </a:r>
          </a:p>
          <a:p>
            <a:r>
              <a:rPr lang="en-IN" dirty="0" smtClean="0"/>
              <a:t>ASHA workers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084651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Benefits of</a:t>
            </a:r>
            <a:br>
              <a:rPr lang="en-US" b="1" dirty="0"/>
            </a:br>
            <a:r>
              <a:rPr lang="en-US" b="1" dirty="0"/>
              <a:t>School health program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0000" lnSpcReduction="20000"/>
          </a:bodyPr>
          <a:lstStyle/>
          <a:p>
            <a:pPr marL="609600" indent="-609600">
              <a:lnSpc>
                <a:spcPct val="130000"/>
              </a:lnSpc>
              <a:buFont typeface="Wingdings"/>
              <a:buChar char=""/>
              <a:defRPr/>
            </a:pPr>
            <a:r>
              <a:rPr lang="en-US" dirty="0"/>
              <a:t>Get </a:t>
            </a:r>
            <a:r>
              <a:rPr lang="en-US" b="1" dirty="0"/>
              <a:t>clear idea </a:t>
            </a:r>
            <a:r>
              <a:rPr lang="en-US" dirty="0"/>
              <a:t>about the overall health status of children. </a:t>
            </a:r>
          </a:p>
          <a:p>
            <a:pPr marL="609600" indent="-609600">
              <a:lnSpc>
                <a:spcPct val="130000"/>
              </a:lnSpc>
              <a:buFont typeface="Wingdings"/>
              <a:buChar char=""/>
              <a:defRPr/>
            </a:pPr>
            <a:r>
              <a:rPr lang="en-US" dirty="0"/>
              <a:t>Improvement in </a:t>
            </a:r>
            <a:r>
              <a:rPr lang="en-US" b="1" dirty="0"/>
              <a:t>overall health standard </a:t>
            </a:r>
            <a:r>
              <a:rPr lang="en-US" dirty="0"/>
              <a:t>of children.</a:t>
            </a:r>
          </a:p>
          <a:p>
            <a:pPr marL="609600" indent="-609600">
              <a:lnSpc>
                <a:spcPct val="130000"/>
              </a:lnSpc>
              <a:buFont typeface="Wingdings"/>
              <a:buChar char=""/>
              <a:defRPr/>
            </a:pPr>
            <a:r>
              <a:rPr lang="en-US" dirty="0"/>
              <a:t>Can detect children who need </a:t>
            </a:r>
            <a:r>
              <a:rPr lang="en-US" b="1" dirty="0"/>
              <a:t>special care</a:t>
            </a:r>
            <a:r>
              <a:rPr lang="en-US" dirty="0"/>
              <a:t> because of their health status </a:t>
            </a:r>
          </a:p>
          <a:p>
            <a:pPr marL="609600" indent="-609600">
              <a:lnSpc>
                <a:spcPct val="130000"/>
              </a:lnSpc>
              <a:buFont typeface="Wingdings"/>
              <a:buChar char=""/>
              <a:defRPr/>
            </a:pPr>
            <a:r>
              <a:rPr lang="en-US" b="1" dirty="0"/>
              <a:t>Communicable diseases </a:t>
            </a:r>
            <a:r>
              <a:rPr lang="en-US" dirty="0"/>
              <a:t>can be prevented.</a:t>
            </a:r>
          </a:p>
          <a:p>
            <a:pPr marL="609600" indent="-609600">
              <a:lnSpc>
                <a:spcPct val="130000"/>
              </a:lnSpc>
              <a:buFont typeface="Wingdings"/>
              <a:buChar char=""/>
              <a:defRPr/>
            </a:pPr>
            <a:r>
              <a:rPr lang="en-US" b="1" dirty="0"/>
              <a:t>Reduce absence</a:t>
            </a:r>
            <a:r>
              <a:rPr lang="en-US" dirty="0"/>
              <a:t> of children due to sickness in school.</a:t>
            </a:r>
          </a:p>
          <a:p>
            <a:pPr marL="609600" indent="-609600">
              <a:lnSpc>
                <a:spcPct val="130000"/>
              </a:lnSpc>
              <a:buFont typeface="Wingdings"/>
              <a:buChar char=""/>
              <a:defRPr/>
            </a:pPr>
            <a:r>
              <a:rPr lang="en-US" dirty="0"/>
              <a:t>Data obtained from the school health program is useful for </a:t>
            </a:r>
            <a:r>
              <a:rPr lang="en-US" b="1" dirty="0"/>
              <a:t>community health statistics</a:t>
            </a:r>
            <a:r>
              <a:rPr lang="en-US" dirty="0"/>
              <a:t>.</a:t>
            </a:r>
          </a:p>
          <a:p>
            <a:pPr marL="609600" indent="-609600">
              <a:lnSpc>
                <a:spcPct val="130000"/>
              </a:lnSpc>
              <a:buFont typeface="Wingdings"/>
              <a:buChar char=""/>
              <a:defRPr/>
            </a:pPr>
            <a:r>
              <a:rPr lang="en-US" dirty="0"/>
              <a:t>Can change the unhealthful behaviors of the children.</a:t>
            </a:r>
          </a:p>
          <a:p>
            <a:pPr marL="609600" indent="-609600">
              <a:lnSpc>
                <a:spcPct val="130000"/>
              </a:lnSpc>
              <a:buFont typeface="Wingdings"/>
              <a:buChar char=""/>
              <a:defRPr/>
            </a:pPr>
            <a:r>
              <a:rPr lang="en-US" dirty="0"/>
              <a:t>Can get a </a:t>
            </a:r>
            <a:r>
              <a:rPr lang="en-US" b="1" dirty="0"/>
              <a:t>baseline data</a:t>
            </a:r>
            <a:r>
              <a:rPr lang="en-US" dirty="0"/>
              <a:t> for further follow up of children’s health status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17818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" y="228600"/>
            <a:ext cx="86868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436</Words>
  <Application>Microsoft Office PowerPoint</Application>
  <PresentationFormat>On-screen Show (4:3)</PresentationFormat>
  <Paragraphs>62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RCH-4-School Health Programme</vt:lpstr>
      <vt:lpstr>School Health Program</vt:lpstr>
      <vt:lpstr>Slide 3</vt:lpstr>
      <vt:lpstr>Why?</vt:lpstr>
      <vt:lpstr>Slide 5</vt:lpstr>
      <vt:lpstr>Component Of School Health Program</vt:lpstr>
      <vt:lpstr>Team of School health </vt:lpstr>
      <vt:lpstr>Benefits of School health program</vt:lpstr>
      <vt:lpstr>Slide 9</vt:lpstr>
      <vt:lpstr>Slide 10</vt:lpstr>
      <vt:lpstr>Slide 11</vt:lpstr>
      <vt:lpstr>Slide 12</vt:lpstr>
      <vt:lpstr>Slide 13</vt:lpstr>
      <vt:lpstr>Slide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RCH-4-School Health Programme</dc:title>
  <dc:creator>User</dc:creator>
  <cp:lastModifiedBy>User</cp:lastModifiedBy>
  <cp:revision>2</cp:revision>
  <dcterms:created xsi:type="dcterms:W3CDTF">2006-08-16T00:00:00Z</dcterms:created>
  <dcterms:modified xsi:type="dcterms:W3CDTF">2017-01-11T05:56:43Z</dcterms:modified>
</cp:coreProperties>
</file>