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7" r:id="rId2"/>
    <p:sldId id="258" r:id="rId3"/>
    <p:sldId id="265" r:id="rId4"/>
    <p:sldId id="262" r:id="rId5"/>
    <p:sldId id="259" r:id="rId6"/>
    <p:sldId id="260" r:id="rId7"/>
    <p:sldId id="263" r:id="rId8"/>
    <p:sldId id="261" r:id="rId9"/>
    <p:sldId id="264" r:id="rId10"/>
    <p:sldId id="272" r:id="rId11"/>
    <p:sldId id="273" r:id="rId12"/>
    <p:sldId id="274" r:id="rId13"/>
    <p:sldId id="275" r:id="rId14"/>
    <p:sldId id="276" r:id="rId15"/>
    <p:sldId id="277" r:id="rId16"/>
    <p:sldId id="278" r:id="rId17"/>
    <p:sldId id="279" r:id="rId18"/>
    <p:sldId id="280" r:id="rId19"/>
    <p:sldId id="281" r:id="rId20"/>
    <p:sldId id="282" r:id="rId21"/>
    <p:sldId id="266" r:id="rId22"/>
    <p:sldId id="267" r:id="rId23"/>
    <p:sldId id="268" r:id="rId24"/>
    <p:sldId id="269" r:id="rId25"/>
    <p:sldId id="270" r:id="rId26"/>
    <p:sldId id="271" r:id="rId27"/>
    <p:sldId id="284" r:id="rId28"/>
    <p:sldId id="285" r:id="rId29"/>
    <p:sldId id="283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0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7F2CA-6A5A-4755-82AE-027ADEB1CB1D}" type="datetimeFigureOut">
              <a:rPr lang="en-US" smtClean="0"/>
              <a:pPr/>
              <a:t>3/11/2014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BC7AC-0C8C-4888-8312-588B6B2CEC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7F2CA-6A5A-4755-82AE-027ADEB1CB1D}" type="datetimeFigureOut">
              <a:rPr lang="en-US" smtClean="0"/>
              <a:pPr/>
              <a:t>3/11/2014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BC7AC-0C8C-4888-8312-588B6B2CEC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7F2CA-6A5A-4755-82AE-027ADEB1CB1D}" type="datetimeFigureOut">
              <a:rPr lang="en-US" smtClean="0"/>
              <a:pPr/>
              <a:t>3/11/2014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BC7AC-0C8C-4888-8312-588B6B2CEC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7F2CA-6A5A-4755-82AE-027ADEB1CB1D}" type="datetimeFigureOut">
              <a:rPr lang="en-US" smtClean="0"/>
              <a:pPr/>
              <a:t>3/11/2014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BC7AC-0C8C-4888-8312-588B6B2CEC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7F2CA-6A5A-4755-82AE-027ADEB1CB1D}" type="datetimeFigureOut">
              <a:rPr lang="en-US" smtClean="0"/>
              <a:pPr/>
              <a:t>3/11/2014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BC7AC-0C8C-4888-8312-588B6B2CEC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7F2CA-6A5A-4755-82AE-027ADEB1CB1D}" type="datetimeFigureOut">
              <a:rPr lang="en-US" smtClean="0"/>
              <a:pPr/>
              <a:t>3/11/2014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BC7AC-0C8C-4888-8312-588B6B2CEC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7F2CA-6A5A-4755-82AE-027ADEB1CB1D}" type="datetimeFigureOut">
              <a:rPr lang="en-US" smtClean="0"/>
              <a:pPr/>
              <a:t>3/11/2014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BC7AC-0C8C-4888-8312-588B6B2CEC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7F2CA-6A5A-4755-82AE-027ADEB1CB1D}" type="datetimeFigureOut">
              <a:rPr lang="en-US" smtClean="0"/>
              <a:pPr/>
              <a:t>3/11/2014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BC7AC-0C8C-4888-8312-588B6B2CEC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7F2CA-6A5A-4755-82AE-027ADEB1CB1D}" type="datetimeFigureOut">
              <a:rPr lang="en-US" smtClean="0"/>
              <a:pPr/>
              <a:t>3/11/2014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BC7AC-0C8C-4888-8312-588B6B2CEC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7F2CA-6A5A-4755-82AE-027ADEB1CB1D}" type="datetimeFigureOut">
              <a:rPr lang="en-US" smtClean="0"/>
              <a:pPr/>
              <a:t>3/11/2014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BC7AC-0C8C-4888-8312-588B6B2CEC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7F2CA-6A5A-4755-82AE-027ADEB1CB1D}" type="datetimeFigureOut">
              <a:rPr lang="en-US" smtClean="0"/>
              <a:pPr/>
              <a:t>3/11/2014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BC7AC-0C8C-4888-8312-588B6B2CEC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A7F2CA-6A5A-4755-82AE-027ADEB1CB1D}" type="datetimeFigureOut">
              <a:rPr lang="en-US" smtClean="0"/>
              <a:pPr/>
              <a:t>3/11/2014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1BC7AC-0C8C-4888-8312-588B6B2CECA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jandrology.com/searchresult.asp?search=&amp;author=Ilpo+Huhtaniemi&amp;journal=Y&amp;but_search=Search&amp;entries=10&amp;pg=1&amp;s=0" TargetMode="Externa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1371600"/>
            <a:ext cx="6172200" cy="2053590"/>
          </a:xfrm>
        </p:spPr>
        <p:txBody>
          <a:bodyPr/>
          <a:lstStyle/>
          <a:p>
            <a:r>
              <a:rPr lang="en-US" dirty="0" smtClean="0">
                <a:latin typeface="Papyrus" pitchFamily="66" charset="0"/>
              </a:rPr>
              <a:t>ANDROGENS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4400" y="5010150"/>
            <a:ext cx="3733800" cy="1371600"/>
          </a:xfrm>
        </p:spPr>
        <p:txBody>
          <a:bodyPr/>
          <a:lstStyle/>
          <a:p>
            <a:r>
              <a:rPr lang="en-US" dirty="0" smtClean="0">
                <a:latin typeface="Papyrus" pitchFamily="66" charset="0"/>
              </a:rPr>
              <a:t>		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7467600" cy="960438"/>
          </a:xfrm>
        </p:spPr>
        <p:txBody>
          <a:bodyPr>
            <a:normAutofit fontScale="90000"/>
          </a:bodyPr>
          <a:lstStyle/>
          <a:p>
            <a:r>
              <a:rPr lang="en-US" sz="3200" b="1" dirty="0" smtClean="0"/>
              <a:t/>
            </a:r>
            <a:br>
              <a:rPr lang="en-US" sz="3200" b="1" dirty="0" smtClean="0"/>
            </a:br>
            <a:r>
              <a:rPr lang="en-US" sz="3200" b="1" dirty="0" smtClean="0"/>
              <a:t/>
            </a:r>
            <a:br>
              <a:rPr lang="en-US" sz="3200" b="1" dirty="0" smtClean="0"/>
            </a:br>
            <a:r>
              <a:rPr lang="en-US" sz="3200" b="1" dirty="0" smtClean="0"/>
              <a:t/>
            </a:r>
            <a:br>
              <a:rPr lang="en-US" sz="3200" b="1" dirty="0" smtClean="0"/>
            </a:br>
            <a:r>
              <a:rPr lang="en-US" sz="3200" b="1" dirty="0" smtClean="0"/>
              <a:t/>
            </a:r>
            <a:br>
              <a:rPr lang="en-US" sz="3200" b="1" dirty="0" smtClean="0"/>
            </a:br>
            <a:r>
              <a:rPr lang="en-US" sz="3200" b="1" dirty="0" smtClean="0"/>
              <a:t/>
            </a:r>
            <a:br>
              <a:rPr lang="en-US" sz="3200" b="1" dirty="0" smtClean="0"/>
            </a:br>
            <a:r>
              <a:rPr lang="en-US" sz="2700" b="1" dirty="0" smtClean="0"/>
              <a:t>Physiological and Pharmacological Effects of Androgens </a:t>
            </a:r>
            <a:r>
              <a:rPr lang="en-US" sz="3200" b="1" dirty="0" smtClean="0"/>
              <a:t/>
            </a:r>
            <a:br>
              <a:rPr lang="en-US" sz="3200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Testosterone can act as an androgen :</a:t>
            </a:r>
          </a:p>
          <a:p>
            <a:pPr lvl="1"/>
            <a:endParaRPr lang="en-US" sz="2000" dirty="0" smtClean="0"/>
          </a:p>
          <a:p>
            <a:pPr lvl="1"/>
            <a:r>
              <a:rPr lang="en-US" sz="2200" dirty="0" smtClean="0"/>
              <a:t>Directly, by binding to the androgen receptor</a:t>
            </a:r>
          </a:p>
          <a:p>
            <a:pPr lvl="1"/>
            <a:endParaRPr lang="en-US" sz="2200" dirty="0" smtClean="0"/>
          </a:p>
          <a:p>
            <a:pPr lvl="1"/>
            <a:r>
              <a:rPr lang="en-US" sz="2200" dirty="0" smtClean="0"/>
              <a:t>Indirectly by conversion to </a:t>
            </a:r>
            <a:r>
              <a:rPr lang="en-US" sz="2200" dirty="0" err="1" smtClean="0"/>
              <a:t>dihydrotestosterone</a:t>
            </a:r>
            <a:r>
              <a:rPr lang="en-US" sz="2200" dirty="0" smtClean="0"/>
              <a:t>, which binds to the androgen receptor even more avidly than testosterone.</a:t>
            </a:r>
          </a:p>
          <a:p>
            <a:pPr lvl="1"/>
            <a:endParaRPr lang="en-US" sz="2200" dirty="0" smtClean="0"/>
          </a:p>
          <a:p>
            <a:r>
              <a:rPr lang="en-US" sz="2500" dirty="0" smtClean="0"/>
              <a:t>As estrogen by conversion to </a:t>
            </a:r>
            <a:r>
              <a:rPr lang="en-US" sz="2500" dirty="0" err="1" smtClean="0"/>
              <a:t>estradiol</a:t>
            </a:r>
            <a:r>
              <a:rPr lang="en-US" sz="2500" dirty="0" smtClean="0"/>
              <a:t>, which binds to the estrogen receptor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Physiological and Pharmacological Effects of Androgens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467600" cy="38862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z="2800" u="sng" dirty="0" smtClean="0"/>
              <a:t>Effects That Occur Via the Androgen Receptor</a:t>
            </a:r>
          </a:p>
          <a:p>
            <a:r>
              <a:rPr lang="en-US" dirty="0" smtClean="0"/>
              <a:t>Testosterone and </a:t>
            </a:r>
            <a:r>
              <a:rPr lang="en-US" dirty="0" err="1" smtClean="0"/>
              <a:t>dihydrotestosterone</a:t>
            </a:r>
            <a:r>
              <a:rPr lang="en-US" dirty="0" smtClean="0"/>
              <a:t> act as androgens </a:t>
            </a:r>
            <a:r>
              <a:rPr lang="en-US" i="1" dirty="0" smtClean="0"/>
              <a:t>via</a:t>
            </a:r>
            <a:r>
              <a:rPr lang="en-US" dirty="0" smtClean="0"/>
              <a:t> a </a:t>
            </a:r>
            <a:r>
              <a:rPr lang="en-US" dirty="0" smtClean="0">
                <a:solidFill>
                  <a:srgbClr val="0070C0"/>
                </a:solidFill>
              </a:rPr>
              <a:t>single androgen receptor </a:t>
            </a:r>
          </a:p>
          <a:p>
            <a:r>
              <a:rPr lang="en-US" dirty="0" smtClean="0"/>
              <a:t>Officially designated NR3A-is a member of the nuclear receptor </a:t>
            </a:r>
            <a:r>
              <a:rPr lang="en-US" dirty="0" err="1" smtClean="0"/>
              <a:t>superfamily</a:t>
            </a:r>
            <a:r>
              <a:rPr lang="en-US" dirty="0" smtClean="0"/>
              <a:t> </a:t>
            </a:r>
            <a:endParaRPr lang="en-US" dirty="0" smtClean="0">
              <a:solidFill>
                <a:srgbClr val="0070C0"/>
              </a:solidFill>
            </a:endParaRPr>
          </a:p>
          <a:p>
            <a:r>
              <a:rPr lang="en-US" dirty="0" smtClean="0"/>
              <a:t>Comprised of an amino-terminal domain, a DNA-binding domain, and a </a:t>
            </a:r>
            <a:r>
              <a:rPr lang="en-US" dirty="0" err="1" smtClean="0"/>
              <a:t>ligand</a:t>
            </a:r>
            <a:r>
              <a:rPr lang="en-US" dirty="0" smtClean="0"/>
              <a:t>-binding (Hormone)domain</a:t>
            </a:r>
          </a:p>
          <a:p>
            <a:endParaRPr lang="en-US" sz="2800" dirty="0" smtClean="0"/>
          </a:p>
          <a:p>
            <a:endParaRPr lang="en-US" dirty="0"/>
          </a:p>
        </p:txBody>
      </p:sp>
      <p:pic>
        <p:nvPicPr>
          <p:cNvPr id="4" name="Content Placeholder 3" descr="Untitled picture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67000" y="5334000"/>
            <a:ext cx="3505200" cy="12192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Physiological and Pharmacological Effects of Androgens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u="sng" dirty="0" smtClean="0"/>
              <a:t>Effects That Occur Via the Estrogen Receptor</a:t>
            </a:r>
          </a:p>
          <a:p>
            <a:pPr>
              <a:buNone/>
            </a:pPr>
            <a:endParaRPr lang="en-US" u="sng" dirty="0" smtClean="0"/>
          </a:p>
          <a:p>
            <a:r>
              <a:rPr lang="en-US" dirty="0" smtClean="0"/>
              <a:t>Mediated by its conversion to </a:t>
            </a:r>
            <a:r>
              <a:rPr lang="en-US" dirty="0" err="1" smtClean="0"/>
              <a:t>estradiol</a:t>
            </a:r>
            <a:r>
              <a:rPr lang="en-US" dirty="0" smtClean="0"/>
              <a:t>, catalyzed by the CYP19 enzyme complex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Untitled picture1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9422" y="249012"/>
            <a:ext cx="7770177" cy="630418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 smtClean="0"/>
              <a:t>Effects of Androgens at Different Stages of Life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b="1" i="1" u="sng" dirty="0" smtClean="0"/>
              <a:t>In </a:t>
            </a:r>
            <a:r>
              <a:rPr lang="en-US" b="1" i="1" u="sng" dirty="0" err="1" smtClean="0"/>
              <a:t>Utero</a:t>
            </a:r>
            <a:endParaRPr lang="en-US" b="1" i="1" u="sng" dirty="0" smtClean="0"/>
          </a:p>
          <a:p>
            <a:r>
              <a:rPr lang="en-US" dirty="0" smtClean="0"/>
              <a:t>Fetal testes, stimulated by HCG, begin to secrete testosterone at  8</a:t>
            </a:r>
            <a:r>
              <a:rPr lang="en-US" baseline="30000" dirty="0" smtClean="0"/>
              <a:t>th</a:t>
            </a:r>
            <a:r>
              <a:rPr lang="en-US" dirty="0" smtClean="0"/>
              <a:t> week of gestation.</a:t>
            </a:r>
          </a:p>
          <a:p>
            <a:endParaRPr lang="en-US" dirty="0" smtClean="0"/>
          </a:p>
          <a:p>
            <a:r>
              <a:rPr lang="en-US" dirty="0" smtClean="0"/>
              <a:t>Stimulates the nearby </a:t>
            </a:r>
            <a:r>
              <a:rPr lang="en-US" dirty="0" err="1" smtClean="0"/>
              <a:t>wolffian</a:t>
            </a:r>
            <a:r>
              <a:rPr lang="en-US" dirty="0" smtClean="0"/>
              <a:t> ducts to differentiate into the male internal genitalia: the </a:t>
            </a:r>
            <a:r>
              <a:rPr lang="en-US" dirty="0" err="1" smtClean="0"/>
              <a:t>epididymis</a:t>
            </a:r>
            <a:r>
              <a:rPr lang="en-US" dirty="0" smtClean="0"/>
              <a:t>, vas deferens, and seminal vesicles.</a:t>
            </a:r>
          </a:p>
          <a:p>
            <a:r>
              <a:rPr lang="en-US" dirty="0" smtClean="0"/>
              <a:t>Testosterone is converted to </a:t>
            </a:r>
            <a:r>
              <a:rPr lang="en-US" dirty="0" err="1" smtClean="0"/>
              <a:t>dihydrotestosterone</a:t>
            </a:r>
            <a:r>
              <a:rPr lang="en-US" dirty="0" smtClean="0"/>
              <a:t>, which causes the development of the male external genitalia-the penis, scrotum and the prostate.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 smtClean="0"/>
              <a:t>Effects of Androgens at Different Stages of Life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b="1" i="1" u="sng" dirty="0" smtClean="0"/>
              <a:t>Puberty </a:t>
            </a:r>
          </a:p>
          <a:p>
            <a:r>
              <a:rPr lang="en-US" dirty="0" smtClean="0"/>
              <a:t>In Men begins at a mean age of 12 years.</a:t>
            </a:r>
          </a:p>
          <a:p>
            <a:endParaRPr lang="en-US" dirty="0" smtClean="0"/>
          </a:p>
          <a:p>
            <a:r>
              <a:rPr lang="en-US" dirty="0" smtClean="0"/>
              <a:t>The increased secretion of FSH and LH stimulates the testes, so, not surprisingly, the first sign of puberty is an increase in testicular size.</a:t>
            </a:r>
          </a:p>
          <a:p>
            <a:endParaRPr lang="en-US" dirty="0" smtClean="0"/>
          </a:p>
          <a:p>
            <a:r>
              <a:rPr lang="en-US" dirty="0" smtClean="0"/>
              <a:t>The increase in testosterone production by </a:t>
            </a:r>
            <a:r>
              <a:rPr lang="en-US" dirty="0" err="1" smtClean="0"/>
              <a:t>Leydig</a:t>
            </a:r>
            <a:r>
              <a:rPr lang="en-US" dirty="0" smtClean="0"/>
              <a:t> cells, along with the effect of FSH on the </a:t>
            </a:r>
            <a:r>
              <a:rPr lang="en-US" dirty="0" err="1" smtClean="0"/>
              <a:t>Sertoli</a:t>
            </a:r>
            <a:r>
              <a:rPr lang="en-US" dirty="0" smtClean="0"/>
              <a:t> cells, stimulates the development of the </a:t>
            </a:r>
            <a:r>
              <a:rPr lang="en-US" dirty="0" err="1" smtClean="0"/>
              <a:t>seminiferous</a:t>
            </a:r>
            <a:r>
              <a:rPr lang="en-US" dirty="0" smtClean="0"/>
              <a:t> tubules, which eventually produce mature sperm.</a:t>
            </a:r>
          </a:p>
          <a:p>
            <a:endParaRPr lang="en-US" dirty="0" smtClean="0"/>
          </a:p>
          <a:p>
            <a:r>
              <a:rPr lang="en-US" dirty="0" smtClean="0"/>
              <a:t>The phallus enlarges in length and width, the scrotum becomes </a:t>
            </a:r>
            <a:r>
              <a:rPr lang="en-US" dirty="0" err="1" smtClean="0"/>
              <a:t>rugated</a:t>
            </a:r>
            <a:r>
              <a:rPr lang="en-US" dirty="0" smtClean="0"/>
              <a:t>, and the prostate begins secreting the fluid it contributes to the semen.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 smtClean="0"/>
              <a:t>Effects of Androgens at Different Stages of Life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b="1" i="1" u="sng" dirty="0" smtClean="0"/>
              <a:t>Puberty </a:t>
            </a:r>
          </a:p>
          <a:p>
            <a:r>
              <a:rPr lang="en-US" dirty="0" smtClean="0"/>
              <a:t>The skin becomes coarser and oilier due to increased sebum production, which contributes to the development of acne. </a:t>
            </a:r>
          </a:p>
          <a:p>
            <a:endParaRPr lang="en-US" dirty="0" smtClean="0"/>
          </a:p>
          <a:p>
            <a:r>
              <a:rPr lang="en-US" dirty="0" smtClean="0"/>
              <a:t>Sexual hair begins to grow, initially pubic and </a:t>
            </a:r>
            <a:r>
              <a:rPr lang="en-US" dirty="0" err="1" smtClean="0"/>
              <a:t>axillary</a:t>
            </a:r>
            <a:r>
              <a:rPr lang="en-US" dirty="0" smtClean="0"/>
              <a:t> hair, then hair on the lower legs, and finally other body hair and facial hair.</a:t>
            </a:r>
          </a:p>
          <a:p>
            <a:endParaRPr lang="en-US" dirty="0" smtClean="0"/>
          </a:p>
          <a:p>
            <a:r>
              <a:rPr lang="en-US" dirty="0" smtClean="0"/>
              <a:t>Muscle mass and strength increase, especially of the shoulder girdle, and subcutaneous fat decreases.</a:t>
            </a:r>
          </a:p>
          <a:p>
            <a:endParaRPr lang="en-US" dirty="0" smtClean="0"/>
          </a:p>
          <a:p>
            <a:r>
              <a:rPr lang="en-US" dirty="0" err="1" smtClean="0"/>
              <a:t>Epiphyseal</a:t>
            </a:r>
            <a:r>
              <a:rPr lang="en-US" dirty="0" smtClean="0"/>
              <a:t> bone growth accelerates, resulting in the pubertal growth spurt, but </a:t>
            </a:r>
            <a:r>
              <a:rPr lang="en-US" dirty="0" err="1" smtClean="0"/>
              <a:t>epiphyseal</a:t>
            </a:r>
            <a:r>
              <a:rPr lang="en-US" dirty="0" smtClean="0"/>
              <a:t> maturation leads eventually to a slowing and then cessation of growth.</a:t>
            </a:r>
          </a:p>
          <a:p>
            <a:pPr>
              <a:buNone/>
            </a:pP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 smtClean="0"/>
              <a:t>Effects of Androgens at Different Stages of Life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b="1" i="1" u="sng" dirty="0" smtClean="0"/>
              <a:t>Puberty </a:t>
            </a:r>
          </a:p>
          <a:p>
            <a:endParaRPr lang="en-US" dirty="0" smtClean="0"/>
          </a:p>
          <a:p>
            <a:r>
              <a:rPr lang="en-US" dirty="0" smtClean="0"/>
              <a:t>Bones also become thicker.</a:t>
            </a:r>
          </a:p>
          <a:p>
            <a:endParaRPr lang="en-US" dirty="0" smtClean="0"/>
          </a:p>
          <a:p>
            <a:r>
              <a:rPr lang="en-US" dirty="0" err="1" smtClean="0"/>
              <a:t>Erythropoiesis</a:t>
            </a:r>
            <a:r>
              <a:rPr lang="en-US" dirty="0" smtClean="0"/>
              <a:t> increases, resulting in higher </a:t>
            </a:r>
            <a:r>
              <a:rPr lang="en-US" dirty="0" err="1" smtClean="0"/>
              <a:t>hematocrit</a:t>
            </a:r>
            <a:r>
              <a:rPr lang="en-US" dirty="0" smtClean="0"/>
              <a:t> and hemoglobin concentrations in men than boys or women. </a:t>
            </a:r>
          </a:p>
          <a:p>
            <a:endParaRPr lang="en-US" dirty="0" smtClean="0"/>
          </a:p>
          <a:p>
            <a:r>
              <a:rPr lang="en-US" dirty="0" smtClean="0"/>
              <a:t>The larynx thickens, resulting in a lower voice.</a:t>
            </a:r>
          </a:p>
          <a:p>
            <a:endParaRPr lang="en-US" dirty="0" smtClean="0"/>
          </a:p>
          <a:p>
            <a:r>
              <a:rPr lang="en-US" dirty="0" smtClean="0"/>
              <a:t> Libido develops. </a:t>
            </a:r>
            <a:br>
              <a:rPr lang="en-US" dirty="0" smtClean="0"/>
            </a:b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 smtClean="0"/>
              <a:t>Effects of Androgens at Different Stages of Life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n-US" b="1" i="1" u="sng" dirty="0" smtClean="0"/>
              <a:t>Adulthood </a:t>
            </a:r>
          </a:p>
          <a:p>
            <a:endParaRPr lang="en-US" dirty="0" smtClean="0"/>
          </a:p>
          <a:p>
            <a:r>
              <a:rPr lang="en-US" dirty="0" smtClean="0"/>
              <a:t>The serum testosterone concentration and the characteristics of the adult male are largely maintained during early adulthood and midlife. </a:t>
            </a:r>
          </a:p>
          <a:p>
            <a:endParaRPr lang="en-US" dirty="0" smtClean="0"/>
          </a:p>
          <a:p>
            <a:r>
              <a:rPr lang="en-US" dirty="0" smtClean="0"/>
              <a:t>One change during this time is the gradual development of male pattern baldness, beginning with recession of hair at the temples and the vertex. </a:t>
            </a:r>
          </a:p>
          <a:p>
            <a:endParaRPr lang="en-US" dirty="0" smtClean="0"/>
          </a:p>
          <a:p>
            <a:r>
              <a:rPr lang="en-US" dirty="0" smtClean="0"/>
              <a:t>Gradual development of benign prostatic hyperplasia. This development is mediated by the conversion of testosterone to </a:t>
            </a:r>
            <a:r>
              <a:rPr lang="en-US" dirty="0" err="1" smtClean="0"/>
              <a:t>dihydrotestosterone</a:t>
            </a:r>
            <a:r>
              <a:rPr lang="en-US" dirty="0" smtClean="0"/>
              <a:t> by 5</a:t>
            </a:r>
            <a:r>
              <a:rPr lang="el-GR" dirty="0" smtClean="0">
                <a:latin typeface="Comic Sans MS"/>
              </a:rPr>
              <a:t>α</a:t>
            </a:r>
            <a:r>
              <a:rPr lang="en-US" dirty="0" smtClean="0"/>
              <a:t>-</a:t>
            </a:r>
            <a:r>
              <a:rPr lang="en-US" dirty="0" err="1" smtClean="0"/>
              <a:t>reductase</a:t>
            </a:r>
            <a:r>
              <a:rPr lang="en-US" dirty="0" smtClean="0"/>
              <a:t> II within prostatic cells </a:t>
            </a:r>
          </a:p>
          <a:p>
            <a:endParaRPr lang="en-US" dirty="0" smtClean="0"/>
          </a:p>
          <a:p>
            <a:r>
              <a:rPr lang="en-US" dirty="0" smtClean="0"/>
              <a:t>Development of cancer - rare . This dependency is the basis of treating metastatic prostate cancer by lowering the serum testosterone concentration  or by blocking its action. 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Consequences of Androgen Deficiency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b="1" i="1" u="sng" dirty="0" smtClean="0"/>
              <a:t>During Fetal Development</a:t>
            </a:r>
          </a:p>
          <a:p>
            <a:r>
              <a:rPr lang="en-US" dirty="0" smtClean="0"/>
              <a:t>Testosterone deficiency in a male fetus during the </a:t>
            </a:r>
            <a:r>
              <a:rPr lang="en-US" dirty="0" smtClean="0">
                <a:solidFill>
                  <a:srgbClr val="0070C0"/>
                </a:solidFill>
              </a:rPr>
              <a:t>first trimester </a:t>
            </a:r>
            <a:r>
              <a:rPr lang="en-US" i="1" dirty="0" smtClean="0"/>
              <a:t>in </a:t>
            </a:r>
            <a:r>
              <a:rPr lang="en-US" i="1" dirty="0" err="1" smtClean="0"/>
              <a:t>utero</a:t>
            </a:r>
            <a:r>
              <a:rPr lang="en-US" dirty="0" smtClean="0"/>
              <a:t> causes incomplete sexual differentiation.</a:t>
            </a:r>
          </a:p>
          <a:p>
            <a:r>
              <a:rPr lang="en-US" dirty="0" smtClean="0"/>
              <a:t>Testosterone deficiency in the first trimester </a:t>
            </a:r>
            <a:r>
              <a:rPr lang="en-US" dirty="0" smtClean="0">
                <a:solidFill>
                  <a:srgbClr val="0070C0"/>
                </a:solidFill>
              </a:rPr>
              <a:t>results only from testicular disease, such as deficiency of CYP17 (17a-hydroxylase</a:t>
            </a:r>
            <a:r>
              <a:rPr lang="en-US" dirty="0" smtClean="0"/>
              <a:t>);</a:t>
            </a:r>
          </a:p>
          <a:p>
            <a:r>
              <a:rPr lang="en-US" dirty="0" smtClean="0"/>
              <a:t>Complete deficiency -  Results in entirely female external genitalia</a:t>
            </a:r>
          </a:p>
          <a:p>
            <a:r>
              <a:rPr lang="en-US" dirty="0" smtClean="0"/>
              <a:t>Less severe - Results in incomplete </a:t>
            </a:r>
            <a:r>
              <a:rPr lang="en-US" dirty="0" err="1" smtClean="0"/>
              <a:t>virilization</a:t>
            </a:r>
            <a:r>
              <a:rPr lang="en-US" dirty="0" smtClean="0"/>
              <a:t> of the external genitalia proportionate to the degree of deficiency. </a:t>
            </a:r>
          </a:p>
          <a:p>
            <a:r>
              <a:rPr lang="en-US" dirty="0" smtClean="0"/>
              <a:t>Also leads to failure of the </a:t>
            </a:r>
            <a:r>
              <a:rPr lang="en-US" dirty="0" err="1" smtClean="0"/>
              <a:t>wolffian</a:t>
            </a:r>
            <a:r>
              <a:rPr lang="en-US" dirty="0" smtClean="0"/>
              <a:t> ducts to differentiate into the male internal genitalia,</a:t>
            </a:r>
          </a:p>
          <a:p>
            <a:r>
              <a:rPr lang="en-US" dirty="0" smtClean="0"/>
              <a:t>Abnormal 5a-reductase results in incomplete </a:t>
            </a:r>
            <a:r>
              <a:rPr lang="en-US" dirty="0" err="1" smtClean="0"/>
              <a:t>virilization</a:t>
            </a:r>
            <a:r>
              <a:rPr lang="en-US" dirty="0" smtClean="0"/>
              <a:t> of the external genitalia </a:t>
            </a:r>
            <a:r>
              <a:rPr lang="en-US" i="1" dirty="0" smtClean="0"/>
              <a:t>in </a:t>
            </a:r>
            <a:r>
              <a:rPr lang="en-US" i="1" dirty="0" err="1" smtClean="0"/>
              <a:t>utero</a:t>
            </a:r>
            <a:r>
              <a:rPr lang="en-US" dirty="0" smtClean="0"/>
              <a:t> but normal development of the male internal genitalia, which requires only testosterone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Papyrus" pitchFamily="66" charset="0"/>
              </a:rPr>
              <a:t>Introduction</a:t>
            </a:r>
            <a:endParaRPr lang="en-US" dirty="0">
              <a:solidFill>
                <a:schemeClr val="tx1"/>
              </a:solidFill>
              <a:latin typeface="Papyru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en-US" dirty="0" smtClean="0"/>
          </a:p>
          <a:p>
            <a:r>
              <a:rPr lang="en-US" dirty="0" smtClean="0">
                <a:latin typeface="Papyrus" pitchFamily="66" charset="0"/>
              </a:rPr>
              <a:t>Testosterone is the principal secreted androgen both in men and women</a:t>
            </a:r>
          </a:p>
          <a:p>
            <a:endParaRPr lang="en-US" dirty="0" smtClean="0">
              <a:latin typeface="Papyrus" pitchFamily="66" charset="0"/>
            </a:endParaRPr>
          </a:p>
          <a:p>
            <a:r>
              <a:rPr lang="en-US" dirty="0" smtClean="0">
                <a:latin typeface="Papyrus" pitchFamily="66" charset="0"/>
              </a:rPr>
              <a:t>Androstenedione and </a:t>
            </a:r>
            <a:r>
              <a:rPr lang="en-US" dirty="0" err="1" smtClean="0">
                <a:latin typeface="Papyrus" pitchFamily="66" charset="0"/>
              </a:rPr>
              <a:t>dehydroepiandrosterone</a:t>
            </a:r>
            <a:r>
              <a:rPr lang="en-US" sz="1800" dirty="0" smtClean="0">
                <a:latin typeface="Papyrus" pitchFamily="66" charset="0"/>
              </a:rPr>
              <a:t>(DHEA) </a:t>
            </a:r>
            <a:r>
              <a:rPr lang="en-US" dirty="0" smtClean="0">
                <a:latin typeface="Papyrus" pitchFamily="66" charset="0"/>
              </a:rPr>
              <a:t>are also secreted.</a:t>
            </a:r>
          </a:p>
          <a:p>
            <a:endParaRPr lang="en-US" dirty="0" smtClean="0">
              <a:latin typeface="Papyrus" pitchFamily="66" charset="0"/>
            </a:endParaRPr>
          </a:p>
          <a:p>
            <a:r>
              <a:rPr lang="en-US" dirty="0" smtClean="0">
                <a:latin typeface="Papyrus" pitchFamily="66" charset="0"/>
              </a:rPr>
              <a:t>In men it is produced in the </a:t>
            </a:r>
            <a:r>
              <a:rPr lang="en-US" dirty="0" err="1" smtClean="0">
                <a:latin typeface="Papyrus" pitchFamily="66" charset="0"/>
              </a:rPr>
              <a:t>leydig</a:t>
            </a:r>
            <a:r>
              <a:rPr lang="en-US" dirty="0" smtClean="0">
                <a:latin typeface="Papyrus" pitchFamily="66" charset="0"/>
              </a:rPr>
              <a:t> cells of the testes</a:t>
            </a:r>
          </a:p>
          <a:p>
            <a:endParaRPr lang="en-US" dirty="0" smtClean="0">
              <a:latin typeface="Papyrus" pitchFamily="66" charset="0"/>
            </a:endParaRPr>
          </a:p>
          <a:p>
            <a:r>
              <a:rPr lang="en-US" dirty="0" smtClean="0">
                <a:latin typeface="Papyrus" pitchFamily="66" charset="0"/>
              </a:rPr>
              <a:t>In women, it is secreted by the corpus </a:t>
            </a:r>
            <a:r>
              <a:rPr lang="en-US" dirty="0" err="1" smtClean="0">
                <a:latin typeface="Papyrus" pitchFamily="66" charset="0"/>
              </a:rPr>
              <a:t>luteum</a:t>
            </a:r>
            <a:r>
              <a:rPr lang="en-US" dirty="0" smtClean="0">
                <a:latin typeface="Papyrus" pitchFamily="66" charset="0"/>
              </a:rPr>
              <a:t> and adrenal cortex.</a:t>
            </a:r>
            <a:endParaRPr lang="en-US" dirty="0">
              <a:latin typeface="Papyru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Consequences of Androgen Deficiency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2000" b="1" i="1" u="sng" dirty="0" smtClean="0"/>
              <a:t>During Fetal Development</a:t>
            </a:r>
          </a:p>
          <a:p>
            <a:r>
              <a:rPr lang="en-US" sz="2200" dirty="0" smtClean="0"/>
              <a:t>Testosterone deficiency during the </a:t>
            </a:r>
            <a:r>
              <a:rPr lang="en-US" sz="2200" dirty="0" smtClean="0">
                <a:solidFill>
                  <a:srgbClr val="0070C0"/>
                </a:solidFill>
              </a:rPr>
              <a:t>third trimester</a:t>
            </a:r>
            <a:r>
              <a:rPr lang="en-US" sz="2200" dirty="0" smtClean="0"/>
              <a:t>, caused either by</a:t>
            </a:r>
          </a:p>
          <a:p>
            <a:pPr lvl="1"/>
            <a:r>
              <a:rPr lang="en-US" sz="2200" dirty="0" smtClean="0"/>
              <a:t>A testicular disease or</a:t>
            </a:r>
          </a:p>
          <a:p>
            <a:pPr lvl="1"/>
            <a:r>
              <a:rPr lang="en-US" sz="2200" dirty="0" smtClean="0"/>
              <a:t>A deficiency of fetal LH secretion</a:t>
            </a:r>
          </a:p>
          <a:p>
            <a:r>
              <a:rPr lang="en-US" sz="2200" dirty="0" smtClean="0"/>
              <a:t>Two known consequences.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2200" dirty="0" smtClean="0"/>
              <a:t> The phallus fails to grow normally -  </a:t>
            </a:r>
            <a:r>
              <a:rPr lang="en-US" sz="2200" dirty="0" err="1" smtClean="0"/>
              <a:t>microphallus</a:t>
            </a:r>
            <a:r>
              <a:rPr lang="en-US" sz="2200" dirty="0" smtClean="0"/>
              <a:t>, is a common occurrence in boys later discovered to be unable to secrete LH due to abnormalities of </a:t>
            </a:r>
            <a:r>
              <a:rPr lang="en-US" sz="2200" dirty="0" err="1" smtClean="0"/>
              <a:t>GnRH</a:t>
            </a:r>
            <a:r>
              <a:rPr lang="en-US" sz="2200" dirty="0" smtClean="0"/>
              <a:t> synthesis.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2200" dirty="0" smtClean="0"/>
              <a:t> The testes fail to descend into the scrotum -  </a:t>
            </a:r>
            <a:r>
              <a:rPr lang="en-US" sz="2200" dirty="0" err="1" smtClean="0"/>
              <a:t>cryptorchidism</a:t>
            </a:r>
            <a:r>
              <a:rPr lang="en-US" sz="2200" dirty="0" smtClean="0"/>
              <a:t>, occurs commonly in boys whose LH secretion is subnormal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200" b="1" dirty="0" smtClean="0">
                <a:latin typeface="Papyrus" pitchFamily="66" charset="0"/>
              </a:rPr>
              <a:t>Therapeutic Androgen Preparations</a:t>
            </a:r>
            <a:r>
              <a:rPr lang="en-US" sz="2200" dirty="0" smtClean="0">
                <a:latin typeface="Papyrus" pitchFamily="66" charset="0"/>
              </a:rPr>
              <a:t>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>
                <a:latin typeface="Papyrus" pitchFamily="66" charset="0"/>
              </a:rPr>
              <a:t>Testosterone  undergoes rapid hepatic metabolism, and hence the preparations are supposed to bypass the liver.</a:t>
            </a:r>
          </a:p>
          <a:p>
            <a:pPr>
              <a:buNone/>
            </a:pPr>
            <a:endParaRPr lang="en-US" dirty="0" smtClean="0">
              <a:latin typeface="Papyrus" pitchFamily="66" charset="0"/>
            </a:endParaRPr>
          </a:p>
          <a:p>
            <a:pPr>
              <a:buNone/>
            </a:pPr>
            <a:r>
              <a:rPr lang="en-US" b="1" dirty="0" smtClean="0"/>
              <a:t>1.Testosterone Esters </a:t>
            </a:r>
          </a:p>
          <a:p>
            <a:pPr>
              <a:buNone/>
            </a:pPr>
            <a:r>
              <a:rPr lang="en-US" dirty="0" err="1" smtClean="0">
                <a:latin typeface="Papyrus" pitchFamily="66" charset="0"/>
              </a:rPr>
              <a:t>Esterifying</a:t>
            </a:r>
            <a:r>
              <a:rPr lang="en-US" dirty="0" smtClean="0">
                <a:latin typeface="Papyrus" pitchFamily="66" charset="0"/>
              </a:rPr>
              <a:t> a fatty acid to the 17a hydroxyl group of testosterone                     more </a:t>
            </a:r>
            <a:r>
              <a:rPr lang="en-US" dirty="0" err="1" smtClean="0">
                <a:latin typeface="Papyrus" pitchFamily="66" charset="0"/>
              </a:rPr>
              <a:t>lipophylic</a:t>
            </a:r>
            <a:r>
              <a:rPr lang="en-US" dirty="0" smtClean="0">
                <a:latin typeface="Papyrus" pitchFamily="66" charset="0"/>
              </a:rPr>
              <a:t> </a:t>
            </a:r>
            <a:endParaRPr lang="en-US" b="1" dirty="0" smtClean="0">
              <a:latin typeface="Papyrus" pitchFamily="66" charset="0"/>
            </a:endParaRPr>
          </a:p>
          <a:p>
            <a:pPr>
              <a:buNone/>
            </a:pPr>
            <a:r>
              <a:rPr lang="en-US" dirty="0" smtClean="0">
                <a:latin typeface="Papyrus" pitchFamily="66" charset="0"/>
              </a:rPr>
              <a:t>			</a:t>
            </a:r>
          </a:p>
          <a:p>
            <a:pPr>
              <a:buNone/>
            </a:pPr>
            <a:r>
              <a:rPr lang="en-US" dirty="0" smtClean="0">
                <a:latin typeface="Papyrus" pitchFamily="66" charset="0"/>
              </a:rPr>
              <a:t>			testosterone </a:t>
            </a:r>
            <a:r>
              <a:rPr lang="en-US" dirty="0" err="1" smtClean="0">
                <a:latin typeface="Papyrus" pitchFamily="66" charset="0"/>
              </a:rPr>
              <a:t>enanthate</a:t>
            </a:r>
            <a:r>
              <a:rPr lang="en-US" dirty="0" smtClean="0">
                <a:latin typeface="Papyrus" pitchFamily="66" charset="0"/>
              </a:rPr>
              <a:t> (</a:t>
            </a:r>
            <a:r>
              <a:rPr lang="en-US" dirty="0" err="1" smtClean="0">
                <a:latin typeface="Papyrus" pitchFamily="66" charset="0"/>
              </a:rPr>
              <a:t>heptanoate</a:t>
            </a:r>
            <a:r>
              <a:rPr lang="en-US" dirty="0" smtClean="0">
                <a:latin typeface="Papyrus" pitchFamily="66" charset="0"/>
              </a:rPr>
              <a:t>) or 		</a:t>
            </a:r>
            <a:r>
              <a:rPr lang="en-US" dirty="0" err="1" smtClean="0">
                <a:latin typeface="Papyrus" pitchFamily="66" charset="0"/>
              </a:rPr>
              <a:t>cypionate</a:t>
            </a:r>
            <a:r>
              <a:rPr lang="en-US" dirty="0" smtClean="0">
                <a:latin typeface="Papyrus" pitchFamily="66" charset="0"/>
              </a:rPr>
              <a:t> (</a:t>
            </a:r>
            <a:r>
              <a:rPr lang="en-US" dirty="0" err="1" smtClean="0">
                <a:latin typeface="Papyrus" pitchFamily="66" charset="0"/>
              </a:rPr>
              <a:t>cyclopentylpropionate</a:t>
            </a:r>
            <a:r>
              <a:rPr lang="en-US" dirty="0" smtClean="0">
                <a:latin typeface="Papyrus" pitchFamily="66" charset="0"/>
              </a:rPr>
              <a:t>) </a:t>
            </a:r>
            <a:endParaRPr lang="en-US" dirty="0">
              <a:latin typeface="Papyrus" pitchFamily="66" charset="0"/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2819400" y="4191000"/>
            <a:ext cx="9144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rot="5400000">
            <a:off x="5181600" y="4648200"/>
            <a:ext cx="457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467600" cy="17526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>
                <a:latin typeface="Papyrus" pitchFamily="66" charset="0"/>
              </a:rPr>
              <a:t>The </a:t>
            </a:r>
            <a:r>
              <a:rPr lang="en-US" dirty="0" err="1" smtClean="0">
                <a:latin typeface="Papyrus" pitchFamily="66" charset="0"/>
              </a:rPr>
              <a:t>undecanoate</a:t>
            </a:r>
            <a:r>
              <a:rPr lang="en-US" dirty="0" smtClean="0">
                <a:latin typeface="Papyrus" pitchFamily="66" charset="0"/>
              </a:rPr>
              <a:t> ester of testosterone when dissolved in oil and ingested orally, is absorbed into the lymphatic circulation, thus bypassing initial hepatic metabolism</a:t>
            </a:r>
            <a:r>
              <a:rPr lang="en-US" sz="2000" dirty="0" smtClean="0">
                <a:latin typeface="Papyrus" pitchFamily="66" charset="0"/>
              </a:rPr>
              <a:t>.</a:t>
            </a:r>
          </a:p>
          <a:p>
            <a:endParaRPr lang="en-US" sz="2000" dirty="0" smtClean="0">
              <a:latin typeface="Papyrus" pitchFamily="66" charset="0"/>
            </a:endParaRPr>
          </a:p>
          <a:p>
            <a:endParaRPr lang="en-US" sz="2000" dirty="0">
              <a:latin typeface="Papyrus" pitchFamily="66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3352800"/>
            <a:ext cx="7696200" cy="235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b="1" dirty="0" smtClean="0"/>
              <a:t>2.Alkylated Androgens</a:t>
            </a:r>
          </a:p>
          <a:p>
            <a:pPr>
              <a:buNone/>
            </a:pPr>
            <a:r>
              <a:rPr lang="en-US" b="1" dirty="0" smtClean="0"/>
              <a:t> 			</a:t>
            </a:r>
            <a:r>
              <a:rPr lang="en-US" dirty="0" smtClean="0">
                <a:latin typeface="Papyrus" pitchFamily="66" charset="0"/>
              </a:rPr>
              <a:t>17</a:t>
            </a:r>
            <a:r>
              <a:rPr lang="el-GR" dirty="0" smtClean="0">
                <a:latin typeface="Times New Roman"/>
                <a:cs typeface="Times New Roman"/>
              </a:rPr>
              <a:t>α</a:t>
            </a:r>
            <a:r>
              <a:rPr lang="en-US" dirty="0" smtClean="0">
                <a:latin typeface="Papyrus" pitchFamily="66" charset="0"/>
              </a:rPr>
              <a:t>-</a:t>
            </a:r>
            <a:r>
              <a:rPr lang="en-US" dirty="0" err="1" smtClean="0">
                <a:latin typeface="Papyrus" pitchFamily="66" charset="0"/>
              </a:rPr>
              <a:t>alkylated</a:t>
            </a:r>
            <a:r>
              <a:rPr lang="en-US" dirty="0" smtClean="0">
                <a:latin typeface="Papyrus" pitchFamily="66" charset="0"/>
              </a:rPr>
              <a:t> androgens are androgenic when administered orally; however, they are less androgenic than testosterone itself.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 smtClean="0">
                <a:latin typeface="Papyrus" pitchFamily="66" charset="0"/>
              </a:rPr>
              <a:t>Greater anabolic effect that androgenic effect</a:t>
            </a:r>
          </a:p>
          <a:p>
            <a:pPr>
              <a:buNone/>
            </a:pPr>
            <a:endParaRPr lang="en-US" dirty="0" smtClean="0">
              <a:latin typeface="Papyrus" pitchFamily="66" charset="0"/>
            </a:endParaRPr>
          </a:p>
          <a:p>
            <a:pPr>
              <a:buNone/>
            </a:pPr>
            <a:r>
              <a:rPr lang="en-US" b="1" dirty="0" smtClean="0"/>
              <a:t>3.Transdermal Delivery Systems</a:t>
            </a:r>
          </a:p>
          <a:p>
            <a:pPr>
              <a:buNone/>
            </a:pPr>
            <a:r>
              <a:rPr lang="en-US" b="1" dirty="0" smtClean="0">
                <a:latin typeface="Papyrus" pitchFamily="66" charset="0"/>
              </a:rPr>
              <a:t>		C</a:t>
            </a:r>
            <a:r>
              <a:rPr lang="en-US" dirty="0" smtClean="0">
                <a:latin typeface="Papyrus" pitchFamily="66" charset="0"/>
              </a:rPr>
              <a:t>hemicals called </a:t>
            </a:r>
            <a:r>
              <a:rPr lang="en-US" dirty="0" err="1" smtClean="0">
                <a:latin typeface="Papyrus" pitchFamily="66" charset="0"/>
              </a:rPr>
              <a:t>excipients</a:t>
            </a:r>
            <a:r>
              <a:rPr lang="en-US" dirty="0" smtClean="0">
                <a:latin typeface="Papyrus" pitchFamily="66" charset="0"/>
              </a:rPr>
              <a:t> are used to facilitate the absorption of native testosterone across the skin in a controlled fashion.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  </a:t>
            </a:r>
            <a:r>
              <a:rPr lang="en-US" sz="1400" dirty="0" smtClean="0"/>
              <a:t>ANDRODERM,ANDROGEL, TESTIM</a:t>
            </a:r>
            <a:endParaRPr lang="en-US" sz="1400" dirty="0">
              <a:latin typeface="Papyru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Papyrus" pitchFamily="66" charset="0"/>
              </a:rPr>
              <a:t>THERAPEUTIC USES</a:t>
            </a:r>
            <a:endParaRPr lang="en-US" dirty="0">
              <a:latin typeface="Papyru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000" b="1" dirty="0" err="1" smtClean="0">
                <a:latin typeface="Papyrus" pitchFamily="66" charset="0"/>
              </a:rPr>
              <a:t>Hypogonadism</a:t>
            </a:r>
            <a:endParaRPr lang="en-US" sz="2000" b="1" dirty="0" smtClean="0">
              <a:latin typeface="Papyrus" pitchFamily="66" charset="0"/>
            </a:endParaRPr>
          </a:p>
          <a:p>
            <a:pPr marL="457200" indent="-457200">
              <a:buFont typeface="+mj-lt"/>
              <a:buAutoNum type="arabicPeriod"/>
            </a:pPr>
            <a:endParaRPr lang="en-US" sz="2000" b="1" dirty="0" smtClean="0">
              <a:latin typeface="Papyrus" pitchFamily="66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000" b="1" dirty="0" smtClean="0">
                <a:latin typeface="Papyrus" pitchFamily="66" charset="0"/>
              </a:rPr>
              <a:t>Male Senescence</a:t>
            </a:r>
          </a:p>
          <a:p>
            <a:pPr marL="457200" indent="-457200">
              <a:buFont typeface="+mj-lt"/>
              <a:buAutoNum type="arabicPeriod"/>
            </a:pPr>
            <a:endParaRPr lang="en-US" sz="2000" dirty="0" smtClean="0">
              <a:latin typeface="Papyrus" pitchFamily="66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000" b="1" dirty="0" smtClean="0">
                <a:latin typeface="Papyrus" pitchFamily="66" charset="0"/>
              </a:rPr>
              <a:t>Female </a:t>
            </a:r>
            <a:r>
              <a:rPr lang="en-US" sz="2000" b="1" dirty="0" err="1" smtClean="0">
                <a:latin typeface="Papyrus" pitchFamily="66" charset="0"/>
              </a:rPr>
              <a:t>Hypogonadism</a:t>
            </a:r>
            <a:endParaRPr lang="en-US" sz="2000" b="1" dirty="0" smtClean="0">
              <a:latin typeface="Papyrus" pitchFamily="66" charset="0"/>
            </a:endParaRPr>
          </a:p>
          <a:p>
            <a:pPr marL="457200" indent="-457200">
              <a:buFont typeface="+mj-lt"/>
              <a:buAutoNum type="arabicPeriod"/>
            </a:pPr>
            <a:endParaRPr lang="en-US" sz="2000" b="1" dirty="0" smtClean="0">
              <a:latin typeface="Papyrus" pitchFamily="66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000" b="1" dirty="0" smtClean="0">
                <a:latin typeface="Papyrus" pitchFamily="66" charset="0"/>
              </a:rPr>
              <a:t>Enhancement of Athletic Performance</a:t>
            </a:r>
          </a:p>
          <a:p>
            <a:pPr marL="457200" indent="-457200">
              <a:buNone/>
            </a:pPr>
            <a:r>
              <a:rPr lang="it-IT" sz="2000" b="1" dirty="0" smtClean="0">
                <a:latin typeface="Papyrus" pitchFamily="66" charset="0"/>
              </a:rPr>
              <a:t>	Tetrahydrogestrinone (THG), a potent androgen</a:t>
            </a:r>
            <a:r>
              <a:rPr lang="it-IT" sz="2000" dirty="0" smtClean="0"/>
              <a:t>  -</a:t>
            </a:r>
            <a:r>
              <a:rPr lang="en-US" sz="2000" dirty="0" smtClean="0">
                <a:latin typeface="Papyrus" pitchFamily="66" charset="0"/>
              </a:rPr>
              <a:t>designed and synthesized in order to avoid detection by anti-doping laboratories on the basis of its novel structure and rapid metabolism. </a:t>
            </a:r>
            <a:br>
              <a:rPr lang="en-US" sz="2000" dirty="0" smtClean="0">
                <a:latin typeface="Papyrus" pitchFamily="66" charset="0"/>
              </a:rPr>
            </a:br>
            <a:endParaRPr lang="en-US" sz="2000" b="1" dirty="0" smtClean="0">
              <a:latin typeface="Papyrus" pitchFamily="66" charset="0"/>
            </a:endParaRPr>
          </a:p>
          <a:p>
            <a:pPr marL="822960" lvl="1" indent="-457200">
              <a:buFont typeface="+mj-lt"/>
              <a:buAutoNum type="arabicPeriod"/>
            </a:pPr>
            <a:endParaRPr lang="en-US" sz="1700" dirty="0" smtClean="0">
              <a:latin typeface="Papyrus" pitchFamily="66" charset="0"/>
            </a:endParaRPr>
          </a:p>
          <a:p>
            <a:pPr marL="457200" indent="-457200">
              <a:buFont typeface="+mj-lt"/>
              <a:buAutoNum type="arabicPeriod"/>
            </a:pPr>
            <a:endParaRPr lang="en-US" sz="2000" dirty="0">
              <a:latin typeface="Papyru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latin typeface="Papyrus" pitchFamily="66" charset="0"/>
              </a:rPr>
              <a:t>SIDE - EFFECTS</a:t>
            </a:r>
            <a:endParaRPr lang="en-US" sz="2400" dirty="0">
              <a:latin typeface="Papyru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>
                <a:latin typeface="Papyrus" pitchFamily="66" charset="0"/>
              </a:rPr>
              <a:t>All androgens suppress </a:t>
            </a:r>
            <a:r>
              <a:rPr lang="en-US" dirty="0" err="1" smtClean="0">
                <a:latin typeface="Papyrus" pitchFamily="66" charset="0"/>
              </a:rPr>
              <a:t>gonadotropin</a:t>
            </a:r>
            <a:r>
              <a:rPr lang="en-US" dirty="0" smtClean="0">
                <a:latin typeface="Papyrus" pitchFamily="66" charset="0"/>
              </a:rPr>
              <a:t> secretion when taken in high doses and thereby suppress endogenous testicular function </a:t>
            </a:r>
          </a:p>
          <a:p>
            <a:pPr marL="457200" indent="-457200">
              <a:buNone/>
            </a:pPr>
            <a:r>
              <a:rPr lang="en-US" dirty="0" smtClean="0">
                <a:latin typeface="Papyrus" pitchFamily="66" charset="0"/>
              </a:rPr>
              <a:t>		</a:t>
            </a:r>
          </a:p>
          <a:p>
            <a:pPr marL="457200" indent="-457200">
              <a:buNone/>
            </a:pPr>
            <a:r>
              <a:rPr lang="en-US" dirty="0" smtClean="0">
                <a:latin typeface="Papyrus" pitchFamily="66" charset="0"/>
              </a:rPr>
              <a:t>		decreased sperm production and fertility</a:t>
            </a:r>
          </a:p>
          <a:p>
            <a:pPr marL="457200" indent="-457200">
              <a:buFont typeface="+mj-lt"/>
              <a:buAutoNum type="arabicPeriod" startAt="2"/>
            </a:pPr>
            <a:r>
              <a:rPr lang="en-US" dirty="0" smtClean="0">
                <a:latin typeface="Papyrus" pitchFamily="66" charset="0"/>
              </a:rPr>
              <a:t>High doses, androgens that can be converted to estrogens                     </a:t>
            </a:r>
            <a:r>
              <a:rPr lang="en-US" dirty="0" err="1" smtClean="0">
                <a:latin typeface="Papyrus" pitchFamily="66" charset="0"/>
              </a:rPr>
              <a:t>gynaecomastia</a:t>
            </a:r>
            <a:endParaRPr lang="en-US" dirty="0" smtClean="0">
              <a:latin typeface="Papyrus" pitchFamily="66" charset="0"/>
            </a:endParaRPr>
          </a:p>
          <a:p>
            <a:pPr marL="457200" indent="-457200">
              <a:buFont typeface="+mj-lt"/>
              <a:buAutoNum type="arabicPeriod" startAt="2"/>
            </a:pPr>
            <a:r>
              <a:rPr lang="en-US" dirty="0" smtClean="0">
                <a:latin typeface="Papyrus" pitchFamily="66" charset="0"/>
              </a:rPr>
              <a:t>The 17a-alkylated androgens are the only androgens that cause </a:t>
            </a:r>
            <a:r>
              <a:rPr lang="en-US" dirty="0" err="1" smtClean="0">
                <a:latin typeface="Papyrus" pitchFamily="66" charset="0"/>
              </a:rPr>
              <a:t>hepatotoxicity</a:t>
            </a:r>
            <a:endParaRPr lang="en-US" dirty="0" smtClean="0">
              <a:latin typeface="Papyrus" pitchFamily="66" charset="0"/>
            </a:endParaRPr>
          </a:p>
          <a:p>
            <a:pPr marL="822960" lvl="1" indent="-457200"/>
            <a:r>
              <a:rPr lang="en-US" sz="1800" dirty="0" smtClean="0">
                <a:latin typeface="Papyrus" pitchFamily="66" charset="0"/>
              </a:rPr>
              <a:t>specifically to decrease high-density lipoprotein (HDL) cholesterol and increase low-density lipoprotein (LDL) cholesterol</a:t>
            </a:r>
          </a:p>
          <a:p>
            <a:pPr marL="457200" indent="-457200">
              <a:buFont typeface="+mj-lt"/>
              <a:buAutoNum type="arabicPeriod" startAt="4"/>
            </a:pPr>
            <a:r>
              <a:rPr lang="en-US" dirty="0" err="1" smtClean="0">
                <a:latin typeface="Papyrus" pitchFamily="66" charset="0"/>
              </a:rPr>
              <a:t>Virilization</a:t>
            </a:r>
            <a:r>
              <a:rPr lang="en-US" dirty="0" smtClean="0">
                <a:latin typeface="Papyrus" pitchFamily="66" charset="0"/>
              </a:rPr>
              <a:t>, including facial and body </a:t>
            </a:r>
            <a:r>
              <a:rPr lang="en-US" dirty="0" err="1" smtClean="0">
                <a:latin typeface="Papyrus" pitchFamily="66" charset="0"/>
              </a:rPr>
              <a:t>hirsutism</a:t>
            </a:r>
            <a:r>
              <a:rPr lang="en-US" dirty="0" smtClean="0">
                <a:latin typeface="Papyrus" pitchFamily="66" charset="0"/>
              </a:rPr>
              <a:t>, temporal hair recession in a male pattern, and acne.</a:t>
            </a:r>
            <a:endParaRPr lang="en-US" dirty="0">
              <a:latin typeface="Papyrus" pitchFamily="66" charset="0"/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 rot="5400000">
            <a:off x="3925094" y="2628106"/>
            <a:ext cx="381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2286000" y="4038600"/>
            <a:ext cx="9906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>
                <a:latin typeface="Papyrus" pitchFamily="66" charset="0"/>
              </a:rPr>
              <a:t>SIDE - EFFECTS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457200" indent="-457200">
              <a:buFont typeface="+mj-lt"/>
              <a:buAutoNum type="arabicPeriod" startAt="5"/>
            </a:pPr>
            <a:r>
              <a:rPr lang="en-US" dirty="0" smtClean="0">
                <a:latin typeface="Papyrus" pitchFamily="66" charset="0"/>
              </a:rPr>
              <a:t>Boys experience phallic enlargement, and women experience clitoral enlargement</a:t>
            </a:r>
          </a:p>
          <a:p>
            <a:pPr marL="457200" indent="-457200">
              <a:buFont typeface="+mj-lt"/>
              <a:buAutoNum type="arabicPeriod" startAt="5"/>
            </a:pPr>
            <a:endParaRPr lang="en-US" dirty="0" smtClean="0">
              <a:latin typeface="Papyrus" pitchFamily="66" charset="0"/>
            </a:endParaRPr>
          </a:p>
          <a:p>
            <a:pPr marL="457200" indent="-457200">
              <a:buFont typeface="+mj-lt"/>
              <a:buAutoNum type="arabicPeriod" startAt="5"/>
            </a:pPr>
            <a:r>
              <a:rPr lang="en-US" dirty="0" smtClean="0">
                <a:latin typeface="Papyrus" pitchFamily="66" charset="0"/>
              </a:rPr>
              <a:t>Boys and girls whose epiphyses have not yet closed experience premature closure and stunting of linear growth. </a:t>
            </a:r>
          </a:p>
          <a:p>
            <a:pPr marL="457200" indent="-457200">
              <a:buFont typeface="+mj-lt"/>
              <a:buAutoNum type="arabicPeriod" startAt="5"/>
            </a:pPr>
            <a:endParaRPr lang="en-US" dirty="0" smtClean="0">
              <a:latin typeface="Papyrus" pitchFamily="66" charset="0"/>
            </a:endParaRPr>
          </a:p>
          <a:p>
            <a:pPr marL="457200" indent="-457200">
              <a:buFont typeface="+mj-lt"/>
              <a:buAutoNum type="arabicPeriod" startAt="5"/>
            </a:pPr>
            <a:r>
              <a:rPr lang="en-US" dirty="0" smtClean="0">
                <a:latin typeface="Papyrus" pitchFamily="66" charset="0"/>
              </a:rPr>
              <a:t>Male Contraception</a:t>
            </a:r>
          </a:p>
          <a:p>
            <a:pPr marL="457200" indent="-457200">
              <a:buFont typeface="+mj-lt"/>
              <a:buAutoNum type="arabicPeriod" startAt="5"/>
            </a:pPr>
            <a:endParaRPr lang="en-US" dirty="0" smtClean="0">
              <a:latin typeface="Papyrus" pitchFamily="66" charset="0"/>
            </a:endParaRPr>
          </a:p>
          <a:p>
            <a:pPr marL="457200" indent="-457200">
              <a:buFont typeface="+mj-lt"/>
              <a:buAutoNum type="arabicPeriod" startAt="5"/>
            </a:pPr>
            <a:r>
              <a:rPr lang="en-US" dirty="0" smtClean="0">
                <a:latin typeface="Papyrus" pitchFamily="66" charset="0"/>
              </a:rPr>
              <a:t>Blood </a:t>
            </a:r>
            <a:r>
              <a:rPr lang="en-US" smtClean="0">
                <a:latin typeface="Papyrus" pitchFamily="66" charset="0"/>
              </a:rPr>
              <a:t>dyscariasis</a:t>
            </a:r>
            <a:endParaRPr lang="en-US" dirty="0" smtClean="0">
              <a:latin typeface="Papyrus" pitchFamily="66" charset="0"/>
            </a:endParaRPr>
          </a:p>
          <a:p>
            <a:pPr marL="457200" indent="-457200">
              <a:buFont typeface="+mj-lt"/>
              <a:buAutoNum type="arabicPeriod" startAt="5"/>
            </a:pPr>
            <a:endParaRPr lang="en-US" dirty="0" smtClean="0">
              <a:latin typeface="Papyrus" pitchFamily="66" charset="0"/>
            </a:endParaRPr>
          </a:p>
          <a:p>
            <a:pPr marL="457200" indent="-457200">
              <a:buFont typeface="+mj-lt"/>
              <a:buAutoNum type="arabicPeriod" startAt="5"/>
            </a:pPr>
            <a:endParaRPr lang="en-US" dirty="0" smtClean="0">
              <a:latin typeface="Papyrus" pitchFamily="66" charset="0"/>
            </a:endParaRPr>
          </a:p>
          <a:p>
            <a:pPr marL="457200" indent="-457200">
              <a:buNone/>
            </a:pPr>
            <a:r>
              <a:rPr lang="en-US" dirty="0" smtClean="0">
                <a:latin typeface="Papyrus" pitchFamily="66" charset="0"/>
              </a:rPr>
              <a:t/>
            </a:r>
            <a:br>
              <a:rPr lang="en-US" dirty="0" smtClean="0">
                <a:latin typeface="Papyrus" pitchFamily="66" charset="0"/>
              </a:rPr>
            </a:br>
            <a:endParaRPr lang="en-US" dirty="0">
              <a:latin typeface="Papyru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228600" y="304800"/>
            <a:ext cx="8347075" cy="1216025"/>
          </a:xfrm>
        </p:spPr>
        <p:txBody>
          <a:bodyPr>
            <a:normAutofit fontScale="90000"/>
          </a:bodyPr>
          <a:lstStyle/>
          <a:p>
            <a:r>
              <a:rPr lang="en-US" smtClean="0">
                <a:ea typeface="ＭＳ Ｐゴシック" pitchFamily="34" charset="-128"/>
              </a:rPr>
              <a:t/>
            </a:r>
            <a:br>
              <a:rPr lang="en-US" smtClean="0">
                <a:ea typeface="ＭＳ Ｐゴシック" pitchFamily="34" charset="-128"/>
              </a:rPr>
            </a:br>
            <a:r>
              <a:rPr lang="en-IN" smtClean="0">
                <a:ea typeface="ＭＳ Ｐゴシック" pitchFamily="34" charset="-128"/>
              </a:rPr>
              <a:t/>
            </a:r>
            <a:br>
              <a:rPr lang="en-IN" smtClean="0">
                <a:ea typeface="ＭＳ Ｐゴシック" pitchFamily="34" charset="-128"/>
              </a:rPr>
            </a:br>
            <a:endParaRPr lang="en-IN" smtClean="0">
              <a:ea typeface="ＭＳ Ｐゴシック" pitchFamily="34" charset="-128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9108504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60134"/>
                <a:gridCol w="1527890"/>
                <a:gridCol w="2880320"/>
                <a:gridCol w="1440160"/>
              </a:tblGrid>
              <a:tr h="1371600">
                <a:tc>
                  <a:txBody>
                    <a:bodyPr/>
                    <a:lstStyle/>
                    <a:p>
                      <a:r>
                        <a:rPr lang="en-US" dirty="0" smtClean="0"/>
                        <a:t>Author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Results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Journal</a:t>
                      </a:r>
                      <a:endParaRPr lang="en-US" dirty="0" smtClean="0">
                        <a:solidFill>
                          <a:schemeClr val="bg1"/>
                        </a:solidFill>
                      </a:endParaRPr>
                    </a:p>
                    <a:p>
                      <a:endParaRPr lang="en-US" dirty="0" smtClean="0">
                        <a:solidFill>
                          <a:schemeClr val="bg1"/>
                        </a:solidFill>
                      </a:endParaRPr>
                    </a:p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level</a:t>
                      </a:r>
                      <a:endParaRPr lang="en-IN" dirty="0"/>
                    </a:p>
                  </a:txBody>
                  <a:tcPr/>
                </a:tc>
              </a:tr>
              <a:tr h="5486400">
                <a:tc>
                  <a:txBody>
                    <a:bodyPr/>
                    <a:lstStyle/>
                    <a:p>
                      <a:r>
                        <a:rPr lang="en-IN" dirty="0" smtClean="0"/>
                        <a:t/>
                      </a:r>
                      <a:br>
                        <a:rPr lang="en-IN" dirty="0" smtClean="0"/>
                      </a:br>
                      <a:r>
                        <a:rPr lang="en-IN" dirty="0" err="1" smtClean="0">
                          <a:hlinkClick r:id="rId2"/>
                        </a:rPr>
                        <a:t>Ilpo</a:t>
                      </a:r>
                      <a:r>
                        <a:rPr lang="en-IN" dirty="0" smtClean="0">
                          <a:hlinkClick r:id="rId2"/>
                        </a:rPr>
                        <a:t> </a:t>
                      </a:r>
                      <a:r>
                        <a:rPr lang="en-IN" dirty="0" err="1" smtClean="0">
                          <a:hlinkClick r:id="rId2"/>
                        </a:rPr>
                        <a:t>Huhtaniemi</a:t>
                      </a:r>
                      <a:r>
                        <a:rPr lang="en-IN" dirty="0" smtClean="0"/>
                        <a:t/>
                      </a:r>
                      <a:br>
                        <a:rPr lang="en-IN" dirty="0" smtClean="0"/>
                      </a:br>
                      <a:endParaRPr lang="en-US" sz="1800" b="0" i="0" u="none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/>
                      <a:r>
                        <a:rPr lang="en-IN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Late‑</a:t>
                      </a:r>
                      <a:r>
                        <a:rPr lang="en-IN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onset</a:t>
                      </a:r>
                      <a:r>
                        <a:rPr lang="en-IN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N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hypogonadism</a:t>
                      </a:r>
                      <a:r>
                        <a:rPr lang="en-IN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: current concepts and </a:t>
                      </a:r>
                    </a:p>
                    <a:p>
                      <a:pPr rtl="0"/>
                      <a:r>
                        <a:rPr lang="en-IN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controversies of pathogenesis, diagnosis and </a:t>
                      </a:r>
                    </a:p>
                    <a:p>
                      <a:pPr rtl="0"/>
                      <a:r>
                        <a:rPr lang="en-IN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treatment</a:t>
                      </a:r>
                      <a:endParaRPr lang="en-IN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/>
                      <a:r>
                        <a:rPr lang="en-IN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asian</a:t>
                      </a:r>
                      <a:r>
                        <a:rPr lang="en-IN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Journal of </a:t>
                      </a:r>
                      <a:r>
                        <a:rPr lang="en-IN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Andrology</a:t>
                      </a:r>
                      <a:r>
                        <a:rPr lang="en-IN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(2014) 16,</a:t>
                      </a:r>
                    </a:p>
                    <a:p>
                      <a:pPr rtl="0"/>
                      <a:r>
                        <a:rPr lang="en-IN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192–202 </a:t>
                      </a:r>
                    </a:p>
                    <a:p>
                      <a:pPr rtl="0"/>
                      <a:r>
                        <a:rPr lang="en-IN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© 2014 AJA, SIMM &amp; SJTU. All rights reserved 1008-682</a:t>
                      </a:r>
                    </a:p>
                    <a:p>
                      <a:pPr rtl="0"/>
                      <a:endParaRPr lang="en-IN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Level</a:t>
                      </a: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en-IN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defRPr/>
            </a:pPr>
            <a:r>
              <a:rPr lang="en-IN" dirty="0" err="1" smtClean="0"/>
              <a:t>Tripathi</a:t>
            </a:r>
            <a:r>
              <a:rPr lang="en-IN" dirty="0" smtClean="0"/>
              <a:t> KD, Essentials of medical pharmacology, 6</a:t>
            </a:r>
            <a:r>
              <a:rPr lang="en-IN" baseline="30000" dirty="0" smtClean="0"/>
              <a:t>th</a:t>
            </a:r>
            <a:r>
              <a:rPr lang="en-IN" dirty="0" smtClean="0"/>
              <a:t> edition, </a:t>
            </a:r>
            <a:r>
              <a:rPr lang="en-IN" dirty="0" err="1" smtClean="0"/>
              <a:t>Jaypee</a:t>
            </a:r>
            <a:r>
              <a:rPr lang="en-IN" dirty="0" smtClean="0"/>
              <a:t> publication New Delhi</a:t>
            </a:r>
          </a:p>
          <a:p>
            <a:pPr algn="just">
              <a:defRPr/>
            </a:pPr>
            <a:r>
              <a:rPr lang="en-IN" i="1" dirty="0" smtClean="0"/>
              <a:t>Goodman and Gilman's the Pharmacological Basis of Therapeutics</a:t>
            </a:r>
            <a:r>
              <a:rPr lang="en-IN" dirty="0" smtClean="0"/>
              <a:t>. 11th ed. New York, NY: McGraw-Hill; 2006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6000" dirty="0" smtClean="0"/>
              <a:t>			</a:t>
            </a:r>
          </a:p>
          <a:p>
            <a:pPr>
              <a:buNone/>
            </a:pPr>
            <a:endParaRPr lang="en-US" sz="6000" dirty="0" smtClean="0"/>
          </a:p>
          <a:p>
            <a:pPr>
              <a:buNone/>
            </a:pPr>
            <a:r>
              <a:rPr lang="en-US" sz="6000" dirty="0" smtClean="0"/>
              <a:t>			</a:t>
            </a:r>
            <a:r>
              <a:rPr lang="en-US" sz="5400" dirty="0" smtClean="0"/>
              <a:t>THANK YOU</a:t>
            </a:r>
            <a:endParaRPr lang="en-US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21506" name="Picture 2" descr="http://legacy.owensboro.kctcs.edu/gcaplan/anat2/notes/mal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381000"/>
            <a:ext cx="7467600" cy="6096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152400"/>
            <a:ext cx="7619999" cy="632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b="1" dirty="0" smtClean="0">
                <a:latin typeface="Papyrus" pitchFamily="66" charset="0"/>
              </a:rPr>
              <a:t>SECRETION</a:t>
            </a:r>
            <a:endParaRPr lang="en-US" sz="2400" b="1" dirty="0">
              <a:latin typeface="Papyru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sz="2000" dirty="0" smtClean="0">
                <a:latin typeface="Papyrus" pitchFamily="66" charset="0"/>
              </a:rPr>
              <a:t>IN -UTERO  OF  A  MALE  BABY</a:t>
            </a:r>
          </a:p>
          <a:p>
            <a:r>
              <a:rPr lang="en-US" dirty="0" smtClean="0">
                <a:latin typeface="Papyrus" pitchFamily="66" charset="0"/>
              </a:rPr>
              <a:t>In the first trimester ,the fetal testes begin to secrete testosterone, probably stimulated by human chorionic </a:t>
            </a:r>
            <a:r>
              <a:rPr lang="en-US" dirty="0" err="1" smtClean="0">
                <a:latin typeface="Papyrus" pitchFamily="66" charset="0"/>
              </a:rPr>
              <a:t>gonadotropin</a:t>
            </a:r>
            <a:r>
              <a:rPr lang="en-US" dirty="0" smtClean="0">
                <a:latin typeface="Papyrus" pitchFamily="66" charset="0"/>
              </a:rPr>
              <a:t> (</a:t>
            </a:r>
            <a:r>
              <a:rPr lang="en-US" dirty="0" err="1" smtClean="0">
                <a:latin typeface="Papyrus" pitchFamily="66" charset="0"/>
              </a:rPr>
              <a:t>hCG</a:t>
            </a:r>
            <a:r>
              <a:rPr lang="en-US" dirty="0" smtClean="0">
                <a:latin typeface="Papyrus" pitchFamily="66" charset="0"/>
              </a:rPr>
              <a:t>) from the placenta</a:t>
            </a:r>
          </a:p>
          <a:p>
            <a:endParaRPr lang="en-US" dirty="0" smtClean="0">
              <a:latin typeface="Papyrus" pitchFamily="66" charset="0"/>
            </a:endParaRPr>
          </a:p>
          <a:p>
            <a:r>
              <a:rPr lang="en-US" dirty="0" smtClean="0">
                <a:latin typeface="Papyrus" pitchFamily="66" charset="0"/>
              </a:rPr>
              <a:t>Beginning of the second trimester, the value is close to that of </a:t>
            </a:r>
            <a:r>
              <a:rPr lang="en-US" dirty="0" err="1" smtClean="0">
                <a:latin typeface="Papyrus" pitchFamily="66" charset="0"/>
              </a:rPr>
              <a:t>midpuberty</a:t>
            </a:r>
            <a:r>
              <a:rPr lang="en-US" dirty="0" smtClean="0">
                <a:latin typeface="Papyrus" pitchFamily="66" charset="0"/>
              </a:rPr>
              <a:t>, about 250 </a:t>
            </a:r>
            <a:r>
              <a:rPr lang="en-US" dirty="0" err="1" smtClean="0">
                <a:latin typeface="Papyrus" pitchFamily="66" charset="0"/>
              </a:rPr>
              <a:t>ng</a:t>
            </a:r>
            <a:r>
              <a:rPr lang="en-US" dirty="0" smtClean="0">
                <a:latin typeface="Papyrus" pitchFamily="66" charset="0"/>
              </a:rPr>
              <a:t>/dl </a:t>
            </a:r>
          </a:p>
          <a:p>
            <a:endParaRPr lang="en-US" dirty="0" smtClean="0">
              <a:latin typeface="Papyrus" pitchFamily="66" charset="0"/>
            </a:endParaRPr>
          </a:p>
          <a:p>
            <a:r>
              <a:rPr lang="en-US" dirty="0" smtClean="0">
                <a:latin typeface="Papyrus" pitchFamily="66" charset="0"/>
              </a:rPr>
              <a:t>Testosterone production then falls by the end of the second trimester, but by birth the value is again about 250 </a:t>
            </a:r>
            <a:r>
              <a:rPr lang="en-US" dirty="0" err="1" smtClean="0">
                <a:latin typeface="Papyrus" pitchFamily="66" charset="0"/>
              </a:rPr>
              <a:t>ng</a:t>
            </a:r>
            <a:r>
              <a:rPr lang="en-US" dirty="0" smtClean="0">
                <a:latin typeface="Papyrus" pitchFamily="66" charset="0"/>
              </a:rPr>
              <a:t>/dl </a:t>
            </a:r>
            <a:endParaRPr lang="en-US" dirty="0">
              <a:latin typeface="Papyru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>
                <a:latin typeface="Papyrus" pitchFamily="66" charset="0"/>
              </a:rPr>
              <a:t>The testosterone value falls again in the first few days after birth, but it rises      peaks again at about 250 </a:t>
            </a:r>
            <a:r>
              <a:rPr lang="en-US" dirty="0" err="1" smtClean="0">
                <a:latin typeface="Papyrus" pitchFamily="66" charset="0"/>
              </a:rPr>
              <a:t>ng</a:t>
            </a:r>
            <a:r>
              <a:rPr lang="en-US" dirty="0" smtClean="0">
                <a:latin typeface="Papyrus" pitchFamily="66" charset="0"/>
              </a:rPr>
              <a:t>/dl at 2 to 3 months after birth and falls to &lt;50 </a:t>
            </a:r>
            <a:r>
              <a:rPr lang="en-US" dirty="0" err="1" smtClean="0">
                <a:latin typeface="Papyrus" pitchFamily="66" charset="0"/>
              </a:rPr>
              <a:t>ng</a:t>
            </a:r>
            <a:r>
              <a:rPr lang="en-US" dirty="0" smtClean="0">
                <a:latin typeface="Papyrus" pitchFamily="66" charset="0"/>
              </a:rPr>
              <a:t>/dl by 6 months, where it remains until puberty</a:t>
            </a:r>
          </a:p>
          <a:p>
            <a:endParaRPr lang="en-US" dirty="0" smtClean="0">
              <a:latin typeface="Papyrus" pitchFamily="66" charset="0"/>
            </a:endParaRPr>
          </a:p>
          <a:p>
            <a:r>
              <a:rPr lang="en-US" dirty="0" smtClean="0">
                <a:latin typeface="Papyrus" pitchFamily="66" charset="0"/>
              </a:rPr>
              <a:t>From about age 12 to 17 years, the serum testosterone concentration is 500 to 700 </a:t>
            </a:r>
            <a:r>
              <a:rPr lang="en-US" dirty="0" err="1" smtClean="0">
                <a:latin typeface="Papyrus" pitchFamily="66" charset="0"/>
              </a:rPr>
              <a:t>ng</a:t>
            </a:r>
            <a:r>
              <a:rPr lang="en-US" dirty="0" smtClean="0">
                <a:latin typeface="Papyrus" pitchFamily="66" charset="0"/>
              </a:rPr>
              <a:t>/dl in men, compared to 30 to 50 </a:t>
            </a:r>
            <a:r>
              <a:rPr lang="en-US" dirty="0" err="1" smtClean="0">
                <a:latin typeface="Papyrus" pitchFamily="66" charset="0"/>
              </a:rPr>
              <a:t>ng</a:t>
            </a:r>
            <a:r>
              <a:rPr lang="en-US" dirty="0" smtClean="0">
                <a:latin typeface="Papyrus" pitchFamily="66" charset="0"/>
              </a:rPr>
              <a:t>/dl in women!!</a:t>
            </a:r>
          </a:p>
          <a:p>
            <a:endParaRPr lang="en-US" dirty="0" smtClean="0">
              <a:latin typeface="Papyrus" pitchFamily="66" charset="0"/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3581400" y="2209800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38104" y="1217414"/>
            <a:ext cx="6177096" cy="45737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Papyrus" pitchFamily="66" charset="0"/>
              </a:rPr>
              <a:t>TRANSPORT</a:t>
            </a:r>
            <a:endParaRPr lang="en-US" b="1" dirty="0">
              <a:latin typeface="Papyru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>
                <a:latin typeface="Papyrus" pitchFamily="66" charset="0"/>
              </a:rPr>
              <a:t>Sex hormone-binding globulin (SHBG) binds about 40% of circulating testosterone with high affinity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>
                <a:latin typeface="Papyrus" pitchFamily="66" charset="0"/>
              </a:rPr>
              <a:t>Albumin binds almost 60% of circulating testosterone with low affinity, leaving approximately 2% unbound or free</a:t>
            </a:r>
          </a:p>
          <a:p>
            <a:endParaRPr lang="en-US" dirty="0" smtClean="0">
              <a:latin typeface="Papyrus" pitchFamily="66" charset="0"/>
            </a:endParaRPr>
          </a:p>
          <a:p>
            <a:r>
              <a:rPr lang="en-US" dirty="0" smtClean="0">
                <a:latin typeface="Papyrus" pitchFamily="66" charset="0"/>
              </a:rPr>
              <a:t>In some testosterone assays, the latter two components are considered as "</a:t>
            </a:r>
            <a:r>
              <a:rPr lang="en-US" dirty="0" err="1" smtClean="0">
                <a:latin typeface="Papyrus" pitchFamily="66" charset="0"/>
              </a:rPr>
              <a:t>bioavailable</a:t>
            </a:r>
            <a:r>
              <a:rPr lang="en-US" dirty="0" smtClean="0">
                <a:latin typeface="Papyrus" pitchFamily="66" charset="0"/>
              </a:rPr>
              <a:t>" testosterone. </a:t>
            </a:r>
            <a:br>
              <a:rPr lang="en-US" dirty="0" smtClean="0">
                <a:latin typeface="Papyrus" pitchFamily="66" charset="0"/>
              </a:rPr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>
              <a:latin typeface="Papyru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7467600" cy="1143000"/>
          </a:xfrm>
        </p:spPr>
        <p:txBody>
          <a:bodyPr/>
          <a:lstStyle/>
          <a:p>
            <a:r>
              <a:rPr lang="en-US" dirty="0" smtClean="0">
                <a:latin typeface="Papyrus" pitchFamily="66" charset="0"/>
              </a:rPr>
              <a:t>Metabolism  of  testosterone</a:t>
            </a:r>
            <a:endParaRPr lang="en-US" dirty="0">
              <a:latin typeface="Papyrus" pitchFamily="66" charset="0"/>
            </a:endParaRPr>
          </a:p>
        </p:txBody>
      </p:sp>
      <p:pic>
        <p:nvPicPr>
          <p:cNvPr id="3077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00200" y="1375425"/>
            <a:ext cx="5410200" cy="472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074" name="AutoShape 2" descr="mk:@MSITStore:H:\Goodman%20&amp;%20Gilman%2011th%20ed\GOODMAN%20&amp;%20GILMAN'S%20THE%20PHARMACOLOGICAL%20BASIS%20OF%20THERAPEUTICS%20-%2011th%20Ed.%20(2006).chm::/online.statref.com/document/image.aspxmimeimage_2fgiffxid75mediagg_2fc058f003sess~1.htm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6" name="AutoShape 4" descr="mk:@MSITStore:H:\Goodman%20&amp;%20Gilman%2011th%20ed\GOODMAN%20&amp;%20GILMAN'S%20THE%20PHARMACOLOGICAL%20BASIS%20OF%20THERAPEUTICS%20-%2011th%20Ed.%20(2006).chm::/online.statref.com/document/image.aspxmimeimage_2fgiffxid75mediagg_2fc058f003sess~1.htm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52400" y="1828800"/>
            <a:ext cx="1524000" cy="1066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err="1" smtClean="0"/>
              <a:t>androsterone</a:t>
            </a:r>
            <a:r>
              <a:rPr lang="en-US" sz="1200" dirty="0" smtClean="0"/>
              <a:t>, </a:t>
            </a:r>
            <a:r>
              <a:rPr lang="en-US" sz="1200" dirty="0" err="1" smtClean="0"/>
              <a:t>androstanedione</a:t>
            </a:r>
            <a:r>
              <a:rPr lang="en-US" sz="1200" dirty="0" smtClean="0"/>
              <a:t>,</a:t>
            </a:r>
          </a:p>
          <a:p>
            <a:pPr algn="ctr"/>
            <a:r>
              <a:rPr lang="en-US" sz="1200" dirty="0" smtClean="0"/>
              <a:t> and </a:t>
            </a:r>
            <a:r>
              <a:rPr lang="en-US" sz="1200" dirty="0" err="1" smtClean="0"/>
              <a:t>androstanediol</a:t>
            </a: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1533</TotalTime>
  <Words>1211</Words>
  <Application>Microsoft Office PowerPoint</Application>
  <PresentationFormat>On-screen Show (4:3)</PresentationFormat>
  <Paragraphs>169</Paragraphs>
  <Slides>29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Office Theme</vt:lpstr>
      <vt:lpstr>ANDROGENS</vt:lpstr>
      <vt:lpstr>Introduction</vt:lpstr>
      <vt:lpstr>Slide 3</vt:lpstr>
      <vt:lpstr>Slide 4</vt:lpstr>
      <vt:lpstr>SECRETION</vt:lpstr>
      <vt:lpstr>Slide 6</vt:lpstr>
      <vt:lpstr>Slide 7</vt:lpstr>
      <vt:lpstr>TRANSPORT</vt:lpstr>
      <vt:lpstr>Metabolism  of  testosterone</vt:lpstr>
      <vt:lpstr>     Physiological and Pharmacological Effects of Androgens  </vt:lpstr>
      <vt:lpstr>Physiological and Pharmacological Effects of Androgens</vt:lpstr>
      <vt:lpstr>Physiological and Pharmacological Effects of Androgens</vt:lpstr>
      <vt:lpstr>Slide 13</vt:lpstr>
      <vt:lpstr>Effects of Androgens at Different Stages of Life</vt:lpstr>
      <vt:lpstr>Effects of Androgens at Different Stages of Life</vt:lpstr>
      <vt:lpstr>Effects of Androgens at Different Stages of Life</vt:lpstr>
      <vt:lpstr>Effects of Androgens at Different Stages of Life</vt:lpstr>
      <vt:lpstr>Effects of Androgens at Different Stages of Life</vt:lpstr>
      <vt:lpstr>Consequences of Androgen Deficiency </vt:lpstr>
      <vt:lpstr>Consequences of Androgen Deficiency </vt:lpstr>
      <vt:lpstr>Therapeutic Androgen Preparations  </vt:lpstr>
      <vt:lpstr>Slide 22</vt:lpstr>
      <vt:lpstr>Slide 23</vt:lpstr>
      <vt:lpstr>THERAPEUTIC USES</vt:lpstr>
      <vt:lpstr>SIDE - EFFECTS</vt:lpstr>
      <vt:lpstr>SIDE - EFFECTS</vt:lpstr>
      <vt:lpstr>  </vt:lpstr>
      <vt:lpstr>Slide 28</vt:lpstr>
      <vt:lpstr>Slide 29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ANDROGENS</dc:title>
  <dc:creator>sony</dc:creator>
  <cp:lastModifiedBy>USER</cp:lastModifiedBy>
  <cp:revision>32</cp:revision>
  <dcterms:created xsi:type="dcterms:W3CDTF">2010-09-05T08:53:54Z</dcterms:created>
  <dcterms:modified xsi:type="dcterms:W3CDTF">2014-03-11T09:40:37Z</dcterms:modified>
</cp:coreProperties>
</file>