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72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680F-3FCD-4DAA-A565-3F8EA99BA485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A5086-0E83-4F55-BAA4-4F74E27B734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71D21-8DFF-4C26-939F-91A9DF6BC97D}" type="slidenum">
              <a:rPr lang="ar-SA"/>
              <a:pPr/>
              <a:t>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15C12-2DC4-4476-8BB9-3BD23A8D86D8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BB38C-FC99-45BC-A00A-300988B49D36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18229-12BB-485E-A866-67FC96B302A1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D488D-F9A1-4F75-B7E3-F83213BCE5B9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1101C-3D3E-47C8-A969-A2549F30373E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4A820-EEE5-4E7D-8DEB-37BD23AF61DC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628E6-FD64-437F-8D6C-8038B2E86190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04DB9-EC28-4347-8F24-AA2DC477A786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9A22A-275C-4DB6-AE79-0E986D2A9F7C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F9153-7BC4-4AC8-BE0C-FEF081756D3F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723D4-9EFD-4787-9378-92F4F152F249}" type="slidenum">
              <a:rPr lang="ar-SA"/>
              <a:pPr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82E58-4705-4311-927C-E919C409ECCF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E3F21-0C26-4386-8834-D9544038553E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FBA67-AA40-4FBE-8022-1675A982A5B2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3D2C6-654C-43FE-A461-C5B7A1EDE9E3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FBC01-D5D3-4FEA-AEB4-E43B1ECA3B5B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AE07-B86B-4436-97EF-97103D32A5FF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5086-0E83-4F55-BAA4-4F74E27B7345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44C2C-58CD-407B-B6CC-10DB75CE8305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47B4A-3042-496B-8B59-9C55167E0C7F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3629B-049C-48C2-89E7-5043F770EB56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02D92-C0A6-444D-9542-D8F974EFB68F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C3EA-F727-46F6-B1B5-C9AE1C7B35A0}" type="datetimeFigureOut">
              <a:rPr lang="en-IN" smtClean="0"/>
              <a:pPr/>
              <a:t>11-03-2014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C548-53B2-4977-AEA8-C0FC209504A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ajp.psychiatryonline.org/issue.aspx?journalid=13&amp;issueid=275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IN" dirty="0"/>
          </a:p>
        </p:txBody>
      </p:sp>
      <p:pic>
        <p:nvPicPr>
          <p:cNvPr id="5122" name="Picture 2" descr="http://www.multicarehomeopathy.com/images/AMOEBIA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704856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52575"/>
            <a:ext cx="8382000" cy="1190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smtClean="0">
                <a:solidFill>
                  <a:srgbClr val="FF0066"/>
                </a:solidFill>
              </a:rPr>
              <a:t/>
            </a:r>
            <a:br>
              <a:rPr lang="en-US" sz="4400" smtClean="0">
                <a:solidFill>
                  <a:srgbClr val="FF0066"/>
                </a:solidFill>
              </a:rPr>
            </a:br>
            <a:endParaRPr lang="en-US" sz="4400" smtClean="0">
              <a:solidFill>
                <a:srgbClr val="FF00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10600" cy="5486400"/>
          </a:xfrm>
        </p:spPr>
        <p:txBody>
          <a:bodyPr/>
          <a:lstStyle/>
          <a:p>
            <a:pPr algn="just" rtl="0" eaLnBrk="1" hangingPunct="1"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acts on the intestinal wall and liver (or any other extra-intestinal tissue).</a:t>
            </a:r>
          </a:p>
          <a:p>
            <a:pPr algn="just" rtl="0" eaLnBrk="1" hangingPunct="1"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Used for treatment of systemic form of the disease (intestinal wall infection or liver abscesses).</a:t>
            </a:r>
          </a:p>
          <a:p>
            <a:pPr algn="just" rtl="0" eaLnBrk="1" hangingPunct="1"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Emetine </a:t>
            </a:r>
          </a:p>
          <a:p>
            <a:pPr algn="just" rtl="0" eaLnBrk="1" hangingPunct="1"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Dehydroemetine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rtl="0" eaLnBrk="1" hangingPunct="1"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Chloroquine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(liver only)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534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Low" rtl="0">
              <a:defRPr/>
            </a:pPr>
            <a:r>
              <a:rPr 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Tissue Amoebicides (systemic)</a:t>
            </a:r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0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66"/>
                </a:solidFill>
              </a:rPr>
              <a:t>Mixed amoebicides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530725"/>
          </a:xfrm>
        </p:spPr>
        <p:txBody>
          <a:bodyPr/>
          <a:lstStyle/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</a:rPr>
              <a:t>Effective against both luminal and systemic forms of the disease. Although luminal concentration is too low for single drug </a:t>
            </a:r>
            <a:r>
              <a:rPr lang="en-US" b="1" dirty="0" smtClean="0">
                <a:latin typeface="Arial"/>
              </a:rPr>
              <a:t>–</a:t>
            </a:r>
            <a:r>
              <a:rPr lang="en-US" b="1" dirty="0" smtClean="0">
                <a:latin typeface="Times New Roman" pitchFamily="18" charset="0"/>
              </a:rPr>
              <a:t>treatment.</a:t>
            </a:r>
          </a:p>
          <a:p>
            <a:pPr algn="just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</a:rPr>
              <a:t>Metronidazol</a:t>
            </a:r>
            <a:endParaRPr lang="en-US" b="1" dirty="0" smtClean="0">
              <a:latin typeface="Times New Roman" pitchFamily="18" charset="0"/>
            </a:endParaRPr>
          </a:p>
          <a:p>
            <a:pPr algn="just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      </a:t>
            </a:r>
            <a:r>
              <a:rPr lang="en-US" b="1" dirty="0" err="1" smtClean="0">
                <a:latin typeface="Times New Roman" pitchFamily="18" charset="0"/>
              </a:rPr>
              <a:t>Tinidazole</a:t>
            </a:r>
            <a:endParaRPr lang="en-US" b="1" dirty="0" smtClean="0">
              <a:latin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METRONIDAZOLE </a:t>
            </a:r>
            <a:r>
              <a:rPr lang="en-US" sz="2800" smtClean="0">
                <a:solidFill>
                  <a:srgbClr val="FF0000"/>
                </a:solidFill>
              </a:rPr>
              <a:t>: </a:t>
            </a:r>
            <a:r>
              <a:rPr lang="en-US" sz="2800" smtClean="0">
                <a:solidFill>
                  <a:srgbClr val="0000FF"/>
                </a:solidFill>
              </a:rPr>
              <a:t>Mixed amebicidal</a:t>
            </a:r>
          </a:p>
          <a:p>
            <a:pPr marL="609600" indent="-609600" eaLnBrk="1" hangingPunct="1"/>
            <a:r>
              <a:rPr lang="en-US" sz="2800" smtClean="0"/>
              <a:t>Broad spectrum cidal activity against --- Protozoa – </a:t>
            </a:r>
            <a:r>
              <a:rPr lang="en-US" sz="2800" i="1" smtClean="0">
                <a:solidFill>
                  <a:srgbClr val="0066FF"/>
                </a:solidFill>
              </a:rPr>
              <a:t>E. histolytica, T. vaginalis, G. lamblia</a:t>
            </a:r>
          </a:p>
          <a:p>
            <a:pPr marL="609600" indent="-609600" eaLnBrk="1" hangingPunct="1"/>
            <a:r>
              <a:rPr lang="en-US" sz="2800" i="1" smtClean="0"/>
              <a:t>Anaerobic bacteria – </a:t>
            </a:r>
            <a:r>
              <a:rPr lang="en-US" sz="2800" i="1" smtClean="0">
                <a:solidFill>
                  <a:srgbClr val="0066FF"/>
                </a:solidFill>
              </a:rPr>
              <a:t>B.fragilis, C.perfringes, H.pylori, Cl. difficile</a:t>
            </a:r>
          </a:p>
        </p:txBody>
      </p:sp>
      <p:pic>
        <p:nvPicPr>
          <p:cNvPr id="19460" name="Picture 7" descr="http://upload.wikimedia.org/wikipedia/commons/thumb/f/f1/Metronidazole.svg/381px-Metronidazo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413" y="914400"/>
            <a:ext cx="16525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http://www.trichomoniasis.org/gfx/t_vaginalis_trophozoites.jpg"/>
          <p:cNvPicPr>
            <a:picLocks noChangeAspect="1" noChangeArrowheads="1"/>
          </p:cNvPicPr>
          <p:nvPr/>
        </p:nvPicPr>
        <p:blipFill>
          <a:blip r:embed="rId3" cstate="print"/>
          <a:srcRect l="33333" r="23334"/>
          <a:stretch>
            <a:fillRect/>
          </a:stretch>
        </p:blipFill>
        <p:spPr bwMode="auto">
          <a:xfrm>
            <a:off x="4495800" y="4267200"/>
            <a:ext cx="990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http://upload.wikimedia.org/wikipedia/commons/c/cd/Giardia_lambl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724400"/>
            <a:ext cx="172878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http://www.beauty-cosmetic-guide.com/Amoebiasis-ehistolytic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76800"/>
            <a:ext cx="1638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مستطيل 10"/>
          <p:cNvSpPr>
            <a:spLocks noChangeArrowheads="1"/>
          </p:cNvSpPr>
          <p:nvPr/>
        </p:nvSpPr>
        <p:spPr bwMode="auto">
          <a:xfrm>
            <a:off x="3124200" y="6248400"/>
            <a:ext cx="120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G. lamblia</a:t>
            </a:r>
            <a:endParaRPr lang="ar-SA">
              <a:solidFill>
                <a:schemeClr val="tx2"/>
              </a:solidFill>
            </a:endParaRPr>
          </a:p>
        </p:txBody>
      </p:sp>
      <p:sp>
        <p:nvSpPr>
          <p:cNvPr id="19465" name="مستطيل 11"/>
          <p:cNvSpPr>
            <a:spLocks noChangeArrowheads="1"/>
          </p:cNvSpPr>
          <p:nvPr/>
        </p:nvSpPr>
        <p:spPr bwMode="auto">
          <a:xfrm>
            <a:off x="4267200" y="6335713"/>
            <a:ext cx="1303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T. vaginalis</a:t>
            </a:r>
            <a:endParaRPr lang="ar-SA">
              <a:solidFill>
                <a:schemeClr val="tx2"/>
              </a:solidFill>
            </a:endParaRPr>
          </a:p>
        </p:txBody>
      </p:sp>
      <p:pic>
        <p:nvPicPr>
          <p:cNvPr id="19466" name="Picture 15" descr="http://www.oubari.com/modules/My_eGallery/gallery/Aventis/flagyl-500.jpg"/>
          <p:cNvPicPr>
            <a:picLocks noChangeAspect="1" noChangeArrowheads="1"/>
          </p:cNvPicPr>
          <p:nvPr/>
        </p:nvPicPr>
        <p:blipFill>
          <a:blip r:embed="rId6" cstate="print"/>
          <a:srcRect t="20094" r="3876" b="11333"/>
          <a:stretch>
            <a:fillRect/>
          </a:stretch>
        </p:blipFill>
        <p:spPr bwMode="auto">
          <a:xfrm>
            <a:off x="5481638" y="4191000"/>
            <a:ext cx="36623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09588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sz="3600" b="1" smtClean="0">
                <a:solidFill>
                  <a:srgbClr val="FF0066"/>
                </a:solidFill>
              </a:rPr>
              <a:t>METRONIDAZOLE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322210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Mixed </a:t>
            </a:r>
            <a:r>
              <a:rPr lang="en-US" b="1" dirty="0" err="1" smtClean="0">
                <a:latin typeface="Times New Roman" pitchFamily="18" charset="0"/>
              </a:rPr>
              <a:t>amoebicide</a:t>
            </a:r>
            <a:r>
              <a:rPr lang="en-US" b="1" dirty="0" smtClean="0">
                <a:latin typeface="Times New Roman" pitchFamily="18" charset="0"/>
              </a:rPr>
              <a:t>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Drug of choice for intestinal &amp;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latin typeface="Times New Roman" pitchFamily="18" charset="0"/>
              </a:rPr>
              <a:t>extraintestinal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amoebiasis</a:t>
            </a:r>
            <a:r>
              <a:rPr lang="en-US" b="1" dirty="0" smtClean="0">
                <a:latin typeface="Times New Roman" pitchFamily="18" charset="0"/>
              </a:rPr>
              <a:t>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Acts on </a:t>
            </a:r>
            <a:r>
              <a:rPr lang="en-US" b="1" dirty="0" err="1" smtClean="0">
                <a:latin typeface="Times New Roman" pitchFamily="18" charset="0"/>
              </a:rPr>
              <a:t>trophozoites</a:t>
            </a:r>
            <a:r>
              <a:rPr lang="en-US" b="1" dirty="0" smtClean="0">
                <a:latin typeface="Times New Roman" pitchFamily="18" charset="0"/>
              </a:rPr>
              <a:t>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Has no effect on cysts.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lum bright="-26000" contrast="24000"/>
          </a:blip>
          <a:srcRect/>
          <a:stretch>
            <a:fillRect/>
          </a:stretch>
        </p:blipFill>
        <p:spPr bwMode="auto">
          <a:xfrm>
            <a:off x="6400800" y="10668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400800" y="2057400"/>
            <a:ext cx="685800" cy="5334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 external file that holds a picture, illustration, etc., usually as some form of binary object. The name of referred object is ch11f8.jpg.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380" r="10217" b="5315"/>
          <a:stretch>
            <a:fillRect/>
          </a:stretch>
        </p:blipFill>
        <p:spPr bwMode="auto">
          <a:xfrm>
            <a:off x="1331640" y="0"/>
            <a:ext cx="5542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229200"/>
            <a:ext cx="7488832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</a:rPr>
              <a:t>Nitro group of </a:t>
            </a:r>
            <a:r>
              <a:rPr lang="en-US" sz="2800" b="1" dirty="0" err="1" smtClean="0">
                <a:latin typeface="Times New Roman" pitchFamily="18" charset="0"/>
              </a:rPr>
              <a:t>metronidazole</a:t>
            </a:r>
            <a:r>
              <a:rPr lang="en-US" sz="2800" b="1" dirty="0" smtClean="0">
                <a:latin typeface="Times New Roman" pitchFamily="18" charset="0"/>
              </a:rPr>
              <a:t> is reduced by </a:t>
            </a:r>
            <a:r>
              <a:rPr lang="en-US" sz="2800" b="1" dirty="0" err="1" smtClean="0">
                <a:latin typeface="Times New Roman" pitchFamily="18" charset="0"/>
              </a:rPr>
              <a:t>redox</a:t>
            </a:r>
            <a:r>
              <a:rPr lang="en-US" sz="2800" b="1" dirty="0" smtClean="0">
                <a:latin typeface="Times New Roman" pitchFamily="18" charset="0"/>
              </a:rPr>
              <a:t> proteins leading to </a:t>
            </a:r>
            <a:r>
              <a:rPr lang="en-US" sz="2800" b="1" dirty="0" err="1" smtClean="0">
                <a:latin typeface="Times New Roman" pitchFamily="18" charset="0"/>
              </a:rPr>
              <a:t>cytotoxic</a:t>
            </a:r>
            <a:r>
              <a:rPr lang="en-US" sz="2800" b="1" dirty="0" smtClean="0">
                <a:latin typeface="Times New Roman" pitchFamily="18" charset="0"/>
              </a:rPr>
              <a:t> reduced product that binds to DNA and proteins resulting into parasite death</a:t>
            </a:r>
            <a:r>
              <a:rPr lang="en-US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380312" y="4077072"/>
            <a:ext cx="1944216" cy="1152128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Anaerobic condition </a:t>
            </a:r>
            <a:endParaRPr lang="en-IN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0066"/>
                </a:solidFill>
              </a:rPr>
              <a:t>Pharmacokinetics</a:t>
            </a:r>
            <a:r>
              <a:rPr lang="en-US" b="1" smtClean="0">
                <a:latin typeface="Times New Roman" pitchFamily="18" charset="0"/>
              </a:rPr>
              <a:t> </a:t>
            </a:r>
          </a:p>
          <a:p>
            <a:pPr algn="l" rtl="0" eaLnBrk="1" hangingPunct="1">
              <a:defRPr/>
            </a:pPr>
            <a:r>
              <a:rPr lang="en-US" b="1" smtClean="0">
                <a:latin typeface="Times New Roman" pitchFamily="18" charset="0"/>
              </a:rPr>
              <a:t>Given orally or IV.</a:t>
            </a:r>
          </a:p>
          <a:p>
            <a:pPr algn="l" rtl="0" eaLnBrk="1" hangingPunct="1">
              <a:defRPr/>
            </a:pPr>
            <a:r>
              <a:rPr lang="en-US" b="1" smtClean="0">
                <a:latin typeface="Times New Roman" pitchFamily="18" charset="0"/>
              </a:rPr>
              <a:t>Absorption is rapid and complete.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smtClean="0"/>
              <a:t>▪ </a:t>
            </a:r>
            <a:r>
              <a:rPr lang="en-US" b="1" smtClean="0">
                <a:latin typeface="Times New Roman" pitchFamily="18" charset="0"/>
              </a:rPr>
              <a:t>Due to rapid absorption from GIT, </a:t>
            </a:r>
            <a:r>
              <a:rPr lang="en-US" b="1" i="1" smtClean="0">
                <a:solidFill>
                  <a:schemeClr val="folHlink"/>
                </a:solidFill>
                <a:latin typeface="Times New Roman" pitchFamily="18" charset="0"/>
              </a:rPr>
              <a:t>not reliably effective against luminal parasites.</a:t>
            </a:r>
          </a:p>
          <a:p>
            <a:pPr algn="l" rtl="0" eaLnBrk="1" hangingPunct="1">
              <a:defRPr/>
            </a:pPr>
            <a:r>
              <a:rPr lang="en-US" b="1" smtClean="0">
                <a:latin typeface="Times New Roman" pitchFamily="18" charset="0"/>
              </a:rPr>
              <a:t>Wide distribution to all tissues and body fluids (CSF, saliva, milk).</a:t>
            </a:r>
          </a:p>
          <a:p>
            <a:pPr algn="l" rtl="0" eaLnBrk="1" hangingPunct="1">
              <a:defRPr/>
            </a:pPr>
            <a:r>
              <a:rPr lang="en-US" b="1" smtClean="0">
                <a:latin typeface="Times New Roman" pitchFamily="18" charset="0"/>
              </a:rPr>
              <a:t>Plasma protein binding is low ( &lt; 20%).</a:t>
            </a:r>
          </a:p>
          <a:p>
            <a:pPr algn="l" rtl="0" eaLnBrk="1" hangingPunct="1">
              <a:defRPr/>
            </a:pPr>
            <a:r>
              <a:rPr lang="en-US" b="1" smtClean="0">
                <a:latin typeface="Times New Roman" pitchFamily="18" charset="0"/>
              </a:rPr>
              <a:t>Plasma half life is 8 h</a:t>
            </a:r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0960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Pharmacokinetics</a:t>
            </a:r>
            <a:r>
              <a:rPr lang="en-US" b="1" dirty="0" smtClean="0">
                <a:latin typeface="Times New Roman" pitchFamily="18" charset="0"/>
              </a:rPr>
              <a:t> 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Metabolized in liver by mixed function </a:t>
            </a:r>
            <a:r>
              <a:rPr lang="en-US" b="1" dirty="0" err="1" smtClean="0">
                <a:latin typeface="Times New Roman" pitchFamily="18" charset="0"/>
              </a:rPr>
              <a:t>oxidase</a:t>
            </a:r>
            <a:r>
              <a:rPr lang="en-US" b="1" dirty="0" smtClean="0">
                <a:latin typeface="Times New Roman" pitchFamily="18" charset="0"/>
              </a:rPr>
              <a:t> followed by </a:t>
            </a:r>
            <a:r>
              <a:rPr lang="en-US" b="1" dirty="0" err="1" smtClean="0">
                <a:latin typeface="Times New Roman" pitchFamily="18" charset="0"/>
              </a:rPr>
              <a:t>glucouroidation</a:t>
            </a:r>
            <a:r>
              <a:rPr lang="en-US" b="1" dirty="0" smtClean="0">
                <a:latin typeface="Times New Roman" pitchFamily="18" charset="0"/>
              </a:rPr>
              <a:t>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Excreted in urine as unchanged drug plus metabolites.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Clearance is decreased in liver impairment.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</a:rPr>
              <a:t>Tinidazole</a:t>
            </a:r>
            <a:r>
              <a:rPr lang="en-US" b="1" dirty="0" smtClean="0">
                <a:latin typeface="Times New Roman" pitchFamily="18" charset="0"/>
              </a:rPr>
              <a:t> has longer duration, simpler dosing regimen, less toxicity, than </a:t>
            </a:r>
            <a:r>
              <a:rPr lang="en-US" b="1" dirty="0" err="1" smtClean="0">
                <a:latin typeface="Times New Roman" pitchFamily="18" charset="0"/>
              </a:rPr>
              <a:t>metronidazole</a:t>
            </a:r>
            <a:r>
              <a:rPr lang="en-US" b="1" dirty="0" smtClean="0">
                <a:latin typeface="Times New Roman" pitchFamily="18" charset="0"/>
              </a:rPr>
              <a:t>, but is equally active.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50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66"/>
                </a:solidFill>
              </a:rPr>
              <a:t>Clinical Uses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5486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</a:rPr>
              <a:t>Amoebiasis</a:t>
            </a:r>
            <a:endParaRPr lang="en-US" b="1" u="sng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b="1" dirty="0" err="1" smtClean="0">
                <a:latin typeface="Times New Roman" pitchFamily="18" charset="0"/>
              </a:rPr>
              <a:t>Extraluminal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amoebiasis</a:t>
            </a:r>
            <a:r>
              <a:rPr lang="en-US" b="1" dirty="0" smtClean="0">
                <a:latin typeface="Times New Roman" pitchFamily="18" charset="0"/>
              </a:rPr>
              <a:t> (combined with luminal </a:t>
            </a:r>
            <a:r>
              <a:rPr lang="en-US" b="1" dirty="0" err="1" smtClean="0">
                <a:latin typeface="Times New Roman" pitchFamily="18" charset="0"/>
              </a:rPr>
              <a:t>amebicide</a:t>
            </a:r>
            <a:r>
              <a:rPr lang="en-US" b="1" dirty="0" smtClean="0">
                <a:latin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</a:rPr>
              <a:t>Invasive dysentery &amp; liver abscess-800 mg TDS for 7-10 days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</a:rPr>
              <a:t>Mild cases-400 mg TDS for 7-10 days</a:t>
            </a:r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b="1" dirty="0" err="1" smtClean="0">
                <a:latin typeface="Times New Roman" pitchFamily="18" charset="0"/>
              </a:rPr>
              <a:t>Giardiasis</a:t>
            </a:r>
            <a:r>
              <a:rPr lang="en-US" b="1" dirty="0" smtClean="0">
                <a:latin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latin typeface="Times New Roman" pitchFamily="18" charset="0"/>
              </a:rPr>
              <a:t>alcoholism</a:t>
            </a:r>
            <a:endParaRPr lang="en-US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latin typeface="Times New Roman" pitchFamily="18" charset="0"/>
              </a:rPr>
              <a:t>Trichomoniasis-2 g single dose</a:t>
            </a:r>
          </a:p>
          <a:p>
            <a:pPr>
              <a:defRPr/>
            </a:pPr>
            <a:r>
              <a:rPr lang="en-US" b="1" dirty="0" smtClean="0">
                <a:latin typeface="Times New Roman" pitchFamily="18" charset="0"/>
              </a:rPr>
              <a:t>Broad spectrum of Anaerobic bacteria e.g.,</a:t>
            </a:r>
          </a:p>
          <a:p>
            <a:pPr lvl="1">
              <a:defRPr/>
            </a:pPr>
            <a:r>
              <a:rPr lang="en-US" sz="3200" b="1" dirty="0" smtClean="0">
                <a:latin typeface="Times New Roman" pitchFamily="18" charset="0"/>
              </a:rPr>
              <a:t>Helicobacter pylori infection</a:t>
            </a:r>
          </a:p>
          <a:p>
            <a:pPr lvl="1">
              <a:defRPr/>
            </a:pPr>
            <a:r>
              <a:rPr lang="en-US" sz="3200" b="1" dirty="0" err="1" smtClean="0">
                <a:latin typeface="Times New Roman" pitchFamily="18" charset="0"/>
              </a:rPr>
              <a:t>Pseudomembranous</a:t>
            </a:r>
            <a:r>
              <a:rPr lang="en-US" sz="3200" b="1" dirty="0" smtClean="0">
                <a:latin typeface="Times New Roman" pitchFamily="18" charset="0"/>
              </a:rPr>
              <a:t> colitis (Clostridium </a:t>
            </a:r>
            <a:r>
              <a:rPr lang="en-US" sz="3200" b="1" dirty="0" err="1" smtClean="0">
                <a:latin typeface="Times New Roman" pitchFamily="18" charset="0"/>
              </a:rPr>
              <a:t>defficile</a:t>
            </a:r>
            <a:r>
              <a:rPr lang="en-US" sz="3200" b="1" dirty="0" smtClean="0">
                <a:latin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sz="3200" b="1" dirty="0" smtClean="0">
                <a:latin typeface="Times New Roman" pitchFamily="18" charset="0"/>
              </a:rPr>
              <a:t>After colorectal or pelvic surgery</a:t>
            </a:r>
          </a:p>
          <a:p>
            <a:pPr lvl="1">
              <a:defRPr/>
            </a:pPr>
            <a:r>
              <a:rPr lang="en-US" sz="3200" b="1" dirty="0" smtClean="0">
                <a:latin typeface="Times New Roman" pitchFamily="18" charset="0"/>
              </a:rPr>
              <a:t>Brain abscess, </a:t>
            </a:r>
            <a:r>
              <a:rPr lang="en-US" sz="3200" b="1" dirty="0" err="1" smtClean="0">
                <a:latin typeface="Times New Roman" pitchFamily="18" charset="0"/>
              </a:rPr>
              <a:t>endocarditis</a:t>
            </a:r>
            <a:endParaRPr lang="en-US" sz="3200" b="1" dirty="0" smtClean="0">
              <a:latin typeface="Times New Roman" pitchFamily="18" charset="0"/>
            </a:endParaRPr>
          </a:p>
          <a:p>
            <a:pPr lvl="1">
              <a:defRPr/>
            </a:pPr>
            <a:r>
              <a:rPr lang="en-US" sz="3200" b="1" dirty="0" smtClean="0">
                <a:latin typeface="Times New Roman" pitchFamily="18" charset="0"/>
              </a:rPr>
              <a:t>Generally used in combination with </a:t>
            </a:r>
            <a:r>
              <a:rPr lang="en-US" sz="3200" b="1" dirty="0" err="1" smtClean="0">
                <a:latin typeface="Times New Roman" pitchFamily="18" charset="0"/>
              </a:rPr>
              <a:t>gentamicin</a:t>
            </a:r>
            <a:r>
              <a:rPr lang="en-US" sz="3200" b="1" dirty="0" smtClean="0">
                <a:latin typeface="Times New Roman" pitchFamily="18" charset="0"/>
              </a:rPr>
              <a:t> or </a:t>
            </a:r>
            <a:r>
              <a:rPr lang="en-US" sz="3200" b="1" dirty="0" err="1" smtClean="0">
                <a:latin typeface="Times New Roman" pitchFamily="18" charset="0"/>
              </a:rPr>
              <a:t>cephalosporins</a:t>
            </a:r>
            <a:endParaRPr lang="en-US" sz="3200" b="1" dirty="0" smtClean="0">
              <a:latin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Acute necrotizing ulcerative gingivitis-trench mouth</a:t>
            </a:r>
          </a:p>
          <a:p>
            <a:pPr lvl="1"/>
            <a:r>
              <a:rPr lang="en-US" b="1" dirty="0" err="1" smtClean="0"/>
              <a:t>Metronidazole</a:t>
            </a:r>
            <a:r>
              <a:rPr lang="en-US" b="1" dirty="0" smtClean="0"/>
              <a:t>+ amoxicillin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Tinidazole</a:t>
            </a:r>
            <a:r>
              <a:rPr lang="en-US" b="1" dirty="0" smtClean="0"/>
              <a:t> -</a:t>
            </a:r>
            <a:r>
              <a:rPr lang="en-US" b="1" dirty="0" err="1" smtClean="0"/>
              <a:t>Ornidazole</a:t>
            </a:r>
            <a:r>
              <a:rPr lang="en-US" b="1" dirty="0" smtClean="0"/>
              <a:t>-long half life</a:t>
            </a:r>
          </a:p>
          <a:p>
            <a:pPr lvl="1"/>
            <a:r>
              <a:rPr lang="en-US" b="1" dirty="0" err="1" smtClean="0"/>
              <a:t>Secnidazole</a:t>
            </a:r>
            <a:endParaRPr lang="en-US" b="1" dirty="0" smtClean="0"/>
          </a:p>
          <a:p>
            <a:pPr lvl="1"/>
            <a:endParaRPr lang="en-IN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902325"/>
          </a:xfrm>
        </p:spPr>
        <p:txBody>
          <a:bodyPr/>
          <a:lstStyle/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b="1" dirty="0" err="1" smtClean="0"/>
              <a:t>Amebiasis</a:t>
            </a:r>
            <a:r>
              <a:rPr lang="en-US" b="1" i="1" dirty="0" smtClean="0"/>
              <a:t> 	</a:t>
            </a:r>
          </a:p>
          <a:p>
            <a:pPr algn="ctr" rtl="0" eaLnBrk="1" hangingPunct="1">
              <a:buFont typeface="Wingdings" pitchFamily="2" charset="2"/>
              <a:buNone/>
              <a:defRPr/>
            </a:pPr>
            <a:endParaRPr lang="en-US" b="1" i="1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800" b="1" dirty="0" smtClean="0"/>
              <a:t>	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Amebiasis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protozoal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infection of the intestinal tract that occurs due to ingestion of foods or water contaminated with </a:t>
            </a:r>
            <a:r>
              <a:rPr lang="en-US" sz="34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Entameba</a:t>
            </a:r>
            <a:r>
              <a:rPr lang="en-US" sz="3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3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cysts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8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0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66"/>
                </a:solidFill>
              </a:rPr>
              <a:t>Adverse effects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1. GIT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</a:rPr>
              <a:t>    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Nausea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Vomiting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Dry mouth</a:t>
            </a:r>
          </a:p>
          <a:p>
            <a:pPr algn="l" rtl="0" eaLnBrk="1" hangingPunct="1">
              <a:defRPr/>
            </a:pPr>
            <a:r>
              <a:rPr lang="en-US" b="1" u="sng" dirty="0" smtClean="0">
                <a:latin typeface="Times New Roman" pitchFamily="18" charset="0"/>
              </a:rPr>
              <a:t>Metallic taste</a:t>
            </a:r>
          </a:p>
          <a:p>
            <a:pPr algn="l" rtl="0" eaLnBrk="1" hangingPunct="1">
              <a:defRPr/>
            </a:pPr>
            <a:r>
              <a:rPr lang="en-US" b="1" dirty="0" err="1" smtClean="0">
                <a:latin typeface="Times New Roman" pitchFamily="18" charset="0"/>
              </a:rPr>
              <a:t>Diarrhoea</a:t>
            </a:r>
            <a:endParaRPr lang="en-US" b="1" dirty="0" smtClean="0">
              <a:latin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Oral Thrush	(</a:t>
            </a:r>
            <a:r>
              <a:rPr lang="en-US" b="1" dirty="0" err="1" smtClean="0">
                <a:latin typeface="Times New Roman" pitchFamily="18" charset="0"/>
              </a:rPr>
              <a:t>Moniliasis</a:t>
            </a:r>
            <a:r>
              <a:rPr lang="en-US" b="1" dirty="0" smtClean="0">
                <a:latin typeface="Times New Roman" pitchFamily="18" charset="0"/>
              </a:rPr>
              <a:t>, yeast infection).</a:t>
            </a:r>
          </a:p>
        </p:txBody>
      </p:sp>
    </p:spTree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66"/>
                </a:solidFill>
              </a:rPr>
              <a:t>Adverse effects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6388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2. CNS: </a:t>
            </a:r>
            <a:r>
              <a:rPr lang="en-US" b="1" dirty="0" err="1" smtClean="0">
                <a:latin typeface="Times New Roman" pitchFamily="18" charset="0"/>
              </a:rPr>
              <a:t>Neurotoxicological</a:t>
            </a:r>
            <a:r>
              <a:rPr lang="en-US" b="1" dirty="0" smtClean="0">
                <a:latin typeface="Times New Roman" pitchFamily="18" charset="0"/>
              </a:rPr>
              <a:t> effect	</a:t>
            </a:r>
          </a:p>
          <a:p>
            <a:pPr lvl="1" algn="l" rtl="0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Insomnia, dizziness</a:t>
            </a:r>
          </a:p>
          <a:p>
            <a:pPr lvl="1" algn="l" rtl="0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peripheral neuropathy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latin typeface="Times New Roman" pitchFamily="18" charset="0"/>
              </a:rPr>
              <a:t>paresthesia</a:t>
            </a:r>
            <a:endParaRPr lang="en-US" sz="3200" b="1" dirty="0" smtClean="0">
              <a:latin typeface="Times New Roman" pitchFamily="18" charset="0"/>
            </a:endParaRPr>
          </a:p>
          <a:p>
            <a:pPr lvl="1" algn="l" rtl="0" eaLnBrk="1" hangingPunct="1">
              <a:defRPr/>
            </a:pPr>
            <a:r>
              <a:rPr lang="en-US" sz="3200" b="1" dirty="0" err="1" smtClean="0">
                <a:latin typeface="Times New Roman" pitchFamily="18" charset="0"/>
              </a:rPr>
              <a:t>encphalopathy</a:t>
            </a:r>
            <a:r>
              <a:rPr lang="en-US" sz="3200" b="1" dirty="0" smtClean="0">
                <a:latin typeface="Times New Roman" pitchFamily="18" charset="0"/>
              </a:rPr>
              <a:t>, convulsion ( IV infusion, rare).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sz="3200" b="1" dirty="0" smtClean="0">
                <a:latin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</a:rPr>
              <a:t>Dysuria</a:t>
            </a:r>
            <a:r>
              <a:rPr lang="en-US" sz="3200" b="1" dirty="0" smtClean="0">
                <a:latin typeface="Times New Roman" pitchFamily="18" charset="0"/>
              </a:rPr>
              <a:t>, dark urine.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sz="3200" b="1" dirty="0" smtClean="0">
                <a:latin typeface="Times New Roman" pitchFamily="18" charset="0"/>
              </a:rPr>
              <a:t>4. </a:t>
            </a:r>
            <a:r>
              <a:rPr lang="en-US" sz="3200" b="1" dirty="0" err="1" smtClean="0">
                <a:latin typeface="Times New Roman" pitchFamily="18" charset="0"/>
              </a:rPr>
              <a:t>Neutropenia</a:t>
            </a:r>
            <a:endParaRPr lang="en-US" sz="3200" b="1" dirty="0" smtClean="0">
              <a:latin typeface="Times New Roman" pitchFamily="18" charset="0"/>
            </a:endParaRPr>
          </a:p>
          <a:p>
            <a:pPr lvl="1" algn="l" rtl="0" eaLnBrk="1" hangingPunct="1">
              <a:buFontTx/>
              <a:buNone/>
              <a:defRPr/>
            </a:pPr>
            <a:r>
              <a:rPr lang="en-US" sz="3200" b="1" dirty="0" smtClean="0">
                <a:latin typeface="Times New Roman" pitchFamily="18" charset="0"/>
              </a:rPr>
              <a:t>5. </a:t>
            </a:r>
            <a:r>
              <a:rPr lang="en-US" sz="3200" b="1" dirty="0" err="1" smtClean="0">
                <a:latin typeface="Times New Roman" pitchFamily="18" charset="0"/>
              </a:rPr>
              <a:t>Disulfiram</a:t>
            </a:r>
            <a:r>
              <a:rPr lang="en-US" sz="3200" b="1" dirty="0" smtClean="0">
                <a:latin typeface="Times New Roman" pitchFamily="18" charset="0"/>
              </a:rPr>
              <a:t>-like effect if taken with alcohol.</a:t>
            </a:r>
          </a:p>
        </p:txBody>
      </p:sp>
    </p:spTree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err="1" smtClean="0">
                <a:solidFill>
                  <a:schemeClr val="tx1"/>
                </a:solidFill>
                <a:latin typeface="Times New Roman" pitchFamily="18" charset="0"/>
              </a:rPr>
              <a:t>disulfiram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</a:rPr>
              <a:t> like -effect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When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metronidazole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is given  with alcohol abdominal distress, nausea, vomiting, flushing, or  headache, tachycardia, hyperventilation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            			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         alcohol                    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aldehyde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	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dehydrogenase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             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dehydrogenase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    Ethanol           Acetaldehyde                Acetate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514600" y="5257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6400800" y="51816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819400" y="44958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781800" y="42672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6553200" y="4495800"/>
            <a:ext cx="457200" cy="152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85800"/>
            <a:ext cx="8534400" cy="61722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Drug interactions: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Enzyme inhibitors (</a:t>
            </a:r>
            <a:r>
              <a:rPr lang="en-US" b="1" dirty="0" err="1" smtClean="0">
                <a:latin typeface="Times New Roman" pitchFamily="18" charset="0"/>
              </a:rPr>
              <a:t>cimetidine</a:t>
            </a:r>
            <a:r>
              <a:rPr lang="en-US" b="1" dirty="0" smtClean="0">
                <a:latin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</a:rPr>
              <a:t>ketoconazole</a:t>
            </a:r>
            <a:r>
              <a:rPr lang="en-US" b="1" dirty="0" smtClean="0">
                <a:latin typeface="Times New Roman" pitchFamily="18" charset="0"/>
              </a:rPr>
              <a:t>)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    </a:t>
            </a:r>
            <a:r>
              <a:rPr lang="en-US" b="1" i="1" u="sng" dirty="0" smtClean="0">
                <a:latin typeface="Times New Roman" pitchFamily="18" charset="0"/>
              </a:rPr>
              <a:t>increase duration of action of </a:t>
            </a:r>
            <a:r>
              <a:rPr lang="en-US" b="1" i="1" u="sng" dirty="0" err="1" smtClean="0">
                <a:latin typeface="Times New Roman" pitchFamily="18" charset="0"/>
              </a:rPr>
              <a:t>metronidazole</a:t>
            </a:r>
            <a:endParaRPr lang="en-US" b="1" i="1" u="sng" dirty="0" smtClean="0">
              <a:latin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Inducers (</a:t>
            </a:r>
            <a:r>
              <a:rPr lang="en-US" b="1" dirty="0" err="1" smtClean="0">
                <a:latin typeface="Times New Roman" pitchFamily="18" charset="0"/>
              </a:rPr>
              <a:t>phenytoin</a:t>
            </a:r>
            <a:r>
              <a:rPr lang="en-US" b="1" dirty="0" smtClean="0">
                <a:latin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</a:rPr>
              <a:t>phenobarbitone</a:t>
            </a:r>
            <a:r>
              <a:rPr lang="en-US" b="1" dirty="0" smtClean="0">
                <a:latin typeface="Times New Roman" pitchFamily="18" charset="0"/>
              </a:rPr>
              <a:t>).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inhibits CYP family 2C9 &amp; 3A4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potentiate anticoagulant effect of </a:t>
            </a:r>
            <a:r>
              <a:rPr lang="en-US" b="1" dirty="0" err="1" smtClean="0">
                <a:latin typeface="Times New Roman" pitchFamily="18" charset="0"/>
              </a:rPr>
              <a:t>warfarin</a:t>
            </a:r>
            <a:r>
              <a:rPr lang="en-US" b="1" dirty="0" smtClean="0">
                <a:latin typeface="Times New Roman" pitchFamily="18" charset="0"/>
              </a:rPr>
              <a:t>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potentiates lithium toxicity.</a:t>
            </a:r>
          </a:p>
        </p:txBody>
      </p:sp>
    </p:spTree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6324600"/>
          </a:xfrm>
        </p:spPr>
        <p:txBody>
          <a:bodyPr/>
          <a:lstStyle/>
          <a:p>
            <a:pPr algn="l" rtl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CONTRAINDICATIONS / PRECAUTIONS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▪ </a:t>
            </a:r>
            <a:r>
              <a:rPr lang="en-US" b="1" dirty="0" smtClean="0">
                <a:latin typeface="Times New Roman" pitchFamily="18" charset="0"/>
              </a:rPr>
              <a:t>Pregnancy and nursing women.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▪ Alcohol intake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▪ CNS diseases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▪ Severe hepatic disease 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Severe renal disease</a:t>
            </a:r>
          </a:p>
        </p:txBody>
      </p:sp>
    </p:spTree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77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0000"/>
                </a:solidFill>
              </a:rPr>
              <a:t>EMETINE AND DEHYDROEMETINE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u="sng" dirty="0" smtClean="0"/>
              <a:t>Chemistry</a:t>
            </a:r>
            <a:r>
              <a:rPr lang="en-US" sz="2800" u="sng" dirty="0" smtClean="0"/>
              <a:t>:</a:t>
            </a: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</a:rPr>
              <a:t>Emetine hydrochloride is a plant alkaloid derived from </a:t>
            </a:r>
            <a:r>
              <a:rPr lang="en-US" b="1" dirty="0" err="1" smtClean="0">
                <a:latin typeface="Times New Roman" pitchFamily="18" charset="0"/>
              </a:rPr>
              <a:t>ipeca</a:t>
            </a:r>
            <a:r>
              <a:rPr lang="en-US" b="1" dirty="0" smtClean="0">
                <a:latin typeface="Times New Roman" pitchFamily="18" charset="0"/>
              </a:rPr>
              <a:t>. </a:t>
            </a: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err="1" smtClean="0">
                <a:latin typeface="Times New Roman" pitchFamily="18" charset="0"/>
              </a:rPr>
              <a:t>Dehydroemetine</a:t>
            </a:r>
            <a:r>
              <a:rPr lang="en-US" b="1" dirty="0" smtClean="0">
                <a:latin typeface="Times New Roman" pitchFamily="18" charset="0"/>
              </a:rPr>
              <a:t> is a synthetic analogue</a:t>
            </a: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b="1" dirty="0" smtClean="0">
              <a:latin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u="sng" dirty="0" smtClean="0"/>
              <a:t>Pharmacokinetics</a:t>
            </a:r>
            <a:r>
              <a:rPr lang="en-US" sz="2800" u="sng" dirty="0" smtClean="0"/>
              <a:t>:</a:t>
            </a: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</a:rPr>
              <a:t>Erratic oral absorption.</a:t>
            </a: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</a:rPr>
              <a:t>Given preferably subcutaneously but could be given by IM, NEVER I.V.</a:t>
            </a: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</a:rPr>
              <a:t>Plasma half life is 5 days. 	 </a:t>
            </a:r>
          </a:p>
        </p:txBody>
      </p:sp>
    </p:spTree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u="sng" dirty="0" smtClean="0"/>
              <a:t>EMETINE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Concentrated in Liver, Lungs, Spleen, Kidney, Cardiac muscle and Intestinal wall.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Metabolized &amp; Excreted slowly via kidney so it has a cumulative effect.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Trace amounts could be detected in urine 1-2 month after last dose.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Should not be used for more than 10 days (usually 3-5 days).</a:t>
            </a:r>
          </a:p>
        </p:txBody>
      </p:sp>
    </p:spTree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62484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Mechanism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Act on tissue </a:t>
            </a:r>
            <a:r>
              <a:rPr lang="en-US" b="1" dirty="0" err="1" smtClean="0">
                <a:latin typeface="Times New Roman" pitchFamily="18" charset="0"/>
              </a:rPr>
              <a:t>trophozoites</a:t>
            </a:r>
            <a:r>
              <a:rPr lang="en-US" b="1" dirty="0" smtClean="0">
                <a:latin typeface="Times New Roman" pitchFamily="18" charset="0"/>
              </a:rPr>
              <a:t> causing irreversible block of protein synthesis.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50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u="sng" smtClean="0">
                <a:solidFill>
                  <a:srgbClr val="FF0066"/>
                </a:solidFill>
              </a:rPr>
              <a:t>Adverse Effects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562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err="1" smtClean="0">
                <a:latin typeface="Times New Roman" pitchFamily="18" charset="0"/>
              </a:rPr>
              <a:t>Dehydroemetine</a:t>
            </a:r>
            <a:r>
              <a:rPr lang="en-US" b="1" dirty="0" smtClean="0">
                <a:latin typeface="Times New Roman" pitchFamily="18" charset="0"/>
              </a:rPr>
              <a:t> is less toxic than emetine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pain at site of injection, </a:t>
            </a:r>
            <a:r>
              <a:rPr lang="en-US" b="1" dirty="0" err="1" smtClean="0">
                <a:latin typeface="Times New Roman" pitchFamily="18" charset="0"/>
              </a:rPr>
              <a:t>abcesses</a:t>
            </a:r>
            <a:r>
              <a:rPr lang="en-US" b="1" dirty="0" smtClean="0">
                <a:latin typeface="Times New Roman" pitchFamily="18" charset="0"/>
              </a:rPr>
              <a:t>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GIT: nausea, vomiting, </a:t>
            </a:r>
            <a:r>
              <a:rPr lang="en-US" b="1" dirty="0" err="1" smtClean="0">
                <a:latin typeface="Times New Roman" pitchFamily="18" charset="0"/>
              </a:rPr>
              <a:t>diarrhoea</a:t>
            </a:r>
            <a:r>
              <a:rPr lang="en-US" b="1" dirty="0" smtClean="0">
                <a:latin typeface="Times New Roman" pitchFamily="18" charset="0"/>
              </a:rPr>
              <a:t>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Neuromuscular weakness </a:t>
            </a:r>
          </a:p>
          <a:p>
            <a:pPr algn="l" rtl="0" eaLnBrk="1" hangingPunct="1">
              <a:defRPr/>
            </a:pPr>
            <a:r>
              <a:rPr lang="en-US" b="1" u="sng" dirty="0" smtClean="0">
                <a:latin typeface="Times New Roman" pitchFamily="18" charset="0"/>
              </a:rPr>
              <a:t>Serious toxicities: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cardiotoxicity</a:t>
            </a:r>
            <a:endParaRPr lang="en-US" b="1" dirty="0" smtClean="0">
              <a:latin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		- cardiac arrhythmias,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		- Hypotension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		- heart failure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u="sng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u="sng" smtClean="0">
                <a:solidFill>
                  <a:srgbClr val="FF0066"/>
                </a:solidFill>
              </a:rPr>
              <a:t>Clinical Uses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Amoebic liver abscess.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Intestinal wall infections.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Severe forms of </a:t>
            </a:r>
            <a:r>
              <a:rPr lang="en-US" b="1" dirty="0" err="1" smtClean="0">
                <a:latin typeface="Times New Roman" pitchFamily="18" charset="0"/>
              </a:rPr>
              <a:t>amebiasis</a:t>
            </a:r>
            <a:r>
              <a:rPr lang="en-US" b="1" dirty="0" smtClean="0">
                <a:latin typeface="Times New Roman" pitchFamily="18" charset="0"/>
              </a:rPr>
              <a:t> acute amoebic dysentery </a:t>
            </a:r>
            <a:r>
              <a:rPr lang="en-US" b="1" dirty="0" err="1" smtClean="0">
                <a:latin typeface="Times New Roman" pitchFamily="18" charset="0"/>
              </a:rPr>
              <a:t>dehydroemetine</a:t>
            </a:r>
            <a:r>
              <a:rPr lang="en-US" b="1" dirty="0" smtClean="0">
                <a:latin typeface="Times New Roman" pitchFamily="18" charset="0"/>
              </a:rPr>
              <a:t> is preferable due to less toxicity (3-5 days).</a:t>
            </a:r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614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rtl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LIFE CYCLE </a:t>
            </a: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exists in two forms:</a:t>
            </a:r>
          </a:p>
          <a:p>
            <a:pPr marL="457200" indent="-457200" algn="l" rtl="0">
              <a:lnSpc>
                <a:spcPct val="90000"/>
              </a:lnSpc>
              <a:buFontTx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Cysts (infective):</a:t>
            </a:r>
          </a:p>
          <a:p>
            <a:pPr marL="457200" indent="-457200" algn="l" rtl="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can survive outside the human body.</a:t>
            </a:r>
          </a:p>
          <a:p>
            <a:pPr marL="457200" indent="-457200" algn="l" rtl="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transform to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trophozoites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rtl="0">
              <a:lnSpc>
                <a:spcPct val="90000"/>
              </a:lnSpc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Trophozoites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(non-infective; invasive):</a:t>
            </a:r>
          </a:p>
          <a:p>
            <a:pPr marL="914400" lvl="1" indent="-457200" algn="l" rtl="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Can reproduce </a:t>
            </a:r>
          </a:p>
          <a:p>
            <a:pPr marL="914400" lvl="1" indent="-457200" algn="l" rtl="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They may feed on intestinal bacteria or invade and ulcerate wall  of large intestine, and may migrate to liver or other tissues.</a:t>
            </a:r>
          </a:p>
          <a:p>
            <a:pPr marL="914400" lvl="1" indent="-457200" algn="l" rtl="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transform to cysts which are excreted in feces.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IN" sz="2400" dirty="0" err="1" smtClean="0"/>
              <a:t>Tripathi</a:t>
            </a:r>
            <a:r>
              <a:rPr lang="en-IN" sz="2400" dirty="0" smtClean="0"/>
              <a:t> KD, Essentials of medical pharmacology, 6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edition, </a:t>
            </a:r>
            <a:r>
              <a:rPr lang="en-IN" sz="2400" dirty="0" err="1" smtClean="0"/>
              <a:t>Jaypee</a:t>
            </a:r>
            <a:r>
              <a:rPr lang="en-IN" sz="2400" dirty="0" smtClean="0"/>
              <a:t> publication New Delhi</a:t>
            </a:r>
          </a:p>
          <a:p>
            <a:pPr lvl="0" algn="just"/>
            <a:r>
              <a:rPr lang="en-IN" sz="2400" dirty="0" err="1" smtClean="0"/>
              <a:t>Lauraence</a:t>
            </a:r>
            <a:r>
              <a:rPr lang="en-IN" sz="2400" dirty="0" smtClean="0"/>
              <a:t> DR, Bennett TN and Brown MJ. Unwanted effects and adverse drug reactions. Clinical Pharmacology 8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</a:t>
            </a:r>
            <a:r>
              <a:rPr lang="en-IN" sz="2400" dirty="0" err="1" smtClean="0"/>
              <a:t>edn</a:t>
            </a:r>
            <a:r>
              <a:rPr lang="en-IN" sz="2400" dirty="0" smtClean="0"/>
              <a:t>. Churchill Livingstone </a:t>
            </a:r>
            <a:r>
              <a:rPr lang="en-IN" sz="2400" dirty="0" smtClean="0"/>
              <a:t>1997</a:t>
            </a:r>
            <a:endParaRPr lang="en-IN" sz="24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47075" cy="1216025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IN" smtClean="0">
                <a:ea typeface="ＭＳ Ｐゴシック" pitchFamily="34" charset="-128"/>
              </a:rPr>
              <a:t/>
            </a:r>
            <a:br>
              <a:rPr lang="en-IN" smtClean="0">
                <a:ea typeface="ＭＳ Ｐゴシック" pitchFamily="34" charset="-128"/>
              </a:rPr>
            </a:br>
            <a:endParaRPr lang="en-IN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0850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134"/>
                <a:gridCol w="1527890"/>
                <a:gridCol w="2880320"/>
                <a:gridCol w="1440160"/>
              </a:tblGrid>
              <a:tr h="1371600">
                <a:tc>
                  <a:txBody>
                    <a:bodyPr/>
                    <a:lstStyle/>
                    <a:p>
                      <a:r>
                        <a:rPr lang="en-IN" b="1" smtClean="0"/>
                        <a:t>S. B. PENICK; RUSSELL N. CARRIER; JUDITH B. SHELDON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IN" dirty="0"/>
                    </a:p>
                  </a:txBody>
                  <a:tcPr/>
                </a:tc>
              </a:tr>
              <a:tr h="548640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S. B. PENICK; RUSSELL N. CARRIER; JUDITH B. SHELDON</a:t>
                      </a:r>
                      <a:endParaRPr lang="en-US" sz="1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Metronidazole</a:t>
                      </a:r>
                      <a:r>
                        <a:rPr lang="en-IN" dirty="0" smtClean="0"/>
                        <a:t> in the Treatment of Alcoholism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hlinkClick r:id="rId2"/>
                        </a:rPr>
                        <a:t>The American Journal of Psychiatry, VOL. 125</a:t>
                      </a:r>
                      <a:endParaRPr lang="en-IN" dirty="0" smtClean="0"/>
                    </a:p>
                    <a:p>
                      <a:pPr rtl="0"/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2300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66"/>
                </a:solidFill>
              </a:rPr>
              <a:t>Life Cycle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r>
              <a:rPr lang="en-US" b="1" smtClean="0">
                <a:effectLst/>
                <a:latin typeface="Times New Roman" pitchFamily="18" charset="0"/>
              </a:rPr>
              <a:t>Cysts ingestion.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b="1" smtClean="0">
                <a:effectLst/>
                <a:latin typeface="Times New Roman" pitchFamily="18" charset="0"/>
              </a:rPr>
              <a:t>Formation of trophozoites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b="1" smtClean="0">
                <a:effectLst/>
                <a:latin typeface="Times New Roman" pitchFamily="18" charset="0"/>
              </a:rPr>
              <a:t>Penetration of intestinal wall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b="1" smtClean="0">
                <a:effectLst/>
                <a:latin typeface="Times New Roman" pitchFamily="18" charset="0"/>
              </a:rPr>
              <a:t>Multiplication of trophozoites within colon wall.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b="1" smtClean="0">
                <a:effectLst/>
                <a:latin typeface="Times New Roman" pitchFamily="18" charset="0"/>
              </a:rPr>
              <a:t>Systemic invasion.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b="1" smtClean="0">
                <a:effectLst/>
                <a:latin typeface="Times New Roman" pitchFamily="18" charset="0"/>
              </a:rPr>
              <a:t>Cyst formation in rectum and excretion in feces.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i="1" smtClean="0"/>
              <a:t>LIFE CYCLE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bright="-22000" contrast="20000"/>
          </a:blip>
          <a:srcRect/>
          <a:stretch>
            <a:fillRect/>
          </a:stretch>
        </p:blipFill>
        <p:spPr>
          <a:xfrm>
            <a:off x="76200" y="762000"/>
            <a:ext cx="89154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52400"/>
          <a:ext cx="9144000" cy="6553200"/>
        </p:xfrm>
        <a:graphic>
          <a:graphicData uri="http://schemas.openxmlformats.org/presentationml/2006/ole">
            <p:oleObj spid="_x0000_s1026" name="Image" r:id="rId3" imgW="4346089" imgH="244997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pPr marL="609600" indent="-609600" algn="l" rtl="0" eaLnBrk="1" hangingPunct="1">
              <a:lnSpc>
                <a:spcPct val="85000"/>
              </a:lnSpc>
              <a:defRPr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Clinical presentations</a:t>
            </a:r>
          </a:p>
          <a:p>
            <a:pPr marL="609600" indent="-609600" algn="l" rtl="0" eaLnBrk="1" hangingPunct="1"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Asymptomatic Intestinal infection</a:t>
            </a:r>
          </a:p>
          <a:p>
            <a:pPr marL="609600" indent="-609600" algn="l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(Carriers, passing cysts)</a:t>
            </a:r>
          </a:p>
          <a:p>
            <a:pPr marL="609600" indent="-609600" algn="l" rtl="0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Mild to moderate  intestinal disease  </a:t>
            </a:r>
          </a:p>
          <a:p>
            <a:pPr marL="609600" indent="-609600" algn="l" rtl="0" eaLnBrk="1" hangingPunct="1">
              <a:lnSpc>
                <a:spcPct val="95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	   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Nondysenteric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Colitis)</a:t>
            </a:r>
          </a:p>
          <a:p>
            <a:pPr marL="609600" indent="-609600" algn="l" rtl="0" eaLnBrk="1" hangingPunct="1"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Severe Intestinal infection (Dysentery)</a:t>
            </a:r>
          </a:p>
          <a:p>
            <a:pPr marL="609600" indent="-609600" algn="l" rtl="0" eaLnBrk="1" hangingPunct="1"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Hepatic abscess,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ameboma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(localized </a:t>
            </a:r>
            <a:r>
              <a:rPr lang="en-US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granulomatous</a:t>
            </a:r>
            <a:r>
              <a:rPr lang="en-U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lesion of  colon)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and other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extraintestinal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826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D3903"/>
                </a:solidFill>
              </a:rPr>
              <a:t>ANTIAMEBIC DRUGS</a:t>
            </a:r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smtClean="0"/>
              <a:t>▪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3600" b="1" smtClean="0">
                <a:latin typeface="Times New Roman" pitchFamily="18" charset="0"/>
              </a:rPr>
              <a:t>Luminal Amebicides</a:t>
            </a:r>
          </a:p>
          <a:p>
            <a:pPr algn="l" rtl="0" eaLnBrk="1" hangingPunct="1">
              <a:defRPr/>
            </a:pPr>
            <a:endParaRPr lang="en-US" sz="3600" b="1" smtClean="0">
              <a:latin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latin typeface="Times New Roman" pitchFamily="18" charset="0"/>
              </a:rPr>
              <a:t> ▪  Tissue or systemic amebicides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b="1" smtClean="0">
              <a:latin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latin typeface="Times New Roman" pitchFamily="18" charset="0"/>
              </a:rPr>
              <a:t>▪  Mixed Amebicides</a:t>
            </a:r>
          </a:p>
          <a:p>
            <a:pPr algn="l" rtl="0" eaLnBrk="1" hangingPunct="1">
              <a:defRPr/>
            </a:pPr>
            <a:endParaRPr lang="en-US" sz="36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LUMEN</a:t>
            </a:r>
            <a:r>
              <a:rPr lang="en-US" sz="32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AMOEBICIDES</a:t>
            </a:r>
            <a:endParaRPr lang="en-US" sz="3200" b="1" u="sng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638800"/>
          </a:xfrm>
        </p:spPr>
        <p:txBody>
          <a:bodyPr/>
          <a:lstStyle/>
          <a:p>
            <a:pPr algn="l" rtl="0" eaLnBrk="1" hangingPunct="1">
              <a:lnSpc>
                <a:spcPct val="75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Acts on the parasites in the lumen of the bowl.</a:t>
            </a:r>
          </a:p>
          <a:p>
            <a:pPr algn="l" rtl="0" eaLnBrk="1" hangingPunct="1">
              <a:lnSpc>
                <a:spcPct val="75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used for treatment of asymptomatic </a:t>
            </a:r>
            <a:r>
              <a:rPr lang="en-US" b="1" dirty="0" err="1" smtClean="0">
                <a:latin typeface="Times New Roman" pitchFamily="18" charset="0"/>
              </a:rPr>
              <a:t>amebiasis</a:t>
            </a:r>
            <a:r>
              <a:rPr lang="en-US" b="1" dirty="0" smtClean="0">
                <a:latin typeface="Times New Roman" pitchFamily="18" charset="0"/>
              </a:rPr>
              <a:t>.</a:t>
            </a:r>
          </a:p>
          <a:p>
            <a:pPr algn="l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Include</a:t>
            </a:r>
          </a:p>
          <a:p>
            <a:pPr algn="l" rtl="0" eaLnBrk="1" hangingPunct="1">
              <a:lnSpc>
                <a:spcPct val="75000"/>
              </a:lnSpc>
              <a:buClr>
                <a:schemeClr val="tx1"/>
              </a:buClr>
              <a:defRPr/>
            </a:pPr>
            <a:r>
              <a:rPr lang="en-US" b="1" dirty="0" err="1" smtClean="0">
                <a:latin typeface="Times New Roman" pitchFamily="18" charset="0"/>
              </a:rPr>
              <a:t>Diloxanide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Furoate</a:t>
            </a:r>
            <a:endParaRPr lang="en-US" b="1" dirty="0" smtClean="0">
              <a:latin typeface="Times New Roman" pitchFamily="18" charset="0"/>
            </a:endParaRPr>
          </a:p>
          <a:p>
            <a:pPr algn="l" rtl="0" eaLnBrk="1" hangingPunct="1">
              <a:lnSpc>
                <a:spcPct val="75000"/>
              </a:lnSpc>
              <a:buClr>
                <a:schemeClr val="tx1"/>
              </a:buClr>
              <a:defRPr/>
            </a:pPr>
            <a:r>
              <a:rPr lang="en-US" b="1" dirty="0" err="1" smtClean="0">
                <a:latin typeface="Times New Roman" pitchFamily="18" charset="0"/>
              </a:rPr>
              <a:t>Iodoquinol</a:t>
            </a:r>
            <a:endParaRPr lang="en-US" b="1" dirty="0" smtClean="0">
              <a:latin typeface="Times New Roman" pitchFamily="18" charset="0"/>
            </a:endParaRPr>
          </a:p>
          <a:p>
            <a:pPr algn="l" rtl="0" eaLnBrk="1" hangingPunct="1">
              <a:lnSpc>
                <a:spcPct val="75000"/>
              </a:lnSpc>
              <a:buClr>
                <a:schemeClr val="tx1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Antibiotics</a:t>
            </a:r>
          </a:p>
          <a:p>
            <a:pPr algn="l" rtl="0"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	- </a:t>
            </a:r>
            <a:r>
              <a:rPr lang="en-US" sz="3600" b="1" dirty="0" err="1" smtClean="0">
                <a:latin typeface="Times New Roman" pitchFamily="18" charset="0"/>
              </a:rPr>
              <a:t>Paromomycin</a:t>
            </a:r>
            <a:r>
              <a:rPr lang="en-US" b="1" dirty="0" smtClean="0">
                <a:latin typeface="Times New Roman" pitchFamily="18" charset="0"/>
              </a:rPr>
              <a:t> 	</a:t>
            </a:r>
          </a:p>
          <a:p>
            <a:pPr algn="l" rtl="0"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	- </a:t>
            </a:r>
            <a:r>
              <a:rPr lang="en-US" b="1" dirty="0" err="1" smtClean="0">
                <a:latin typeface="Times New Roman" pitchFamily="18" charset="0"/>
              </a:rPr>
              <a:t>Tetracyclines</a:t>
            </a:r>
            <a:endParaRPr lang="en-US" b="1" dirty="0" smtClean="0">
              <a:latin typeface="Times New Roman" pitchFamily="18" charset="0"/>
            </a:endParaRPr>
          </a:p>
          <a:p>
            <a:pPr algn="l" rtl="0"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   - Erythromycin</a:t>
            </a:r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869</Words>
  <Application>Microsoft Office PowerPoint</Application>
  <PresentationFormat>On-screen Show (4:3)</PresentationFormat>
  <Paragraphs>204</Paragraphs>
  <Slides>31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Image</vt:lpstr>
      <vt:lpstr>Slide 1</vt:lpstr>
      <vt:lpstr>Slide 2</vt:lpstr>
      <vt:lpstr>Slide 3</vt:lpstr>
      <vt:lpstr>Life Cycle</vt:lpstr>
      <vt:lpstr>LIFE CYCLE</vt:lpstr>
      <vt:lpstr>Slide 6</vt:lpstr>
      <vt:lpstr>Slide 7</vt:lpstr>
      <vt:lpstr>ANTIAMEBIC DRUGS</vt:lpstr>
      <vt:lpstr>LUMEN AMOEBICIDES</vt:lpstr>
      <vt:lpstr> </vt:lpstr>
      <vt:lpstr>Mixed amoebicides</vt:lpstr>
      <vt:lpstr>Slide 12</vt:lpstr>
      <vt:lpstr>METRONIDAZOLE</vt:lpstr>
      <vt:lpstr>Slide 14</vt:lpstr>
      <vt:lpstr>Slide 15</vt:lpstr>
      <vt:lpstr>Slide 16</vt:lpstr>
      <vt:lpstr>Clinical Uses</vt:lpstr>
      <vt:lpstr>Slide 18</vt:lpstr>
      <vt:lpstr>Slide 19</vt:lpstr>
      <vt:lpstr>Adverse effects</vt:lpstr>
      <vt:lpstr>Adverse effects</vt:lpstr>
      <vt:lpstr>Slide 22</vt:lpstr>
      <vt:lpstr>Slide 23</vt:lpstr>
      <vt:lpstr>Slide 24</vt:lpstr>
      <vt:lpstr>EMETINE AND DEHYDROEMETINE</vt:lpstr>
      <vt:lpstr>EMETINE</vt:lpstr>
      <vt:lpstr>Slide 27</vt:lpstr>
      <vt:lpstr>Adverse Effects</vt:lpstr>
      <vt:lpstr>Clinical Uses</vt:lpstr>
      <vt:lpstr>References</vt:lpstr>
      <vt:lpstr>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2013-10-14T08:55:25Z</dcterms:created>
  <dcterms:modified xsi:type="dcterms:W3CDTF">2014-03-11T07:20:19Z</dcterms:modified>
</cp:coreProperties>
</file>