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0" r:id="rId2"/>
    <p:sldId id="262" r:id="rId3"/>
    <p:sldId id="265" r:id="rId4"/>
    <p:sldId id="258" r:id="rId5"/>
    <p:sldId id="263" r:id="rId6"/>
    <p:sldId id="276" r:id="rId7"/>
    <p:sldId id="261" r:id="rId8"/>
    <p:sldId id="268" r:id="rId9"/>
    <p:sldId id="269" r:id="rId10"/>
    <p:sldId id="270" r:id="rId11"/>
    <p:sldId id="271" r:id="rId12"/>
    <p:sldId id="266" r:id="rId13"/>
    <p:sldId id="272" r:id="rId14"/>
    <p:sldId id="273" r:id="rId15"/>
    <p:sldId id="274" r:id="rId16"/>
    <p:sldId id="275" r:id="rId17"/>
    <p:sldId id="267" r:id="rId18"/>
    <p:sldId id="264" r:id="rId19"/>
    <p:sldId id="278" r:id="rId20"/>
    <p:sldId id="279" r:id="rId21"/>
    <p:sldId id="280" r:id="rId22"/>
    <p:sldId id="281" r:id="rId23"/>
    <p:sldId id="28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B95037-513F-4D94-B215-653FC87DD502}" type="datetimeFigureOut">
              <a:rPr lang="en-US" smtClean="0"/>
              <a:t>12/01/2017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2B939A-7C49-4E16-99DD-66447153F6A5}" type="slidenum">
              <a:rPr lang="en-IN" smtClean="0"/>
              <a:t>‹#›</a:t>
            </a:fld>
            <a:endParaRPr lang="en-IN"/>
          </a:p>
        </p:txBody>
      </p:sp>
    </p:spTree>
    <p:extLst>
      <p:ext uri="{BB962C8B-B14F-4D97-AF65-F5344CB8AC3E}">
        <p14:creationId xmlns:p14="http://schemas.microsoft.com/office/powerpoint/2010/main" val="2383385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9AA681-945A-4265-A18E-BF43A9A2E954}"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86262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F1789D-2780-4B62-BC99-1FA717232B57}" type="slidenum">
              <a:rPr lang="en-US"/>
              <a:pPr/>
              <a:t>2</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CA"/>
          </a:p>
        </p:txBody>
      </p:sp>
    </p:spTree>
    <p:extLst>
      <p:ext uri="{BB962C8B-B14F-4D97-AF65-F5344CB8AC3E}">
        <p14:creationId xmlns:p14="http://schemas.microsoft.com/office/powerpoint/2010/main" val="73743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5057D-9355-4948-8D63-967AE7B886FC}" type="slidenum">
              <a:rPr lang="en-US"/>
              <a:pPr/>
              <a:t>7</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CA"/>
          </a:p>
        </p:txBody>
      </p:sp>
    </p:spTree>
    <p:extLst>
      <p:ext uri="{BB962C8B-B14F-4D97-AF65-F5344CB8AC3E}">
        <p14:creationId xmlns:p14="http://schemas.microsoft.com/office/powerpoint/2010/main" val="3528142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noProof="0" dirty="0"/>
          </a:p>
        </p:txBody>
      </p:sp>
      <p:sp>
        <p:nvSpPr>
          <p:cNvPr id="4" name="Slide Number Placeholder 3"/>
          <p:cNvSpPr>
            <a:spLocks noGrp="1"/>
          </p:cNvSpPr>
          <p:nvPr>
            <p:ph type="sldNum" sz="quarter" idx="10"/>
          </p:nvPr>
        </p:nvSpPr>
        <p:spPr/>
        <p:txBody>
          <a:bodyPr/>
          <a:lstStyle/>
          <a:p>
            <a:fld id="{E52B939A-7C49-4E16-99DD-66447153F6A5}" type="slidenum">
              <a:rPr lang="en-IN" smtClean="0"/>
              <a:t>12</a:t>
            </a:fld>
            <a:endParaRPr lang="en-IN"/>
          </a:p>
        </p:txBody>
      </p:sp>
    </p:spTree>
    <p:extLst>
      <p:ext uri="{BB962C8B-B14F-4D97-AF65-F5344CB8AC3E}">
        <p14:creationId xmlns:p14="http://schemas.microsoft.com/office/powerpoint/2010/main" val="2336818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DF7E3CD-75E4-48CF-BA79-AE0F007C0B66}" type="datetimeFigureOut">
              <a:rPr lang="en-US" smtClean="0"/>
              <a:t>12/01/2017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DF7E3CD-75E4-48CF-BA79-AE0F007C0B66}" type="datetimeFigureOut">
              <a:rPr lang="en-US" smtClean="0"/>
              <a:t>12/01/2017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DF7E3CD-75E4-48CF-BA79-AE0F007C0B66}" type="datetimeFigureOut">
              <a:rPr lang="en-US" smtClean="0"/>
              <a:t>12/01/2017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DF7E3CD-75E4-48CF-BA79-AE0F007C0B66}" type="datetimeFigureOut">
              <a:rPr lang="en-US" smtClean="0"/>
              <a:t>12/01/2017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7E3CD-75E4-48CF-BA79-AE0F007C0B66}" type="datetimeFigureOut">
              <a:rPr lang="en-US" smtClean="0"/>
              <a:t>12/01/2017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DF7E3CD-75E4-48CF-BA79-AE0F007C0B66}" type="datetimeFigureOut">
              <a:rPr lang="en-US" smtClean="0"/>
              <a:t>12/01/2017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DF7E3CD-75E4-48CF-BA79-AE0F007C0B66}" type="datetimeFigureOut">
              <a:rPr lang="en-US" smtClean="0"/>
              <a:t>12/01/2017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DF7E3CD-75E4-48CF-BA79-AE0F007C0B66}" type="datetimeFigureOut">
              <a:rPr lang="en-US" smtClean="0"/>
              <a:t>12/01/2017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7E3CD-75E4-48CF-BA79-AE0F007C0B66}" type="datetimeFigureOut">
              <a:rPr lang="en-US" smtClean="0"/>
              <a:t>12/01/2017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7E3CD-75E4-48CF-BA79-AE0F007C0B66}" type="datetimeFigureOut">
              <a:rPr lang="en-US" smtClean="0"/>
              <a:t>12/01/2017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7E3CD-75E4-48CF-BA79-AE0F007C0B66}" type="datetimeFigureOut">
              <a:rPr lang="en-US" smtClean="0"/>
              <a:t>12/01/2017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3EF899-CA0E-443E-98F9-DCD1C9B24953}"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7E3CD-75E4-48CF-BA79-AE0F007C0B66}" type="datetimeFigureOut">
              <a:rPr lang="en-US" smtClean="0"/>
              <a:t>12/01/2017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EF899-CA0E-443E-98F9-DCD1C9B24953}"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cigarette"/>
          <p:cNvPicPr>
            <a:picLocks noChangeAspect="1" noChangeArrowheads="1"/>
          </p:cNvPicPr>
          <p:nvPr/>
        </p:nvPicPr>
        <p:blipFill>
          <a:blip r:embed="rId3">
            <a:lum bright="46000" contrast="-58000"/>
          </a:blip>
          <a:srcRect/>
          <a:stretch>
            <a:fillRect/>
          </a:stretch>
        </p:blipFill>
        <p:spPr bwMode="auto">
          <a:xfrm>
            <a:off x="1928794" y="928670"/>
            <a:ext cx="5203825" cy="5073650"/>
          </a:xfrm>
          <a:prstGeom prst="rect">
            <a:avLst/>
          </a:prstGeom>
          <a:noFill/>
        </p:spPr>
      </p:pic>
      <p:sp>
        <p:nvSpPr>
          <p:cNvPr id="2052" name="Rectangle 4"/>
          <p:cNvSpPr>
            <a:spLocks noGrp="1" noChangeArrowheads="1"/>
          </p:cNvSpPr>
          <p:nvPr>
            <p:ph type="title"/>
          </p:nvPr>
        </p:nvSpPr>
        <p:spPr>
          <a:xfrm>
            <a:off x="1187450" y="1412875"/>
            <a:ext cx="7200900" cy="936625"/>
          </a:xfrm>
        </p:spPr>
        <p:txBody>
          <a:bodyPr/>
          <a:lstStyle/>
          <a:p>
            <a:r>
              <a:rPr lang="en-US" sz="5000">
                <a:solidFill>
                  <a:schemeClr val="accent2"/>
                </a:solidFill>
              </a:rPr>
              <a:t>Smoking &amp; Lung Cancer</a:t>
            </a:r>
          </a:p>
        </p:txBody>
      </p:sp>
      <p:sp>
        <p:nvSpPr>
          <p:cNvPr id="2056" name="Text Box 8"/>
          <p:cNvSpPr txBox="1">
            <a:spLocks noChangeArrowheads="1"/>
          </p:cNvSpPr>
          <p:nvPr/>
        </p:nvSpPr>
        <p:spPr bwMode="auto">
          <a:xfrm>
            <a:off x="3492500" y="2852738"/>
            <a:ext cx="3095625" cy="2785378"/>
          </a:xfrm>
          <a:prstGeom prst="rect">
            <a:avLst/>
          </a:prstGeom>
          <a:noFill/>
          <a:ln w="9525">
            <a:noFill/>
            <a:miter lim="800000"/>
            <a:headEnd/>
            <a:tailEnd/>
          </a:ln>
          <a:effectLst/>
        </p:spPr>
        <p:txBody>
          <a:bodyPr>
            <a:spAutoFit/>
          </a:bodyPr>
          <a:lstStyle/>
          <a:p>
            <a:pPr algn="ctr">
              <a:spcBef>
                <a:spcPct val="50000"/>
              </a:spcBef>
            </a:pPr>
            <a:r>
              <a:rPr lang="en-US" sz="2500" b="1" dirty="0" smtClean="0"/>
              <a:t>Prepared by:</a:t>
            </a:r>
          </a:p>
          <a:p>
            <a:pPr algn="ctr">
              <a:spcBef>
                <a:spcPct val="50000"/>
              </a:spcBef>
            </a:pPr>
            <a:r>
              <a:rPr lang="en-US" sz="2500" b="1" dirty="0" smtClean="0"/>
              <a:t>Dr.Manish Kathad</a:t>
            </a:r>
            <a:endParaRPr lang="en-US" sz="2500" b="1" dirty="0" smtClean="0"/>
          </a:p>
          <a:p>
            <a:pPr algn="ctr">
              <a:spcBef>
                <a:spcPct val="50000"/>
              </a:spcBef>
            </a:pPr>
            <a:r>
              <a:rPr lang="en-US" sz="2500" b="1" dirty="0" smtClean="0"/>
              <a:t>Associate Professor</a:t>
            </a:r>
            <a:endParaRPr lang="en-US" sz="2500" b="1" dirty="0" smtClean="0"/>
          </a:p>
          <a:p>
            <a:pPr algn="ctr">
              <a:spcBef>
                <a:spcPct val="50000"/>
              </a:spcBef>
            </a:pPr>
            <a:r>
              <a:rPr lang="en-US" sz="2500" b="1" dirty="0" smtClean="0"/>
              <a:t>Community medicine</a:t>
            </a:r>
          </a:p>
          <a:p>
            <a:pPr algn="ctr">
              <a:spcBef>
                <a:spcPct val="50000"/>
              </a:spcBef>
            </a:pPr>
            <a:endParaRPr lang="en-US" sz="25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Non smokers and lung cancer</a:t>
            </a:r>
            <a:endParaRPr lang="en-US" dirty="0"/>
          </a:p>
        </p:txBody>
      </p:sp>
      <p:sp>
        <p:nvSpPr>
          <p:cNvPr id="3" name="TextBox 2"/>
          <p:cNvSpPr txBox="1"/>
          <p:nvPr/>
        </p:nvSpPr>
        <p:spPr>
          <a:xfrm>
            <a:off x="457200" y="1417638"/>
            <a:ext cx="7859216" cy="5663089"/>
          </a:xfrm>
          <a:prstGeom prst="rect">
            <a:avLst/>
          </a:prstGeom>
          <a:noFill/>
        </p:spPr>
        <p:txBody>
          <a:bodyPr wrap="square" rtlCol="0">
            <a:spAutoFit/>
          </a:bodyPr>
          <a:lstStyle/>
          <a:p>
            <a:r>
              <a:rPr lang="en-GB" sz="2200" dirty="0" smtClean="0"/>
              <a:t>A possibility</a:t>
            </a:r>
          </a:p>
          <a:p>
            <a:endParaRPr lang="en-GB" sz="2200" dirty="0"/>
          </a:p>
          <a:p>
            <a:r>
              <a:rPr lang="en-GB" sz="2200" dirty="0" smtClean="0"/>
              <a:t>Every year, 3 thousand deaths in America are due to second hand smoke.</a:t>
            </a:r>
          </a:p>
          <a:p>
            <a:endParaRPr lang="en-GB" sz="2200" dirty="0"/>
          </a:p>
          <a:p>
            <a:r>
              <a:rPr lang="en-GB" sz="2200" dirty="0" smtClean="0"/>
              <a:t>“The amount of nicotine absorbed by a non-smoking child whose father smokes is equivalent to the child himself smoking about 30 cigarettes/year; 50 cigarettes/year from a mother who smokes and 80 cigarettes a year if both parents smoke.”</a:t>
            </a:r>
          </a:p>
          <a:p>
            <a:pPr marL="285750" indent="-285750">
              <a:buFont typeface="Arial" panose="020B0604020202020204" pitchFamily="34" charset="0"/>
              <a:buChar char="•"/>
            </a:pPr>
            <a:r>
              <a:rPr lang="en-GB" sz="2200" dirty="0" smtClean="0"/>
              <a:t>Smoking while pregnant increases chance of miscarriage, premature birth and death of baby within one year</a:t>
            </a:r>
          </a:p>
          <a:p>
            <a:pPr marL="285750" indent="-285750">
              <a:buFont typeface="Arial" panose="020B0604020202020204" pitchFamily="34" charset="0"/>
              <a:buChar char="•"/>
            </a:pPr>
            <a:r>
              <a:rPr lang="en-GB" sz="2200" dirty="0" smtClean="0"/>
              <a:t>Growth and development of the child is impaired</a:t>
            </a:r>
          </a:p>
          <a:p>
            <a:pPr marL="285750" indent="-285750">
              <a:buFont typeface="Arial" panose="020B0604020202020204" pitchFamily="34" charset="0"/>
              <a:buChar char="•"/>
            </a:pPr>
            <a:r>
              <a:rPr lang="en-GB" sz="2200" dirty="0" smtClean="0"/>
              <a:t>Brain development is affected. IQ is negatively affected</a:t>
            </a:r>
          </a:p>
          <a:p>
            <a:pPr marL="285750" indent="-285750">
              <a:buFont typeface="Arial" panose="020B0604020202020204" pitchFamily="34" charset="0"/>
              <a:buChar char="•"/>
            </a:pPr>
            <a:r>
              <a:rPr lang="en-GB" sz="2200" dirty="0" smtClean="0"/>
              <a:t>The child will be more likely to develop behavioural problems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smtClean="0"/>
          </a:p>
          <a:p>
            <a:endParaRPr lang="en-US" dirty="0"/>
          </a:p>
        </p:txBody>
      </p:sp>
    </p:spTree>
    <p:extLst>
      <p:ext uri="{BB962C8B-B14F-4D97-AF65-F5344CB8AC3E}">
        <p14:creationId xmlns:p14="http://schemas.microsoft.com/office/powerpoint/2010/main" val="65746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Dangers associated with smoking</a:t>
            </a:r>
            <a:endParaRPr lang="en-US" dirty="0"/>
          </a:p>
        </p:txBody>
      </p:sp>
      <p:sp>
        <p:nvSpPr>
          <p:cNvPr id="3" name="TextBox 2"/>
          <p:cNvSpPr txBox="1"/>
          <p:nvPr/>
        </p:nvSpPr>
        <p:spPr>
          <a:xfrm>
            <a:off x="457200" y="1417638"/>
            <a:ext cx="7787208" cy="5262979"/>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Heart disease: 30% of all MIs and cardiovascular deaths</a:t>
            </a:r>
          </a:p>
          <a:p>
            <a:pPr marL="285750" indent="-285750">
              <a:buFont typeface="Arial" panose="020B0604020202020204" pitchFamily="34" charset="0"/>
              <a:buChar char="•"/>
            </a:pPr>
            <a:r>
              <a:rPr lang="en-GB" sz="2800" dirty="0" smtClean="0"/>
              <a:t>Carbon monoxide and nicotine accelerate the deposition of cholesterol in tunica intima and media of arteries</a:t>
            </a:r>
          </a:p>
          <a:p>
            <a:pPr marL="285750" indent="-285750">
              <a:buFont typeface="Arial" panose="020B0604020202020204" pitchFamily="34" charset="0"/>
              <a:buChar char="•"/>
            </a:pPr>
            <a:r>
              <a:rPr lang="en-GB" sz="2800" dirty="0" smtClean="0"/>
              <a:t>Increases chance of blood clots</a:t>
            </a:r>
          </a:p>
          <a:p>
            <a:pPr marL="285750" indent="-285750">
              <a:buFont typeface="Arial" panose="020B0604020202020204" pitchFamily="34" charset="0"/>
              <a:buChar char="•"/>
            </a:pPr>
            <a:r>
              <a:rPr lang="en-GB" sz="2800" dirty="0" smtClean="0"/>
              <a:t>Lack of oxygen to the heart increase the chance of heart attack</a:t>
            </a:r>
          </a:p>
          <a:p>
            <a:pPr marL="285750" indent="-285750">
              <a:buFont typeface="Arial" panose="020B0604020202020204" pitchFamily="34" charset="0"/>
              <a:buChar char="•"/>
            </a:pPr>
            <a:r>
              <a:rPr lang="en-GB" sz="2800" dirty="0" smtClean="0"/>
              <a:t>Can affect blood flow to legs </a:t>
            </a:r>
            <a:r>
              <a:rPr lang="en-GB" sz="2800" dirty="0" smtClean="0">
                <a:sym typeface="Wingdings" panose="05000000000000000000" pitchFamily="2" charset="2"/>
              </a:rPr>
              <a:t> blockage and progress to gangrene and amputations</a:t>
            </a:r>
          </a:p>
          <a:p>
            <a:pPr marL="285750" indent="-285750">
              <a:buFont typeface="Arial" panose="020B0604020202020204" pitchFamily="34" charset="0"/>
              <a:buChar char="•"/>
            </a:pPr>
            <a:r>
              <a:rPr lang="en-GB" sz="2800" dirty="0" smtClean="0">
                <a:sym typeface="Wingdings" panose="05000000000000000000" pitchFamily="2" charset="2"/>
              </a:rPr>
              <a:t>Can affect the elastic tissue and cause wrinkles on the face. Smokers look an average 5 years older </a:t>
            </a:r>
            <a:endParaRPr lang="en-US" sz="2800" dirty="0"/>
          </a:p>
        </p:txBody>
      </p:sp>
    </p:spTree>
    <p:extLst>
      <p:ext uri="{BB962C8B-B14F-4D97-AF65-F5344CB8AC3E}">
        <p14:creationId xmlns:p14="http://schemas.microsoft.com/office/powerpoint/2010/main" val="354286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755576" y="125760"/>
            <a:ext cx="7772400" cy="1143000"/>
          </a:xfrm>
        </p:spPr>
        <p:txBody>
          <a:bodyPr/>
          <a:lstStyle/>
          <a:p>
            <a:r>
              <a:rPr lang="en-US" dirty="0"/>
              <a:t>If you smoke, please quit!</a:t>
            </a:r>
          </a:p>
        </p:txBody>
      </p:sp>
      <p:pic>
        <p:nvPicPr>
          <p:cNvPr id="50179" name="Picture 3" descr="F:\106-97\cancer\smoking\smush.gif"/>
          <p:cNvPicPr>
            <a:picLocks noChangeAspect="1" noChangeArrowheads="1"/>
          </p:cNvPicPr>
          <p:nvPr/>
        </p:nvPicPr>
        <p:blipFill>
          <a:blip r:embed="rId3"/>
          <a:srcRect/>
          <a:stretch>
            <a:fillRect/>
          </a:stretch>
        </p:blipFill>
        <p:spPr bwMode="auto">
          <a:xfrm>
            <a:off x="2895600" y="1268760"/>
            <a:ext cx="3746500" cy="3240360"/>
          </a:xfrm>
          <a:prstGeom prst="rect">
            <a:avLst/>
          </a:prstGeom>
          <a:solidFill>
            <a:schemeClr val="tx1"/>
          </a:solidFill>
        </p:spPr>
      </p:pic>
      <p:sp>
        <p:nvSpPr>
          <p:cNvPr id="2" name="TextBox 1"/>
          <p:cNvSpPr txBox="1"/>
          <p:nvPr/>
        </p:nvSpPr>
        <p:spPr>
          <a:xfrm>
            <a:off x="539552" y="4869160"/>
            <a:ext cx="8136904" cy="1384995"/>
          </a:xfrm>
          <a:prstGeom prst="rect">
            <a:avLst/>
          </a:prstGeom>
          <a:noFill/>
        </p:spPr>
        <p:txBody>
          <a:bodyPr wrap="square" rtlCol="0">
            <a:spAutoFit/>
          </a:bodyPr>
          <a:lstStyle/>
          <a:p>
            <a:pPr algn="ctr"/>
            <a:r>
              <a:rPr lang="en-GB" sz="2800" b="1" dirty="0" smtClean="0"/>
              <a:t>Within 48 hours of quitting, blood pressure decreases, heart rate decreases and pulse drops. The ability to smell and taste also increases.</a:t>
            </a:r>
            <a:endParaRPr lang="en-US" sz="2800" b="1" dirty="0"/>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80928"/>
            <a:ext cx="8229600" cy="1143000"/>
          </a:xfrm>
        </p:spPr>
        <p:txBody>
          <a:bodyPr/>
          <a:lstStyle/>
          <a:p>
            <a:r>
              <a:rPr lang="en-GB" dirty="0" smtClean="0"/>
              <a:t>EVIDENCE…</a:t>
            </a:r>
            <a:endParaRPr lang="en-US" dirty="0"/>
          </a:p>
        </p:txBody>
      </p:sp>
    </p:spTree>
    <p:extLst>
      <p:ext uri="{BB962C8B-B14F-4D97-AF65-F5344CB8AC3E}">
        <p14:creationId xmlns:p14="http://schemas.microsoft.com/office/powerpoint/2010/main" val="1329837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20535887"/>
              </p:ext>
            </p:extLst>
          </p:nvPr>
        </p:nvGraphicFramePr>
        <p:xfrm>
          <a:off x="0" y="0"/>
          <a:ext cx="9144000" cy="6858000"/>
        </p:xfrm>
        <a:graphic>
          <a:graphicData uri="http://schemas.openxmlformats.org/drawingml/2006/table">
            <a:tbl>
              <a:tblPr firstRow="1" bandRow="1">
                <a:tableStyleId>{5C22544A-7EE6-4342-B048-85BDC9FD1C3A}</a:tableStyleId>
              </a:tblPr>
              <a:tblGrid>
                <a:gridCol w="2286000"/>
                <a:gridCol w="2286000"/>
                <a:gridCol w="2286000"/>
                <a:gridCol w="2286000"/>
              </a:tblGrid>
              <a:tr h="6858000">
                <a:tc>
                  <a:txBody>
                    <a:bodyPr/>
                    <a:lstStyle/>
                    <a:p>
                      <a:r>
                        <a:rPr lang="en-GB" dirty="0" smtClean="0"/>
                        <a:t>Richard</a:t>
                      </a:r>
                      <a:r>
                        <a:rPr lang="en-GB" baseline="0" dirty="0" smtClean="0"/>
                        <a:t> Doll</a:t>
                      </a:r>
                    </a:p>
                    <a:p>
                      <a:pPr marL="0" indent="0">
                        <a:buNone/>
                      </a:pPr>
                      <a:r>
                        <a:rPr lang="en-GB" baseline="0" dirty="0" smtClean="0"/>
                        <a:t>A. Bradford Hill</a:t>
                      </a:r>
                    </a:p>
                    <a:p>
                      <a:pPr marL="342900" indent="-342900">
                        <a:buAutoNum type="alphaUcPeriod"/>
                      </a:pPr>
                      <a:endParaRPr lang="en-GB" baseline="0" dirty="0" smtClean="0"/>
                    </a:p>
                    <a:p>
                      <a:pPr marL="0" indent="0">
                        <a:buNone/>
                      </a:pPr>
                      <a:r>
                        <a:rPr lang="en-GB" baseline="0" dirty="0" smtClean="0"/>
                        <a:t>1950</a:t>
                      </a:r>
                      <a:endParaRPr lang="en-US" dirty="0"/>
                    </a:p>
                  </a:txBody>
                  <a:tcPr/>
                </a:tc>
                <a:tc>
                  <a:txBody>
                    <a:bodyPr/>
                    <a:lstStyle/>
                    <a:p>
                      <a:r>
                        <a:rPr lang="en-GB" dirty="0" smtClean="0"/>
                        <a:t>Case control study</a:t>
                      </a:r>
                    </a:p>
                    <a:p>
                      <a:endParaRPr lang="en-GB" dirty="0" smtClean="0"/>
                    </a:p>
                    <a:p>
                      <a:endParaRPr lang="en-US" dirty="0"/>
                    </a:p>
                  </a:txBody>
                  <a:tcPr/>
                </a:tc>
                <a:tc>
                  <a:txBody>
                    <a:bodyPr/>
                    <a:lstStyle/>
                    <a:p>
                      <a:r>
                        <a:rPr lang="en-GB" dirty="0" smtClean="0"/>
                        <a:t>20 hospitals</a:t>
                      </a:r>
                      <a:r>
                        <a:rPr lang="en-GB" baseline="0" dirty="0" smtClean="0"/>
                        <a:t> in London notified patients with cancer of the lung, stomach and large bowel. Almoners then visited and interviewed each patient.  The patients with stomach Ca and large bowel Ca served as comparison. The almoners also interviewed a non-cancer control group chosen so as to be of the same sex and age as the lung Ca patients. 649 men and 60 women were interviewed.</a:t>
                      </a:r>
                      <a:endParaRPr lang="en-US" dirty="0"/>
                    </a:p>
                  </a:txBody>
                  <a:tcPr/>
                </a:tc>
                <a:tc>
                  <a:txBody>
                    <a:bodyPr/>
                    <a:lstStyle/>
                    <a:p>
                      <a:r>
                        <a:rPr lang="en-GB" dirty="0" smtClean="0"/>
                        <a:t>26%</a:t>
                      </a:r>
                      <a:r>
                        <a:rPr lang="en-GB" baseline="0" dirty="0" smtClean="0"/>
                        <a:t> of male and 14.6% of female lung Ca patients  who smoked said their most recent smoking habit was 25 or more cigarettes a day. Most cancer patients had a definite history of smoking.</a:t>
                      </a:r>
                      <a:endParaRPr lang="en-US" dirty="0"/>
                    </a:p>
                  </a:txBody>
                  <a:tcPr/>
                </a:tc>
              </a:tr>
            </a:tbl>
          </a:graphicData>
        </a:graphic>
      </p:graphicFrame>
    </p:spTree>
    <p:extLst>
      <p:ext uri="{BB962C8B-B14F-4D97-AF65-F5344CB8AC3E}">
        <p14:creationId xmlns:p14="http://schemas.microsoft.com/office/powerpoint/2010/main" val="214414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220363886"/>
              </p:ext>
            </p:extLst>
          </p:nvPr>
        </p:nvGraphicFramePr>
        <p:xfrm>
          <a:off x="0" y="0"/>
          <a:ext cx="9144000" cy="6858000"/>
        </p:xfrm>
        <a:graphic>
          <a:graphicData uri="http://schemas.openxmlformats.org/drawingml/2006/table">
            <a:tbl>
              <a:tblPr firstRow="1" bandRow="1">
                <a:tableStyleId>{616DA210-FB5B-4158-B5E0-FEB733F419BA}</a:tableStyleId>
              </a:tblPr>
              <a:tblGrid>
                <a:gridCol w="2286000"/>
                <a:gridCol w="2286000"/>
                <a:gridCol w="2286000"/>
                <a:gridCol w="2286000"/>
              </a:tblGrid>
              <a:tr h="6858000">
                <a:tc>
                  <a:txBody>
                    <a:bodyPr/>
                    <a:lstStyle/>
                    <a:p>
                      <a:r>
                        <a:rPr lang="en-GB" dirty="0" smtClean="0"/>
                        <a:t>Ernest L. </a:t>
                      </a:r>
                      <a:r>
                        <a:rPr lang="en-GB" dirty="0" err="1" smtClean="0"/>
                        <a:t>Wynder</a:t>
                      </a:r>
                      <a:endParaRPr lang="en-GB" dirty="0" smtClean="0"/>
                    </a:p>
                    <a:p>
                      <a:r>
                        <a:rPr lang="en-GB" dirty="0" smtClean="0"/>
                        <a:t>Evarts</a:t>
                      </a:r>
                      <a:r>
                        <a:rPr lang="en-GB" baseline="0" dirty="0" smtClean="0"/>
                        <a:t> A. Graham</a:t>
                      </a:r>
                    </a:p>
                    <a:p>
                      <a:endParaRPr lang="en-GB" baseline="0" dirty="0" smtClean="0"/>
                    </a:p>
                    <a:p>
                      <a:r>
                        <a:rPr lang="en-GB" baseline="0" dirty="0" smtClean="0"/>
                        <a:t>1950</a:t>
                      </a:r>
                      <a:endParaRPr lang="en-US" dirty="0"/>
                    </a:p>
                  </a:txBody>
                  <a:tcPr/>
                </a:tc>
                <a:tc>
                  <a:txBody>
                    <a:bodyPr/>
                    <a:lstStyle/>
                    <a:p>
                      <a:r>
                        <a:rPr lang="en-GB" dirty="0" smtClean="0"/>
                        <a:t>Case</a:t>
                      </a:r>
                      <a:r>
                        <a:rPr lang="en-GB" baseline="0" dirty="0" smtClean="0"/>
                        <a:t> control study</a:t>
                      </a:r>
                      <a:endParaRPr lang="en-US" dirty="0"/>
                    </a:p>
                  </a:txBody>
                  <a:tcPr/>
                </a:tc>
                <a:tc>
                  <a:txBody>
                    <a:bodyPr/>
                    <a:lstStyle/>
                    <a:p>
                      <a:r>
                        <a:rPr lang="en-GB" dirty="0" smtClean="0"/>
                        <a:t>684 cases of bronchogenic carcinoma</a:t>
                      </a:r>
                      <a:r>
                        <a:rPr lang="en-GB" baseline="0" dirty="0" smtClean="0"/>
                        <a:t> were enlisted. They were interviewed either personally or via mail. They were asked questions pertaining to their smoking habits for the last 20 years.</a:t>
                      </a:r>
                      <a:endParaRPr lang="en-US" dirty="0"/>
                    </a:p>
                  </a:txBody>
                  <a:tcPr/>
                </a:tc>
                <a:tc>
                  <a:txBody>
                    <a:bodyPr/>
                    <a:lstStyle/>
                    <a:p>
                      <a:r>
                        <a:rPr lang="en-GB" sz="1600" dirty="0" smtClean="0"/>
                        <a:t>The study showed that all cancer patients invariably had a</a:t>
                      </a:r>
                      <a:r>
                        <a:rPr lang="en-GB" sz="1600" baseline="0" dirty="0" smtClean="0"/>
                        <a:t> history of smoking. Cigarette smoking proved a higher risk than pipes/cigars. On the basis of the statistical data for both the control study 1 and the combined results, when the non smokers and the total of the high smoking classes of patients with lung cancer are compared with patients who have other diseases, the null hypothesis that smoking has no effect on the lungs is rejected.</a:t>
                      </a:r>
                      <a:endParaRPr lang="en-US" sz="1600" dirty="0"/>
                    </a:p>
                  </a:txBody>
                  <a:tcPr/>
                </a:tc>
              </a:tr>
            </a:tbl>
          </a:graphicData>
        </a:graphic>
      </p:graphicFrame>
    </p:spTree>
    <p:extLst>
      <p:ext uri="{BB962C8B-B14F-4D97-AF65-F5344CB8AC3E}">
        <p14:creationId xmlns:p14="http://schemas.microsoft.com/office/powerpoint/2010/main" val="3423113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883992431"/>
              </p:ext>
            </p:extLst>
          </p:nvPr>
        </p:nvGraphicFramePr>
        <p:xfrm>
          <a:off x="0" y="0"/>
          <a:ext cx="9144000" cy="6858000"/>
        </p:xfrm>
        <a:graphic>
          <a:graphicData uri="http://schemas.openxmlformats.org/drawingml/2006/table">
            <a:tbl>
              <a:tblPr firstRow="1" bandRow="1">
                <a:tableStyleId>{F5AB1C69-6EDB-4FF4-983F-18BD219EF322}</a:tableStyleId>
              </a:tblPr>
              <a:tblGrid>
                <a:gridCol w="2286000"/>
                <a:gridCol w="2286000"/>
                <a:gridCol w="2286000"/>
                <a:gridCol w="2286000"/>
              </a:tblGrid>
              <a:tr h="6858000">
                <a:tc>
                  <a:txBody>
                    <a:bodyPr/>
                    <a:lstStyle/>
                    <a:p>
                      <a:pPr marL="0" indent="0">
                        <a:buNone/>
                      </a:pPr>
                      <a:r>
                        <a:rPr lang="en-GB" dirty="0" smtClean="0"/>
                        <a:t>A. Parsons, A. Daley, R. </a:t>
                      </a:r>
                      <a:r>
                        <a:rPr lang="en-GB" dirty="0" err="1" smtClean="0"/>
                        <a:t>Begh</a:t>
                      </a:r>
                      <a:r>
                        <a:rPr lang="en-GB" dirty="0" smtClean="0"/>
                        <a:t>, P. </a:t>
                      </a:r>
                      <a:r>
                        <a:rPr lang="en-GB" dirty="0" err="1" smtClean="0"/>
                        <a:t>Aveyard</a:t>
                      </a:r>
                      <a:endParaRPr lang="en-GB" dirty="0" smtClean="0"/>
                    </a:p>
                    <a:p>
                      <a:pPr marL="342900" indent="-342900">
                        <a:buAutoNum type="alphaUcPeriod"/>
                      </a:pPr>
                      <a:endParaRPr lang="en-GB" dirty="0" smtClean="0"/>
                    </a:p>
                    <a:p>
                      <a:pPr marL="342900" indent="-342900">
                        <a:buAutoNum type="alphaUcPeriod"/>
                      </a:pPr>
                      <a:endParaRPr lang="en-GB" dirty="0" smtClean="0"/>
                    </a:p>
                    <a:p>
                      <a:pPr marL="342900" indent="-342900">
                        <a:buAutoNum type="alphaUcPeriod"/>
                      </a:pPr>
                      <a:endParaRPr lang="en-GB" dirty="0" smtClean="0"/>
                    </a:p>
                    <a:p>
                      <a:pPr marL="0" indent="0">
                        <a:buNone/>
                      </a:pPr>
                      <a:r>
                        <a:rPr lang="en-GB" dirty="0" smtClean="0"/>
                        <a:t>2010</a:t>
                      </a:r>
                    </a:p>
                  </a:txBody>
                  <a:tcPr/>
                </a:tc>
                <a:tc>
                  <a:txBody>
                    <a:bodyPr/>
                    <a:lstStyle/>
                    <a:p>
                      <a:r>
                        <a:rPr lang="en-US" dirty="0" smtClean="0"/>
                        <a:t>Systematic review with meta-analysis</a:t>
                      </a:r>
                    </a:p>
                    <a:p>
                      <a:endParaRPr lang="en-GB" dirty="0" smtClean="0"/>
                    </a:p>
                    <a:p>
                      <a:r>
                        <a:rPr lang="en-GB" dirty="0" smtClean="0"/>
                        <a:t>(High level of evidence)</a:t>
                      </a:r>
                      <a:endParaRPr lang="en-US" dirty="0"/>
                    </a:p>
                  </a:txBody>
                  <a:tcPr/>
                </a:tc>
                <a:tc>
                  <a:txBody>
                    <a:bodyPr/>
                    <a:lstStyle/>
                    <a:p>
                      <a:r>
                        <a:rPr lang="en-US" sz="1700" dirty="0" smtClean="0"/>
                        <a:t>Two researchers independently identified studies for inclusion and extracted data. Estimates were combined by using a random effects model, and the I</a:t>
                      </a:r>
                      <a:r>
                        <a:rPr lang="en-US" sz="1700" baseline="30000" dirty="0" smtClean="0"/>
                        <a:t>2</a:t>
                      </a:r>
                      <a:r>
                        <a:rPr lang="en-US" sz="1700" dirty="0" smtClean="0"/>
                        <a:t> statistic was used to examine heterogeneity. Life tables were used to model five year survival for early stage non-small cell lung cancer and limited stage small cell lung cancer, using death rates for continuing smokers and quitters obtained from this review.</a:t>
                      </a:r>
                      <a:endParaRPr lang="en-US" sz="1700" dirty="0"/>
                    </a:p>
                  </a:txBody>
                  <a:tcPr/>
                </a:tc>
                <a:tc>
                  <a:txBody>
                    <a:bodyPr/>
                    <a:lstStyle/>
                    <a:p>
                      <a:r>
                        <a:rPr lang="en-US" sz="1600" dirty="0" smtClean="0"/>
                        <a:t>Continued smoking was associated with a significantly increased risk of all cause mortality (hazard ratio 2.94, 95% confidence interval 1.15 to 7.54) and recurrence (1.86, 1.01 to 3.41) in early stage non-small cell lung cancer and of all cause mortality (1.86, 1.33 to 2.59), development of a second primary </a:t>
                      </a:r>
                      <a:r>
                        <a:rPr lang="en-US" sz="1600" dirty="0" err="1" smtClean="0"/>
                        <a:t>tumour</a:t>
                      </a:r>
                      <a:r>
                        <a:rPr lang="en-US" sz="1600" dirty="0" smtClean="0"/>
                        <a:t> (4.31, 1.09 to 16.98), and recurrence (1.26, 1.06 to 1.50) in limited stage small cell lung cancer. Evidence that smoking cessation after diagnosis of early stage lung cancer improves prognostic outcomes.</a:t>
                      </a:r>
                      <a:endParaRPr lang="en-US" sz="1600" dirty="0"/>
                    </a:p>
                  </a:txBody>
                  <a:tcPr/>
                </a:tc>
              </a:tr>
            </a:tbl>
          </a:graphicData>
        </a:graphic>
      </p:graphicFrame>
    </p:spTree>
    <p:extLst>
      <p:ext uri="{BB962C8B-B14F-4D97-AF65-F5344CB8AC3E}">
        <p14:creationId xmlns:p14="http://schemas.microsoft.com/office/powerpoint/2010/main" val="4054985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844824"/>
            <a:ext cx="8219256" cy="5232202"/>
          </a:xfrm>
          <a:prstGeom prst="rect">
            <a:avLst/>
          </a:prstGeom>
          <a:noFill/>
        </p:spPr>
        <p:txBody>
          <a:bodyPr wrap="square" rtlCol="0">
            <a:spAutoFit/>
          </a:bodyPr>
          <a:lstStyle/>
          <a:p>
            <a:pPr marL="285750" indent="-285750">
              <a:buFont typeface="Arial" panose="020B0604020202020204" pitchFamily="34" charset="0"/>
              <a:buChar char="•"/>
            </a:pPr>
            <a:r>
              <a:rPr lang="en-GB" sz="2800" dirty="0"/>
              <a:t>Doll R., Hill A.B. Smoking and carcinoma of the lung. </a:t>
            </a:r>
            <a:r>
              <a:rPr lang="en-US" sz="2800" i="1" dirty="0"/>
              <a:t>Br Med J</a:t>
            </a:r>
            <a:r>
              <a:rPr lang="en-US" sz="2800" dirty="0"/>
              <a:t>. 1950 September 30; 2(4682): 739–748</a:t>
            </a:r>
            <a:r>
              <a:rPr lang="en-US" sz="2800" dirty="0" smtClean="0"/>
              <a:t>.</a:t>
            </a:r>
          </a:p>
          <a:p>
            <a:pPr marL="285750" indent="-285750">
              <a:buFont typeface="Arial" panose="020B0604020202020204" pitchFamily="34" charset="0"/>
              <a:buChar char="•"/>
            </a:pPr>
            <a:r>
              <a:rPr lang="en-GB" sz="2800" dirty="0" err="1" smtClean="0"/>
              <a:t>Wynder</a:t>
            </a:r>
            <a:r>
              <a:rPr lang="en-GB" sz="2800" dirty="0" smtClean="0"/>
              <a:t> E.L., Graham E.A. Tobacco smoking as a Possible Etiologic Factor in Bronchogenic Carcinoma. </a:t>
            </a:r>
            <a:r>
              <a:rPr lang="en-GB" sz="2800" i="1" dirty="0" smtClean="0"/>
              <a:t>JAMA</a:t>
            </a:r>
            <a:r>
              <a:rPr lang="en-GB" sz="2800" dirty="0" smtClean="0"/>
              <a:t> 1950; 143: 329-336. </a:t>
            </a:r>
          </a:p>
          <a:p>
            <a:pPr marL="285750" indent="-285750">
              <a:buFont typeface="Arial" panose="020B0604020202020204" pitchFamily="34" charset="0"/>
              <a:buChar char="•"/>
            </a:pPr>
            <a:r>
              <a:rPr lang="en-GB" sz="2800" dirty="0" smtClean="0"/>
              <a:t>Parsons A., Daley A., </a:t>
            </a:r>
            <a:r>
              <a:rPr lang="en-GB" sz="2800" dirty="0" err="1" smtClean="0"/>
              <a:t>Begh</a:t>
            </a:r>
            <a:r>
              <a:rPr lang="en-GB" sz="2800" dirty="0" smtClean="0"/>
              <a:t> R., </a:t>
            </a:r>
            <a:r>
              <a:rPr lang="en-GB" sz="2800" dirty="0" err="1" smtClean="0"/>
              <a:t>Aveyard</a:t>
            </a:r>
            <a:r>
              <a:rPr lang="en-GB" sz="2800" dirty="0" smtClean="0"/>
              <a:t> P. Influence of smoking cessation after diagnosis of early stage lung cancer on prognosis: Systematic review of observational studies with meta-analysis</a:t>
            </a:r>
            <a:r>
              <a:rPr lang="en-GB" sz="2800" dirty="0"/>
              <a:t>. </a:t>
            </a:r>
            <a:r>
              <a:rPr lang="en-GB" sz="2800" i="1" dirty="0"/>
              <a:t>BMJ</a:t>
            </a:r>
            <a:r>
              <a:rPr lang="en-GB" sz="2800" dirty="0"/>
              <a:t> </a:t>
            </a:r>
            <a:r>
              <a:rPr lang="en-GB" sz="2800" dirty="0" smtClean="0"/>
              <a:t>2010;340:b5569.</a:t>
            </a:r>
            <a:endParaRPr lang="en-GB" sz="2800" dirty="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US" dirty="0"/>
          </a:p>
        </p:txBody>
      </p:sp>
      <p:sp>
        <p:nvSpPr>
          <p:cNvPr id="4" name="Title 3"/>
          <p:cNvSpPr>
            <a:spLocks noGrp="1"/>
          </p:cNvSpPr>
          <p:nvPr>
            <p:ph type="title"/>
          </p:nvPr>
        </p:nvSpPr>
        <p:spPr>
          <a:xfrm>
            <a:off x="457200" y="260648"/>
            <a:ext cx="8229600" cy="1156990"/>
          </a:xfrm>
        </p:spPr>
        <p:txBody>
          <a:bodyPr/>
          <a:lstStyle/>
          <a:p>
            <a:r>
              <a:rPr lang="en-GB" dirty="0" smtClean="0"/>
              <a:t>References </a:t>
            </a:r>
            <a:endParaRPr lang="en-US" dirty="0"/>
          </a:p>
        </p:txBody>
      </p:sp>
    </p:spTree>
    <p:extLst>
      <p:ext uri="{BB962C8B-B14F-4D97-AF65-F5344CB8AC3E}">
        <p14:creationId xmlns:p14="http://schemas.microsoft.com/office/powerpoint/2010/main" val="2409509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614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1: Which one of the following sets of components of cigarette smoke is a causal agent of coronary artery disease</a:t>
            </a:r>
          </a:p>
          <a:p>
            <a:pPr marL="971550" lvl="1" indent="-514350">
              <a:buFont typeface="+mj-lt"/>
              <a:buAutoNum type="arabicPeriod"/>
            </a:pPr>
            <a:r>
              <a:rPr lang="en-US" dirty="0" smtClean="0"/>
              <a:t>Tar and nicotine</a:t>
            </a:r>
          </a:p>
          <a:p>
            <a:pPr marL="971550" lvl="1" indent="-514350">
              <a:buFont typeface="+mj-lt"/>
              <a:buAutoNum type="arabicPeriod"/>
            </a:pPr>
            <a:r>
              <a:rPr lang="en-US" dirty="0" smtClean="0"/>
              <a:t>Nicotine and carbon monoxide and tar</a:t>
            </a:r>
          </a:p>
          <a:p>
            <a:pPr marL="971550" lvl="1" indent="-514350">
              <a:buFont typeface="+mj-lt"/>
              <a:buAutoNum type="arabicPeriod"/>
            </a:pPr>
            <a:r>
              <a:rPr lang="en-US" dirty="0" smtClean="0"/>
              <a:t>Carbon monoxide and tar</a:t>
            </a:r>
          </a:p>
          <a:p>
            <a:pPr marL="971550" lvl="1" indent="-514350">
              <a:buFont typeface="+mj-lt"/>
              <a:buAutoNum type="arabicPeriod"/>
            </a:pPr>
            <a:r>
              <a:rPr lang="en-US" dirty="0" smtClean="0"/>
              <a:t>Carbon dioxide</a:t>
            </a:r>
            <a:endParaRPr lang="en-US" dirty="0"/>
          </a:p>
        </p:txBody>
      </p:sp>
    </p:spTree>
    <p:extLst>
      <p:ext uri="{BB962C8B-B14F-4D97-AF65-F5344CB8AC3E}">
        <p14:creationId xmlns:p14="http://schemas.microsoft.com/office/powerpoint/2010/main" val="19056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6" name="Text Box 16"/>
          <p:cNvSpPr txBox="1">
            <a:spLocks noChangeArrowheads="1"/>
          </p:cNvSpPr>
          <p:nvPr/>
        </p:nvSpPr>
        <p:spPr bwMode="auto">
          <a:xfrm>
            <a:off x="285720" y="1785926"/>
            <a:ext cx="2376487" cy="4616648"/>
          </a:xfrm>
          <a:prstGeom prst="rect">
            <a:avLst/>
          </a:prstGeom>
          <a:noFill/>
          <a:ln w="9525">
            <a:noFill/>
            <a:miter lim="800000"/>
            <a:headEnd/>
            <a:tailEnd/>
          </a:ln>
          <a:effectLst/>
        </p:spPr>
        <p:txBody>
          <a:bodyPr wrap="square">
            <a:spAutoFit/>
          </a:bodyPr>
          <a:lstStyle/>
          <a:p>
            <a:pPr>
              <a:spcBef>
                <a:spcPct val="50000"/>
              </a:spcBef>
            </a:pPr>
            <a:r>
              <a:rPr lang="en-US" sz="2000" i="1" dirty="0"/>
              <a:t>Tobacco is a dirty weed. I like it. </a:t>
            </a:r>
          </a:p>
          <a:p>
            <a:pPr>
              <a:spcBef>
                <a:spcPct val="50000"/>
              </a:spcBef>
            </a:pPr>
            <a:r>
              <a:rPr lang="en-US" sz="2000" i="1" dirty="0"/>
              <a:t>It satisfies no normal need. I like it. </a:t>
            </a:r>
          </a:p>
          <a:p>
            <a:pPr>
              <a:spcBef>
                <a:spcPct val="50000"/>
              </a:spcBef>
            </a:pPr>
            <a:r>
              <a:rPr lang="en-US" sz="2000" i="1" dirty="0"/>
              <a:t>It makes you thin, it makes you lean, </a:t>
            </a:r>
          </a:p>
          <a:p>
            <a:pPr>
              <a:spcBef>
                <a:spcPct val="50000"/>
              </a:spcBef>
            </a:pPr>
            <a:r>
              <a:rPr lang="en-US" sz="2000" i="1" dirty="0"/>
              <a:t>It takes the hair right off your bean. </a:t>
            </a:r>
          </a:p>
          <a:p>
            <a:pPr>
              <a:spcBef>
                <a:spcPct val="50000"/>
              </a:spcBef>
            </a:pPr>
            <a:r>
              <a:rPr lang="en-US" sz="2000" i="1" dirty="0"/>
              <a:t>It's the worst darn stuff I've ever seen. </a:t>
            </a:r>
          </a:p>
          <a:p>
            <a:pPr>
              <a:spcBef>
                <a:spcPct val="50000"/>
              </a:spcBef>
            </a:pPr>
            <a:r>
              <a:rPr lang="en-US" sz="2000" i="1" dirty="0"/>
              <a:t>I like it. </a:t>
            </a:r>
          </a:p>
          <a:p>
            <a:pPr>
              <a:spcBef>
                <a:spcPct val="50000"/>
              </a:spcBef>
            </a:pPr>
            <a:endParaRPr lang="en-US" sz="1600" b="1" i="1" dirty="0"/>
          </a:p>
        </p:txBody>
      </p:sp>
      <p:pic>
        <p:nvPicPr>
          <p:cNvPr id="51218" name="Picture 18" descr="smoking2"/>
          <p:cNvPicPr>
            <a:picLocks noChangeAspect="1" noChangeArrowheads="1"/>
          </p:cNvPicPr>
          <p:nvPr/>
        </p:nvPicPr>
        <p:blipFill>
          <a:blip r:embed="rId3"/>
          <a:srcRect/>
          <a:stretch>
            <a:fillRect/>
          </a:stretch>
        </p:blipFill>
        <p:spPr bwMode="auto">
          <a:xfrm>
            <a:off x="2843213" y="1484784"/>
            <a:ext cx="5761037" cy="4896966"/>
          </a:xfrm>
          <a:prstGeom prst="rect">
            <a:avLst/>
          </a:prstGeom>
          <a:noFill/>
          <a:ln w="9525">
            <a:solidFill>
              <a:schemeClr val="tx1"/>
            </a:solidFill>
            <a:miter lim="800000"/>
            <a:headEnd/>
            <a:tailEnd/>
          </a:ln>
        </p:spPr>
      </p:pic>
      <p:sp>
        <p:nvSpPr>
          <p:cNvPr id="2" name="TextBox 1"/>
          <p:cNvSpPr txBox="1"/>
          <p:nvPr/>
        </p:nvSpPr>
        <p:spPr>
          <a:xfrm>
            <a:off x="285720" y="260648"/>
            <a:ext cx="8462744" cy="738664"/>
          </a:xfrm>
          <a:prstGeom prst="rect">
            <a:avLst/>
          </a:prstGeom>
          <a:noFill/>
        </p:spPr>
        <p:txBody>
          <a:bodyPr wrap="square" rtlCol="0">
            <a:spAutoFit/>
          </a:bodyPr>
          <a:lstStyle/>
          <a:p>
            <a:pPr algn="ctr"/>
            <a:r>
              <a:rPr lang="en-US" sz="2100" b="1" i="1" dirty="0"/>
              <a:t>Smoking is by far the most </a:t>
            </a:r>
            <a:r>
              <a:rPr lang="en-US" sz="2100" b="1" i="1" dirty="0" smtClean="0"/>
              <a:t>important</a:t>
            </a:r>
          </a:p>
          <a:p>
            <a:pPr algn="ctr"/>
            <a:r>
              <a:rPr lang="en-US" sz="2100" b="1" i="1" dirty="0" smtClean="0"/>
              <a:t> </a:t>
            </a:r>
            <a:r>
              <a:rPr lang="en-US" sz="2100" b="1" i="1" dirty="0"/>
              <a:t>preventable cause of cancer in the world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a:t>
            </a:r>
            <a:r>
              <a:rPr lang="en-US" dirty="0"/>
              <a:t>2</a:t>
            </a:r>
            <a:r>
              <a:rPr lang="en-US" dirty="0" smtClean="0"/>
              <a:t>: </a:t>
            </a:r>
            <a:r>
              <a:rPr lang="en-US" dirty="0" err="1" smtClean="0"/>
              <a:t>Commenest</a:t>
            </a:r>
            <a:r>
              <a:rPr lang="en-US" dirty="0" smtClean="0"/>
              <a:t> carcinoma in men in tropical countries</a:t>
            </a:r>
          </a:p>
          <a:p>
            <a:pPr marL="971550" lvl="1" indent="-514350">
              <a:buFont typeface="+mj-lt"/>
              <a:buAutoNum type="arabicPeriod"/>
            </a:pPr>
            <a:r>
              <a:rPr lang="en-US" dirty="0" err="1" smtClean="0"/>
              <a:t>Ca</a:t>
            </a:r>
            <a:r>
              <a:rPr lang="en-US" dirty="0" smtClean="0"/>
              <a:t> rectum</a:t>
            </a:r>
          </a:p>
          <a:p>
            <a:pPr marL="971550" lvl="1" indent="-514350">
              <a:buFont typeface="+mj-lt"/>
              <a:buAutoNum type="arabicPeriod"/>
            </a:pPr>
            <a:r>
              <a:rPr lang="en-US" dirty="0" err="1" smtClean="0"/>
              <a:t>Ca</a:t>
            </a:r>
            <a:r>
              <a:rPr lang="en-US" dirty="0" smtClean="0"/>
              <a:t> oral cavity</a:t>
            </a:r>
          </a:p>
          <a:p>
            <a:pPr marL="971550" lvl="1" indent="-514350">
              <a:buFont typeface="+mj-lt"/>
              <a:buAutoNum type="arabicPeriod"/>
            </a:pPr>
            <a:r>
              <a:rPr lang="en-US" dirty="0" err="1" smtClean="0"/>
              <a:t>Ca</a:t>
            </a:r>
            <a:r>
              <a:rPr lang="en-US" dirty="0" smtClean="0"/>
              <a:t> testis</a:t>
            </a:r>
          </a:p>
          <a:p>
            <a:pPr marL="971550" lvl="1" indent="-514350">
              <a:buFont typeface="+mj-lt"/>
              <a:buAutoNum type="arabicPeriod"/>
            </a:pPr>
            <a:r>
              <a:rPr lang="en-US" dirty="0" err="1" smtClean="0"/>
              <a:t>Ca</a:t>
            </a:r>
            <a:r>
              <a:rPr lang="en-US" dirty="0" smtClean="0"/>
              <a:t> bladder</a:t>
            </a:r>
            <a:endParaRPr lang="en-US" dirty="0"/>
          </a:p>
        </p:txBody>
      </p:sp>
    </p:spTree>
    <p:extLst>
      <p:ext uri="{BB962C8B-B14F-4D97-AF65-F5344CB8AC3E}">
        <p14:creationId xmlns:p14="http://schemas.microsoft.com/office/powerpoint/2010/main" val="53093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3: Briefly explain effects of smoking on lungs.</a:t>
            </a:r>
            <a:endParaRPr lang="en-US" dirty="0"/>
          </a:p>
        </p:txBody>
      </p:sp>
    </p:spTree>
    <p:extLst>
      <p:ext uri="{BB962C8B-B14F-4D97-AF65-F5344CB8AC3E}">
        <p14:creationId xmlns:p14="http://schemas.microsoft.com/office/powerpoint/2010/main" val="906862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a:t>
            </a:r>
            <a:r>
              <a:rPr lang="en-US" dirty="0"/>
              <a:t>4</a:t>
            </a:r>
            <a:r>
              <a:rPr lang="en-US" dirty="0" smtClean="0"/>
              <a:t>: Metabolic effects after quitting smoking.</a:t>
            </a:r>
            <a:endParaRPr lang="en-US" dirty="0"/>
          </a:p>
        </p:txBody>
      </p:sp>
    </p:spTree>
    <p:extLst>
      <p:ext uri="{BB962C8B-B14F-4D97-AF65-F5344CB8AC3E}">
        <p14:creationId xmlns:p14="http://schemas.microsoft.com/office/powerpoint/2010/main" val="1760578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5: Danger associated </a:t>
            </a:r>
            <a:r>
              <a:rPr lang="en-US" smtClean="0"/>
              <a:t>with smoking.</a:t>
            </a:r>
            <a:endParaRPr lang="en-US" dirty="0"/>
          </a:p>
        </p:txBody>
      </p:sp>
    </p:spTree>
    <p:extLst>
      <p:ext uri="{BB962C8B-B14F-4D97-AF65-F5344CB8AC3E}">
        <p14:creationId xmlns:p14="http://schemas.microsoft.com/office/powerpoint/2010/main" val="347518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000100" y="571480"/>
            <a:ext cx="6786610" cy="5500702"/>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1027"/>
          <p:cNvSpPr>
            <a:spLocks noGrp="1" noChangeArrowheads="1"/>
          </p:cNvSpPr>
          <p:nvPr>
            <p:ph type="body" idx="1"/>
          </p:nvPr>
        </p:nvSpPr>
        <p:spPr>
          <a:xfrm>
            <a:off x="457200" y="428604"/>
            <a:ext cx="8229600" cy="5697559"/>
          </a:xfrm>
        </p:spPr>
        <p:txBody>
          <a:bodyPr>
            <a:normAutofit/>
          </a:bodyPr>
          <a:lstStyle/>
          <a:p>
            <a:pPr algn="just"/>
            <a:r>
              <a:rPr lang="en-US" sz="2800" dirty="0"/>
              <a:t>"Cigarette smoking is the most significant public health problem facing our people. More Americans die every year </a:t>
            </a:r>
            <a:r>
              <a:rPr lang="en-US" sz="2800" dirty="0" smtClean="0"/>
              <a:t>from </a:t>
            </a:r>
            <a:r>
              <a:rPr lang="en-US" sz="2800" dirty="0"/>
              <a:t>smoking-related diseases than from AIDS, car accidents, murders, suicides and fires — combined." </a:t>
            </a:r>
          </a:p>
        </p:txBody>
      </p:sp>
      <p:pic>
        <p:nvPicPr>
          <p:cNvPr id="2051" name="Picture 3"/>
          <p:cNvPicPr>
            <a:picLocks noChangeAspect="1" noChangeArrowheads="1"/>
          </p:cNvPicPr>
          <p:nvPr/>
        </p:nvPicPr>
        <p:blipFill>
          <a:blip r:embed="rId2"/>
          <a:srcRect/>
          <a:stretch>
            <a:fillRect/>
          </a:stretch>
        </p:blipFill>
        <p:spPr bwMode="auto">
          <a:xfrm>
            <a:off x="5643570" y="2714620"/>
            <a:ext cx="3500430" cy="4143380"/>
          </a:xfrm>
          <a:prstGeom prst="rect">
            <a:avLst/>
          </a:prstGeom>
          <a:noFill/>
          <a:ln w="9525">
            <a:noFill/>
            <a:miter lim="800000"/>
            <a:headEnd/>
            <a:tailEnd/>
          </a:ln>
          <a:effectLst/>
        </p:spPr>
      </p:pic>
      <p:pic>
        <p:nvPicPr>
          <p:cNvPr id="2054" name="Picture 6"/>
          <p:cNvPicPr>
            <a:picLocks noChangeAspect="1" noChangeArrowheads="1"/>
          </p:cNvPicPr>
          <p:nvPr/>
        </p:nvPicPr>
        <p:blipFill>
          <a:blip r:embed="rId3"/>
          <a:srcRect/>
          <a:stretch>
            <a:fillRect/>
          </a:stretch>
        </p:blipFill>
        <p:spPr bwMode="auto">
          <a:xfrm>
            <a:off x="500034" y="3643314"/>
            <a:ext cx="4912213" cy="2714644"/>
          </a:xfrm>
          <a:prstGeom prst="rect">
            <a:avLst/>
          </a:prstGeom>
          <a:noFill/>
          <a:ln w="9525">
            <a:noFill/>
            <a:miter lim="800000"/>
            <a:headEnd/>
            <a:tailEnd/>
          </a:ln>
          <a:effectLst/>
        </p:spPr>
      </p:pic>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Lung cancer</a:t>
            </a:r>
            <a:endParaRPr lang="en-IN"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5919782" y="4465004"/>
            <a:ext cx="3224218" cy="2392996"/>
          </a:xfrm>
          <a:prstGeom prst="rect">
            <a:avLst/>
          </a:prstGeom>
          <a:noFill/>
          <a:ln w="9525">
            <a:noFill/>
            <a:miter lim="800000"/>
            <a:headEnd/>
            <a:tailEnd/>
          </a:ln>
          <a:effectLst/>
        </p:spPr>
      </p:pic>
      <p:sp>
        <p:nvSpPr>
          <p:cNvPr id="5" name="Rectangle 4"/>
          <p:cNvSpPr/>
          <p:nvPr/>
        </p:nvSpPr>
        <p:spPr>
          <a:xfrm>
            <a:off x="214282" y="1651590"/>
            <a:ext cx="8643998" cy="2400657"/>
          </a:xfrm>
          <a:prstGeom prst="rect">
            <a:avLst/>
          </a:prstGeom>
        </p:spPr>
        <p:txBody>
          <a:bodyPr wrap="square">
            <a:spAutoFit/>
          </a:bodyPr>
          <a:lstStyle/>
          <a:p>
            <a:pPr algn="just">
              <a:spcBef>
                <a:spcPct val="50000"/>
              </a:spcBef>
            </a:pPr>
            <a:r>
              <a:rPr lang="en-US" sz="2000" b="1" dirty="0" smtClean="0"/>
              <a:t>Smoking &amp; Lung Cancer?</a:t>
            </a:r>
          </a:p>
          <a:p>
            <a:pPr algn="just">
              <a:spcBef>
                <a:spcPct val="50000"/>
              </a:spcBef>
            </a:pPr>
            <a:r>
              <a:rPr lang="en-US" sz="2000" dirty="0" smtClean="0"/>
              <a:t>Cigarette smoke inhibits and damages the normal cleaning process by which the lungs get rid of foreign and harmful particles. Smoke destroys an important cleansing layer in the lungs, which in turn causes a build-up of mucus. The result is "smokers' cough," an alternative method that the lungs take in attempting to clean themselves. The harmful cancer-producing particles in cigarette smoke are able to remain lodged in the mucus and develop into cancer tumors.</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685463" y="2204864"/>
            <a:ext cx="7773074" cy="2592287"/>
          </a:xfrm>
          <a:prstGeom prst="rect">
            <a:avLst/>
          </a:prstGeom>
        </p:spPr>
      </p:pic>
    </p:spTree>
    <p:extLst>
      <p:ext uri="{BB962C8B-B14F-4D97-AF65-F5344CB8AC3E}">
        <p14:creationId xmlns:p14="http://schemas.microsoft.com/office/powerpoint/2010/main" val="3091552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6" name="Text Box 14"/>
          <p:cNvSpPr txBox="1">
            <a:spLocks noChangeArrowheads="1"/>
          </p:cNvSpPr>
          <p:nvPr/>
        </p:nvSpPr>
        <p:spPr bwMode="auto">
          <a:xfrm>
            <a:off x="332897" y="0"/>
            <a:ext cx="8497888" cy="6815712"/>
          </a:xfrm>
          <a:prstGeom prst="rect">
            <a:avLst/>
          </a:prstGeom>
          <a:noFill/>
          <a:ln w="9525">
            <a:noFill/>
            <a:miter lim="800000"/>
            <a:headEnd/>
            <a:tailEnd/>
          </a:ln>
          <a:effectLst/>
        </p:spPr>
        <p:txBody>
          <a:bodyPr wrap="square">
            <a:spAutoFit/>
          </a:bodyPr>
          <a:lstStyle/>
          <a:p>
            <a:pPr algn="just">
              <a:lnSpc>
                <a:spcPct val="150000"/>
              </a:lnSpc>
              <a:spcBef>
                <a:spcPct val="50000"/>
              </a:spcBef>
            </a:pPr>
            <a:r>
              <a:rPr lang="en-US" sz="2000" b="1" dirty="0"/>
              <a:t>Lung cancer </a:t>
            </a:r>
            <a:r>
              <a:rPr lang="en-US" sz="2000" dirty="0"/>
              <a:t>is caused when some of the cells forming the tissues of the lungs grow abnormally and form a malignant tumor. The tumor might start in different parts of the lungs.</a:t>
            </a:r>
          </a:p>
          <a:p>
            <a:pPr algn="just">
              <a:lnSpc>
                <a:spcPct val="150000"/>
              </a:lnSpc>
              <a:spcBef>
                <a:spcPct val="50000"/>
              </a:spcBef>
            </a:pPr>
            <a:r>
              <a:rPr lang="en-US" sz="2000" dirty="0"/>
              <a:t>There are rarely noticeable symptoms in the early stages of lung cancer, and this is why early detection is difficult. In later stages, symptoms can include:</a:t>
            </a:r>
          </a:p>
          <a:p>
            <a:pPr algn="just">
              <a:lnSpc>
                <a:spcPct val="150000"/>
              </a:lnSpc>
              <a:spcBef>
                <a:spcPct val="50000"/>
              </a:spcBef>
            </a:pPr>
            <a:r>
              <a:rPr lang="en-US" sz="2000" dirty="0"/>
              <a:t>- A persistent cough that gets worse over time;</a:t>
            </a:r>
          </a:p>
          <a:p>
            <a:pPr algn="just">
              <a:lnSpc>
                <a:spcPct val="150000"/>
              </a:lnSpc>
              <a:spcBef>
                <a:spcPct val="50000"/>
              </a:spcBef>
            </a:pPr>
            <a:r>
              <a:rPr lang="en-US" sz="2000" dirty="0"/>
              <a:t>- </a:t>
            </a:r>
            <a:r>
              <a:rPr lang="en-US" sz="2000" dirty="0" err="1" smtClean="0"/>
              <a:t>Haemoptysis</a:t>
            </a:r>
            <a:r>
              <a:rPr lang="en-US" sz="2000" dirty="0" smtClean="0"/>
              <a:t> </a:t>
            </a:r>
            <a:r>
              <a:rPr lang="en-US" sz="2000" dirty="0"/>
              <a:t>or increased amounts of mucus; </a:t>
            </a:r>
          </a:p>
          <a:p>
            <a:pPr algn="just">
              <a:lnSpc>
                <a:spcPct val="150000"/>
              </a:lnSpc>
              <a:spcBef>
                <a:spcPct val="50000"/>
              </a:spcBef>
            </a:pPr>
            <a:r>
              <a:rPr lang="en-US" sz="2000" dirty="0"/>
              <a:t>- Constant chest pain; </a:t>
            </a:r>
          </a:p>
          <a:p>
            <a:pPr algn="just">
              <a:lnSpc>
                <a:spcPct val="150000"/>
              </a:lnSpc>
              <a:spcBef>
                <a:spcPct val="50000"/>
              </a:spcBef>
            </a:pPr>
            <a:r>
              <a:rPr lang="en-US" sz="2000" dirty="0"/>
              <a:t>- </a:t>
            </a:r>
            <a:r>
              <a:rPr lang="en-US" sz="2000" dirty="0" smtClean="0"/>
              <a:t>Breathlessness, </a:t>
            </a:r>
            <a:r>
              <a:rPr lang="en-US" sz="2000" dirty="0"/>
              <a:t>wheezing or hoarseness; </a:t>
            </a:r>
          </a:p>
          <a:p>
            <a:pPr algn="just">
              <a:lnSpc>
                <a:spcPct val="150000"/>
              </a:lnSpc>
              <a:spcBef>
                <a:spcPct val="50000"/>
              </a:spcBef>
            </a:pPr>
            <a:r>
              <a:rPr lang="en-US" sz="2000" dirty="0"/>
              <a:t>- Repeated bouts of pneumonia or bronchitis;</a:t>
            </a:r>
          </a:p>
          <a:p>
            <a:pPr algn="just">
              <a:lnSpc>
                <a:spcPct val="150000"/>
              </a:lnSpc>
              <a:spcBef>
                <a:spcPct val="50000"/>
              </a:spcBef>
            </a:pPr>
            <a:r>
              <a:rPr lang="en-US" sz="2000" dirty="0"/>
              <a:t>- Swelling of the neck and face; </a:t>
            </a:r>
          </a:p>
          <a:p>
            <a:pPr algn="just">
              <a:lnSpc>
                <a:spcPct val="150000"/>
              </a:lnSpc>
              <a:spcBef>
                <a:spcPct val="50000"/>
              </a:spcBef>
              <a:buFontTx/>
              <a:buChar char="-"/>
            </a:pPr>
            <a:r>
              <a:rPr lang="en-US" sz="2000" dirty="0"/>
              <a:t> Appetite loss, weight loss and fatigue</a:t>
            </a:r>
            <a:r>
              <a:rPr lang="en-US" sz="2000" dirty="0" smtClean="0"/>
              <a:t>.</a:t>
            </a:r>
            <a:endParaRPr lang="en-US" sz="2000" b="1" dirty="0"/>
          </a:p>
        </p:txBody>
      </p:sp>
      <p:pic>
        <p:nvPicPr>
          <p:cNvPr id="49167" name="Picture 15" descr="pulmones1"/>
          <p:cNvPicPr>
            <a:picLocks noChangeAspect="1" noChangeArrowheads="1"/>
          </p:cNvPicPr>
          <p:nvPr/>
        </p:nvPicPr>
        <p:blipFill>
          <a:blip r:embed="rId3"/>
          <a:srcRect/>
          <a:stretch>
            <a:fillRect/>
          </a:stretch>
        </p:blipFill>
        <p:spPr bwMode="auto">
          <a:xfrm>
            <a:off x="5871971" y="3645024"/>
            <a:ext cx="2935288" cy="2935288"/>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Types and Treatments</a:t>
            </a:r>
            <a:endParaRPr lang="en-US" dirty="0"/>
          </a:p>
        </p:txBody>
      </p:sp>
      <p:sp>
        <p:nvSpPr>
          <p:cNvPr id="3" name="TextBox 2"/>
          <p:cNvSpPr txBox="1"/>
          <p:nvPr/>
        </p:nvSpPr>
        <p:spPr>
          <a:xfrm>
            <a:off x="457200" y="1844824"/>
            <a:ext cx="7715200" cy="1815882"/>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Small cell: Chemotherapy and radiotherapy</a:t>
            </a:r>
          </a:p>
          <a:p>
            <a:pPr marL="285750" indent="-285750">
              <a:buFont typeface="Arial" panose="020B0604020202020204" pitchFamily="34" charset="0"/>
              <a:buChar char="•"/>
            </a:pPr>
            <a:r>
              <a:rPr lang="en-GB" sz="2800" dirty="0" smtClean="0"/>
              <a:t>Non small cell: Surgery, chemotherapy and radiotherapy depending on the stage in which diagnosed</a:t>
            </a:r>
            <a:endParaRPr lang="en-US" sz="2800" dirty="0"/>
          </a:p>
        </p:txBody>
      </p:sp>
    </p:spTree>
    <p:extLst>
      <p:ext uri="{BB962C8B-B14F-4D97-AF65-F5344CB8AC3E}">
        <p14:creationId xmlns:p14="http://schemas.microsoft.com/office/powerpoint/2010/main" val="3819463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 of lung cancer</a:t>
            </a:r>
            <a:endParaRPr lang="en-US" dirty="0"/>
          </a:p>
        </p:txBody>
      </p:sp>
      <p:sp>
        <p:nvSpPr>
          <p:cNvPr id="3" name="TextBox 2"/>
          <p:cNvSpPr txBox="1"/>
          <p:nvPr/>
        </p:nvSpPr>
        <p:spPr>
          <a:xfrm>
            <a:off x="457200" y="1628800"/>
            <a:ext cx="8229600" cy="3970318"/>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Stage 0: Treated with surgery to remove a small portion of the lung</a:t>
            </a:r>
          </a:p>
          <a:p>
            <a:pPr marL="285750" indent="-285750">
              <a:buFont typeface="Arial" panose="020B0604020202020204" pitchFamily="34" charset="0"/>
              <a:buChar char="•"/>
            </a:pPr>
            <a:r>
              <a:rPr lang="en-GB" sz="2800" dirty="0" smtClean="0"/>
              <a:t>Stage 1: Treated with lobectomy</a:t>
            </a:r>
          </a:p>
          <a:p>
            <a:pPr marL="285750" indent="-285750">
              <a:buFont typeface="Arial" panose="020B0604020202020204" pitchFamily="34" charset="0"/>
              <a:buChar char="•"/>
            </a:pPr>
            <a:r>
              <a:rPr lang="en-GB" sz="2800" dirty="0" smtClean="0"/>
              <a:t>Stage 2: Lobectomy and chemotherapy to decrease chances of cancer coming back</a:t>
            </a:r>
          </a:p>
          <a:p>
            <a:pPr marL="285750" indent="-285750">
              <a:buFont typeface="Arial" panose="020B0604020202020204" pitchFamily="34" charset="0"/>
              <a:buChar char="•"/>
            </a:pPr>
            <a:r>
              <a:rPr lang="en-GB" sz="2800" dirty="0" smtClean="0"/>
              <a:t>Stage 3: Whole lung may have to be removed</a:t>
            </a:r>
          </a:p>
          <a:p>
            <a:pPr marL="285750" indent="-285750">
              <a:buFont typeface="Arial" panose="020B0604020202020204" pitchFamily="34" charset="0"/>
              <a:buChar char="•"/>
            </a:pPr>
            <a:r>
              <a:rPr lang="en-GB" sz="2800" dirty="0" smtClean="0"/>
              <a:t>Stage 4: Impossible to cure, but there are treatments that can be used. Chemotherapy to prolong survival time</a:t>
            </a:r>
            <a:endParaRPr lang="en-US" sz="2800" dirty="0"/>
          </a:p>
        </p:txBody>
      </p:sp>
    </p:spTree>
    <p:extLst>
      <p:ext uri="{BB962C8B-B14F-4D97-AF65-F5344CB8AC3E}">
        <p14:creationId xmlns:p14="http://schemas.microsoft.com/office/powerpoint/2010/main" val="2898667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1479</TotalTime>
  <Words>1258</Words>
  <Application>Microsoft Office PowerPoint</Application>
  <PresentationFormat>On-screen Show (4:3)</PresentationFormat>
  <Paragraphs>107</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Smoking &amp; Lung Cancer</vt:lpstr>
      <vt:lpstr>PowerPoint Presentation</vt:lpstr>
      <vt:lpstr>PowerPoint Presentation</vt:lpstr>
      <vt:lpstr>PowerPoint Presentation</vt:lpstr>
      <vt:lpstr>Lung cancer</vt:lpstr>
      <vt:lpstr>PowerPoint Presentation</vt:lpstr>
      <vt:lpstr>PowerPoint Presentation</vt:lpstr>
      <vt:lpstr>Types and Treatments</vt:lpstr>
      <vt:lpstr>Stages of lung cancer</vt:lpstr>
      <vt:lpstr>Non smokers and lung cancer</vt:lpstr>
      <vt:lpstr>Dangers associated with smoking</vt:lpstr>
      <vt:lpstr>If you smoke, please quit!</vt:lpstr>
      <vt:lpstr>EVIDENCE…</vt:lpstr>
      <vt:lpstr>PowerPoint Presentation</vt:lpstr>
      <vt:lpstr>PowerPoint Presentation</vt:lpstr>
      <vt:lpstr>PowerPoint Presentation</vt:lpstr>
      <vt:lpstr>References </vt:lpstr>
      <vt:lpstr>PowerPoint Presentation</vt:lpstr>
      <vt:lpstr>Questions</vt:lpstr>
      <vt:lpstr>Questions</vt:lpstr>
      <vt:lpstr>Questions</vt:lpstr>
      <vt:lpstr>Questions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Smoking &amp; Lung Cancer</dc:title>
  <dc:creator>Lenovo</dc:creator>
  <cp:lastModifiedBy>m</cp:lastModifiedBy>
  <cp:revision>21</cp:revision>
  <dcterms:created xsi:type="dcterms:W3CDTF">2014-02-19T16:02:40Z</dcterms:created>
  <dcterms:modified xsi:type="dcterms:W3CDTF">2017-01-12T04:29:40Z</dcterms:modified>
</cp:coreProperties>
</file>