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74"/>
  </p:notesMasterIdLst>
  <p:sldIdLst>
    <p:sldId id="256" r:id="rId2"/>
    <p:sldId id="257" r:id="rId3"/>
    <p:sldId id="317" r:id="rId4"/>
    <p:sldId id="286" r:id="rId5"/>
    <p:sldId id="318" r:id="rId6"/>
    <p:sldId id="319" r:id="rId7"/>
    <p:sldId id="320" r:id="rId8"/>
    <p:sldId id="360" r:id="rId9"/>
    <p:sldId id="288" r:id="rId10"/>
    <p:sldId id="273" r:id="rId11"/>
    <p:sldId id="321" r:id="rId12"/>
    <p:sldId id="324" r:id="rId13"/>
    <p:sldId id="323" r:id="rId14"/>
    <p:sldId id="291" r:id="rId15"/>
    <p:sldId id="292" r:id="rId16"/>
    <p:sldId id="325" r:id="rId17"/>
    <p:sldId id="328" r:id="rId18"/>
    <p:sldId id="299" r:id="rId19"/>
    <p:sldId id="329" r:id="rId20"/>
    <p:sldId id="330" r:id="rId21"/>
    <p:sldId id="331" r:id="rId22"/>
    <p:sldId id="334" r:id="rId23"/>
    <p:sldId id="261" r:id="rId24"/>
    <p:sldId id="293" r:id="rId25"/>
    <p:sldId id="332" r:id="rId26"/>
    <p:sldId id="295" r:id="rId27"/>
    <p:sldId id="333" r:id="rId28"/>
    <p:sldId id="263" r:id="rId29"/>
    <p:sldId id="264" r:id="rId30"/>
    <p:sldId id="301" r:id="rId31"/>
    <p:sldId id="302" r:id="rId32"/>
    <p:sldId id="335" r:id="rId33"/>
    <p:sldId id="304" r:id="rId34"/>
    <p:sldId id="342" r:id="rId35"/>
    <p:sldId id="343" r:id="rId36"/>
    <p:sldId id="337" r:id="rId37"/>
    <p:sldId id="338" r:id="rId38"/>
    <p:sldId id="339" r:id="rId39"/>
    <p:sldId id="340" r:id="rId40"/>
    <p:sldId id="341" r:id="rId41"/>
    <p:sldId id="309" r:id="rId42"/>
    <p:sldId id="345" r:id="rId43"/>
    <p:sldId id="363" r:id="rId44"/>
    <p:sldId id="276" r:id="rId45"/>
    <p:sldId id="274" r:id="rId46"/>
    <p:sldId id="266" r:id="rId47"/>
    <p:sldId id="275" r:id="rId48"/>
    <p:sldId id="277" r:id="rId49"/>
    <p:sldId id="346" r:id="rId50"/>
    <p:sldId id="347" r:id="rId51"/>
    <p:sldId id="311" r:id="rId52"/>
    <p:sldId id="312" r:id="rId53"/>
    <p:sldId id="278" r:id="rId54"/>
    <p:sldId id="349" r:id="rId55"/>
    <p:sldId id="269" r:id="rId56"/>
    <p:sldId id="279" r:id="rId57"/>
    <p:sldId id="284" r:id="rId58"/>
    <p:sldId id="313" r:id="rId59"/>
    <p:sldId id="350" r:id="rId60"/>
    <p:sldId id="280" r:id="rId61"/>
    <p:sldId id="281" r:id="rId62"/>
    <p:sldId id="282" r:id="rId63"/>
    <p:sldId id="314" r:id="rId64"/>
    <p:sldId id="316" r:id="rId65"/>
    <p:sldId id="348" r:id="rId66"/>
    <p:sldId id="270" r:id="rId67"/>
    <p:sldId id="356" r:id="rId68"/>
    <p:sldId id="351" r:id="rId69"/>
    <p:sldId id="352" r:id="rId70"/>
    <p:sldId id="353" r:id="rId71"/>
    <p:sldId id="354" r:id="rId72"/>
    <p:sldId id="35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D4E03-555C-4230-9B25-E13551F88AE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5EF70AE-F5E9-4C57-8CD0-267E0D3D3BA1}">
      <dgm:prSet phldrT="[Text]"/>
      <dgm:spPr/>
      <dgm:t>
        <a:bodyPr/>
        <a:lstStyle/>
        <a:p>
          <a:r>
            <a:rPr lang="en-US" dirty="0" smtClean="0"/>
            <a:t>1. Control of Reservoir</a:t>
          </a:r>
          <a:endParaRPr lang="en-US" dirty="0"/>
        </a:p>
      </dgm:t>
    </dgm:pt>
    <dgm:pt modelId="{AA32322E-AEF3-4B5A-B646-0731452FDDFB}" type="parTrans" cxnId="{AF9B629C-FCA6-4969-B497-010BD98546D1}">
      <dgm:prSet/>
      <dgm:spPr/>
      <dgm:t>
        <a:bodyPr/>
        <a:lstStyle/>
        <a:p>
          <a:endParaRPr lang="en-US"/>
        </a:p>
      </dgm:t>
    </dgm:pt>
    <dgm:pt modelId="{2F658D83-EB31-456D-A544-7AC439C0A435}" type="sibTrans" cxnId="{AF9B629C-FCA6-4969-B497-010BD98546D1}">
      <dgm:prSet/>
      <dgm:spPr/>
      <dgm:t>
        <a:bodyPr/>
        <a:lstStyle/>
        <a:p>
          <a:endParaRPr lang="en-US"/>
        </a:p>
      </dgm:t>
    </dgm:pt>
    <dgm:pt modelId="{A9E41540-C46D-42EE-B4DA-196BD06DC6E9}">
      <dgm:prSet phldrT="[Text]"/>
      <dgm:spPr/>
      <dgm:t>
        <a:bodyPr/>
        <a:lstStyle/>
        <a:p>
          <a:r>
            <a:rPr lang="en-US" dirty="0" smtClean="0"/>
            <a:t>2. Control of Sanitation</a:t>
          </a:r>
          <a:endParaRPr lang="en-US" dirty="0"/>
        </a:p>
      </dgm:t>
    </dgm:pt>
    <dgm:pt modelId="{66B9CA05-A4AB-485C-B557-F16FE256810D}" type="parTrans" cxnId="{FBFC1287-C219-4751-B2F4-2659174A69CD}">
      <dgm:prSet/>
      <dgm:spPr/>
      <dgm:t>
        <a:bodyPr/>
        <a:lstStyle/>
        <a:p>
          <a:endParaRPr lang="en-US"/>
        </a:p>
      </dgm:t>
    </dgm:pt>
    <dgm:pt modelId="{38650C8D-D0D3-4C1A-A875-6D2A4ADC9CC0}" type="sibTrans" cxnId="{FBFC1287-C219-4751-B2F4-2659174A69CD}">
      <dgm:prSet/>
      <dgm:spPr/>
      <dgm:t>
        <a:bodyPr/>
        <a:lstStyle/>
        <a:p>
          <a:endParaRPr lang="en-US"/>
        </a:p>
      </dgm:t>
    </dgm:pt>
    <dgm:pt modelId="{ED31B389-6414-43DB-B17A-28C2556FBE3D}">
      <dgm:prSet phldrT="[Text]"/>
      <dgm:spPr/>
      <dgm:t>
        <a:bodyPr/>
        <a:lstStyle/>
        <a:p>
          <a:r>
            <a:rPr lang="en-US" dirty="0" smtClean="0"/>
            <a:t>3. Immunization</a:t>
          </a:r>
          <a:endParaRPr lang="en-US" dirty="0"/>
        </a:p>
      </dgm:t>
    </dgm:pt>
    <dgm:pt modelId="{47CB5047-0BCC-4A24-83DA-62082CFB1503}" type="parTrans" cxnId="{F8249A8C-BCD9-4814-B932-3B347C55AB17}">
      <dgm:prSet/>
      <dgm:spPr/>
      <dgm:t>
        <a:bodyPr/>
        <a:lstStyle/>
        <a:p>
          <a:endParaRPr lang="en-US"/>
        </a:p>
      </dgm:t>
    </dgm:pt>
    <dgm:pt modelId="{442B3424-C1B9-4B17-A609-CB1D8EDE8DC1}" type="sibTrans" cxnId="{F8249A8C-BCD9-4814-B932-3B347C55AB17}">
      <dgm:prSet/>
      <dgm:spPr/>
      <dgm:t>
        <a:bodyPr/>
        <a:lstStyle/>
        <a:p>
          <a:endParaRPr lang="en-US"/>
        </a:p>
      </dgm:t>
    </dgm:pt>
    <dgm:pt modelId="{AF1D69FE-37A4-4300-9887-498A27CC3AAB}" type="pres">
      <dgm:prSet presAssocID="{047D4E03-555C-4230-9B25-E13551F88AE6}" presName="linear" presStyleCnt="0">
        <dgm:presLayoutVars>
          <dgm:dir/>
          <dgm:animLvl val="lvl"/>
          <dgm:resizeHandles val="exact"/>
        </dgm:presLayoutVars>
      </dgm:prSet>
      <dgm:spPr/>
      <dgm:t>
        <a:bodyPr/>
        <a:lstStyle/>
        <a:p>
          <a:endParaRPr lang="en-US"/>
        </a:p>
      </dgm:t>
    </dgm:pt>
    <dgm:pt modelId="{B408AC6C-5089-4378-B947-35979DD55B44}" type="pres">
      <dgm:prSet presAssocID="{75EF70AE-F5E9-4C57-8CD0-267E0D3D3BA1}" presName="parentLin" presStyleCnt="0"/>
      <dgm:spPr/>
    </dgm:pt>
    <dgm:pt modelId="{58F64238-A42D-4B95-B799-A9D049FEBEE4}" type="pres">
      <dgm:prSet presAssocID="{75EF70AE-F5E9-4C57-8CD0-267E0D3D3BA1}" presName="parentLeftMargin" presStyleLbl="node1" presStyleIdx="0" presStyleCnt="3"/>
      <dgm:spPr/>
      <dgm:t>
        <a:bodyPr/>
        <a:lstStyle/>
        <a:p>
          <a:endParaRPr lang="en-US"/>
        </a:p>
      </dgm:t>
    </dgm:pt>
    <dgm:pt modelId="{21CBD721-3689-4802-963E-0BE0077F44E7}" type="pres">
      <dgm:prSet presAssocID="{75EF70AE-F5E9-4C57-8CD0-267E0D3D3BA1}" presName="parentText" presStyleLbl="node1" presStyleIdx="0" presStyleCnt="3">
        <dgm:presLayoutVars>
          <dgm:chMax val="0"/>
          <dgm:bulletEnabled val="1"/>
        </dgm:presLayoutVars>
      </dgm:prSet>
      <dgm:spPr/>
      <dgm:t>
        <a:bodyPr/>
        <a:lstStyle/>
        <a:p>
          <a:endParaRPr lang="en-US"/>
        </a:p>
      </dgm:t>
    </dgm:pt>
    <dgm:pt modelId="{959DC0F7-C54B-4501-B340-CC70590CD321}" type="pres">
      <dgm:prSet presAssocID="{75EF70AE-F5E9-4C57-8CD0-267E0D3D3BA1}" presName="negativeSpace" presStyleCnt="0"/>
      <dgm:spPr/>
    </dgm:pt>
    <dgm:pt modelId="{2AB3556F-09A0-4DFE-AF5B-237C6D55DA9F}" type="pres">
      <dgm:prSet presAssocID="{75EF70AE-F5E9-4C57-8CD0-267E0D3D3BA1}" presName="childText" presStyleLbl="conFgAcc1" presStyleIdx="0" presStyleCnt="3">
        <dgm:presLayoutVars>
          <dgm:bulletEnabled val="1"/>
        </dgm:presLayoutVars>
      </dgm:prSet>
      <dgm:spPr/>
    </dgm:pt>
    <dgm:pt modelId="{F3FA0058-F8F9-419A-84AE-D57F713EC085}" type="pres">
      <dgm:prSet presAssocID="{2F658D83-EB31-456D-A544-7AC439C0A435}" presName="spaceBetweenRectangles" presStyleCnt="0"/>
      <dgm:spPr/>
    </dgm:pt>
    <dgm:pt modelId="{A7346FDB-4533-4E4A-A8CA-4CC3B9E75F02}" type="pres">
      <dgm:prSet presAssocID="{A9E41540-C46D-42EE-B4DA-196BD06DC6E9}" presName="parentLin" presStyleCnt="0"/>
      <dgm:spPr/>
    </dgm:pt>
    <dgm:pt modelId="{83F6D221-2805-4A3B-A681-4793FFB94B24}" type="pres">
      <dgm:prSet presAssocID="{A9E41540-C46D-42EE-B4DA-196BD06DC6E9}" presName="parentLeftMargin" presStyleLbl="node1" presStyleIdx="0" presStyleCnt="3"/>
      <dgm:spPr/>
      <dgm:t>
        <a:bodyPr/>
        <a:lstStyle/>
        <a:p>
          <a:endParaRPr lang="en-US"/>
        </a:p>
      </dgm:t>
    </dgm:pt>
    <dgm:pt modelId="{1C4CE45D-2CCD-4AFA-BB15-7E388CE782CF}" type="pres">
      <dgm:prSet presAssocID="{A9E41540-C46D-42EE-B4DA-196BD06DC6E9}" presName="parentText" presStyleLbl="node1" presStyleIdx="1" presStyleCnt="3">
        <dgm:presLayoutVars>
          <dgm:chMax val="0"/>
          <dgm:bulletEnabled val="1"/>
        </dgm:presLayoutVars>
      </dgm:prSet>
      <dgm:spPr/>
      <dgm:t>
        <a:bodyPr/>
        <a:lstStyle/>
        <a:p>
          <a:endParaRPr lang="en-US"/>
        </a:p>
      </dgm:t>
    </dgm:pt>
    <dgm:pt modelId="{C13E481D-B1CA-4171-9652-FAB8ABACA634}" type="pres">
      <dgm:prSet presAssocID="{A9E41540-C46D-42EE-B4DA-196BD06DC6E9}" presName="negativeSpace" presStyleCnt="0"/>
      <dgm:spPr/>
    </dgm:pt>
    <dgm:pt modelId="{B4E172EF-8C73-40C3-A742-82A6D90CF145}" type="pres">
      <dgm:prSet presAssocID="{A9E41540-C46D-42EE-B4DA-196BD06DC6E9}" presName="childText" presStyleLbl="conFgAcc1" presStyleIdx="1" presStyleCnt="3">
        <dgm:presLayoutVars>
          <dgm:bulletEnabled val="1"/>
        </dgm:presLayoutVars>
      </dgm:prSet>
      <dgm:spPr/>
    </dgm:pt>
    <dgm:pt modelId="{94333123-59D4-46B2-91CA-8D966C679D5E}" type="pres">
      <dgm:prSet presAssocID="{38650C8D-D0D3-4C1A-A875-6D2A4ADC9CC0}" presName="spaceBetweenRectangles" presStyleCnt="0"/>
      <dgm:spPr/>
    </dgm:pt>
    <dgm:pt modelId="{50747FC6-4EA9-42D5-AF9E-3D10289021A4}" type="pres">
      <dgm:prSet presAssocID="{ED31B389-6414-43DB-B17A-28C2556FBE3D}" presName="parentLin" presStyleCnt="0"/>
      <dgm:spPr/>
    </dgm:pt>
    <dgm:pt modelId="{05B76B9B-F5D9-4EFB-9DFA-6EEE81B41871}" type="pres">
      <dgm:prSet presAssocID="{ED31B389-6414-43DB-B17A-28C2556FBE3D}" presName="parentLeftMargin" presStyleLbl="node1" presStyleIdx="1" presStyleCnt="3"/>
      <dgm:spPr/>
      <dgm:t>
        <a:bodyPr/>
        <a:lstStyle/>
        <a:p>
          <a:endParaRPr lang="en-US"/>
        </a:p>
      </dgm:t>
    </dgm:pt>
    <dgm:pt modelId="{3A48BC4E-5BF4-4B47-93E3-8B837F3A2EA9}" type="pres">
      <dgm:prSet presAssocID="{ED31B389-6414-43DB-B17A-28C2556FBE3D}" presName="parentText" presStyleLbl="node1" presStyleIdx="2" presStyleCnt="3">
        <dgm:presLayoutVars>
          <dgm:chMax val="0"/>
          <dgm:bulletEnabled val="1"/>
        </dgm:presLayoutVars>
      </dgm:prSet>
      <dgm:spPr/>
      <dgm:t>
        <a:bodyPr/>
        <a:lstStyle/>
        <a:p>
          <a:endParaRPr lang="en-US"/>
        </a:p>
      </dgm:t>
    </dgm:pt>
    <dgm:pt modelId="{EDA51D7D-9A25-4469-873A-3F75AE0B3B3B}" type="pres">
      <dgm:prSet presAssocID="{ED31B389-6414-43DB-B17A-28C2556FBE3D}" presName="negativeSpace" presStyleCnt="0"/>
      <dgm:spPr/>
    </dgm:pt>
    <dgm:pt modelId="{888C0D58-6D7B-486F-A247-3F354FD014E1}" type="pres">
      <dgm:prSet presAssocID="{ED31B389-6414-43DB-B17A-28C2556FBE3D}" presName="childText" presStyleLbl="conFgAcc1" presStyleIdx="2" presStyleCnt="3">
        <dgm:presLayoutVars>
          <dgm:bulletEnabled val="1"/>
        </dgm:presLayoutVars>
      </dgm:prSet>
      <dgm:spPr/>
    </dgm:pt>
  </dgm:ptLst>
  <dgm:cxnLst>
    <dgm:cxn modelId="{AF9B629C-FCA6-4969-B497-010BD98546D1}" srcId="{047D4E03-555C-4230-9B25-E13551F88AE6}" destId="{75EF70AE-F5E9-4C57-8CD0-267E0D3D3BA1}" srcOrd="0" destOrd="0" parTransId="{AA32322E-AEF3-4B5A-B646-0731452FDDFB}" sibTransId="{2F658D83-EB31-456D-A544-7AC439C0A435}"/>
    <dgm:cxn modelId="{183626C2-2C08-4360-9DE6-3D817CF214A2}" type="presOf" srcId="{75EF70AE-F5E9-4C57-8CD0-267E0D3D3BA1}" destId="{58F64238-A42D-4B95-B799-A9D049FEBEE4}" srcOrd="0" destOrd="0" presId="urn:microsoft.com/office/officeart/2005/8/layout/list1"/>
    <dgm:cxn modelId="{AC43ACE6-0A53-4468-8AD0-28975F2D7D29}" type="presOf" srcId="{047D4E03-555C-4230-9B25-E13551F88AE6}" destId="{AF1D69FE-37A4-4300-9887-498A27CC3AAB}" srcOrd="0" destOrd="0" presId="urn:microsoft.com/office/officeart/2005/8/layout/list1"/>
    <dgm:cxn modelId="{A26FB795-5B05-4374-A062-A59F6D22764A}" type="presOf" srcId="{ED31B389-6414-43DB-B17A-28C2556FBE3D}" destId="{3A48BC4E-5BF4-4B47-93E3-8B837F3A2EA9}" srcOrd="1" destOrd="0" presId="urn:microsoft.com/office/officeart/2005/8/layout/list1"/>
    <dgm:cxn modelId="{F25148E9-9EED-4847-A18C-E1F1AAB14121}" type="presOf" srcId="{ED31B389-6414-43DB-B17A-28C2556FBE3D}" destId="{05B76B9B-F5D9-4EFB-9DFA-6EEE81B41871}" srcOrd="0" destOrd="0" presId="urn:microsoft.com/office/officeart/2005/8/layout/list1"/>
    <dgm:cxn modelId="{FBFC1287-C219-4751-B2F4-2659174A69CD}" srcId="{047D4E03-555C-4230-9B25-E13551F88AE6}" destId="{A9E41540-C46D-42EE-B4DA-196BD06DC6E9}" srcOrd="1" destOrd="0" parTransId="{66B9CA05-A4AB-485C-B557-F16FE256810D}" sibTransId="{38650C8D-D0D3-4C1A-A875-6D2A4ADC9CC0}"/>
    <dgm:cxn modelId="{F8249A8C-BCD9-4814-B932-3B347C55AB17}" srcId="{047D4E03-555C-4230-9B25-E13551F88AE6}" destId="{ED31B389-6414-43DB-B17A-28C2556FBE3D}" srcOrd="2" destOrd="0" parTransId="{47CB5047-0BCC-4A24-83DA-62082CFB1503}" sibTransId="{442B3424-C1B9-4B17-A609-CB1D8EDE8DC1}"/>
    <dgm:cxn modelId="{85DB52E4-347E-4C01-B77F-BE128DA6EE48}" type="presOf" srcId="{A9E41540-C46D-42EE-B4DA-196BD06DC6E9}" destId="{83F6D221-2805-4A3B-A681-4793FFB94B24}" srcOrd="0" destOrd="0" presId="urn:microsoft.com/office/officeart/2005/8/layout/list1"/>
    <dgm:cxn modelId="{D61A440D-EBD6-429C-A498-805C7D7BFC1C}" type="presOf" srcId="{A9E41540-C46D-42EE-B4DA-196BD06DC6E9}" destId="{1C4CE45D-2CCD-4AFA-BB15-7E388CE782CF}" srcOrd="1" destOrd="0" presId="urn:microsoft.com/office/officeart/2005/8/layout/list1"/>
    <dgm:cxn modelId="{674D92D7-615A-4431-A585-E8C78AF8D5D5}" type="presOf" srcId="{75EF70AE-F5E9-4C57-8CD0-267E0D3D3BA1}" destId="{21CBD721-3689-4802-963E-0BE0077F44E7}" srcOrd="1" destOrd="0" presId="urn:microsoft.com/office/officeart/2005/8/layout/list1"/>
    <dgm:cxn modelId="{5932FC09-BDFC-4C72-B011-E41C570B3957}" type="presParOf" srcId="{AF1D69FE-37A4-4300-9887-498A27CC3AAB}" destId="{B408AC6C-5089-4378-B947-35979DD55B44}" srcOrd="0" destOrd="0" presId="urn:microsoft.com/office/officeart/2005/8/layout/list1"/>
    <dgm:cxn modelId="{7C7572DE-AFCD-4099-9553-95B82D2C3A02}" type="presParOf" srcId="{B408AC6C-5089-4378-B947-35979DD55B44}" destId="{58F64238-A42D-4B95-B799-A9D049FEBEE4}" srcOrd="0" destOrd="0" presId="urn:microsoft.com/office/officeart/2005/8/layout/list1"/>
    <dgm:cxn modelId="{5110D712-B4D4-4A48-9573-A87EFB048610}" type="presParOf" srcId="{B408AC6C-5089-4378-B947-35979DD55B44}" destId="{21CBD721-3689-4802-963E-0BE0077F44E7}" srcOrd="1" destOrd="0" presId="urn:microsoft.com/office/officeart/2005/8/layout/list1"/>
    <dgm:cxn modelId="{97EBC2E3-69C7-4B80-BED2-5836B48F9F8B}" type="presParOf" srcId="{AF1D69FE-37A4-4300-9887-498A27CC3AAB}" destId="{959DC0F7-C54B-4501-B340-CC70590CD321}" srcOrd="1" destOrd="0" presId="urn:microsoft.com/office/officeart/2005/8/layout/list1"/>
    <dgm:cxn modelId="{C1E5BF85-4108-4BF4-B74B-07EA53F68E38}" type="presParOf" srcId="{AF1D69FE-37A4-4300-9887-498A27CC3AAB}" destId="{2AB3556F-09A0-4DFE-AF5B-237C6D55DA9F}" srcOrd="2" destOrd="0" presId="urn:microsoft.com/office/officeart/2005/8/layout/list1"/>
    <dgm:cxn modelId="{147F79F9-577D-472C-AFFC-3D258C20C2E5}" type="presParOf" srcId="{AF1D69FE-37A4-4300-9887-498A27CC3AAB}" destId="{F3FA0058-F8F9-419A-84AE-D57F713EC085}" srcOrd="3" destOrd="0" presId="urn:microsoft.com/office/officeart/2005/8/layout/list1"/>
    <dgm:cxn modelId="{0F13A579-7D10-4AC5-B429-9F4D550913C5}" type="presParOf" srcId="{AF1D69FE-37A4-4300-9887-498A27CC3AAB}" destId="{A7346FDB-4533-4E4A-A8CA-4CC3B9E75F02}" srcOrd="4" destOrd="0" presId="urn:microsoft.com/office/officeart/2005/8/layout/list1"/>
    <dgm:cxn modelId="{E1AFF747-A325-4E94-912C-EBC43239B51E}" type="presParOf" srcId="{A7346FDB-4533-4E4A-A8CA-4CC3B9E75F02}" destId="{83F6D221-2805-4A3B-A681-4793FFB94B24}" srcOrd="0" destOrd="0" presId="urn:microsoft.com/office/officeart/2005/8/layout/list1"/>
    <dgm:cxn modelId="{5187C732-4766-4C73-8076-E511207EA429}" type="presParOf" srcId="{A7346FDB-4533-4E4A-A8CA-4CC3B9E75F02}" destId="{1C4CE45D-2CCD-4AFA-BB15-7E388CE782CF}" srcOrd="1" destOrd="0" presId="urn:microsoft.com/office/officeart/2005/8/layout/list1"/>
    <dgm:cxn modelId="{6FA60E19-6ED5-41D0-9454-338AF690CCBB}" type="presParOf" srcId="{AF1D69FE-37A4-4300-9887-498A27CC3AAB}" destId="{C13E481D-B1CA-4171-9652-FAB8ABACA634}" srcOrd="5" destOrd="0" presId="urn:microsoft.com/office/officeart/2005/8/layout/list1"/>
    <dgm:cxn modelId="{738BDD97-CCB4-47A8-8F62-418E73C90230}" type="presParOf" srcId="{AF1D69FE-37A4-4300-9887-498A27CC3AAB}" destId="{B4E172EF-8C73-40C3-A742-82A6D90CF145}" srcOrd="6" destOrd="0" presId="urn:microsoft.com/office/officeart/2005/8/layout/list1"/>
    <dgm:cxn modelId="{4533F645-D81E-442E-A369-C7252AA4B588}" type="presParOf" srcId="{AF1D69FE-37A4-4300-9887-498A27CC3AAB}" destId="{94333123-59D4-46B2-91CA-8D966C679D5E}" srcOrd="7" destOrd="0" presId="urn:microsoft.com/office/officeart/2005/8/layout/list1"/>
    <dgm:cxn modelId="{593EC2D1-4DAF-4D2C-AD95-F13B18D15BBB}" type="presParOf" srcId="{AF1D69FE-37A4-4300-9887-498A27CC3AAB}" destId="{50747FC6-4EA9-42D5-AF9E-3D10289021A4}" srcOrd="8" destOrd="0" presId="urn:microsoft.com/office/officeart/2005/8/layout/list1"/>
    <dgm:cxn modelId="{A64D58C2-B3E2-4644-ABE8-87068BF25B33}" type="presParOf" srcId="{50747FC6-4EA9-42D5-AF9E-3D10289021A4}" destId="{05B76B9B-F5D9-4EFB-9DFA-6EEE81B41871}" srcOrd="0" destOrd="0" presId="urn:microsoft.com/office/officeart/2005/8/layout/list1"/>
    <dgm:cxn modelId="{912DC1AA-C10C-4CA0-8156-AF08BF296B75}" type="presParOf" srcId="{50747FC6-4EA9-42D5-AF9E-3D10289021A4}" destId="{3A48BC4E-5BF4-4B47-93E3-8B837F3A2EA9}" srcOrd="1" destOrd="0" presId="urn:microsoft.com/office/officeart/2005/8/layout/list1"/>
    <dgm:cxn modelId="{1D73FD34-A10C-4DBB-A75A-6D2990F955A5}" type="presParOf" srcId="{AF1D69FE-37A4-4300-9887-498A27CC3AAB}" destId="{EDA51D7D-9A25-4469-873A-3F75AE0B3B3B}" srcOrd="9" destOrd="0" presId="urn:microsoft.com/office/officeart/2005/8/layout/list1"/>
    <dgm:cxn modelId="{D7E19B97-8FAB-4C39-A68E-BBB01702959C}" type="presParOf" srcId="{AF1D69FE-37A4-4300-9887-498A27CC3AAB}" destId="{888C0D58-6D7B-486F-A247-3F354FD014E1}" srcOrd="10"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AC9EF90E-10F3-4EB5-9B17-D365A6E9B42C}"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7863893D-22F8-4782-9ADC-D3777611159A}">
      <dgm:prSet phldrT="[Text]" custT="1"/>
      <dgm:spPr/>
      <dgm:t>
        <a:bodyPr/>
        <a:lstStyle/>
        <a:p>
          <a:endParaRPr lang="en-US" sz="3600" b="1" dirty="0">
            <a:solidFill>
              <a:srgbClr val="0070C0"/>
            </a:solidFill>
          </a:endParaRPr>
        </a:p>
      </dgm:t>
    </dgm:pt>
    <dgm:pt modelId="{47923418-0426-4509-9970-0540BD7E178A}" type="parTrans" cxnId="{CB1370E3-8BEA-42E3-88B8-F4246A6AD784}">
      <dgm:prSet/>
      <dgm:spPr/>
      <dgm:t>
        <a:bodyPr/>
        <a:lstStyle/>
        <a:p>
          <a:endParaRPr lang="en-US"/>
        </a:p>
      </dgm:t>
    </dgm:pt>
    <dgm:pt modelId="{C8F1AE0A-3577-4D0E-B931-E76BE3E4BDBE}" type="sibTrans" cxnId="{CB1370E3-8BEA-42E3-88B8-F4246A6AD784}">
      <dgm:prSet/>
      <dgm:spPr/>
      <dgm:t>
        <a:bodyPr/>
        <a:lstStyle/>
        <a:p>
          <a:endParaRPr lang="en-US"/>
        </a:p>
      </dgm:t>
    </dgm:pt>
    <dgm:pt modelId="{CC4BA410-D6A1-4BB1-8295-9FB611FAA1CC}">
      <dgm:prSet phldrT="[Text]" custT="1"/>
      <dgm:spPr/>
      <dgm:t>
        <a:bodyPr/>
        <a:lstStyle/>
        <a:p>
          <a:r>
            <a:rPr lang="en-US" sz="2400" dirty="0" smtClean="0">
              <a:solidFill>
                <a:srgbClr val="FF0000"/>
              </a:solidFill>
              <a:effectLst>
                <a:outerShdw blurRad="38100" dist="38100" dir="2700000" algn="tl">
                  <a:srgbClr val="000000">
                    <a:alpha val="43137"/>
                  </a:srgbClr>
                </a:outerShdw>
              </a:effectLst>
            </a:rPr>
            <a:t>Identification</a:t>
          </a:r>
          <a:endParaRPr lang="en-US" sz="2400" dirty="0">
            <a:solidFill>
              <a:srgbClr val="FF0000"/>
            </a:solidFill>
            <a:effectLst>
              <a:outerShdw blurRad="38100" dist="38100" dir="2700000" algn="tl">
                <a:srgbClr val="000000">
                  <a:alpha val="43137"/>
                </a:srgbClr>
              </a:outerShdw>
            </a:effectLst>
          </a:endParaRPr>
        </a:p>
      </dgm:t>
    </dgm:pt>
    <dgm:pt modelId="{137F894F-21AB-470C-BD89-D1FD2BDDD01B}" type="parTrans" cxnId="{7A9945AC-929C-43ED-A27E-49E6972AE667}">
      <dgm:prSet/>
      <dgm:spPr/>
      <dgm:t>
        <a:bodyPr/>
        <a:lstStyle/>
        <a:p>
          <a:endParaRPr lang="en-US"/>
        </a:p>
      </dgm:t>
    </dgm:pt>
    <dgm:pt modelId="{365E0920-CA07-4898-944F-B286D9542B1B}" type="sibTrans" cxnId="{7A9945AC-929C-43ED-A27E-49E6972AE667}">
      <dgm:prSet/>
      <dgm:spPr/>
      <dgm:t>
        <a:bodyPr/>
        <a:lstStyle/>
        <a:p>
          <a:endParaRPr lang="en-US"/>
        </a:p>
      </dgm:t>
    </dgm:pt>
    <dgm:pt modelId="{93F0565A-DBB0-4C44-B74F-20DDBA14ACA9}">
      <dgm:prSet phldrT="[Text]" custT="1"/>
      <dgm:spPr/>
      <dgm:t>
        <a:bodyPr/>
        <a:lstStyle/>
        <a:p>
          <a:r>
            <a:rPr lang="en-US" sz="2400" dirty="0" smtClean="0">
              <a:solidFill>
                <a:srgbClr val="FF0000"/>
              </a:solidFill>
              <a:effectLst>
                <a:outerShdw blurRad="38100" dist="38100" dir="2700000" algn="tl">
                  <a:srgbClr val="000000">
                    <a:alpha val="43137"/>
                  </a:srgbClr>
                </a:outerShdw>
              </a:effectLst>
            </a:rPr>
            <a:t>Treatment</a:t>
          </a:r>
          <a:endParaRPr lang="en-US" sz="2400" dirty="0">
            <a:solidFill>
              <a:srgbClr val="FF0000"/>
            </a:solidFill>
            <a:effectLst>
              <a:outerShdw blurRad="38100" dist="38100" dir="2700000" algn="tl">
                <a:srgbClr val="000000">
                  <a:alpha val="43137"/>
                </a:srgbClr>
              </a:outerShdw>
            </a:effectLst>
          </a:endParaRPr>
        </a:p>
      </dgm:t>
    </dgm:pt>
    <dgm:pt modelId="{6230BBAA-6556-44A6-A605-A6B041530855}" type="parTrans" cxnId="{C080BCD9-1C05-4C6E-86EE-8498965FFB81}">
      <dgm:prSet/>
      <dgm:spPr/>
      <dgm:t>
        <a:bodyPr/>
        <a:lstStyle/>
        <a:p>
          <a:endParaRPr lang="en-US"/>
        </a:p>
      </dgm:t>
    </dgm:pt>
    <dgm:pt modelId="{ACD9AFB3-989B-4936-957E-F61555620AC8}" type="sibTrans" cxnId="{C080BCD9-1C05-4C6E-86EE-8498965FFB81}">
      <dgm:prSet/>
      <dgm:spPr/>
      <dgm:t>
        <a:bodyPr/>
        <a:lstStyle/>
        <a:p>
          <a:endParaRPr lang="en-US"/>
        </a:p>
      </dgm:t>
    </dgm:pt>
    <dgm:pt modelId="{E4B6DD0A-B1DD-45C5-B5D2-0734F396E2D3}">
      <dgm:prSet phldrT="[Text]" custT="1"/>
      <dgm:spPr/>
      <dgm:t>
        <a:bodyPr/>
        <a:lstStyle/>
        <a:p>
          <a:r>
            <a:rPr lang="en-US" sz="2400" dirty="0" smtClean="0">
              <a:solidFill>
                <a:srgbClr val="FF0000"/>
              </a:solidFill>
              <a:effectLst>
                <a:outerShdw blurRad="38100" dist="38100" dir="2700000" algn="tl">
                  <a:srgbClr val="000000">
                    <a:alpha val="43137"/>
                  </a:srgbClr>
                </a:outerShdw>
              </a:effectLst>
            </a:rPr>
            <a:t>Disinfection</a:t>
          </a:r>
          <a:endParaRPr lang="en-US" sz="2400" dirty="0">
            <a:solidFill>
              <a:srgbClr val="FF0000"/>
            </a:solidFill>
            <a:effectLst>
              <a:outerShdw blurRad="38100" dist="38100" dir="2700000" algn="tl">
                <a:srgbClr val="000000">
                  <a:alpha val="43137"/>
                </a:srgbClr>
              </a:outerShdw>
            </a:effectLst>
          </a:endParaRPr>
        </a:p>
      </dgm:t>
    </dgm:pt>
    <dgm:pt modelId="{0402FA42-E8DE-46C4-93BC-2BBFC93648A8}" type="parTrans" cxnId="{958BC687-6D25-4B5C-988C-15EF230D8664}">
      <dgm:prSet/>
      <dgm:spPr/>
      <dgm:t>
        <a:bodyPr/>
        <a:lstStyle/>
        <a:p>
          <a:endParaRPr lang="en-US"/>
        </a:p>
      </dgm:t>
    </dgm:pt>
    <dgm:pt modelId="{5758491B-A38A-48CA-AB18-AB3AC09B73AF}" type="sibTrans" cxnId="{958BC687-6D25-4B5C-988C-15EF230D8664}">
      <dgm:prSet/>
      <dgm:spPr/>
      <dgm:t>
        <a:bodyPr/>
        <a:lstStyle/>
        <a:p>
          <a:endParaRPr lang="en-US"/>
        </a:p>
      </dgm:t>
    </dgm:pt>
    <dgm:pt modelId="{FE514AC2-270A-4759-92F4-325CA9CDBEBE}">
      <dgm:prSet phldrT="[Text]" custT="1"/>
      <dgm:spPr/>
      <dgm:t>
        <a:bodyPr/>
        <a:lstStyle/>
        <a:p>
          <a:r>
            <a:rPr lang="en-US" sz="2400" dirty="0" smtClean="0">
              <a:solidFill>
                <a:srgbClr val="FF0000"/>
              </a:solidFill>
              <a:effectLst>
                <a:outerShdw blurRad="38100" dist="38100" dir="2700000" algn="tl">
                  <a:srgbClr val="000000">
                    <a:alpha val="43137"/>
                  </a:srgbClr>
                </a:outerShdw>
              </a:effectLst>
            </a:rPr>
            <a:t>Isolation</a:t>
          </a:r>
          <a:endParaRPr lang="en-US" sz="2400" dirty="0">
            <a:solidFill>
              <a:srgbClr val="FF0000"/>
            </a:solidFill>
            <a:effectLst>
              <a:outerShdw blurRad="38100" dist="38100" dir="2700000" algn="tl">
                <a:srgbClr val="000000">
                  <a:alpha val="43137"/>
                </a:srgbClr>
              </a:outerShdw>
            </a:effectLst>
          </a:endParaRPr>
        </a:p>
      </dgm:t>
    </dgm:pt>
    <dgm:pt modelId="{0B4FCEE8-6CFD-433A-859E-5B283A83A616}" type="parTrans" cxnId="{C80C0776-A0FA-4BB1-BF3A-439CFE9CCF8F}">
      <dgm:prSet/>
      <dgm:spPr/>
      <dgm:t>
        <a:bodyPr/>
        <a:lstStyle/>
        <a:p>
          <a:endParaRPr lang="en-US"/>
        </a:p>
      </dgm:t>
    </dgm:pt>
    <dgm:pt modelId="{3DB943FF-381D-4D77-A192-D29992B4B843}" type="sibTrans" cxnId="{C80C0776-A0FA-4BB1-BF3A-439CFE9CCF8F}">
      <dgm:prSet/>
      <dgm:spPr/>
      <dgm:t>
        <a:bodyPr/>
        <a:lstStyle/>
        <a:p>
          <a:endParaRPr lang="en-US"/>
        </a:p>
      </dgm:t>
    </dgm:pt>
    <dgm:pt modelId="{17379CCB-09D5-4106-908C-CCB79AAF9ABC}" type="pres">
      <dgm:prSet presAssocID="{AC9EF90E-10F3-4EB5-9B17-D365A6E9B42C}" presName="composite" presStyleCnt="0">
        <dgm:presLayoutVars>
          <dgm:chMax val="1"/>
          <dgm:dir/>
          <dgm:resizeHandles val="exact"/>
        </dgm:presLayoutVars>
      </dgm:prSet>
      <dgm:spPr/>
      <dgm:t>
        <a:bodyPr/>
        <a:lstStyle/>
        <a:p>
          <a:endParaRPr lang="en-US"/>
        </a:p>
      </dgm:t>
    </dgm:pt>
    <dgm:pt modelId="{AB491A43-351C-443D-938E-57618392632C}" type="pres">
      <dgm:prSet presAssocID="{AC9EF90E-10F3-4EB5-9B17-D365A6E9B42C}" presName="radial" presStyleCnt="0">
        <dgm:presLayoutVars>
          <dgm:animLvl val="ctr"/>
        </dgm:presLayoutVars>
      </dgm:prSet>
      <dgm:spPr/>
    </dgm:pt>
    <dgm:pt modelId="{46353DAA-8DE2-4CEA-8019-47799B97F817}" type="pres">
      <dgm:prSet presAssocID="{7863893D-22F8-4782-9ADC-D3777611159A}" presName="centerShape" presStyleLbl="vennNode1" presStyleIdx="0" presStyleCnt="5" custScaleX="124909" custScaleY="78773"/>
      <dgm:spPr/>
      <dgm:t>
        <a:bodyPr/>
        <a:lstStyle/>
        <a:p>
          <a:endParaRPr lang="en-US"/>
        </a:p>
      </dgm:t>
    </dgm:pt>
    <dgm:pt modelId="{4C9699BB-A166-4B96-8AE2-675F6C51C9A1}" type="pres">
      <dgm:prSet presAssocID="{CC4BA410-D6A1-4BB1-8295-9FB611FAA1CC}" presName="node" presStyleLbl="vennNode1" presStyleIdx="1" presStyleCnt="5" custScaleX="200886" custScaleY="116337" custRadScaleRad="94920" custRadScaleInc="663">
        <dgm:presLayoutVars>
          <dgm:bulletEnabled val="1"/>
        </dgm:presLayoutVars>
      </dgm:prSet>
      <dgm:spPr/>
      <dgm:t>
        <a:bodyPr/>
        <a:lstStyle/>
        <a:p>
          <a:endParaRPr lang="en-US"/>
        </a:p>
      </dgm:t>
    </dgm:pt>
    <dgm:pt modelId="{211C446D-E2C7-4E9F-8BEF-FFDD5C90F4A0}" type="pres">
      <dgm:prSet presAssocID="{93F0565A-DBB0-4C44-B74F-20DDBA14ACA9}" presName="node" presStyleLbl="vennNode1" presStyleIdx="2" presStyleCnt="5" custScaleX="152394" custScaleY="151509" custRadScaleRad="144528" custRadScaleInc="721">
        <dgm:presLayoutVars>
          <dgm:bulletEnabled val="1"/>
        </dgm:presLayoutVars>
      </dgm:prSet>
      <dgm:spPr/>
      <dgm:t>
        <a:bodyPr/>
        <a:lstStyle/>
        <a:p>
          <a:endParaRPr lang="en-US"/>
        </a:p>
      </dgm:t>
    </dgm:pt>
    <dgm:pt modelId="{2A51E3CA-161E-4B80-A1C4-83A8A06D5D5F}" type="pres">
      <dgm:prSet presAssocID="{E4B6DD0A-B1DD-45C5-B5D2-0734F396E2D3}" presName="node" presStyleLbl="vennNode1" presStyleIdx="3" presStyleCnt="5" custScaleX="192716" custScaleY="130904" custRadScaleRad="92596" custRadScaleInc="-117">
        <dgm:presLayoutVars>
          <dgm:bulletEnabled val="1"/>
        </dgm:presLayoutVars>
      </dgm:prSet>
      <dgm:spPr/>
      <dgm:t>
        <a:bodyPr/>
        <a:lstStyle/>
        <a:p>
          <a:endParaRPr lang="en-US"/>
        </a:p>
      </dgm:t>
    </dgm:pt>
    <dgm:pt modelId="{137EB3C0-D92F-4951-82B6-3CB07CD06037}" type="pres">
      <dgm:prSet presAssocID="{FE514AC2-270A-4759-92F4-325CA9CDBEBE}" presName="node" presStyleLbl="vennNode1" presStyleIdx="4" presStyleCnt="5" custScaleX="147243" custScaleY="151507" custRadScaleRad="146174" custRadScaleInc="1010">
        <dgm:presLayoutVars>
          <dgm:bulletEnabled val="1"/>
        </dgm:presLayoutVars>
      </dgm:prSet>
      <dgm:spPr/>
      <dgm:t>
        <a:bodyPr/>
        <a:lstStyle/>
        <a:p>
          <a:endParaRPr lang="en-US"/>
        </a:p>
      </dgm:t>
    </dgm:pt>
  </dgm:ptLst>
  <dgm:cxnLst>
    <dgm:cxn modelId="{958BC687-6D25-4B5C-988C-15EF230D8664}" srcId="{7863893D-22F8-4782-9ADC-D3777611159A}" destId="{E4B6DD0A-B1DD-45C5-B5D2-0734F396E2D3}" srcOrd="2" destOrd="0" parTransId="{0402FA42-E8DE-46C4-93BC-2BBFC93648A8}" sibTransId="{5758491B-A38A-48CA-AB18-AB3AC09B73AF}"/>
    <dgm:cxn modelId="{A39FF9A5-16B1-4334-AB63-35755B0C4F61}" type="presOf" srcId="{FE514AC2-270A-4759-92F4-325CA9CDBEBE}" destId="{137EB3C0-D92F-4951-82B6-3CB07CD06037}" srcOrd="0" destOrd="0" presId="urn:microsoft.com/office/officeart/2005/8/layout/radial3"/>
    <dgm:cxn modelId="{CB1370E3-8BEA-42E3-88B8-F4246A6AD784}" srcId="{AC9EF90E-10F3-4EB5-9B17-D365A6E9B42C}" destId="{7863893D-22F8-4782-9ADC-D3777611159A}" srcOrd="0" destOrd="0" parTransId="{47923418-0426-4509-9970-0540BD7E178A}" sibTransId="{C8F1AE0A-3577-4D0E-B931-E76BE3E4BDBE}"/>
    <dgm:cxn modelId="{FC91671E-117D-4C34-938D-B7C77E82DDE0}" type="presOf" srcId="{AC9EF90E-10F3-4EB5-9B17-D365A6E9B42C}" destId="{17379CCB-09D5-4106-908C-CCB79AAF9ABC}" srcOrd="0" destOrd="0" presId="urn:microsoft.com/office/officeart/2005/8/layout/radial3"/>
    <dgm:cxn modelId="{25A5382F-60DE-440D-BA11-5BA3E4EE3D3A}" type="presOf" srcId="{7863893D-22F8-4782-9ADC-D3777611159A}" destId="{46353DAA-8DE2-4CEA-8019-47799B97F817}" srcOrd="0" destOrd="0" presId="urn:microsoft.com/office/officeart/2005/8/layout/radial3"/>
    <dgm:cxn modelId="{C080BCD9-1C05-4C6E-86EE-8498965FFB81}" srcId="{7863893D-22F8-4782-9ADC-D3777611159A}" destId="{93F0565A-DBB0-4C44-B74F-20DDBA14ACA9}" srcOrd="1" destOrd="0" parTransId="{6230BBAA-6556-44A6-A605-A6B041530855}" sibTransId="{ACD9AFB3-989B-4936-957E-F61555620AC8}"/>
    <dgm:cxn modelId="{C80C0776-A0FA-4BB1-BF3A-439CFE9CCF8F}" srcId="{7863893D-22F8-4782-9ADC-D3777611159A}" destId="{FE514AC2-270A-4759-92F4-325CA9CDBEBE}" srcOrd="3" destOrd="0" parTransId="{0B4FCEE8-6CFD-433A-859E-5B283A83A616}" sibTransId="{3DB943FF-381D-4D77-A192-D29992B4B843}"/>
    <dgm:cxn modelId="{7A9945AC-929C-43ED-A27E-49E6972AE667}" srcId="{7863893D-22F8-4782-9ADC-D3777611159A}" destId="{CC4BA410-D6A1-4BB1-8295-9FB611FAA1CC}" srcOrd="0" destOrd="0" parTransId="{137F894F-21AB-470C-BD89-D1FD2BDDD01B}" sibTransId="{365E0920-CA07-4898-944F-B286D9542B1B}"/>
    <dgm:cxn modelId="{B1637688-5101-4A3A-8E6D-BFF1894F8768}" type="presOf" srcId="{93F0565A-DBB0-4C44-B74F-20DDBA14ACA9}" destId="{211C446D-E2C7-4E9F-8BEF-FFDD5C90F4A0}" srcOrd="0" destOrd="0" presId="urn:microsoft.com/office/officeart/2005/8/layout/radial3"/>
    <dgm:cxn modelId="{A98893D3-94A4-41B7-BF83-235BC2EFDE4B}" type="presOf" srcId="{CC4BA410-D6A1-4BB1-8295-9FB611FAA1CC}" destId="{4C9699BB-A166-4B96-8AE2-675F6C51C9A1}" srcOrd="0" destOrd="0" presId="urn:microsoft.com/office/officeart/2005/8/layout/radial3"/>
    <dgm:cxn modelId="{4D4C297E-70C0-4CC0-A64E-9029B993723A}" type="presOf" srcId="{E4B6DD0A-B1DD-45C5-B5D2-0734F396E2D3}" destId="{2A51E3CA-161E-4B80-A1C4-83A8A06D5D5F}" srcOrd="0" destOrd="0" presId="urn:microsoft.com/office/officeart/2005/8/layout/radial3"/>
    <dgm:cxn modelId="{9D103745-5208-4AFA-8042-5DFEC0F9EB2A}" type="presParOf" srcId="{17379CCB-09D5-4106-908C-CCB79AAF9ABC}" destId="{AB491A43-351C-443D-938E-57618392632C}" srcOrd="0" destOrd="0" presId="urn:microsoft.com/office/officeart/2005/8/layout/radial3"/>
    <dgm:cxn modelId="{76E8DDD3-6796-4275-8F93-B7002BB88F69}" type="presParOf" srcId="{AB491A43-351C-443D-938E-57618392632C}" destId="{46353DAA-8DE2-4CEA-8019-47799B97F817}" srcOrd="0" destOrd="0" presId="urn:microsoft.com/office/officeart/2005/8/layout/radial3"/>
    <dgm:cxn modelId="{C0C13300-C89B-4EF0-9B9D-7A3824ED49B5}" type="presParOf" srcId="{AB491A43-351C-443D-938E-57618392632C}" destId="{4C9699BB-A166-4B96-8AE2-675F6C51C9A1}" srcOrd="1" destOrd="0" presId="urn:microsoft.com/office/officeart/2005/8/layout/radial3"/>
    <dgm:cxn modelId="{DCC3F31A-64C0-417F-9658-BAA1A5DD4794}" type="presParOf" srcId="{AB491A43-351C-443D-938E-57618392632C}" destId="{211C446D-E2C7-4E9F-8BEF-FFDD5C90F4A0}" srcOrd="2" destOrd="0" presId="urn:microsoft.com/office/officeart/2005/8/layout/radial3"/>
    <dgm:cxn modelId="{86CDDF5B-072F-410E-B804-2C1FFE97D01A}" type="presParOf" srcId="{AB491A43-351C-443D-938E-57618392632C}" destId="{2A51E3CA-161E-4B80-A1C4-83A8A06D5D5F}" srcOrd="3" destOrd="0" presId="urn:microsoft.com/office/officeart/2005/8/layout/radial3"/>
    <dgm:cxn modelId="{AF1A08C8-D3BD-493D-B4EA-70890DD14DD8}" type="presParOf" srcId="{AB491A43-351C-443D-938E-57618392632C}" destId="{137EB3C0-D92F-4951-82B6-3CB07CD06037}" srcOrd="4" destOrd="0" presId="urn:microsoft.com/office/officeart/2005/8/layout/radial3"/>
  </dgm:cxnLst>
  <dgm:bg/>
  <dgm:whole/>
</dgm:dataModel>
</file>

<file path=ppt/diagrams/data3.xml><?xml version="1.0" encoding="utf-8"?>
<dgm:dataModel xmlns:dgm="http://schemas.openxmlformats.org/drawingml/2006/diagram" xmlns:a="http://schemas.openxmlformats.org/drawingml/2006/main">
  <dgm:ptLst>
    <dgm:pt modelId="{49D79F9D-8F00-48BE-9A8D-0D34DC7992E1}" type="doc">
      <dgm:prSet loTypeId="urn:microsoft.com/office/officeart/2005/8/layout/cycle7" loCatId="cycle" qsTypeId="urn:microsoft.com/office/officeart/2005/8/quickstyle/simple1" qsCatId="simple" csTypeId="urn:microsoft.com/office/officeart/2005/8/colors/accent2_2" csCatId="accent2" phldr="1"/>
      <dgm:spPr/>
      <dgm:t>
        <a:bodyPr/>
        <a:lstStyle/>
        <a:p>
          <a:endParaRPr lang="en-US"/>
        </a:p>
      </dgm:t>
    </dgm:pt>
    <dgm:pt modelId="{599862CC-918B-449E-A4D5-67E88D54253E}">
      <dgm:prSet phldrT="[Text]" custT="1"/>
      <dgm:spPr/>
      <dgm:t>
        <a:bodyPr/>
        <a:lstStyle/>
        <a:p>
          <a:r>
            <a:rPr lang="en-US" sz="1800" dirty="0" smtClean="0"/>
            <a:t>Reservoir</a:t>
          </a:r>
          <a:endParaRPr lang="en-US" sz="1800" dirty="0"/>
        </a:p>
      </dgm:t>
    </dgm:pt>
    <dgm:pt modelId="{7C093D17-255E-4304-B28E-A27189776BB1}" type="parTrans" cxnId="{77F9F1E2-15B3-4BAB-9A54-F9A4FCAB0AAB}">
      <dgm:prSet/>
      <dgm:spPr/>
      <dgm:t>
        <a:bodyPr/>
        <a:lstStyle/>
        <a:p>
          <a:endParaRPr lang="en-US" sz="1800"/>
        </a:p>
      </dgm:t>
    </dgm:pt>
    <dgm:pt modelId="{D0DCACEC-21BB-44A5-A87E-A05CAACE7E92}" type="sibTrans" cxnId="{77F9F1E2-15B3-4BAB-9A54-F9A4FCAB0AAB}">
      <dgm:prSet custT="1"/>
      <dgm:spPr/>
      <dgm:t>
        <a:bodyPr/>
        <a:lstStyle/>
        <a:p>
          <a:endParaRPr lang="en-US" sz="1800"/>
        </a:p>
      </dgm:t>
    </dgm:pt>
    <dgm:pt modelId="{6AE3FCEE-A262-4CAD-84F1-87662180E444}">
      <dgm:prSet phldrT="[Text]" custT="1"/>
      <dgm:spPr/>
      <dgm:t>
        <a:bodyPr/>
        <a:lstStyle/>
        <a:p>
          <a:r>
            <a:rPr lang="en-US" sz="1800" dirty="0" smtClean="0"/>
            <a:t>Carrier</a:t>
          </a:r>
          <a:endParaRPr lang="en-US" sz="1800" dirty="0"/>
        </a:p>
      </dgm:t>
    </dgm:pt>
    <dgm:pt modelId="{19047D30-B674-4199-980E-9C404C22C453}" type="parTrans" cxnId="{F3FF0D34-6685-456D-BE57-F368D3944191}">
      <dgm:prSet/>
      <dgm:spPr/>
      <dgm:t>
        <a:bodyPr/>
        <a:lstStyle/>
        <a:p>
          <a:endParaRPr lang="en-US" sz="1800"/>
        </a:p>
      </dgm:t>
    </dgm:pt>
    <dgm:pt modelId="{F78F679A-C183-4E29-9192-7C8FB921DB5C}" type="sibTrans" cxnId="{F3FF0D34-6685-456D-BE57-F368D3944191}">
      <dgm:prSet custT="1"/>
      <dgm:spPr/>
      <dgm:t>
        <a:bodyPr/>
        <a:lstStyle/>
        <a:p>
          <a:endParaRPr lang="en-US" sz="1800"/>
        </a:p>
      </dgm:t>
    </dgm:pt>
    <dgm:pt modelId="{F4A20299-7E09-4E6F-921B-592AE92848A0}">
      <dgm:prSet phldrT="[Text]" custT="1"/>
      <dgm:spPr/>
      <dgm:t>
        <a:bodyPr/>
        <a:lstStyle/>
        <a:p>
          <a:r>
            <a:rPr lang="en-US" sz="1800" dirty="0" smtClean="0"/>
            <a:t>Case</a:t>
          </a:r>
          <a:endParaRPr lang="en-US" sz="1800" dirty="0"/>
        </a:p>
      </dgm:t>
    </dgm:pt>
    <dgm:pt modelId="{A588E8CA-CC84-405C-9728-5D5888E4ED82}" type="parTrans" cxnId="{6BB3F43E-8B97-4C7D-8BE5-00C5E78840ED}">
      <dgm:prSet/>
      <dgm:spPr/>
      <dgm:t>
        <a:bodyPr/>
        <a:lstStyle/>
        <a:p>
          <a:endParaRPr lang="en-US" sz="1800"/>
        </a:p>
      </dgm:t>
    </dgm:pt>
    <dgm:pt modelId="{AAE4F964-B6BB-41BB-99EA-666F1973FE15}" type="sibTrans" cxnId="{6BB3F43E-8B97-4C7D-8BE5-00C5E78840ED}">
      <dgm:prSet custT="1"/>
      <dgm:spPr/>
      <dgm:t>
        <a:bodyPr/>
        <a:lstStyle/>
        <a:p>
          <a:endParaRPr lang="en-US" sz="1800"/>
        </a:p>
      </dgm:t>
    </dgm:pt>
    <dgm:pt modelId="{861885BF-81D4-4E49-8979-DA168556F1BA}" type="pres">
      <dgm:prSet presAssocID="{49D79F9D-8F00-48BE-9A8D-0D34DC7992E1}" presName="Name0" presStyleCnt="0">
        <dgm:presLayoutVars>
          <dgm:dir/>
          <dgm:resizeHandles val="exact"/>
        </dgm:presLayoutVars>
      </dgm:prSet>
      <dgm:spPr/>
      <dgm:t>
        <a:bodyPr/>
        <a:lstStyle/>
        <a:p>
          <a:endParaRPr lang="en-US"/>
        </a:p>
      </dgm:t>
    </dgm:pt>
    <dgm:pt modelId="{8F6EA4B2-F7DD-4DD9-A332-371E3A5343D7}" type="pres">
      <dgm:prSet presAssocID="{599862CC-918B-449E-A4D5-67E88D54253E}" presName="node" presStyleLbl="node1" presStyleIdx="0" presStyleCnt="3" custScaleX="168034">
        <dgm:presLayoutVars>
          <dgm:bulletEnabled val="1"/>
        </dgm:presLayoutVars>
      </dgm:prSet>
      <dgm:spPr/>
      <dgm:t>
        <a:bodyPr/>
        <a:lstStyle/>
        <a:p>
          <a:endParaRPr lang="en-US"/>
        </a:p>
      </dgm:t>
    </dgm:pt>
    <dgm:pt modelId="{F814018B-4239-4EE1-AA9D-FF0D3A72966B}" type="pres">
      <dgm:prSet presAssocID="{D0DCACEC-21BB-44A5-A87E-A05CAACE7E92}" presName="sibTrans" presStyleLbl="sibTrans2D1" presStyleIdx="0" presStyleCnt="3"/>
      <dgm:spPr/>
      <dgm:t>
        <a:bodyPr/>
        <a:lstStyle/>
        <a:p>
          <a:endParaRPr lang="en-US"/>
        </a:p>
      </dgm:t>
    </dgm:pt>
    <dgm:pt modelId="{0B604666-20E5-49CE-BE8A-F0B1D71EEF55}" type="pres">
      <dgm:prSet presAssocID="{D0DCACEC-21BB-44A5-A87E-A05CAACE7E92}" presName="connectorText" presStyleLbl="sibTrans2D1" presStyleIdx="0" presStyleCnt="3"/>
      <dgm:spPr/>
      <dgm:t>
        <a:bodyPr/>
        <a:lstStyle/>
        <a:p>
          <a:endParaRPr lang="en-US"/>
        </a:p>
      </dgm:t>
    </dgm:pt>
    <dgm:pt modelId="{8DF211A6-7A77-4FBD-9DF1-822D75F4849B}" type="pres">
      <dgm:prSet presAssocID="{6AE3FCEE-A262-4CAD-84F1-87662180E444}" presName="node" presStyleLbl="node1" presStyleIdx="1" presStyleCnt="3" custScaleX="120262">
        <dgm:presLayoutVars>
          <dgm:bulletEnabled val="1"/>
        </dgm:presLayoutVars>
      </dgm:prSet>
      <dgm:spPr/>
      <dgm:t>
        <a:bodyPr/>
        <a:lstStyle/>
        <a:p>
          <a:endParaRPr lang="en-US"/>
        </a:p>
      </dgm:t>
    </dgm:pt>
    <dgm:pt modelId="{EC345AB9-5797-4B5E-B503-F1B0655D7641}" type="pres">
      <dgm:prSet presAssocID="{F78F679A-C183-4E29-9192-7C8FB921DB5C}" presName="sibTrans" presStyleLbl="sibTrans2D1" presStyleIdx="1" presStyleCnt="3"/>
      <dgm:spPr/>
      <dgm:t>
        <a:bodyPr/>
        <a:lstStyle/>
        <a:p>
          <a:endParaRPr lang="en-US"/>
        </a:p>
      </dgm:t>
    </dgm:pt>
    <dgm:pt modelId="{05362171-0477-4B11-8E6F-5B04783889AD}" type="pres">
      <dgm:prSet presAssocID="{F78F679A-C183-4E29-9192-7C8FB921DB5C}" presName="connectorText" presStyleLbl="sibTrans2D1" presStyleIdx="1" presStyleCnt="3"/>
      <dgm:spPr/>
      <dgm:t>
        <a:bodyPr/>
        <a:lstStyle/>
        <a:p>
          <a:endParaRPr lang="en-US"/>
        </a:p>
      </dgm:t>
    </dgm:pt>
    <dgm:pt modelId="{67C36C70-BE38-40F0-9D2B-45464D28AC58}" type="pres">
      <dgm:prSet presAssocID="{F4A20299-7E09-4E6F-921B-592AE92848A0}" presName="node" presStyleLbl="node1" presStyleIdx="2" presStyleCnt="3">
        <dgm:presLayoutVars>
          <dgm:bulletEnabled val="1"/>
        </dgm:presLayoutVars>
      </dgm:prSet>
      <dgm:spPr/>
      <dgm:t>
        <a:bodyPr/>
        <a:lstStyle/>
        <a:p>
          <a:endParaRPr lang="en-US"/>
        </a:p>
      </dgm:t>
    </dgm:pt>
    <dgm:pt modelId="{F14ED59A-96D6-4295-9DF1-CE8F1FC68760}" type="pres">
      <dgm:prSet presAssocID="{AAE4F964-B6BB-41BB-99EA-666F1973FE15}" presName="sibTrans" presStyleLbl="sibTrans2D1" presStyleIdx="2" presStyleCnt="3"/>
      <dgm:spPr/>
      <dgm:t>
        <a:bodyPr/>
        <a:lstStyle/>
        <a:p>
          <a:endParaRPr lang="en-US"/>
        </a:p>
      </dgm:t>
    </dgm:pt>
    <dgm:pt modelId="{1E5853F8-4EEC-4B12-B620-377CC92BB60B}" type="pres">
      <dgm:prSet presAssocID="{AAE4F964-B6BB-41BB-99EA-666F1973FE15}" presName="connectorText" presStyleLbl="sibTrans2D1" presStyleIdx="2" presStyleCnt="3"/>
      <dgm:spPr/>
      <dgm:t>
        <a:bodyPr/>
        <a:lstStyle/>
        <a:p>
          <a:endParaRPr lang="en-US"/>
        </a:p>
      </dgm:t>
    </dgm:pt>
  </dgm:ptLst>
  <dgm:cxnLst>
    <dgm:cxn modelId="{F3FF0D34-6685-456D-BE57-F368D3944191}" srcId="{49D79F9D-8F00-48BE-9A8D-0D34DC7992E1}" destId="{6AE3FCEE-A262-4CAD-84F1-87662180E444}" srcOrd="1" destOrd="0" parTransId="{19047D30-B674-4199-980E-9C404C22C453}" sibTransId="{F78F679A-C183-4E29-9192-7C8FB921DB5C}"/>
    <dgm:cxn modelId="{943AD0AC-48C1-4171-AC22-EB4E063C95E8}" type="presOf" srcId="{49D79F9D-8F00-48BE-9A8D-0D34DC7992E1}" destId="{861885BF-81D4-4E49-8979-DA168556F1BA}" srcOrd="0" destOrd="0" presId="urn:microsoft.com/office/officeart/2005/8/layout/cycle7"/>
    <dgm:cxn modelId="{73DBC56D-F810-499B-9393-A78986E20335}" type="presOf" srcId="{D0DCACEC-21BB-44A5-A87E-A05CAACE7E92}" destId="{F814018B-4239-4EE1-AA9D-FF0D3A72966B}" srcOrd="0" destOrd="0" presId="urn:microsoft.com/office/officeart/2005/8/layout/cycle7"/>
    <dgm:cxn modelId="{6BB3F43E-8B97-4C7D-8BE5-00C5E78840ED}" srcId="{49D79F9D-8F00-48BE-9A8D-0D34DC7992E1}" destId="{F4A20299-7E09-4E6F-921B-592AE92848A0}" srcOrd="2" destOrd="0" parTransId="{A588E8CA-CC84-405C-9728-5D5888E4ED82}" sibTransId="{AAE4F964-B6BB-41BB-99EA-666F1973FE15}"/>
    <dgm:cxn modelId="{F3181EB0-5940-4D5B-A91A-8366F3313EE4}" type="presOf" srcId="{F78F679A-C183-4E29-9192-7C8FB921DB5C}" destId="{EC345AB9-5797-4B5E-B503-F1B0655D7641}" srcOrd="0" destOrd="0" presId="urn:microsoft.com/office/officeart/2005/8/layout/cycle7"/>
    <dgm:cxn modelId="{2B4935D7-D22B-4316-8C3F-4BE2B984F250}" type="presOf" srcId="{AAE4F964-B6BB-41BB-99EA-666F1973FE15}" destId="{F14ED59A-96D6-4295-9DF1-CE8F1FC68760}" srcOrd="0" destOrd="0" presId="urn:microsoft.com/office/officeart/2005/8/layout/cycle7"/>
    <dgm:cxn modelId="{62D7F8B3-0213-4F3B-BB71-61A75FCC8A68}" type="presOf" srcId="{6AE3FCEE-A262-4CAD-84F1-87662180E444}" destId="{8DF211A6-7A77-4FBD-9DF1-822D75F4849B}" srcOrd="0" destOrd="0" presId="urn:microsoft.com/office/officeart/2005/8/layout/cycle7"/>
    <dgm:cxn modelId="{77F9F1E2-15B3-4BAB-9A54-F9A4FCAB0AAB}" srcId="{49D79F9D-8F00-48BE-9A8D-0D34DC7992E1}" destId="{599862CC-918B-449E-A4D5-67E88D54253E}" srcOrd="0" destOrd="0" parTransId="{7C093D17-255E-4304-B28E-A27189776BB1}" sibTransId="{D0DCACEC-21BB-44A5-A87E-A05CAACE7E92}"/>
    <dgm:cxn modelId="{58886305-45F6-4ACF-B201-C34FD4A41317}" type="presOf" srcId="{599862CC-918B-449E-A4D5-67E88D54253E}" destId="{8F6EA4B2-F7DD-4DD9-A332-371E3A5343D7}" srcOrd="0" destOrd="0" presId="urn:microsoft.com/office/officeart/2005/8/layout/cycle7"/>
    <dgm:cxn modelId="{500B55EF-0821-4802-823F-829C99628FBE}" type="presOf" srcId="{AAE4F964-B6BB-41BB-99EA-666F1973FE15}" destId="{1E5853F8-4EEC-4B12-B620-377CC92BB60B}" srcOrd="1" destOrd="0" presId="urn:microsoft.com/office/officeart/2005/8/layout/cycle7"/>
    <dgm:cxn modelId="{AF08E7FF-5B39-4429-BB31-7430473203E8}" type="presOf" srcId="{F78F679A-C183-4E29-9192-7C8FB921DB5C}" destId="{05362171-0477-4B11-8E6F-5B04783889AD}" srcOrd="1" destOrd="0" presId="urn:microsoft.com/office/officeart/2005/8/layout/cycle7"/>
    <dgm:cxn modelId="{566B95F3-7392-4A03-BBD4-D3B6DAB9513B}" type="presOf" srcId="{D0DCACEC-21BB-44A5-A87E-A05CAACE7E92}" destId="{0B604666-20E5-49CE-BE8A-F0B1D71EEF55}" srcOrd="1" destOrd="0" presId="urn:microsoft.com/office/officeart/2005/8/layout/cycle7"/>
    <dgm:cxn modelId="{0D9BECD2-F220-4DC1-A7D3-E19054C639A9}" type="presOf" srcId="{F4A20299-7E09-4E6F-921B-592AE92848A0}" destId="{67C36C70-BE38-40F0-9D2B-45464D28AC58}" srcOrd="0" destOrd="0" presId="urn:microsoft.com/office/officeart/2005/8/layout/cycle7"/>
    <dgm:cxn modelId="{19FB3BD5-9531-426C-9FE9-C6751746268E}" type="presParOf" srcId="{861885BF-81D4-4E49-8979-DA168556F1BA}" destId="{8F6EA4B2-F7DD-4DD9-A332-371E3A5343D7}" srcOrd="0" destOrd="0" presId="urn:microsoft.com/office/officeart/2005/8/layout/cycle7"/>
    <dgm:cxn modelId="{389BE1E5-320B-4017-AD8A-111A3B5DAA00}" type="presParOf" srcId="{861885BF-81D4-4E49-8979-DA168556F1BA}" destId="{F814018B-4239-4EE1-AA9D-FF0D3A72966B}" srcOrd="1" destOrd="0" presId="urn:microsoft.com/office/officeart/2005/8/layout/cycle7"/>
    <dgm:cxn modelId="{33C22C3E-A132-485B-8561-44F6A22A55DE}" type="presParOf" srcId="{F814018B-4239-4EE1-AA9D-FF0D3A72966B}" destId="{0B604666-20E5-49CE-BE8A-F0B1D71EEF55}" srcOrd="0" destOrd="0" presId="urn:microsoft.com/office/officeart/2005/8/layout/cycle7"/>
    <dgm:cxn modelId="{9ADEEC30-9710-4203-B402-F35B67ABBE49}" type="presParOf" srcId="{861885BF-81D4-4E49-8979-DA168556F1BA}" destId="{8DF211A6-7A77-4FBD-9DF1-822D75F4849B}" srcOrd="2" destOrd="0" presId="urn:microsoft.com/office/officeart/2005/8/layout/cycle7"/>
    <dgm:cxn modelId="{D3D64D01-0B71-43F8-AA79-626E99F09ACE}" type="presParOf" srcId="{861885BF-81D4-4E49-8979-DA168556F1BA}" destId="{EC345AB9-5797-4B5E-B503-F1B0655D7641}" srcOrd="3" destOrd="0" presId="urn:microsoft.com/office/officeart/2005/8/layout/cycle7"/>
    <dgm:cxn modelId="{4613375D-C05A-476D-9838-2569DB0282B1}" type="presParOf" srcId="{EC345AB9-5797-4B5E-B503-F1B0655D7641}" destId="{05362171-0477-4B11-8E6F-5B04783889AD}" srcOrd="0" destOrd="0" presId="urn:microsoft.com/office/officeart/2005/8/layout/cycle7"/>
    <dgm:cxn modelId="{B6E444FB-5A2A-44B2-AA82-61E9A9BAAABB}" type="presParOf" srcId="{861885BF-81D4-4E49-8979-DA168556F1BA}" destId="{67C36C70-BE38-40F0-9D2B-45464D28AC58}" srcOrd="4" destOrd="0" presId="urn:microsoft.com/office/officeart/2005/8/layout/cycle7"/>
    <dgm:cxn modelId="{2809B5ED-DB2C-4BA4-BE60-5B4FCF6AF0E4}" type="presParOf" srcId="{861885BF-81D4-4E49-8979-DA168556F1BA}" destId="{F14ED59A-96D6-4295-9DF1-CE8F1FC68760}" srcOrd="5" destOrd="0" presId="urn:microsoft.com/office/officeart/2005/8/layout/cycle7"/>
    <dgm:cxn modelId="{B188093C-F180-41BD-9954-8F56A5CEE40C}" type="presParOf" srcId="{F14ED59A-96D6-4295-9DF1-CE8F1FC68760}" destId="{1E5853F8-4EEC-4B12-B620-377CC92BB60B}"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B0954-4B5C-4A3F-AA52-909AB32A999C}"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59B34-4A46-4B9D-A978-51EEC20040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359B34-4A46-4B9D-A978-51EEC20040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7DA76-BBE8-474F-B764-2DBB52156DA4}" type="slidenum">
              <a:rPr lang="en-US" altLang="en-US">
                <a:solidFill>
                  <a:prstClr val="black"/>
                </a:solidFill>
              </a:rPr>
              <a:pPr/>
              <a:t>49</a:t>
            </a:fld>
            <a:endParaRPr lang="en-US" altLang="en-US">
              <a:solidFill>
                <a:prstClr val="black"/>
              </a:solidFill>
            </a:endParaRP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359B34-4A46-4B9D-A978-51EEC200402E}" type="slidenum">
              <a:rPr lang="en-US" smtClean="0"/>
              <a:pPr/>
              <a:t>55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956D2-6D47-47C9-970E-7BAE18559281}" type="slidenum">
              <a:rPr lang="en-US" altLang="en-US">
                <a:solidFill>
                  <a:prstClr val="black"/>
                </a:solidFill>
              </a:rPr>
              <a:pPr/>
              <a:t>59</a:t>
            </a:fld>
            <a:endParaRPr lang="en-US" altLang="en-US">
              <a:solidFill>
                <a:prstClr val="black"/>
              </a:solidFill>
            </a:endParaRP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359B34-4A46-4B9D-A978-51EEC200402E}" type="slidenum">
              <a:rPr lang="en-US" smtClean="0"/>
              <a:pPr/>
              <a:t>66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359B34-4A46-4B9D-A978-51EEC20040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75E75-AD60-40DB-9C0E-1006B97D18D1}" type="slidenum">
              <a:rPr lang="en-US" altLang="en-US">
                <a:solidFill>
                  <a:prstClr val="black"/>
                </a:solidFill>
              </a:rPr>
              <a:pPr/>
              <a:t>5</a:t>
            </a:fld>
            <a:endParaRPr lang="en-US" altLang="en-US">
              <a:solidFill>
                <a:prstClr val="black"/>
              </a:solidFill>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26B98-FF1B-4743-864B-BE4ACD62894A}" type="slidenum">
              <a:rPr lang="en-US" altLang="en-US">
                <a:solidFill>
                  <a:prstClr val="black"/>
                </a:solidFill>
              </a:rPr>
              <a:pPr/>
              <a:t>6</a:t>
            </a:fld>
            <a:endParaRPr lang="en-US" altLang="en-US">
              <a:solidFill>
                <a:prstClr val="black"/>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06DCB-D593-4B7C-BB96-D50BD7E339A2}" type="slidenum">
              <a:rPr lang="en-US" altLang="en-US">
                <a:solidFill>
                  <a:prstClr val="black"/>
                </a:solidFill>
              </a:rPr>
              <a:pPr/>
              <a:t>7</a:t>
            </a:fld>
            <a:endParaRPr lang="en-US" altLang="en-US">
              <a:solidFill>
                <a:prstClr val="black"/>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359B34-4A46-4B9D-A978-51EEC200402E}"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359B34-4A46-4B9D-A978-51EEC200402E}"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359B34-4A46-4B9D-A978-51EEC200402E}"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359B34-4A46-4B9D-A978-51EEC200402E}"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8/13/2020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8/13/2020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Typhoid Fever</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Dr. </a:t>
            </a:r>
            <a:r>
              <a:rPr lang="en-US" dirty="0" err="1" smtClean="0"/>
              <a:t>Grishma</a:t>
            </a:r>
            <a:r>
              <a:rPr lang="en-US" dirty="0" smtClean="0"/>
              <a:t> </a:t>
            </a:r>
            <a:r>
              <a:rPr lang="en-US" dirty="0" err="1" smtClean="0"/>
              <a:t>Chauhan</a:t>
            </a:r>
            <a:r>
              <a:rPr lang="en-US" dirty="0" smtClean="0"/>
              <a:t>,</a:t>
            </a:r>
          </a:p>
          <a:p>
            <a:r>
              <a:rPr lang="en-US" smtClean="0"/>
              <a:t>Associate Professor</a:t>
            </a:r>
            <a:r>
              <a:rPr lang="en-US" dirty="0" smtClean="0"/>
              <a:t>,</a:t>
            </a:r>
          </a:p>
          <a:p>
            <a:r>
              <a:rPr lang="en-US" dirty="0" smtClean="0"/>
              <a:t>Community Medicine dept.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29200"/>
          </a:xfrm>
        </p:spPr>
        <p:txBody>
          <a:bodyPr>
            <a:noAutofit/>
          </a:bodyPr>
          <a:lstStyle/>
          <a:p>
            <a:r>
              <a:rPr lang="en-US" sz="2400" dirty="0" smtClean="0"/>
              <a:t>Reported data for the year 2015 shows </a:t>
            </a:r>
            <a:r>
              <a:rPr lang="en-US" sz="2400" u="sng" dirty="0" smtClean="0"/>
              <a:t>1.84 million cases and 393 deaths per 1 </a:t>
            </a:r>
            <a:r>
              <a:rPr lang="en-US" sz="2400" u="sng" dirty="0" err="1" smtClean="0"/>
              <a:t>lac</a:t>
            </a:r>
            <a:r>
              <a:rPr lang="en-US" sz="2400" u="sng" dirty="0" smtClean="0"/>
              <a:t> population</a:t>
            </a:r>
          </a:p>
          <a:p>
            <a:r>
              <a:rPr lang="en-US" sz="2400" dirty="0" smtClean="0"/>
              <a:t>Maximum cases were reported from Bihar followed by Andhra Pradesh. </a:t>
            </a:r>
          </a:p>
          <a:p>
            <a:r>
              <a:rPr lang="en-US" sz="2400" dirty="0" smtClean="0"/>
              <a:t>The other states having large number of cases are, Uttar Pradesh, Madhya Pradesh, West Bengal, Maharashtra, </a:t>
            </a:r>
            <a:r>
              <a:rPr lang="en-US" sz="2400" dirty="0" err="1" smtClean="0"/>
              <a:t>Odissa</a:t>
            </a:r>
            <a:r>
              <a:rPr lang="en-US" sz="2400" dirty="0" smtClean="0"/>
              <a:t>. </a:t>
            </a:r>
            <a:endParaRPr lang="en-US" sz="2400" dirty="0"/>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t>                     cont..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260648"/>
            <a:ext cx="7088684" cy="806152"/>
          </a:xfrm>
        </p:spPr>
        <p:txBody>
          <a:bodyPr>
            <a:normAutofit fontScale="90000"/>
          </a:bodyPr>
          <a:lstStyle/>
          <a:p>
            <a:r>
              <a:rPr lang="en-US" altLang="en-US" sz="3600" b="1" u="sng" dirty="0" smtClean="0"/>
              <a:t/>
            </a:r>
            <a:br>
              <a:rPr lang="en-US" altLang="en-US" sz="3600" b="1" u="sng" dirty="0" smtClean="0"/>
            </a:br>
            <a:r>
              <a:rPr lang="en-US" altLang="en-US" sz="3600" b="1" u="sng" dirty="0" smtClean="0">
                <a:solidFill>
                  <a:srgbClr val="00B0F0"/>
                </a:solidFill>
              </a:rPr>
              <a:t>AGENT FACTORS</a:t>
            </a:r>
            <a:r>
              <a:rPr lang="en-US" altLang="en-US" dirty="0" smtClean="0"/>
              <a:t/>
            </a:r>
            <a:br>
              <a:rPr lang="en-US" altLang="en-US" dirty="0" smtClean="0"/>
            </a:br>
            <a:endParaRPr lang="en-US" altLang="en-US" sz="3600" b="1" dirty="0">
              <a:solidFill>
                <a:srgbClr val="C00000"/>
              </a:solidFill>
            </a:endParaRPr>
          </a:p>
        </p:txBody>
      </p:sp>
      <p:sp>
        <p:nvSpPr>
          <p:cNvPr id="36867" name="Rectangle 3"/>
          <p:cNvSpPr>
            <a:spLocks noGrp="1" noChangeArrowheads="1"/>
          </p:cNvSpPr>
          <p:nvPr>
            <p:ph type="body" idx="1"/>
          </p:nvPr>
        </p:nvSpPr>
        <p:spPr>
          <a:xfrm>
            <a:off x="381000" y="1066800"/>
            <a:ext cx="8229600" cy="5330552"/>
          </a:xfrm>
        </p:spPr>
        <p:txBody>
          <a:bodyPr>
            <a:normAutofit/>
          </a:bodyPr>
          <a:lstStyle/>
          <a:p>
            <a:pPr>
              <a:lnSpc>
                <a:spcPct val="90000"/>
              </a:lnSpc>
            </a:pPr>
            <a:r>
              <a:rPr lang="en-US" altLang="en-US" sz="2800" dirty="0"/>
              <a:t>Typhoid Fever </a:t>
            </a:r>
            <a:r>
              <a:rPr lang="en-US" altLang="en-US" sz="2800" dirty="0" smtClean="0"/>
              <a:t>mainly </a:t>
            </a:r>
            <a:r>
              <a:rPr lang="en-US" altLang="en-US" sz="2800" dirty="0"/>
              <a:t>caused by the bacterium </a:t>
            </a:r>
            <a:r>
              <a:rPr lang="en-US" altLang="en-US" sz="2800" i="1" u="sng" dirty="0">
                <a:solidFill>
                  <a:schemeClr val="tx2"/>
                </a:solidFill>
              </a:rPr>
              <a:t>Salmonella typhi </a:t>
            </a:r>
            <a:r>
              <a:rPr lang="en-US" altLang="en-US" sz="2800" dirty="0"/>
              <a:t>from the family Enterobacteriacea</a:t>
            </a:r>
            <a:r>
              <a:rPr lang="en-US" altLang="en-US" sz="2800" dirty="0" smtClean="0"/>
              <a:t>. </a:t>
            </a:r>
          </a:p>
          <a:p>
            <a:pPr>
              <a:lnSpc>
                <a:spcPct val="90000"/>
              </a:lnSpc>
            </a:pPr>
            <a:r>
              <a:rPr lang="en-US" altLang="en-US" sz="2800" dirty="0" smtClean="0"/>
              <a:t>S. Para A&amp; B are relatively infrequent.</a:t>
            </a:r>
            <a:endParaRPr lang="en-US" altLang="en-US" sz="2800" dirty="0"/>
          </a:p>
          <a:p>
            <a:pPr>
              <a:lnSpc>
                <a:spcPct val="90000"/>
              </a:lnSpc>
            </a:pPr>
            <a:r>
              <a:rPr lang="en-US" altLang="en-US" sz="2800" i="1" dirty="0" smtClean="0"/>
              <a:t>S. </a:t>
            </a:r>
            <a:r>
              <a:rPr lang="en-US" altLang="en-US" sz="2800" i="1" dirty="0"/>
              <a:t>typhi </a:t>
            </a:r>
            <a:r>
              <a:rPr lang="en-US" altLang="en-US" sz="2800" dirty="0"/>
              <a:t>is a </a:t>
            </a:r>
            <a:r>
              <a:rPr lang="en-US" altLang="en-US" sz="2800" dirty="0" smtClean="0"/>
              <a:t>gram-negative, facultative aerobic, non spore forming </a:t>
            </a:r>
            <a:r>
              <a:rPr lang="en-US" altLang="en-US" sz="2800" dirty="0"/>
              <a:t>bacteria that is motile due to its peritrichous flagella.</a:t>
            </a:r>
          </a:p>
          <a:p>
            <a:pPr>
              <a:lnSpc>
                <a:spcPct val="90000"/>
              </a:lnSpc>
            </a:pPr>
            <a:r>
              <a:rPr lang="en-US" altLang="en-US" sz="2800" dirty="0"/>
              <a:t>The bacteria grows best at </a:t>
            </a:r>
            <a:r>
              <a:rPr lang="en-US" altLang="en-US" sz="2800" dirty="0">
                <a:solidFill>
                  <a:schemeClr val="tx2"/>
                </a:solidFill>
              </a:rPr>
              <a:t>37°C</a:t>
            </a:r>
            <a:r>
              <a:rPr lang="en-US" altLang="en-US" sz="2800" dirty="0" smtClean="0"/>
              <a:t>.</a:t>
            </a:r>
          </a:p>
          <a:p>
            <a:r>
              <a:rPr lang="en-US" sz="2800" dirty="0" smtClean="0"/>
              <a:t>S. </a:t>
            </a:r>
            <a:r>
              <a:rPr lang="en-US" sz="2800" i="1" dirty="0" err="1" smtClean="0"/>
              <a:t>typhi</a:t>
            </a:r>
            <a:r>
              <a:rPr lang="en-US" sz="2800" i="1" dirty="0" smtClean="0"/>
              <a:t> </a:t>
            </a:r>
            <a:r>
              <a:rPr lang="en-US" sz="2800" dirty="0" smtClean="0"/>
              <a:t>survives </a:t>
            </a:r>
            <a:r>
              <a:rPr lang="en-US" sz="2800" dirty="0" err="1" smtClean="0"/>
              <a:t>intracellularly</a:t>
            </a:r>
            <a:r>
              <a:rPr lang="en-US" sz="2800" dirty="0" smtClean="0"/>
              <a:t> in the tissues of various organs. It is readily killed by drying, pasteurization, and common disinfectants. </a:t>
            </a:r>
          </a:p>
          <a:p>
            <a:pPr>
              <a:lnSpc>
                <a:spcPct val="90000"/>
              </a:lnSpc>
            </a:pPr>
            <a:endParaRPr lang="en-US" altLang="en-US" sz="2800" dirty="0"/>
          </a:p>
        </p:txBody>
      </p:sp>
    </p:spTree>
    <p:extLst>
      <p:ext uri="{BB962C8B-B14F-4D97-AF65-F5344CB8AC3E}">
        <p14:creationId xmlns="" xmlns:p14="http://schemas.microsoft.com/office/powerpoint/2010/main" val="3781549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92162"/>
          </a:xfrm>
        </p:spPr>
        <p:txBody>
          <a:bodyPr>
            <a:normAutofit fontScale="90000"/>
          </a:bodyPr>
          <a:lstStyle/>
          <a:p>
            <a:r>
              <a:rPr lang="en-US" altLang="en-US" sz="4000" b="1" i="1" dirty="0">
                <a:solidFill>
                  <a:srgbClr val="66FF66"/>
                </a:solidFill>
              </a:rPr>
              <a:t>Antigenic structure of Salmonella</a:t>
            </a:r>
            <a:endParaRPr lang="en-IN" altLang="en-US" sz="4000" b="1" i="1" dirty="0">
              <a:solidFill>
                <a:srgbClr val="66FF66"/>
              </a:solidFill>
            </a:endParaRPr>
          </a:p>
        </p:txBody>
      </p:sp>
      <p:sp>
        <p:nvSpPr>
          <p:cNvPr id="21507" name="Rectangle 3"/>
          <p:cNvSpPr>
            <a:spLocks noGrp="1" noChangeArrowheads="1"/>
          </p:cNvSpPr>
          <p:nvPr>
            <p:ph type="body" idx="1"/>
          </p:nvPr>
        </p:nvSpPr>
        <p:spPr>
          <a:xfrm>
            <a:off x="381000" y="1143000"/>
            <a:ext cx="8153400" cy="5486400"/>
          </a:xfrm>
        </p:spPr>
        <p:txBody>
          <a:bodyPr>
            <a:normAutofit/>
          </a:bodyPr>
          <a:lstStyle/>
          <a:p>
            <a:pPr marL="0" indent="0">
              <a:lnSpc>
                <a:spcPct val="90000"/>
              </a:lnSpc>
              <a:buNone/>
            </a:pPr>
            <a:r>
              <a:rPr lang="en-US" altLang="en-US" sz="2400" dirty="0">
                <a:solidFill>
                  <a:srgbClr val="0070C0"/>
                </a:solidFill>
              </a:rPr>
              <a:t> Two sets of antigens</a:t>
            </a:r>
          </a:p>
          <a:p>
            <a:pPr marL="0" indent="0">
              <a:lnSpc>
                <a:spcPct val="90000"/>
              </a:lnSpc>
              <a:buNone/>
            </a:pPr>
            <a:r>
              <a:rPr lang="en-US" altLang="en-US" sz="2400" dirty="0">
                <a:solidFill>
                  <a:srgbClr val="0070C0"/>
                </a:solidFill>
              </a:rPr>
              <a:t> Detection by serotyping</a:t>
            </a:r>
          </a:p>
          <a:p>
            <a:pPr>
              <a:lnSpc>
                <a:spcPct val="90000"/>
              </a:lnSpc>
              <a:buNone/>
            </a:pPr>
            <a:r>
              <a:rPr lang="en-US" altLang="en-US" sz="2400" b="1" i="1" dirty="0" smtClean="0">
                <a:solidFill>
                  <a:srgbClr val="FF0066"/>
                </a:solidFill>
              </a:rPr>
              <a:t>1. Somatic </a:t>
            </a:r>
            <a:r>
              <a:rPr lang="en-US" altLang="en-US" sz="2400" b="1" i="1" dirty="0">
                <a:solidFill>
                  <a:srgbClr val="FF0066"/>
                </a:solidFill>
              </a:rPr>
              <a:t>or 0 Antigens</a:t>
            </a:r>
            <a:r>
              <a:rPr lang="en-US" altLang="en-US" sz="2400" dirty="0"/>
              <a:t> contain long  chain polysaccharides  ( LPS ) comprises of heat stable polysaccharide </a:t>
            </a:r>
            <a:r>
              <a:rPr lang="en-US" altLang="en-US" sz="2400" dirty="0" smtClean="0"/>
              <a:t>commonly.</a:t>
            </a:r>
            <a:endParaRPr lang="en-US" altLang="en-US" sz="2400" dirty="0"/>
          </a:p>
          <a:p>
            <a:pPr>
              <a:lnSpc>
                <a:spcPct val="90000"/>
              </a:lnSpc>
              <a:buNone/>
            </a:pPr>
            <a:r>
              <a:rPr lang="en-US" altLang="en-US" sz="2400" b="1" i="1" dirty="0" smtClean="0">
                <a:solidFill>
                  <a:srgbClr val="FF0066"/>
                </a:solidFill>
              </a:rPr>
              <a:t>2. </a:t>
            </a:r>
            <a:r>
              <a:rPr lang="en-US" altLang="en-US" sz="2400" b="1" i="1" dirty="0">
                <a:solidFill>
                  <a:srgbClr val="FF0066"/>
                </a:solidFill>
              </a:rPr>
              <a:t>Flagellar or H Antigens</a:t>
            </a:r>
            <a:r>
              <a:rPr lang="en-US" altLang="en-US" sz="2400" dirty="0"/>
              <a:t> are strongly immunogenic and induces antibody formation rapidly and in high titers following infection or immunization. The flagellar antigen is of a dual nature, occurring in one of the two phases. </a:t>
            </a:r>
            <a:endParaRPr lang="en-US" altLang="en-US" sz="2400" dirty="0" smtClean="0"/>
          </a:p>
          <a:p>
            <a:pPr>
              <a:lnSpc>
                <a:spcPct val="90000"/>
              </a:lnSpc>
            </a:pPr>
            <a:endParaRPr lang="en-US" sz="2400" dirty="0" smtClean="0"/>
          </a:p>
          <a:p>
            <a:pPr>
              <a:lnSpc>
                <a:spcPct val="90000"/>
              </a:lnSpc>
            </a:pPr>
            <a:r>
              <a:rPr lang="en-US" sz="2400" dirty="0" smtClean="0"/>
              <a:t>Phage typing has proved </a:t>
            </a:r>
            <a:r>
              <a:rPr lang="en-US" sz="2400" u="sng" dirty="0" smtClean="0"/>
              <a:t>a useful epidemiological tool in tracing the source of epidemics</a:t>
            </a:r>
            <a:r>
              <a:rPr lang="en-US" sz="2400" dirty="0" smtClean="0"/>
              <a:t>. </a:t>
            </a:r>
          </a:p>
          <a:p>
            <a:pPr>
              <a:lnSpc>
                <a:spcPct val="90000"/>
              </a:lnSpc>
            </a:pPr>
            <a:endParaRPr lang="en-US" altLang="en-US" sz="2400" dirty="0"/>
          </a:p>
          <a:p>
            <a:pPr>
              <a:lnSpc>
                <a:spcPct val="90000"/>
              </a:lnSpc>
              <a:buFont typeface="Wingdings" pitchFamily="2" charset="2"/>
              <a:buNone/>
            </a:pPr>
            <a:r>
              <a:rPr lang="en-US" altLang="en-US" sz="2400" dirty="0"/>
              <a:t> </a:t>
            </a:r>
            <a:endParaRPr lang="en-IN" altLang="en-US" sz="2400" dirty="0"/>
          </a:p>
        </p:txBody>
      </p:sp>
    </p:spTree>
    <p:extLst>
      <p:ext uri="{BB962C8B-B14F-4D97-AF65-F5344CB8AC3E}">
        <p14:creationId xmlns="" xmlns:p14="http://schemas.microsoft.com/office/powerpoint/2010/main" val="4093375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457200"/>
            <a:ext cx="3733800" cy="282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039"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0" y="3406775"/>
            <a:ext cx="3810000" cy="287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4040" name="Text Box 8"/>
          <p:cNvSpPr txBox="1">
            <a:spLocks noChangeArrowheads="1"/>
          </p:cNvSpPr>
          <p:nvPr/>
        </p:nvSpPr>
        <p:spPr bwMode="auto">
          <a:xfrm>
            <a:off x="990600" y="4419600"/>
            <a:ext cx="3429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000000"/>
                </a:solidFill>
              </a:rPr>
              <a:t>With peritrichous flagella</a:t>
            </a:r>
          </a:p>
        </p:txBody>
      </p:sp>
      <p:sp>
        <p:nvSpPr>
          <p:cNvPr id="44041" name="Line 9"/>
          <p:cNvSpPr>
            <a:spLocks noChangeShapeType="1"/>
          </p:cNvSpPr>
          <p:nvPr/>
        </p:nvSpPr>
        <p:spPr bwMode="auto">
          <a:xfrm>
            <a:off x="3657600" y="4648200"/>
            <a:ext cx="8382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a:solidFill>
                <a:srgbClr val="000000"/>
              </a:solidFill>
            </a:endParaRPr>
          </a:p>
        </p:txBody>
      </p:sp>
      <p:sp>
        <p:nvSpPr>
          <p:cNvPr id="44043" name="Text Box 11"/>
          <p:cNvSpPr txBox="1">
            <a:spLocks noChangeArrowheads="1"/>
          </p:cNvSpPr>
          <p:nvPr/>
        </p:nvSpPr>
        <p:spPr bwMode="auto">
          <a:xfrm>
            <a:off x="5334000" y="1524000"/>
            <a:ext cx="3429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000000"/>
                </a:solidFill>
              </a:rPr>
              <a:t>Color pink therefore Gram-negative</a:t>
            </a:r>
          </a:p>
        </p:txBody>
      </p:sp>
      <p:sp>
        <p:nvSpPr>
          <p:cNvPr id="44044" name="Line 12"/>
          <p:cNvSpPr>
            <a:spLocks noChangeShapeType="1"/>
          </p:cNvSpPr>
          <p:nvPr/>
        </p:nvSpPr>
        <p:spPr bwMode="auto">
          <a:xfrm flipH="1">
            <a:off x="4495800" y="1752600"/>
            <a:ext cx="83820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IN">
              <a:solidFill>
                <a:srgbClr val="000000"/>
              </a:solidFill>
            </a:endParaRPr>
          </a:p>
        </p:txBody>
      </p:sp>
    </p:spTree>
    <p:extLst>
      <p:ext uri="{BB962C8B-B14F-4D97-AF65-F5344CB8AC3E}">
        <p14:creationId xmlns="" xmlns:p14="http://schemas.microsoft.com/office/powerpoint/2010/main" val="62831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yphoid"/>
          <p:cNvPicPr>
            <a:picLocks noChangeAspect="1" noChangeArrowheads="1"/>
          </p:cNvPicPr>
          <p:nvPr/>
        </p:nvPicPr>
        <p:blipFill>
          <a:blip r:embed="rId2"/>
          <a:srcRect/>
          <a:stretch>
            <a:fillRect/>
          </a:stretch>
        </p:blipFill>
        <p:spPr bwMode="auto">
          <a:xfrm>
            <a:off x="1162050" y="304800"/>
            <a:ext cx="6215063"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0"/>
          <p:cNvGraphicFramePr>
            <a:graphicFrameLocks noChangeAspect="1"/>
          </p:cNvGraphicFramePr>
          <p:nvPr/>
        </p:nvGraphicFramePr>
        <p:xfrm>
          <a:off x="533400" y="400050"/>
          <a:ext cx="8229600" cy="6172200"/>
        </p:xfrm>
        <a:graphic>
          <a:graphicData uri="http://schemas.openxmlformats.org/presentationml/2006/ole">
            <p:oleObj spid="_x0000_s2050"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dirty="0" smtClean="0">
                <a:solidFill>
                  <a:srgbClr val="C00000"/>
                </a:solidFill>
              </a:rPr>
              <a:t>Reservoir of infection</a:t>
            </a:r>
            <a:r>
              <a:rPr lang="en-IN" dirty="0" smtClean="0"/>
              <a:t/>
            </a:r>
            <a:br>
              <a:rPr lang="en-IN" dirty="0" smtClean="0"/>
            </a:br>
            <a:r>
              <a:rPr lang="en-IN" sz="2400" dirty="0" smtClean="0"/>
              <a:t>Human is the only reservoir</a:t>
            </a:r>
            <a:endParaRPr lang="en-IN" sz="2400" dirty="0"/>
          </a:p>
        </p:txBody>
      </p:sp>
      <p:sp>
        <p:nvSpPr>
          <p:cNvPr id="3" name="Text Placeholder 2"/>
          <p:cNvSpPr>
            <a:spLocks noGrp="1"/>
          </p:cNvSpPr>
          <p:nvPr>
            <p:ph type="body" idx="1"/>
          </p:nvPr>
        </p:nvSpPr>
        <p:spPr>
          <a:xfrm>
            <a:off x="467544" y="1556792"/>
            <a:ext cx="4040188" cy="639762"/>
          </a:xfrm>
          <a:solidFill>
            <a:srgbClr val="92D050"/>
          </a:solidFill>
        </p:spPr>
        <p:txBody>
          <a:bodyPr/>
          <a:lstStyle/>
          <a:p>
            <a:r>
              <a:rPr lang="en-IN" sz="2800" dirty="0" smtClean="0">
                <a:solidFill>
                  <a:srgbClr val="002060"/>
                </a:solidFill>
              </a:rPr>
              <a:t>1. Cases</a:t>
            </a:r>
            <a:endParaRPr lang="en-IN" sz="2800" dirty="0">
              <a:solidFill>
                <a:srgbClr val="002060"/>
              </a:solidFill>
            </a:endParaRPr>
          </a:p>
        </p:txBody>
      </p:sp>
      <p:sp>
        <p:nvSpPr>
          <p:cNvPr id="7" name="Content Placeholder 6"/>
          <p:cNvSpPr>
            <a:spLocks noGrp="1"/>
          </p:cNvSpPr>
          <p:nvPr>
            <p:ph sz="half" idx="2"/>
          </p:nvPr>
        </p:nvSpPr>
        <p:spPr>
          <a:solidFill>
            <a:srgbClr val="92D050"/>
          </a:solidFill>
        </p:spPr>
        <p:txBody>
          <a:bodyPr/>
          <a:lstStyle/>
          <a:p>
            <a:pPr>
              <a:buNone/>
            </a:pPr>
            <a:r>
              <a:rPr lang="en-IN" dirty="0" smtClean="0"/>
              <a:t>              </a:t>
            </a:r>
            <a:r>
              <a:rPr lang="en-IN" dirty="0" smtClean="0">
                <a:solidFill>
                  <a:srgbClr val="FF0000"/>
                </a:solidFill>
              </a:rPr>
              <a:t>CASE</a:t>
            </a:r>
          </a:p>
          <a:p>
            <a:r>
              <a:rPr lang="en-IN" dirty="0" smtClean="0"/>
              <a:t>A case is infectious as long as bacilli appears in stools or urine.</a:t>
            </a:r>
          </a:p>
          <a:p>
            <a:r>
              <a:rPr lang="en-IN" dirty="0" smtClean="0"/>
              <a:t>Case may be missed, mild or severe.</a:t>
            </a:r>
            <a:endParaRPr lang="en-IN" dirty="0"/>
          </a:p>
        </p:txBody>
      </p:sp>
      <p:sp>
        <p:nvSpPr>
          <p:cNvPr id="8" name="Text Placeholder 7"/>
          <p:cNvSpPr>
            <a:spLocks noGrp="1"/>
          </p:cNvSpPr>
          <p:nvPr>
            <p:ph type="body" sz="quarter" idx="3"/>
          </p:nvPr>
        </p:nvSpPr>
        <p:spPr>
          <a:xfrm>
            <a:off x="4644008" y="1556792"/>
            <a:ext cx="4041775" cy="639762"/>
          </a:xfrm>
          <a:solidFill>
            <a:srgbClr val="FFFF00"/>
          </a:solidFill>
        </p:spPr>
        <p:txBody>
          <a:bodyPr/>
          <a:lstStyle/>
          <a:p>
            <a:r>
              <a:rPr lang="en-IN" sz="2800" dirty="0" smtClean="0">
                <a:solidFill>
                  <a:srgbClr val="002060"/>
                </a:solidFill>
              </a:rPr>
              <a:t>2. Carriers</a:t>
            </a:r>
            <a:endParaRPr lang="en-IN" sz="2800" dirty="0">
              <a:solidFill>
                <a:srgbClr val="002060"/>
              </a:solidFill>
            </a:endParaRPr>
          </a:p>
        </p:txBody>
      </p:sp>
      <p:sp>
        <p:nvSpPr>
          <p:cNvPr id="9" name="Content Placeholder 8"/>
          <p:cNvSpPr>
            <a:spLocks noGrp="1"/>
          </p:cNvSpPr>
          <p:nvPr>
            <p:ph sz="quarter" idx="4"/>
          </p:nvPr>
        </p:nvSpPr>
        <p:spPr>
          <a:xfrm>
            <a:off x="4645025" y="1444294"/>
            <a:ext cx="4270375" cy="3941763"/>
          </a:xfrm>
          <a:solidFill>
            <a:srgbClr val="FFFF00"/>
          </a:solidFill>
        </p:spPr>
        <p:txBody>
          <a:bodyPr>
            <a:normAutofit lnSpcReduction="10000"/>
          </a:bodyPr>
          <a:lstStyle/>
          <a:p>
            <a:pPr>
              <a:buNone/>
            </a:pPr>
            <a:r>
              <a:rPr lang="en-IN" dirty="0" smtClean="0"/>
              <a:t>             </a:t>
            </a:r>
            <a:r>
              <a:rPr lang="en-IN" dirty="0" smtClean="0">
                <a:solidFill>
                  <a:srgbClr val="FF0000"/>
                </a:solidFill>
              </a:rPr>
              <a:t>CARRIER</a:t>
            </a:r>
          </a:p>
          <a:p>
            <a:r>
              <a:rPr lang="en-IN" u="sng" dirty="0" smtClean="0"/>
              <a:t>Temporary/Incubatory</a:t>
            </a:r>
            <a:r>
              <a:rPr lang="en-IN" dirty="0" smtClean="0"/>
              <a:t>- excrete bacilli for 6 to 8 weeks</a:t>
            </a:r>
          </a:p>
          <a:p>
            <a:r>
              <a:rPr lang="en-IN" u="sng" dirty="0" smtClean="0"/>
              <a:t>Chronic</a:t>
            </a:r>
            <a:r>
              <a:rPr lang="en-IN" dirty="0" smtClean="0"/>
              <a:t>- excrete bacilli for more than a year, </a:t>
            </a:r>
          </a:p>
          <a:p>
            <a:pPr>
              <a:buNone/>
            </a:pPr>
            <a:endParaRPr lang="en-IN" dirty="0" smtClean="0"/>
          </a:p>
          <a:p>
            <a:pPr>
              <a:buNone/>
            </a:pPr>
            <a:r>
              <a:rPr lang="en-IN" dirty="0" smtClean="0"/>
              <a:t>   Organism persist in gall bladder/biliary tract.</a:t>
            </a:r>
          </a:p>
          <a:p>
            <a:pPr marL="0" indent="0">
              <a:buNone/>
            </a:pPr>
            <a:r>
              <a:rPr lang="en-IN" dirty="0" smtClean="0"/>
              <a:t> e.g. “Typhoid Marry” real name Mary Mallon</a:t>
            </a:r>
            <a:endParaRPr lang="en-IN" dirty="0"/>
          </a:p>
        </p:txBody>
      </p:sp>
    </p:spTree>
    <p:extLst>
      <p:ext uri="{BB962C8B-B14F-4D97-AF65-F5344CB8AC3E}">
        <p14:creationId xmlns="" xmlns:p14="http://schemas.microsoft.com/office/powerpoint/2010/main" val="1320498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760913" y="692150"/>
            <a:ext cx="4131567" cy="5440363"/>
          </a:xfrm>
        </p:spPr>
        <p:txBody>
          <a:bodyPr/>
          <a:lstStyle/>
          <a:p>
            <a:r>
              <a:rPr lang="en-IN" sz="2400" dirty="0" smtClean="0">
                <a:solidFill>
                  <a:srgbClr val="0070C0"/>
                </a:solidFill>
              </a:rPr>
              <a:t>Mary Mallon was a cook in Oyster Bay, New York in early 1900s.</a:t>
            </a:r>
          </a:p>
          <a:p>
            <a:r>
              <a:rPr lang="en-IN" sz="2400" dirty="0" smtClean="0">
                <a:solidFill>
                  <a:srgbClr val="0070C0"/>
                </a:solidFill>
              </a:rPr>
              <a:t>Gave rise to more than 1300 cases in her life time.</a:t>
            </a:r>
          </a:p>
          <a:p>
            <a:r>
              <a:rPr lang="en-IN" sz="2400" dirty="0" smtClean="0">
                <a:solidFill>
                  <a:srgbClr val="0070C0"/>
                </a:solidFill>
              </a:rPr>
              <a:t>She </a:t>
            </a:r>
            <a:r>
              <a:rPr lang="en-IN" sz="2400" dirty="0">
                <a:solidFill>
                  <a:srgbClr val="0070C0"/>
                </a:solidFill>
              </a:rPr>
              <a:t>died of pneumonia after 26 years </a:t>
            </a:r>
            <a:r>
              <a:rPr lang="en-IN" sz="2400" dirty="0" smtClean="0">
                <a:solidFill>
                  <a:srgbClr val="0070C0"/>
                </a:solidFill>
              </a:rPr>
              <a:t>in quarantine.</a:t>
            </a:r>
            <a:endParaRPr lang="en-IN" sz="2400" dirty="0">
              <a:solidFill>
                <a:srgbClr val="0070C0"/>
              </a:solidFill>
            </a:endParaRPr>
          </a:p>
        </p:txBody>
      </p:sp>
      <p:pic>
        <p:nvPicPr>
          <p:cNvPr id="8194" name="Picture 2"/>
          <p:cNvPicPr>
            <a:picLocks noGrp="1" noChangeAspect="1" noChangeArrowheads="1"/>
          </p:cNvPicPr>
          <p:nvPr>
            <p:ph sz="half" idx="4294967295"/>
          </p:nvPr>
        </p:nvPicPr>
        <p:blipFill>
          <a:blip r:embed="rId2">
            <a:extLst>
              <a:ext uri="{28A0092B-C50C-407E-A947-70E740481C1C}">
                <a14:useLocalDpi xmlns="" xmlns:a14="http://schemas.microsoft.com/office/drawing/2010/main" val="0"/>
              </a:ext>
            </a:extLst>
          </a:blip>
          <a:srcRect/>
          <a:stretch>
            <a:fillRect/>
          </a:stretch>
        </p:blipFill>
        <p:spPr bwMode="auto">
          <a:xfrm>
            <a:off x="683568" y="620688"/>
            <a:ext cx="3913188" cy="5472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865" name="Picture 1"/>
          <p:cNvPicPr>
            <a:picLocks noChangeAspect="1" noChangeArrowheads="1"/>
          </p:cNvPicPr>
          <p:nvPr/>
        </p:nvPicPr>
        <p:blipFill>
          <a:blip r:embed="rId3"/>
          <a:srcRect/>
          <a:stretch>
            <a:fillRect/>
          </a:stretch>
        </p:blipFill>
        <p:spPr bwMode="auto">
          <a:xfrm>
            <a:off x="4953000" y="4267200"/>
            <a:ext cx="4038600" cy="2105025"/>
          </a:xfrm>
          <a:prstGeom prst="rect">
            <a:avLst/>
          </a:prstGeom>
          <a:noFill/>
          <a:ln w="9525">
            <a:noFill/>
            <a:miter lim="800000"/>
            <a:headEnd/>
            <a:tailEnd/>
          </a:ln>
          <a:effectLst/>
        </p:spPr>
      </p:pic>
    </p:spTree>
    <p:extLst>
      <p:ext uri="{BB962C8B-B14F-4D97-AF65-F5344CB8AC3E}">
        <p14:creationId xmlns="" xmlns:p14="http://schemas.microsoft.com/office/powerpoint/2010/main" val="1957885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57200" y="342900"/>
          <a:ext cx="8077200" cy="6057900"/>
        </p:xfrm>
        <a:graphic>
          <a:graphicData uri="http://schemas.openxmlformats.org/presentationml/2006/ole">
            <p:oleObj spid="_x0000_s3074"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8229600" cy="641350"/>
          </a:xfrm>
        </p:spPr>
        <p:txBody>
          <a:bodyPr/>
          <a:lstStyle/>
          <a:p>
            <a:r>
              <a:rPr lang="en-IN" sz="3600" b="1" dirty="0" smtClean="0">
                <a:solidFill>
                  <a:srgbClr val="C00000"/>
                </a:solidFill>
              </a:rPr>
              <a:t>Source of infection</a:t>
            </a:r>
            <a:endParaRPr lang="en-IN" sz="3600" b="1" dirty="0">
              <a:solidFill>
                <a:srgbClr val="C00000"/>
              </a:solidFill>
            </a:endParaRPr>
          </a:p>
        </p:txBody>
      </p:sp>
      <p:sp>
        <p:nvSpPr>
          <p:cNvPr id="7" name="Text Placeholder 6"/>
          <p:cNvSpPr>
            <a:spLocks noGrp="1"/>
          </p:cNvSpPr>
          <p:nvPr>
            <p:ph type="body" idx="1"/>
          </p:nvPr>
        </p:nvSpPr>
        <p:spPr>
          <a:xfrm>
            <a:off x="533400" y="4800600"/>
            <a:ext cx="4040188" cy="762000"/>
          </a:xfrm>
          <a:solidFill>
            <a:srgbClr val="FFFF00"/>
          </a:solidFill>
        </p:spPr>
        <p:txBody>
          <a:bodyPr/>
          <a:lstStyle/>
          <a:p>
            <a:r>
              <a:rPr lang="en-IN" sz="2800" dirty="0" smtClean="0">
                <a:solidFill>
                  <a:srgbClr val="0070C0"/>
                </a:solidFill>
              </a:rPr>
              <a:t>Primary sources</a:t>
            </a:r>
            <a:endParaRPr lang="en-IN" sz="2800" dirty="0">
              <a:solidFill>
                <a:srgbClr val="0070C0"/>
              </a:solidFill>
            </a:endParaRPr>
          </a:p>
        </p:txBody>
      </p:sp>
      <p:sp>
        <p:nvSpPr>
          <p:cNvPr id="8" name="Content Placeholder 7"/>
          <p:cNvSpPr>
            <a:spLocks noGrp="1"/>
          </p:cNvSpPr>
          <p:nvPr>
            <p:ph sz="half" idx="2"/>
          </p:nvPr>
        </p:nvSpPr>
        <p:spPr>
          <a:xfrm>
            <a:off x="533400" y="914400"/>
            <a:ext cx="4040188" cy="3941763"/>
          </a:xfrm>
          <a:solidFill>
            <a:srgbClr val="FFFF00"/>
          </a:solidFill>
        </p:spPr>
        <p:txBody>
          <a:bodyPr/>
          <a:lstStyle/>
          <a:p>
            <a:r>
              <a:rPr lang="en-IN" dirty="0" smtClean="0"/>
              <a:t>Faeces &amp; urine of cases and carriers.</a:t>
            </a:r>
          </a:p>
          <a:p>
            <a:endParaRPr lang="en-IN" dirty="0" smtClean="0"/>
          </a:p>
          <a:p>
            <a:r>
              <a:rPr lang="en-IN" dirty="0" smtClean="0"/>
              <a:t>Faecal carriers are more frequent than urinary carriers.</a:t>
            </a:r>
            <a:endParaRPr lang="en-IN" dirty="0"/>
          </a:p>
        </p:txBody>
      </p:sp>
      <p:sp>
        <p:nvSpPr>
          <p:cNvPr id="9" name="Text Placeholder 8"/>
          <p:cNvSpPr>
            <a:spLocks noGrp="1"/>
          </p:cNvSpPr>
          <p:nvPr>
            <p:ph type="body" sz="quarter" idx="3"/>
          </p:nvPr>
        </p:nvSpPr>
        <p:spPr>
          <a:xfrm>
            <a:off x="4572000" y="4800600"/>
            <a:ext cx="4041775" cy="762000"/>
          </a:xfrm>
          <a:solidFill>
            <a:schemeClr val="bg2"/>
          </a:solidFill>
          <a:ln>
            <a:solidFill>
              <a:schemeClr val="accent5"/>
            </a:solidFill>
          </a:ln>
        </p:spPr>
        <p:txBody>
          <a:bodyPr/>
          <a:lstStyle/>
          <a:p>
            <a:r>
              <a:rPr lang="en-IN" sz="2800" dirty="0" smtClean="0">
                <a:solidFill>
                  <a:srgbClr val="0070C0"/>
                </a:solidFill>
              </a:rPr>
              <a:t>Secondary sources</a:t>
            </a:r>
            <a:endParaRPr lang="en-IN" sz="2800" dirty="0">
              <a:solidFill>
                <a:srgbClr val="0070C0"/>
              </a:solidFill>
            </a:endParaRPr>
          </a:p>
        </p:txBody>
      </p:sp>
      <p:sp>
        <p:nvSpPr>
          <p:cNvPr id="10" name="Content Placeholder 9"/>
          <p:cNvSpPr>
            <a:spLocks noGrp="1"/>
          </p:cNvSpPr>
          <p:nvPr>
            <p:ph sz="quarter" idx="4"/>
          </p:nvPr>
        </p:nvSpPr>
        <p:spPr>
          <a:xfrm>
            <a:off x="4572000" y="914400"/>
            <a:ext cx="4041775" cy="3941763"/>
          </a:xfrm>
          <a:solidFill>
            <a:schemeClr val="bg2"/>
          </a:solidFill>
          <a:ln>
            <a:solidFill>
              <a:schemeClr val="accent5"/>
            </a:solidFill>
          </a:ln>
        </p:spPr>
        <p:txBody>
          <a:bodyPr/>
          <a:lstStyle/>
          <a:p>
            <a:r>
              <a:rPr lang="en-IN" dirty="0" smtClean="0"/>
              <a:t>Contaminated</a:t>
            </a:r>
          </a:p>
          <a:p>
            <a:pPr lvl="3" algn="just"/>
            <a:r>
              <a:rPr lang="en-IN" sz="2400" dirty="0" smtClean="0"/>
              <a:t>Water</a:t>
            </a:r>
          </a:p>
          <a:p>
            <a:pPr lvl="3" algn="just"/>
            <a:r>
              <a:rPr lang="en-IN" sz="2400" dirty="0" smtClean="0"/>
              <a:t>Food</a:t>
            </a:r>
          </a:p>
          <a:p>
            <a:pPr lvl="3" algn="just"/>
            <a:r>
              <a:rPr lang="en-IN" sz="2400" dirty="0" smtClean="0"/>
              <a:t>Fingers</a:t>
            </a:r>
          </a:p>
          <a:p>
            <a:pPr lvl="3" algn="just"/>
            <a:r>
              <a:rPr lang="en-IN" sz="2400" dirty="0" smtClean="0"/>
              <a:t>Flies</a:t>
            </a:r>
          </a:p>
        </p:txBody>
      </p:sp>
      <p:sp>
        <p:nvSpPr>
          <p:cNvPr id="11" name="Rectangle 10"/>
          <p:cNvSpPr/>
          <p:nvPr/>
        </p:nvSpPr>
        <p:spPr>
          <a:xfrm>
            <a:off x="457200" y="5638800"/>
            <a:ext cx="7924800" cy="1200329"/>
          </a:xfrm>
          <a:prstGeom prst="rect">
            <a:avLst/>
          </a:prstGeom>
        </p:spPr>
        <p:txBody>
          <a:bodyPr wrap="square">
            <a:spAutoFit/>
          </a:bodyPr>
          <a:lstStyle/>
          <a:p>
            <a:pPr>
              <a:buFont typeface="Arial" pitchFamily="34" charset="0"/>
              <a:buChar char="•"/>
            </a:pPr>
            <a:r>
              <a:rPr lang="en-US" dirty="0" smtClean="0"/>
              <a:t>There is no evidence that typhoid bacilli are excreted in sputum or milk.</a:t>
            </a:r>
          </a:p>
          <a:p>
            <a:pPr>
              <a:buFont typeface="Arial" pitchFamily="34" charset="0"/>
              <a:buChar char="•"/>
            </a:pPr>
            <a:r>
              <a:rPr lang="en-US" dirty="0" smtClean="0">
                <a:solidFill>
                  <a:srgbClr val="FF0000"/>
                </a:solidFill>
                <a:latin typeface="ArialMT" charset="0"/>
              </a:rPr>
              <a:t>Period of communicability</a:t>
            </a:r>
            <a:r>
              <a:rPr lang="en-US" dirty="0" smtClean="0">
                <a:latin typeface="ArialMT" charset="0"/>
              </a:rPr>
              <a:t>: A case is infectious as long as the bacilli appear in stool or urine. </a:t>
            </a:r>
          </a:p>
        </p:txBody>
      </p:sp>
    </p:spTree>
    <p:extLst>
      <p:ext uri="{BB962C8B-B14F-4D97-AF65-F5344CB8AC3E}">
        <p14:creationId xmlns="" xmlns:p14="http://schemas.microsoft.com/office/powerpoint/2010/main" val="388660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5257800"/>
          </a:xfrm>
        </p:spPr>
        <p:txBody>
          <a:bodyPr>
            <a:normAutofit/>
          </a:bodyPr>
          <a:lstStyle/>
          <a:p>
            <a:r>
              <a:rPr lang="en-US" sz="2400" dirty="0" smtClean="0">
                <a:latin typeface="+mj-lt"/>
              </a:rPr>
              <a:t>Typhoid fever is the result of systemic infection mainly by </a:t>
            </a:r>
            <a:r>
              <a:rPr lang="en-US" sz="2400" u="sng" dirty="0" smtClean="0">
                <a:latin typeface="+mj-lt"/>
              </a:rPr>
              <a:t>S. </a:t>
            </a:r>
            <a:r>
              <a:rPr lang="en-US" sz="2400" i="1" u="sng" dirty="0" err="1" smtClean="0">
                <a:latin typeface="+mj-lt"/>
              </a:rPr>
              <a:t>typhi</a:t>
            </a:r>
            <a:r>
              <a:rPr lang="en-US" sz="2400" i="1" u="sng" dirty="0" smtClean="0">
                <a:latin typeface="+mj-lt"/>
              </a:rPr>
              <a:t> </a:t>
            </a:r>
            <a:r>
              <a:rPr lang="en-US" sz="2400" dirty="0" smtClean="0">
                <a:latin typeface="+mj-lt"/>
              </a:rPr>
              <a:t>found only in man.</a:t>
            </a:r>
          </a:p>
          <a:p>
            <a:r>
              <a:rPr lang="en-US" sz="2400" dirty="0" smtClean="0">
                <a:solidFill>
                  <a:srgbClr val="000066"/>
                </a:solidFill>
                <a:latin typeface="+mj-lt"/>
              </a:rPr>
              <a:t>It is an acute generalized infection of the </a:t>
            </a:r>
            <a:r>
              <a:rPr lang="en-US" sz="2400" u="sng" dirty="0" err="1" smtClean="0">
                <a:solidFill>
                  <a:srgbClr val="000066"/>
                </a:solidFill>
                <a:latin typeface="+mj-lt"/>
              </a:rPr>
              <a:t>reticulo</a:t>
            </a:r>
            <a:r>
              <a:rPr lang="en-US" sz="2400" u="sng" dirty="0" smtClean="0">
                <a:solidFill>
                  <a:srgbClr val="000066"/>
                </a:solidFill>
                <a:latin typeface="+mj-lt"/>
              </a:rPr>
              <a:t> endothelial system, intestinal lymphoid tissue, and the gall bladder. </a:t>
            </a:r>
            <a:endParaRPr lang="en-US" sz="2400" u="sng" dirty="0" smtClean="0">
              <a:latin typeface="+mj-lt"/>
            </a:endParaRPr>
          </a:p>
          <a:p>
            <a:r>
              <a:rPr lang="en-US" sz="2400" dirty="0" smtClean="0">
                <a:latin typeface="+mj-lt"/>
              </a:rPr>
              <a:t>The disease is clinically characterized by a </a:t>
            </a:r>
            <a:r>
              <a:rPr lang="en-US" sz="2400" u="sng" dirty="0" smtClean="0">
                <a:latin typeface="+mj-lt"/>
              </a:rPr>
              <a:t>typical continuous fever for 3 to 4 weeks, relative bradycardia with involvement of lymphoid tissues </a:t>
            </a:r>
            <a:r>
              <a:rPr lang="en-US" sz="2400" dirty="0" smtClean="0">
                <a:latin typeface="+mj-lt"/>
              </a:rPr>
              <a:t>and considerable constitutional symptoms. </a:t>
            </a:r>
          </a:p>
          <a:p>
            <a:r>
              <a:rPr lang="en-US" sz="2400" dirty="0" smtClean="0">
                <a:latin typeface="+mj-lt"/>
              </a:rPr>
              <a:t>The term </a:t>
            </a:r>
            <a:r>
              <a:rPr lang="en-US" sz="2400" b="1" i="1" dirty="0" smtClean="0">
                <a:latin typeface="+mj-lt"/>
              </a:rPr>
              <a:t>"enteric fever" </a:t>
            </a:r>
            <a:r>
              <a:rPr lang="en-US" sz="2400" dirty="0" smtClean="0">
                <a:latin typeface="+mj-lt"/>
              </a:rPr>
              <a:t>includes both typhoid and paratyphoid fevers. </a:t>
            </a:r>
          </a:p>
          <a:p>
            <a:r>
              <a:rPr lang="en-US" altLang="en-US" sz="2400" dirty="0" smtClean="0">
                <a:solidFill>
                  <a:srgbClr val="002060"/>
                </a:solidFill>
                <a:latin typeface="+mj-lt"/>
              </a:rPr>
              <a:t>May occur sporadically, epidemically or endemically. Found only in human.</a:t>
            </a:r>
            <a:endParaRPr lang="en-US" sz="2400" dirty="0" smtClean="0">
              <a:latin typeface="+mj-lt"/>
            </a:endParaRPr>
          </a:p>
          <a:p>
            <a:endParaRPr lang="en-US" sz="2400" dirty="0">
              <a:latin typeface="+mj-lt"/>
            </a:endParaRPr>
          </a:p>
        </p:txBody>
      </p:sp>
      <p:sp>
        <p:nvSpPr>
          <p:cNvPr id="2" name="Title 1"/>
          <p:cNvSpPr>
            <a:spLocks noGrp="1"/>
          </p:cNvSpPr>
          <p:nvPr>
            <p:ph type="title"/>
          </p:nvPr>
        </p:nvSpPr>
        <p:spPr>
          <a:xfrm>
            <a:off x="457200" y="274638"/>
            <a:ext cx="8229600" cy="792162"/>
          </a:xfrm>
        </p:spPr>
        <p:txBody>
          <a:bodyPr>
            <a:normAutofit/>
          </a:bodyPr>
          <a:lstStyle/>
          <a:p>
            <a:r>
              <a:rPr lang="en-US" b="1" dirty="0" smtClean="0"/>
              <a:t>TYPHOID FEVER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1066800"/>
            <a:ext cx="7793038" cy="1143000"/>
          </a:xfrm>
        </p:spPr>
        <p:txBody>
          <a:bodyPr/>
          <a:lstStyle/>
          <a:p>
            <a:pPr eaLnBrk="1" hangingPunct="1"/>
            <a:r>
              <a:rPr lang="en-US" altLang="en-US" sz="3200" b="1" smtClean="0">
                <a:solidFill>
                  <a:schemeClr val="tx1"/>
                </a:solidFill>
                <a:latin typeface="Arial" charset="0"/>
                <a:cs typeface="Arial" charset="0"/>
              </a:rPr>
              <a:t>How does the bacteria cause disease ?</a:t>
            </a:r>
            <a:br>
              <a:rPr lang="en-US" altLang="en-US" sz="3200" b="1" smtClean="0">
                <a:solidFill>
                  <a:schemeClr val="tx1"/>
                </a:solidFill>
                <a:latin typeface="Arial" charset="0"/>
                <a:cs typeface="Arial" charset="0"/>
              </a:rPr>
            </a:br>
            <a:endParaRPr lang="en-US" altLang="en-US" sz="3200" b="1" smtClean="0">
              <a:solidFill>
                <a:schemeClr val="tx1"/>
              </a:solidFill>
              <a:latin typeface="Arial" charset="0"/>
              <a:cs typeface="Arial" charset="0"/>
            </a:endParaRPr>
          </a:p>
        </p:txBody>
      </p:sp>
      <p:pic>
        <p:nvPicPr>
          <p:cNvPr id="11267" name="Picture 5" descr="Typhoi1"/>
          <p:cNvPicPr>
            <a:picLocks noGrp="1" noChangeAspect="1" noChangeArrowheads="1"/>
          </p:cNvPicPr>
          <p:nvPr>
            <p:ph type="body" idx="1"/>
          </p:nvPr>
        </p:nvPicPr>
        <p:blipFill>
          <a:blip r:embed="rId2">
            <a:extLst>
              <a:ext uri="{28A0092B-C50C-407E-A947-70E740481C1C}">
                <a14:useLocalDpi xmlns="" xmlns:a14="http://schemas.microsoft.com/office/drawing/2010/main" val="0"/>
              </a:ext>
            </a:extLst>
          </a:blip>
          <a:srcRect/>
          <a:stretch>
            <a:fillRect/>
          </a:stretch>
        </p:blipFill>
        <p:spPr>
          <a:xfrm>
            <a:off x="381000" y="2057400"/>
            <a:ext cx="8763000" cy="4611688"/>
          </a:xfrm>
          <a:noFill/>
        </p:spPr>
      </p:pic>
    </p:spTree>
    <p:extLst>
      <p:ext uri="{BB962C8B-B14F-4D97-AF65-F5344CB8AC3E}">
        <p14:creationId xmlns="" xmlns:p14="http://schemas.microsoft.com/office/powerpoint/2010/main" val="1361510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4294967295"/>
          </p:nvPr>
        </p:nvSpPr>
        <p:spPr>
          <a:xfrm>
            <a:off x="-8114" y="10751"/>
            <a:ext cx="9144000" cy="6847250"/>
          </a:xfrm>
          <a:solidFill>
            <a:schemeClr val="bg2"/>
          </a:solidFill>
        </p:spPr>
        <p:style>
          <a:lnRef idx="3">
            <a:schemeClr val="lt1"/>
          </a:lnRef>
          <a:fillRef idx="1">
            <a:schemeClr val="accent1"/>
          </a:fillRef>
          <a:effectRef idx="1">
            <a:schemeClr val="accent1"/>
          </a:effectRef>
          <a:fontRef idx="minor">
            <a:schemeClr val="lt1"/>
          </a:fontRef>
        </p:style>
        <p:txBody>
          <a:bodyPr/>
          <a:lstStyle/>
          <a:p>
            <a:pPr algn="ctr" eaLnBrk="1" hangingPunct="1">
              <a:buFont typeface="Wingdings" pitchFamily="2" charset="2"/>
              <a:buNone/>
            </a:pPr>
            <a:endParaRPr lang="en-US" altLang="en-US" sz="1800" b="1" dirty="0" smtClean="0"/>
          </a:p>
          <a:p>
            <a:pPr algn="ctr" eaLnBrk="1" hangingPunct="1">
              <a:buFont typeface="Wingdings" pitchFamily="2" charset="2"/>
              <a:buNone/>
            </a:pPr>
            <a:r>
              <a:rPr lang="en-US" altLang="en-US" sz="1800" b="1" dirty="0" smtClean="0">
                <a:solidFill>
                  <a:srgbClr val="002060"/>
                </a:solidFill>
              </a:rPr>
              <a:t> </a:t>
            </a:r>
            <a:r>
              <a:rPr lang="en-US" altLang="en-US" sz="1800" b="1" dirty="0" smtClean="0">
                <a:solidFill>
                  <a:srgbClr val="002060"/>
                </a:solidFill>
                <a:latin typeface="Arial" charset="0"/>
              </a:rPr>
              <a:t>Ingestion of contaminated food or water                                                                                                                                            </a:t>
            </a:r>
          </a:p>
          <a:p>
            <a:pPr algn="ctr" eaLnBrk="1" hangingPunct="1">
              <a:buFont typeface="Wingdings" pitchFamily="2" charset="2"/>
              <a:buNone/>
            </a:pPr>
            <a:r>
              <a:rPr lang="en-US" altLang="en-US" sz="1800" b="1" dirty="0" smtClean="0">
                <a:solidFill>
                  <a:srgbClr val="002060"/>
                </a:solidFill>
                <a:latin typeface="Arial" charset="0"/>
              </a:rPr>
              <a:t>              </a:t>
            </a:r>
            <a:r>
              <a:rPr lang="en-US" altLang="en-US" sz="1800" i="1" dirty="0" smtClean="0">
                <a:solidFill>
                  <a:srgbClr val="002060"/>
                </a:solidFill>
                <a:latin typeface="Arial" charset="0"/>
              </a:rPr>
              <a:t>Salmonella</a:t>
            </a:r>
            <a:r>
              <a:rPr lang="en-US" altLang="en-US" sz="1800" dirty="0" smtClean="0">
                <a:solidFill>
                  <a:srgbClr val="002060"/>
                </a:solidFill>
                <a:latin typeface="Arial" charset="0"/>
              </a:rPr>
              <a:t> bacteria</a:t>
            </a:r>
          </a:p>
          <a:p>
            <a:pPr algn="ctr" eaLnBrk="1" hangingPunct="1">
              <a:buFont typeface="Wingdings" pitchFamily="2" charset="2"/>
              <a:buNone/>
            </a:pPr>
            <a:endParaRPr lang="en-US" altLang="en-US" sz="1800" b="1" i="1" dirty="0" smtClean="0">
              <a:solidFill>
                <a:srgbClr val="002060"/>
              </a:solidFill>
              <a:latin typeface="Arial" charset="0"/>
            </a:endParaRPr>
          </a:p>
          <a:p>
            <a:pPr algn="ctr" eaLnBrk="1" hangingPunct="1">
              <a:buFont typeface="Wingdings" pitchFamily="2" charset="2"/>
              <a:buNone/>
            </a:pPr>
            <a:r>
              <a:rPr lang="en-US" altLang="en-US" sz="1800" b="1" dirty="0" smtClean="0">
                <a:solidFill>
                  <a:srgbClr val="002060"/>
                </a:solidFill>
                <a:latin typeface="Arial" charset="0"/>
              </a:rPr>
              <a:t>Invade small intestine and enter the bloodstream</a:t>
            </a:r>
          </a:p>
          <a:p>
            <a:pPr algn="ctr" eaLnBrk="1" hangingPunct="1">
              <a:buFont typeface="Wingdings" pitchFamily="2" charset="2"/>
              <a:buNone/>
            </a:pPr>
            <a:endParaRPr lang="en-US" altLang="en-US" sz="1800" b="1" dirty="0" smtClean="0">
              <a:solidFill>
                <a:srgbClr val="002060"/>
              </a:solidFill>
              <a:latin typeface="Arial" charset="0"/>
            </a:endParaRPr>
          </a:p>
          <a:p>
            <a:pPr algn="ctr" eaLnBrk="1" hangingPunct="1">
              <a:buFont typeface="Wingdings" pitchFamily="2" charset="2"/>
              <a:buNone/>
            </a:pPr>
            <a:endParaRPr lang="en-US" altLang="en-US" sz="1800" b="1" dirty="0" smtClean="0">
              <a:solidFill>
                <a:srgbClr val="002060"/>
              </a:solidFill>
              <a:latin typeface="Arial" charset="0"/>
            </a:endParaRPr>
          </a:p>
          <a:p>
            <a:pPr algn="ctr" eaLnBrk="1" hangingPunct="1">
              <a:buFont typeface="Wingdings" pitchFamily="2" charset="2"/>
              <a:buNone/>
            </a:pPr>
            <a:r>
              <a:rPr lang="en-US" altLang="en-US" sz="1800" b="1" dirty="0" smtClean="0">
                <a:solidFill>
                  <a:srgbClr val="002060"/>
                </a:solidFill>
                <a:latin typeface="Arial" charset="0"/>
              </a:rPr>
              <a:t>Carried by white blood cells in the liver, spleen, and bone marrow</a:t>
            </a:r>
          </a:p>
          <a:p>
            <a:pPr algn="ctr" eaLnBrk="1" hangingPunct="1">
              <a:buFont typeface="Wingdings" pitchFamily="2" charset="2"/>
              <a:buNone/>
            </a:pPr>
            <a:endParaRPr lang="en-US" altLang="en-US" sz="1800" b="1" dirty="0" smtClean="0">
              <a:solidFill>
                <a:srgbClr val="002060"/>
              </a:solidFill>
              <a:latin typeface="Arial" charset="0"/>
            </a:endParaRPr>
          </a:p>
          <a:p>
            <a:pPr algn="ctr" eaLnBrk="1" hangingPunct="1">
              <a:buFont typeface="Wingdings" pitchFamily="2" charset="2"/>
              <a:buNone/>
            </a:pPr>
            <a:endParaRPr lang="en-US" altLang="en-US" sz="1800" b="1" dirty="0" smtClean="0">
              <a:solidFill>
                <a:srgbClr val="002060"/>
              </a:solidFill>
              <a:latin typeface="Arial" charset="0"/>
            </a:endParaRPr>
          </a:p>
          <a:p>
            <a:pPr algn="ctr" eaLnBrk="1" hangingPunct="1">
              <a:buFont typeface="Wingdings" pitchFamily="2" charset="2"/>
              <a:buNone/>
            </a:pPr>
            <a:r>
              <a:rPr lang="en-US" altLang="en-US" sz="1800" b="1" dirty="0" smtClean="0">
                <a:solidFill>
                  <a:srgbClr val="002060"/>
                </a:solidFill>
                <a:latin typeface="Arial" charset="0"/>
              </a:rPr>
              <a:t>Multiply and reenter the bloodstream</a:t>
            </a:r>
          </a:p>
          <a:p>
            <a:pPr algn="ctr" eaLnBrk="1" hangingPunct="1">
              <a:buFont typeface="Wingdings" pitchFamily="2" charset="2"/>
              <a:buNone/>
            </a:pPr>
            <a:endParaRPr lang="en-US" altLang="en-US" sz="1800" b="1" dirty="0" smtClean="0">
              <a:solidFill>
                <a:srgbClr val="002060"/>
              </a:solidFill>
              <a:latin typeface="Arial" charset="0"/>
            </a:endParaRPr>
          </a:p>
          <a:p>
            <a:pPr algn="ctr" eaLnBrk="1" hangingPunct="1">
              <a:buFont typeface="Wingdings" pitchFamily="2" charset="2"/>
              <a:buNone/>
            </a:pPr>
            <a:endParaRPr lang="en-US" altLang="en-US" sz="1800" b="1" dirty="0" smtClean="0">
              <a:solidFill>
                <a:srgbClr val="002060"/>
              </a:solidFill>
              <a:latin typeface="Arial" charset="0"/>
            </a:endParaRPr>
          </a:p>
          <a:p>
            <a:pPr algn="ctr" eaLnBrk="1" hangingPunct="1">
              <a:buNone/>
            </a:pPr>
            <a:r>
              <a:rPr lang="en-IN" altLang="en-US" sz="1800" b="1" dirty="0">
                <a:solidFill>
                  <a:srgbClr val="002060"/>
                </a:solidFill>
                <a:latin typeface="Arial" charset="0"/>
              </a:rPr>
              <a:t> Bacteria invade the gallbladder, biliary system, and the lymphatic tissue of the bowel and multiply in high numbers</a:t>
            </a:r>
          </a:p>
          <a:p>
            <a:pPr algn="ctr" eaLnBrk="1" hangingPunct="1">
              <a:buNone/>
            </a:pPr>
            <a:endParaRPr lang="en-IN" altLang="en-US" sz="1800" b="1" dirty="0">
              <a:solidFill>
                <a:srgbClr val="002060"/>
              </a:solidFill>
              <a:latin typeface="Arial" charset="0"/>
            </a:endParaRPr>
          </a:p>
          <a:p>
            <a:pPr algn="ctr" eaLnBrk="1" hangingPunct="1">
              <a:buNone/>
            </a:pPr>
            <a:endParaRPr lang="en-IN" altLang="en-US" sz="1800" b="1" dirty="0">
              <a:solidFill>
                <a:srgbClr val="002060"/>
              </a:solidFill>
              <a:latin typeface="Arial" charset="0"/>
            </a:endParaRPr>
          </a:p>
          <a:p>
            <a:pPr algn="ctr" eaLnBrk="1" hangingPunct="1">
              <a:buNone/>
            </a:pPr>
            <a:r>
              <a:rPr lang="en-IN" altLang="en-US" sz="1800" b="1" dirty="0">
                <a:solidFill>
                  <a:srgbClr val="002060"/>
                </a:solidFill>
                <a:latin typeface="Arial" charset="0"/>
              </a:rPr>
              <a:t>     Then pass into the intestinal tract and can be identified for diagnosis in cultures from the stool tested in the laboratory</a:t>
            </a:r>
          </a:p>
          <a:p>
            <a:pPr algn="ctr" eaLnBrk="1" hangingPunct="1">
              <a:buFont typeface="Wingdings" pitchFamily="2" charset="2"/>
              <a:buNone/>
            </a:pPr>
            <a:endParaRPr lang="en-US" altLang="en-US" sz="1800" dirty="0">
              <a:solidFill>
                <a:srgbClr val="002060"/>
              </a:solidFill>
              <a:latin typeface="Arial" charset="0"/>
            </a:endParaRPr>
          </a:p>
          <a:p>
            <a:pPr algn="ctr" eaLnBrk="1" hangingPunct="1">
              <a:buFont typeface="Wingdings" pitchFamily="2" charset="2"/>
              <a:buNone/>
            </a:pPr>
            <a:endParaRPr lang="en-US" altLang="en-US" sz="1800" dirty="0" smtClean="0">
              <a:solidFill>
                <a:srgbClr val="002060"/>
              </a:solidFill>
              <a:latin typeface="Arial" charset="0"/>
            </a:endParaRPr>
          </a:p>
        </p:txBody>
      </p:sp>
      <p:sp>
        <p:nvSpPr>
          <p:cNvPr id="2" name="Down Arrow 1"/>
          <p:cNvSpPr/>
          <p:nvPr/>
        </p:nvSpPr>
        <p:spPr>
          <a:xfrm>
            <a:off x="3522073" y="764704"/>
            <a:ext cx="484632" cy="581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 name="Down Arrow 2"/>
          <p:cNvSpPr/>
          <p:nvPr/>
        </p:nvSpPr>
        <p:spPr>
          <a:xfrm>
            <a:off x="3533192" y="1700808"/>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Down Arrow 3"/>
          <p:cNvSpPr/>
          <p:nvPr/>
        </p:nvSpPr>
        <p:spPr>
          <a:xfrm>
            <a:off x="3533192" y="276607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09391" y="3701338"/>
            <a:ext cx="542925"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63780" y="4924400"/>
            <a:ext cx="542925"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70013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8"/>
          <p:cNvSpPr>
            <a:spLocks noChangeArrowheads="1"/>
          </p:cNvSpPr>
          <p:nvPr/>
        </p:nvSpPr>
        <p:spPr bwMode="auto">
          <a:xfrm>
            <a:off x="457200" y="738188"/>
            <a:ext cx="8229600" cy="5016758"/>
          </a:xfrm>
          <a:prstGeom prst="rect">
            <a:avLst/>
          </a:prstGeom>
          <a:noFill/>
          <a:ln w="9525">
            <a:noFill/>
            <a:miter lim="800000"/>
            <a:headEnd/>
            <a:tailEnd/>
          </a:ln>
        </p:spPr>
        <p:txBody>
          <a:bodyPr anchor="ctr">
            <a:spAutoFit/>
          </a:bodyPr>
          <a:lstStyle/>
          <a:p>
            <a:r>
              <a:rPr lang="en-US" sz="3200" i="1" dirty="0">
                <a:solidFill>
                  <a:srgbClr val="FF0000"/>
                </a:solidFill>
                <a:latin typeface="Times New Roman" pitchFamily="18" charset="0"/>
              </a:rPr>
              <a:t>Salmonella </a:t>
            </a:r>
            <a:r>
              <a:rPr lang="en-US" sz="3200" i="1" dirty="0" err="1">
                <a:solidFill>
                  <a:srgbClr val="FF0000"/>
                </a:solidFill>
                <a:latin typeface="Times New Roman" pitchFamily="18" charset="0"/>
              </a:rPr>
              <a:t>typhi</a:t>
            </a:r>
            <a:r>
              <a:rPr lang="en-US" sz="3200" dirty="0">
                <a:latin typeface="Times New Roman" pitchFamily="18" charset="0"/>
              </a:rPr>
              <a:t> </a:t>
            </a:r>
            <a:r>
              <a:rPr lang="en-US" sz="3200" dirty="0">
                <a:solidFill>
                  <a:srgbClr val="000066"/>
                </a:solidFill>
                <a:latin typeface="Times New Roman" pitchFamily="18" charset="0"/>
              </a:rPr>
              <a:t>infecting the body via the </a:t>
            </a:r>
            <a:r>
              <a:rPr lang="en-US" sz="3200" u="sng" dirty="0" err="1">
                <a:solidFill>
                  <a:srgbClr val="000066"/>
                </a:solidFill>
                <a:latin typeface="Times New Roman" pitchFamily="18" charset="0"/>
              </a:rPr>
              <a:t>Peyer's</a:t>
            </a:r>
            <a:r>
              <a:rPr lang="en-US" sz="3200" u="sng" dirty="0">
                <a:solidFill>
                  <a:srgbClr val="000066"/>
                </a:solidFill>
                <a:latin typeface="Times New Roman" pitchFamily="18" charset="0"/>
              </a:rPr>
              <a:t> patches </a:t>
            </a:r>
            <a:r>
              <a:rPr lang="en-US" sz="3200" dirty="0">
                <a:solidFill>
                  <a:srgbClr val="000066"/>
                </a:solidFill>
                <a:latin typeface="Times New Roman" pitchFamily="18" charset="0"/>
              </a:rPr>
              <a:t>of the small intestine. The bacteria migrates to mesenteric lymph nodes and arrive via the blood in the liver and spleen during the first exposure. After multiple replication in the above locations, the bacteria Migrates back into the </a:t>
            </a:r>
            <a:r>
              <a:rPr lang="en-US" sz="3200" dirty="0" err="1">
                <a:solidFill>
                  <a:srgbClr val="000066"/>
                </a:solidFill>
                <a:latin typeface="Times New Roman" pitchFamily="18" charset="0"/>
              </a:rPr>
              <a:t>Peyer's</a:t>
            </a:r>
            <a:r>
              <a:rPr lang="en-US" sz="3200" dirty="0">
                <a:solidFill>
                  <a:srgbClr val="000066"/>
                </a:solidFill>
                <a:latin typeface="Times New Roman" pitchFamily="18" charset="0"/>
              </a:rPr>
              <a:t> patches of the small intestine for the secondary exposure and consequently the clinical symptoms are seen. Inflammation in the small intestine leads to ulcers and necrosis.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a:bodyPr>
          <a:lstStyle/>
          <a:p>
            <a:r>
              <a:rPr lang="en-US" sz="2400" dirty="0" smtClean="0">
                <a:solidFill>
                  <a:srgbClr val="FF0000"/>
                </a:solidFill>
                <a:latin typeface="+mj-lt"/>
              </a:rPr>
              <a:t>Age:</a:t>
            </a:r>
            <a:r>
              <a:rPr lang="en-US" sz="2400" dirty="0" smtClean="0">
                <a:latin typeface="+mj-lt"/>
              </a:rPr>
              <a:t> Typhoid fever may occur at any age. Highest incidence of this disease occurs in the </a:t>
            </a:r>
            <a:r>
              <a:rPr lang="en-US" sz="2400" u="sng" dirty="0" smtClean="0">
                <a:latin typeface="+mj-lt"/>
              </a:rPr>
              <a:t>5-19 years </a:t>
            </a:r>
            <a:r>
              <a:rPr lang="en-US" sz="2400" dirty="0" smtClean="0">
                <a:latin typeface="+mj-lt"/>
              </a:rPr>
              <a:t>of age group. In a recent study from slums of Delhi, it was found that contrary to popular belief, the disease affects even children aged 1-5 years</a:t>
            </a:r>
            <a:endParaRPr lang="en-US" sz="2400" i="1" dirty="0" smtClean="0">
              <a:latin typeface="+mj-lt"/>
            </a:endParaRPr>
          </a:p>
          <a:p>
            <a:r>
              <a:rPr lang="en-US" sz="2400" i="1" dirty="0" smtClean="0">
                <a:solidFill>
                  <a:srgbClr val="FF0000"/>
                </a:solidFill>
                <a:latin typeface="+mj-lt"/>
              </a:rPr>
              <a:t>Sex:</a:t>
            </a:r>
            <a:r>
              <a:rPr lang="en-US" sz="2400" i="1" dirty="0" smtClean="0">
                <a:latin typeface="+mj-lt"/>
              </a:rPr>
              <a:t> </a:t>
            </a:r>
            <a:r>
              <a:rPr lang="en-US" sz="2400" dirty="0" smtClean="0">
                <a:latin typeface="+mj-lt"/>
              </a:rPr>
              <a:t>More cases are reported among males than females, probably as a result of increased exposure to infection. But carrier rate is more in females. </a:t>
            </a:r>
          </a:p>
          <a:p>
            <a:r>
              <a:rPr lang="en-US" sz="2400" dirty="0" smtClean="0">
                <a:solidFill>
                  <a:srgbClr val="FF0000"/>
                </a:solidFill>
                <a:latin typeface="+mj-lt"/>
              </a:rPr>
              <a:t>Occupation</a:t>
            </a:r>
            <a:r>
              <a:rPr lang="en-US" sz="2400" dirty="0" smtClean="0">
                <a:latin typeface="+mj-lt"/>
              </a:rPr>
              <a:t> : </a:t>
            </a:r>
            <a:r>
              <a:rPr lang="en-US" sz="2400" dirty="0" smtClean="0">
                <a:solidFill>
                  <a:srgbClr val="000066"/>
                </a:solidFill>
                <a:latin typeface="+mj-lt"/>
              </a:rPr>
              <a:t>Certain categories of persons handling the infective material and live cultures of </a:t>
            </a:r>
            <a:r>
              <a:rPr lang="en-US" sz="2400" i="1" dirty="0" smtClean="0">
                <a:solidFill>
                  <a:srgbClr val="000066"/>
                </a:solidFill>
                <a:latin typeface="+mj-lt"/>
              </a:rPr>
              <a:t>S. </a:t>
            </a:r>
            <a:r>
              <a:rPr lang="en-US" sz="2400" i="1" dirty="0" err="1" smtClean="0">
                <a:solidFill>
                  <a:srgbClr val="000066"/>
                </a:solidFill>
                <a:latin typeface="+mj-lt"/>
              </a:rPr>
              <a:t>typhi</a:t>
            </a:r>
            <a:r>
              <a:rPr lang="en-US" sz="2400" i="1" dirty="0" smtClean="0">
                <a:solidFill>
                  <a:srgbClr val="000066"/>
                </a:solidFill>
                <a:latin typeface="+mj-lt"/>
              </a:rPr>
              <a:t> </a:t>
            </a:r>
            <a:r>
              <a:rPr lang="en-US" sz="2400" dirty="0" smtClean="0">
                <a:solidFill>
                  <a:srgbClr val="000066"/>
                </a:solidFill>
                <a:latin typeface="+mj-lt"/>
              </a:rPr>
              <a:t>are at increased risk of acquiring infection.</a:t>
            </a:r>
            <a:endParaRPr lang="en-US" sz="2400" i="1" dirty="0" smtClean="0">
              <a:latin typeface="+mj-lt"/>
            </a:endParaRPr>
          </a:p>
          <a:p>
            <a:pPr>
              <a:buNone/>
            </a:pPr>
            <a:endParaRPr lang="en-US" sz="2400" dirty="0" smtClean="0">
              <a:latin typeface="+mj-lt"/>
            </a:endParaRPr>
          </a:p>
          <a:p>
            <a:endParaRPr lang="en-US" sz="2400" dirty="0">
              <a:latin typeface="+mj-lt"/>
            </a:endParaRPr>
          </a:p>
        </p:txBody>
      </p:sp>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00B0F0"/>
                </a:solidFill>
              </a:rPr>
              <a:t>HOST FACTORS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5257800"/>
          </a:xfrm>
        </p:spPr>
        <p:txBody>
          <a:bodyPr>
            <a:normAutofit/>
          </a:bodyPr>
          <a:lstStyle/>
          <a:p>
            <a:r>
              <a:rPr lang="en-US" sz="2400" dirty="0" smtClean="0">
                <a:solidFill>
                  <a:srgbClr val="FF0000"/>
                </a:solidFill>
                <a:latin typeface="+mj-lt"/>
              </a:rPr>
              <a:t>Nutritional status</a:t>
            </a:r>
            <a:r>
              <a:rPr lang="en-US" sz="2400" dirty="0" smtClean="0">
                <a:latin typeface="+mj-lt"/>
              </a:rPr>
              <a:t> :</a:t>
            </a:r>
            <a:r>
              <a:rPr lang="en-US" sz="2400" dirty="0" smtClean="0">
                <a:solidFill>
                  <a:srgbClr val="000066"/>
                </a:solidFill>
                <a:latin typeface="+mj-lt"/>
              </a:rPr>
              <a:t>Malnutrition may enhance the susceptibility to typhoid fever by altering the intestinal flora or other host </a:t>
            </a:r>
            <a:r>
              <a:rPr lang="en-US" sz="2400" dirty="0" err="1" smtClean="0">
                <a:solidFill>
                  <a:srgbClr val="000066"/>
                </a:solidFill>
                <a:latin typeface="+mj-lt"/>
              </a:rPr>
              <a:t>defences</a:t>
            </a:r>
            <a:r>
              <a:rPr lang="en-US" sz="2400" dirty="0" smtClean="0">
                <a:solidFill>
                  <a:srgbClr val="000066"/>
                </a:solidFill>
                <a:latin typeface="+mj-lt"/>
              </a:rPr>
              <a:t>.</a:t>
            </a:r>
            <a:endParaRPr lang="en-US" sz="2400" i="1" dirty="0" smtClean="0">
              <a:latin typeface="+mj-lt"/>
            </a:endParaRPr>
          </a:p>
          <a:p>
            <a:r>
              <a:rPr lang="en-US" sz="2400" i="1" dirty="0" smtClean="0">
                <a:solidFill>
                  <a:srgbClr val="FF0000"/>
                </a:solidFill>
                <a:latin typeface="+mj-lt"/>
              </a:rPr>
              <a:t>Immunity:</a:t>
            </a:r>
            <a:r>
              <a:rPr lang="en-US" sz="2400" i="1" dirty="0" smtClean="0">
                <a:latin typeface="+mj-lt"/>
              </a:rPr>
              <a:t> </a:t>
            </a:r>
            <a:r>
              <a:rPr lang="en-US" sz="2400" dirty="0" smtClean="0">
                <a:latin typeface="+mj-lt"/>
              </a:rPr>
              <a:t>All ages are susceptible to infection. Antibody may be stimulated by the infection or by immunization. However, the antibody to the somatic antigen (0) is usually higher in the patient with the disease, and the antibody to the </a:t>
            </a:r>
            <a:r>
              <a:rPr lang="en-US" sz="2400" dirty="0" err="1" smtClean="0">
                <a:latin typeface="+mj-lt"/>
              </a:rPr>
              <a:t>flagellar</a:t>
            </a:r>
            <a:r>
              <a:rPr lang="en-US" sz="2400" dirty="0" smtClean="0">
                <a:latin typeface="+mj-lt"/>
              </a:rPr>
              <a:t> antigen (H) is usually higher in immunized individuals. </a:t>
            </a:r>
          </a:p>
          <a:p>
            <a:r>
              <a:rPr lang="en-US" sz="2400" dirty="0" smtClean="0">
                <a:latin typeface="+mj-lt"/>
              </a:rPr>
              <a:t>Cell-mediated immunity plays a major role in combating the infection</a:t>
            </a:r>
            <a:endParaRPr lang="en-US" sz="2400" dirty="0">
              <a:latin typeface="+mj-lt"/>
            </a:endParaRPr>
          </a:p>
        </p:txBody>
      </p:sp>
      <p:sp>
        <p:nvSpPr>
          <p:cNvPr id="3" name="Title 2"/>
          <p:cNvSpPr>
            <a:spLocks noGrp="1"/>
          </p:cNvSpPr>
          <p:nvPr>
            <p:ph type="title"/>
          </p:nvPr>
        </p:nvSpPr>
        <p:spPr>
          <a:xfrm>
            <a:off x="457200" y="274638"/>
            <a:ext cx="8229600" cy="792162"/>
          </a:xfrm>
        </p:spPr>
        <p:txBody>
          <a:bodyPr/>
          <a:lstStyle/>
          <a:p>
            <a:r>
              <a:rPr lang="en-US" dirty="0" smtClean="0"/>
              <a:t>Cont..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652934"/>
          </a:xfrm>
        </p:spPr>
        <p:txBody>
          <a:bodyPr/>
          <a:lstStyle/>
          <a:p>
            <a:r>
              <a:rPr lang="en-IN" sz="3200" b="1" u="sng" dirty="0" smtClean="0">
                <a:solidFill>
                  <a:srgbClr val="00B0F0"/>
                </a:solidFill>
              </a:rPr>
              <a:t>ENVIRONMENTAL &amp; SOCIAL FACTORS</a:t>
            </a:r>
            <a:endParaRPr lang="en-IN" sz="3200" b="1" u="sng" dirty="0">
              <a:solidFill>
                <a:srgbClr val="00B0F0"/>
              </a:solidFill>
            </a:endParaRPr>
          </a:p>
        </p:txBody>
      </p:sp>
      <p:sp>
        <p:nvSpPr>
          <p:cNvPr id="3" name="Content Placeholder 2"/>
          <p:cNvSpPr>
            <a:spLocks noGrp="1"/>
          </p:cNvSpPr>
          <p:nvPr>
            <p:ph idx="1"/>
          </p:nvPr>
        </p:nvSpPr>
        <p:spPr>
          <a:xfrm>
            <a:off x="457200" y="764704"/>
            <a:ext cx="8686800" cy="6093296"/>
          </a:xfrm>
        </p:spPr>
        <p:txBody>
          <a:bodyPr/>
          <a:lstStyle/>
          <a:p>
            <a:pPr>
              <a:buFont typeface="Wingdings" panose="05000000000000000000" pitchFamily="2" charset="2"/>
              <a:buChar char="q"/>
            </a:pPr>
            <a:r>
              <a:rPr lang="en-IN" sz="2400" dirty="0" smtClean="0">
                <a:solidFill>
                  <a:srgbClr val="002060"/>
                </a:solidFill>
              </a:rPr>
              <a:t>Typhoid fever regarded as “Index of general sanitation” in any country. It is a disease of Poverty..</a:t>
            </a:r>
          </a:p>
          <a:p>
            <a:pPr>
              <a:buFont typeface="Wingdings" panose="05000000000000000000" pitchFamily="2" charset="2"/>
              <a:buChar char="q"/>
            </a:pPr>
            <a:r>
              <a:rPr lang="en-IN" sz="2400" dirty="0" smtClean="0">
                <a:solidFill>
                  <a:srgbClr val="002060"/>
                </a:solidFill>
              </a:rPr>
              <a:t>Increase incidence in July-September.</a:t>
            </a:r>
          </a:p>
          <a:p>
            <a:pPr>
              <a:buFont typeface="Wingdings" panose="05000000000000000000" pitchFamily="2" charset="2"/>
              <a:buChar char="q"/>
            </a:pPr>
            <a:r>
              <a:rPr lang="en-IN" sz="2400" dirty="0" smtClean="0">
                <a:solidFill>
                  <a:srgbClr val="002060"/>
                </a:solidFill>
              </a:rPr>
              <a:t>Outside human body bacilli found in-</a:t>
            </a:r>
          </a:p>
          <a:p>
            <a:pPr marL="0" indent="0">
              <a:buNone/>
            </a:pPr>
            <a:r>
              <a:rPr lang="en-IN" sz="2400" dirty="0">
                <a:solidFill>
                  <a:srgbClr val="002060"/>
                </a:solidFill>
              </a:rPr>
              <a:t> </a:t>
            </a:r>
            <a:r>
              <a:rPr lang="en-IN" sz="2400" dirty="0" smtClean="0">
                <a:solidFill>
                  <a:srgbClr val="002060"/>
                </a:solidFill>
              </a:rPr>
              <a:t>       water- 2 to 7 days but not multiply</a:t>
            </a:r>
          </a:p>
          <a:p>
            <a:pPr marL="0" indent="0">
              <a:buNone/>
            </a:pPr>
            <a:r>
              <a:rPr lang="en-IN" sz="2400" dirty="0" smtClean="0">
                <a:solidFill>
                  <a:srgbClr val="002060"/>
                </a:solidFill>
              </a:rPr>
              <a:t>        soil irrigated with sewage- 35 to 70 days</a:t>
            </a:r>
          </a:p>
          <a:p>
            <a:pPr marL="0" indent="0">
              <a:buNone/>
            </a:pPr>
            <a:r>
              <a:rPr lang="en-IN" sz="2400" dirty="0" smtClean="0">
                <a:solidFill>
                  <a:srgbClr val="002060"/>
                </a:solidFill>
              </a:rPr>
              <a:t>        ice &amp; icecream- over a month</a:t>
            </a:r>
            <a:endParaRPr lang="en-IN" sz="2400" dirty="0">
              <a:solidFill>
                <a:srgbClr val="002060"/>
              </a:solidFill>
            </a:endParaRPr>
          </a:p>
          <a:p>
            <a:pPr marL="0" indent="0">
              <a:buNone/>
            </a:pPr>
            <a:r>
              <a:rPr lang="en-IN" sz="2400" dirty="0">
                <a:solidFill>
                  <a:srgbClr val="002060"/>
                </a:solidFill>
              </a:rPr>
              <a:t> </a:t>
            </a:r>
            <a:r>
              <a:rPr lang="en-IN" sz="2400" dirty="0" smtClean="0">
                <a:solidFill>
                  <a:srgbClr val="002060"/>
                </a:solidFill>
              </a:rPr>
              <a:t>       food- multiply &amp; survive for sometime</a:t>
            </a:r>
          </a:p>
          <a:p>
            <a:pPr marL="0" indent="0">
              <a:buNone/>
            </a:pPr>
            <a:r>
              <a:rPr lang="en-IN" sz="2400" dirty="0" smtClean="0">
                <a:solidFill>
                  <a:srgbClr val="002060"/>
                </a:solidFill>
              </a:rPr>
              <a:t>        milk- grow rapidly without altering its taste</a:t>
            </a:r>
          </a:p>
          <a:p>
            <a:pPr>
              <a:buFont typeface="Wingdings" panose="05000000000000000000" pitchFamily="2" charset="2"/>
              <a:buChar char="q"/>
            </a:pPr>
            <a:r>
              <a:rPr lang="en-IN" sz="2400" dirty="0" smtClean="0">
                <a:solidFill>
                  <a:srgbClr val="002060"/>
                </a:solidFill>
              </a:rPr>
              <a:t>Vegetables grow in sewage plant.</a:t>
            </a:r>
          </a:p>
          <a:p>
            <a:pPr>
              <a:buFont typeface="Wingdings" panose="05000000000000000000" pitchFamily="2" charset="2"/>
              <a:buChar char="q"/>
            </a:pPr>
            <a:r>
              <a:rPr lang="en-IN" sz="2400" dirty="0" smtClean="0">
                <a:solidFill>
                  <a:srgbClr val="002060"/>
                </a:solidFill>
              </a:rPr>
              <a:t>Pollution of drinking water supplies.</a:t>
            </a:r>
          </a:p>
          <a:p>
            <a:pPr>
              <a:buFont typeface="Wingdings" panose="05000000000000000000" pitchFamily="2" charset="2"/>
              <a:buChar char="q"/>
            </a:pPr>
            <a:r>
              <a:rPr lang="en-IN" sz="2400" dirty="0" smtClean="0">
                <a:solidFill>
                  <a:srgbClr val="002060"/>
                </a:solidFill>
              </a:rPr>
              <a:t>Open area defecation &amp; urination.</a:t>
            </a:r>
          </a:p>
          <a:p>
            <a:pPr>
              <a:buFont typeface="Wingdings" panose="05000000000000000000" pitchFamily="2" charset="2"/>
              <a:buChar char="q"/>
            </a:pPr>
            <a:r>
              <a:rPr lang="en-IN" sz="2400" dirty="0" smtClean="0">
                <a:solidFill>
                  <a:srgbClr val="002060"/>
                </a:solidFill>
              </a:rPr>
              <a:t>Low personal hygiene.</a:t>
            </a:r>
          </a:p>
          <a:p>
            <a:pPr>
              <a:buFont typeface="Wingdings" panose="05000000000000000000" pitchFamily="2" charset="2"/>
              <a:buChar char="q"/>
            </a:pPr>
            <a:r>
              <a:rPr lang="en-IN" sz="2400" dirty="0" smtClean="0">
                <a:solidFill>
                  <a:srgbClr val="002060"/>
                </a:solidFill>
              </a:rPr>
              <a:t>Health ignorance.</a:t>
            </a:r>
          </a:p>
        </p:txBody>
      </p:sp>
    </p:spTree>
    <p:extLst>
      <p:ext uri="{BB962C8B-B14F-4D97-AF65-F5344CB8AC3E}">
        <p14:creationId xmlns="" xmlns:p14="http://schemas.microsoft.com/office/powerpoint/2010/main" val="1463185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76400"/>
            <a:ext cx="7162800" cy="4330891"/>
          </a:xfrm>
        </p:spPr>
        <p:txBody>
          <a:bodyPr/>
          <a:lstStyle/>
          <a:p>
            <a:r>
              <a:rPr lang="en-US" dirty="0" smtClean="0"/>
              <a:t>Usually 10-14 days. But it may be as short as 3 days or as long as three weeks depending upon the dose of the bacilli ingested. </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Incubation period </a:t>
            </a:r>
            <a:br>
              <a:rPr lang="en-US" dirty="0" smtClean="0"/>
            </a:br>
            <a:endParaRPr lang="en-US" b="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3568" y="404664"/>
            <a:ext cx="6870700" cy="699864"/>
          </a:xfrm>
          <a:solidFill>
            <a:schemeClr val="bg1"/>
          </a:solidFill>
        </p:spPr>
        <p:txBody>
          <a:bodyPr/>
          <a:lstStyle/>
          <a:p>
            <a:r>
              <a:rPr lang="en-US" altLang="en-US" sz="3200" b="1" u="sng" dirty="0" smtClean="0"/>
              <a:t>MODE OF TRANSMISSION</a:t>
            </a:r>
            <a:endParaRPr lang="en-US" altLang="en-US" sz="3200" b="1" u="sng" dirty="0"/>
          </a:p>
        </p:txBody>
      </p:sp>
      <p:sp>
        <p:nvSpPr>
          <p:cNvPr id="39939" name="Rectangle 3"/>
          <p:cNvSpPr>
            <a:spLocks noGrp="1" noChangeArrowheads="1"/>
          </p:cNvSpPr>
          <p:nvPr>
            <p:ph type="body" idx="1"/>
          </p:nvPr>
        </p:nvSpPr>
        <p:spPr>
          <a:xfrm>
            <a:off x="251520" y="1052736"/>
            <a:ext cx="8385787" cy="2320280"/>
          </a:xfrm>
        </p:spPr>
        <p:txBody>
          <a:bodyPr/>
          <a:lstStyle/>
          <a:p>
            <a:pPr marL="0" indent="0">
              <a:buNone/>
            </a:pPr>
            <a:r>
              <a:rPr lang="en-IN" altLang="en-US" sz="2400" dirty="0">
                <a:solidFill>
                  <a:srgbClr val="0070C0"/>
                </a:solidFill>
              </a:rPr>
              <a:t>The disease is transmitted by </a:t>
            </a:r>
            <a:r>
              <a:rPr lang="en-IN" altLang="en-US" sz="2400" dirty="0" smtClean="0">
                <a:solidFill>
                  <a:srgbClr val="0070C0"/>
                </a:solidFill>
              </a:rPr>
              <a:t>“faeco-oral route” </a:t>
            </a:r>
            <a:r>
              <a:rPr lang="en-IN" altLang="en-US" sz="2400" dirty="0">
                <a:solidFill>
                  <a:srgbClr val="0070C0"/>
                </a:solidFill>
              </a:rPr>
              <a:t>or </a:t>
            </a:r>
            <a:r>
              <a:rPr lang="en-IN" altLang="en-US" sz="2400" dirty="0" smtClean="0">
                <a:solidFill>
                  <a:srgbClr val="0070C0"/>
                </a:solidFill>
              </a:rPr>
              <a:t>“urine–oral routes” </a:t>
            </a:r>
            <a:r>
              <a:rPr lang="en-IN" altLang="en-US" sz="2400" dirty="0">
                <a:solidFill>
                  <a:srgbClr val="0070C0"/>
                </a:solidFill>
              </a:rPr>
              <a:t>either directly through hands soiled with faeces or urine of cases or carriers or indirectly by ingestion of contaminated water, milk, food, or through flies. Contaminated ice, ice-creams, and milk products are a rich source of </a:t>
            </a:r>
            <a:r>
              <a:rPr lang="en-IN" altLang="en-US" sz="2400" dirty="0" smtClean="0">
                <a:solidFill>
                  <a:srgbClr val="0070C0"/>
                </a:solidFill>
              </a:rPr>
              <a:t>infection.</a:t>
            </a:r>
            <a:endParaRPr lang="en-US" altLang="en-US" sz="2400" dirty="0">
              <a:solidFill>
                <a:srgbClr val="0070C0"/>
              </a:solidFill>
            </a:endParaRPr>
          </a:p>
        </p:txBody>
      </p:sp>
      <p:pic>
        <p:nvPicPr>
          <p:cNvPr id="4" name="Picture 102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1738" y="3429000"/>
            <a:ext cx="8458200" cy="3429000"/>
          </a:xfrm>
          <a:prstGeom prst="rect">
            <a:avLst/>
          </a:prstGeom>
          <a:solidFill>
            <a:schemeClr val="tx2">
              <a:lumMod val="40000"/>
              <a:lumOff val="60000"/>
            </a:schemeClr>
          </a:solidFill>
          <a:ln>
            <a:noFill/>
          </a:ln>
          <a:effectLst/>
          <a:extLst/>
        </p:spPr>
      </p:pic>
      <p:sp>
        <p:nvSpPr>
          <p:cNvPr id="2" name="Rectangle 1"/>
          <p:cNvSpPr/>
          <p:nvPr/>
        </p:nvSpPr>
        <p:spPr>
          <a:xfrm>
            <a:off x="304800" y="4219465"/>
            <a:ext cx="1314872"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lumMod val="95000"/>
                    <a:lumOff val="5000"/>
                  </a:schemeClr>
                </a:solidFill>
              </a:rPr>
              <a:t>Faeces</a:t>
            </a:r>
            <a:r>
              <a:rPr lang="en-IN" dirty="0">
                <a:solidFill>
                  <a:schemeClr val="tx1">
                    <a:lumMod val="95000"/>
                    <a:lumOff val="5000"/>
                  </a:schemeClr>
                </a:solidFill>
              </a:rPr>
              <a:t> </a:t>
            </a:r>
            <a:r>
              <a:rPr lang="en-IN" dirty="0" smtClean="0">
                <a:solidFill>
                  <a:schemeClr val="tx1">
                    <a:lumMod val="95000"/>
                    <a:lumOff val="5000"/>
                  </a:schemeClr>
                </a:solidFill>
              </a:rPr>
              <a:t>and urine from cases or carriers</a:t>
            </a:r>
          </a:p>
        </p:txBody>
      </p:sp>
      <p:sp>
        <p:nvSpPr>
          <p:cNvPr id="3" name="Rectangle 2"/>
          <p:cNvSpPr/>
          <p:nvPr/>
        </p:nvSpPr>
        <p:spPr>
          <a:xfrm>
            <a:off x="2339752" y="3933056"/>
            <a:ext cx="1944216" cy="286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lumMod val="95000"/>
                    <a:lumOff val="5000"/>
                  </a:schemeClr>
                </a:solidFill>
              </a:rPr>
              <a:t>water</a:t>
            </a:r>
            <a:endParaRPr lang="en-IN" dirty="0"/>
          </a:p>
        </p:txBody>
      </p:sp>
      <p:sp>
        <p:nvSpPr>
          <p:cNvPr id="5" name="Rectangle 4"/>
          <p:cNvSpPr/>
          <p:nvPr/>
        </p:nvSpPr>
        <p:spPr>
          <a:xfrm>
            <a:off x="2339752" y="4806381"/>
            <a:ext cx="1944216" cy="337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lumMod val="95000"/>
                    <a:lumOff val="5000"/>
                  </a:schemeClr>
                </a:solidFill>
              </a:rPr>
              <a:t>soil</a:t>
            </a:r>
            <a:endParaRPr lang="en-IN" dirty="0">
              <a:solidFill>
                <a:schemeClr val="tx1">
                  <a:lumMod val="95000"/>
                  <a:lumOff val="5000"/>
                </a:schemeClr>
              </a:solidFill>
            </a:endParaRPr>
          </a:p>
        </p:txBody>
      </p:sp>
      <p:sp>
        <p:nvSpPr>
          <p:cNvPr id="6" name="Rectangle 5"/>
          <p:cNvSpPr/>
          <p:nvPr/>
        </p:nvSpPr>
        <p:spPr>
          <a:xfrm>
            <a:off x="2339752" y="5517232"/>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lumMod val="95000"/>
                    <a:lumOff val="5000"/>
                  </a:schemeClr>
                </a:solidFill>
              </a:rPr>
              <a:t>flies</a:t>
            </a:r>
            <a:endParaRPr lang="en-IN" dirty="0">
              <a:solidFill>
                <a:schemeClr val="tx1">
                  <a:lumMod val="95000"/>
                  <a:lumOff val="5000"/>
                </a:schemeClr>
              </a:solidFill>
            </a:endParaRPr>
          </a:p>
        </p:txBody>
      </p:sp>
      <p:sp>
        <p:nvSpPr>
          <p:cNvPr id="7" name="Rectangle 6"/>
          <p:cNvSpPr/>
          <p:nvPr/>
        </p:nvSpPr>
        <p:spPr>
          <a:xfrm>
            <a:off x="2339752" y="6307696"/>
            <a:ext cx="1944216" cy="361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lumMod val="95000"/>
                    <a:lumOff val="5000"/>
                  </a:schemeClr>
                </a:solidFill>
              </a:rPr>
              <a:t>fingers</a:t>
            </a:r>
            <a:endParaRPr lang="en-IN" dirty="0">
              <a:solidFill>
                <a:schemeClr val="tx1">
                  <a:lumMod val="95000"/>
                  <a:lumOff val="5000"/>
                </a:schemeClr>
              </a:solidFill>
            </a:endParaRPr>
          </a:p>
        </p:txBody>
      </p:sp>
      <p:sp>
        <p:nvSpPr>
          <p:cNvPr id="8" name="Rectangle 7"/>
          <p:cNvSpPr/>
          <p:nvPr/>
        </p:nvSpPr>
        <p:spPr>
          <a:xfrm>
            <a:off x="5148064" y="4219464"/>
            <a:ext cx="1224136" cy="2088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lumMod val="95000"/>
                    <a:lumOff val="5000"/>
                  </a:schemeClr>
                </a:solidFill>
              </a:rPr>
              <a:t>Foods raw or cooked</a:t>
            </a:r>
            <a:endParaRPr lang="en-IN" dirty="0">
              <a:solidFill>
                <a:schemeClr val="tx1">
                  <a:lumMod val="95000"/>
                  <a:lumOff val="5000"/>
                </a:schemeClr>
              </a:solidFill>
            </a:endParaRPr>
          </a:p>
        </p:txBody>
      </p:sp>
      <p:sp>
        <p:nvSpPr>
          <p:cNvPr id="9" name="Rectangle 8"/>
          <p:cNvSpPr/>
          <p:nvPr/>
        </p:nvSpPr>
        <p:spPr>
          <a:xfrm>
            <a:off x="7308304" y="4242993"/>
            <a:ext cx="1224136" cy="2064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lumMod val="95000"/>
                    <a:lumOff val="5000"/>
                  </a:schemeClr>
                </a:solidFill>
              </a:rPr>
              <a:t>Mouth of well persons</a:t>
            </a:r>
            <a:endParaRPr lang="en-IN" dirty="0">
              <a:solidFill>
                <a:schemeClr val="tx1">
                  <a:lumMod val="95000"/>
                  <a:lumOff val="5000"/>
                </a:schemeClr>
              </a:solidFill>
            </a:endParaRPr>
          </a:p>
        </p:txBody>
      </p:sp>
    </p:spTree>
    <p:extLst>
      <p:ext uri="{BB962C8B-B14F-4D97-AF65-F5344CB8AC3E}">
        <p14:creationId xmlns="" xmlns:p14="http://schemas.microsoft.com/office/powerpoint/2010/main" val="114661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077200" cy="6172200"/>
          </a:xfrm>
        </p:spPr>
        <p:txBody>
          <a:bodyPr>
            <a:normAutofit/>
          </a:bodyPr>
          <a:lstStyle/>
          <a:p>
            <a:pPr>
              <a:buNone/>
            </a:pPr>
            <a:endParaRPr lang="en-US" dirty="0" smtClean="0"/>
          </a:p>
          <a:p>
            <a:pPr>
              <a:buNone/>
            </a:pPr>
            <a:r>
              <a:rPr lang="en-US" dirty="0" smtClean="0"/>
              <a:t>Cont.. 	</a:t>
            </a:r>
          </a:p>
          <a:p>
            <a:pPr>
              <a:buNone/>
            </a:pPr>
            <a:endParaRPr lang="en-US" dirty="0" smtClean="0"/>
          </a:p>
          <a:p>
            <a:pPr>
              <a:buNone/>
            </a:pPr>
            <a:r>
              <a:rPr lang="en-US" dirty="0" smtClean="0"/>
              <a:t>   The situation is rendered more complex by the web of social, cultural and economic factors which determine the quality of life of the people.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924800" cy="5867400"/>
          </a:xfrm>
        </p:spPr>
        <p:txBody>
          <a:bodyPr>
            <a:normAutofit lnSpcReduction="10000"/>
          </a:bodyPr>
          <a:lstStyle/>
          <a:p>
            <a:r>
              <a:rPr lang="en-US" dirty="0" smtClean="0"/>
              <a:t>The onset is usually insidious but in children may be abrupt, with chills and high fever. </a:t>
            </a:r>
          </a:p>
          <a:p>
            <a:r>
              <a:rPr lang="en-US" dirty="0" smtClean="0"/>
              <a:t>During the </a:t>
            </a:r>
            <a:r>
              <a:rPr lang="en-US" dirty="0" err="1" smtClean="0"/>
              <a:t>Prodromal</a:t>
            </a:r>
            <a:r>
              <a:rPr lang="en-US" dirty="0" smtClean="0"/>
              <a:t> stage, there is malaise, headache, cough and sore throat, often with abdominal pain and constipation. </a:t>
            </a:r>
          </a:p>
          <a:p>
            <a:r>
              <a:rPr lang="en-US" dirty="0" smtClean="0"/>
              <a:t>The fever ascends in a </a:t>
            </a:r>
            <a:r>
              <a:rPr lang="en-US" u="sng" dirty="0" smtClean="0"/>
              <a:t>Step­ladder fashion</a:t>
            </a:r>
            <a:r>
              <a:rPr lang="en-US" dirty="0" smtClean="0"/>
              <a:t>. After about 7-10 days, the fever reaches a plateau and the patient looks toxic, appearing exhausted and often prostrated. </a:t>
            </a:r>
          </a:p>
          <a:p>
            <a:r>
              <a:rPr lang="en-US" dirty="0" smtClean="0"/>
              <a:t>There may be marked constipation, especially in early stage or "pea soup" </a:t>
            </a:r>
            <a:r>
              <a:rPr lang="en-US" dirty="0" err="1" smtClean="0"/>
              <a:t>diarrhoea</a:t>
            </a:r>
            <a:r>
              <a:rPr lang="en-US" dirty="0" smtClean="0"/>
              <a:t>. There is marked abdominal distention. </a:t>
            </a:r>
          </a:p>
          <a:p>
            <a:endParaRPr lang="en-US" dirty="0" smtClean="0"/>
          </a:p>
          <a:p>
            <a:endParaRPr lang="en-US" dirty="0"/>
          </a:p>
        </p:txBody>
      </p:sp>
      <p:sp>
        <p:nvSpPr>
          <p:cNvPr id="2" name="Title 1"/>
          <p:cNvSpPr>
            <a:spLocks noGrp="1"/>
          </p:cNvSpPr>
          <p:nvPr>
            <p:ph type="title"/>
          </p:nvPr>
        </p:nvSpPr>
        <p:spPr>
          <a:xfrm>
            <a:off x="457200" y="0"/>
            <a:ext cx="8229600" cy="1143000"/>
          </a:xfrm>
        </p:spPr>
        <p:txBody>
          <a:bodyPr/>
          <a:lstStyle/>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95790" y="548680"/>
            <a:ext cx="7793038" cy="1584176"/>
          </a:xfrm>
        </p:spPr>
        <p:txBody>
          <a:bodyPr/>
          <a:lstStyle/>
          <a:p>
            <a:pPr eaLnBrk="1" hangingPunct="1"/>
            <a:r>
              <a:rPr lang="en-US" altLang="en-US" sz="3200" b="1" dirty="0" smtClean="0">
                <a:solidFill>
                  <a:schemeClr val="tx1"/>
                </a:solidFill>
                <a:latin typeface="Arial" charset="0"/>
                <a:cs typeface="Courier New" pitchFamily="49" charset="0"/>
              </a:rPr>
              <a:t>Typhoid fever is prevalent in many regions in the world</a:t>
            </a:r>
            <a:r>
              <a:rPr lang="en-US" altLang="en-US" sz="3200" b="1" dirty="0" smtClean="0">
                <a:solidFill>
                  <a:schemeClr val="tx1"/>
                </a:solidFill>
                <a:latin typeface="Arial" charset="0"/>
              </a:rPr>
              <a:t/>
            </a:r>
            <a:br>
              <a:rPr lang="en-US" altLang="en-US" sz="3200" b="1" dirty="0" smtClean="0">
                <a:solidFill>
                  <a:schemeClr val="tx1"/>
                </a:solidFill>
                <a:latin typeface="Arial" charset="0"/>
              </a:rPr>
            </a:br>
            <a:endParaRPr lang="en-US" altLang="en-US" sz="3200" b="1" dirty="0" smtClean="0">
              <a:solidFill>
                <a:schemeClr val="tx1"/>
              </a:solidFill>
              <a:latin typeface="Arial" charset="0"/>
            </a:endParaRPr>
          </a:p>
        </p:txBody>
      </p:sp>
      <p:sp>
        <p:nvSpPr>
          <p:cNvPr id="39939" name="Rectangle 3"/>
          <p:cNvSpPr>
            <a:spLocks noGrp="1" noChangeArrowheads="1"/>
          </p:cNvSpPr>
          <p:nvPr>
            <p:ph type="body" idx="1"/>
          </p:nvPr>
        </p:nvSpPr>
        <p:spPr>
          <a:xfrm>
            <a:off x="0" y="2017713"/>
            <a:ext cx="9144000" cy="4840287"/>
          </a:xfrm>
        </p:spPr>
        <p:txBody>
          <a:bodyPr/>
          <a:lstStyle/>
          <a:p>
            <a:pPr eaLnBrk="1" hangingPunct="1">
              <a:buFont typeface="Wingdings" pitchFamily="2" charset="2"/>
              <a:buNone/>
            </a:pPr>
            <a:r>
              <a:rPr lang="en-US" altLang="en-US" smtClean="0"/>
              <a:t> </a:t>
            </a:r>
          </a:p>
        </p:txBody>
      </p:sp>
      <p:pic>
        <p:nvPicPr>
          <p:cNvPr id="39940" name="Picture 5" descr="Fievre_typhoid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1700808"/>
            <a:ext cx="8610600" cy="3861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1" name="Rectangle 6"/>
          <p:cNvSpPr>
            <a:spLocks noChangeArrowheads="1"/>
          </p:cNvSpPr>
          <p:nvPr/>
        </p:nvSpPr>
        <p:spPr bwMode="auto">
          <a:xfrm>
            <a:off x="0" y="5562600"/>
            <a:ext cx="8915400" cy="1295400"/>
          </a:xfrm>
          <a:prstGeom prst="rect">
            <a:avLst/>
          </a:prstGeom>
          <a:solidFill>
            <a:schemeClr val="bg1"/>
          </a:solidFill>
          <a:ln w="9525">
            <a:solidFill>
              <a:schemeClr val="bg1"/>
            </a:solidFill>
            <a:miter lim="800000"/>
            <a:headEnd/>
            <a:tailEnd/>
          </a:ln>
        </p:spPr>
        <p:txBody>
          <a:bodyPr wrap="none" anchor="ctr"/>
          <a:lstStyle>
            <a:lvl1pPr marL="342900" indent="-342900"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800100" lvl="1" indent="-342900" algn="ctr" eaLnBrk="1" fontAlgn="base" hangingPunct="1">
              <a:spcBef>
                <a:spcPct val="0"/>
              </a:spcBef>
              <a:spcAft>
                <a:spcPct val="0"/>
              </a:spcAft>
              <a:buClr>
                <a:srgbClr val="FF0000"/>
              </a:buClr>
              <a:buBlip>
                <a:blip r:embed="rId3"/>
              </a:buBlip>
            </a:pPr>
            <a:r>
              <a:rPr lang="en-US" altLang="en-US" dirty="0" smtClean="0">
                <a:solidFill>
                  <a:srgbClr val="0645AD"/>
                </a:solidFill>
              </a:rPr>
              <a:t>High endemicity</a:t>
            </a:r>
            <a:r>
              <a:rPr lang="en-US" altLang="en-US" dirty="0">
                <a:solidFill>
                  <a:srgbClr val="0645AD"/>
                </a:solidFill>
              </a:rPr>
              <a:t> </a:t>
            </a:r>
            <a:r>
              <a:rPr lang="en-US" altLang="en-US" dirty="0" smtClean="0">
                <a:solidFill>
                  <a:srgbClr val="0645AD"/>
                </a:solidFill>
              </a:rPr>
              <a:t>(&gt;100 cases per lac per year) </a:t>
            </a:r>
          </a:p>
          <a:p>
            <a:pPr marL="800100" lvl="1" indent="-342900" algn="ctr" eaLnBrk="1" fontAlgn="base" hangingPunct="1">
              <a:spcBef>
                <a:spcPct val="0"/>
              </a:spcBef>
              <a:spcAft>
                <a:spcPct val="0"/>
              </a:spcAft>
              <a:buBlip>
                <a:blip r:embed="rId4"/>
              </a:buBlip>
            </a:pPr>
            <a:r>
              <a:rPr lang="en-US" altLang="en-US" dirty="0" smtClean="0">
                <a:solidFill>
                  <a:srgbClr val="0645AD"/>
                </a:solidFill>
              </a:rPr>
              <a:t>Medium endemicity (10 cases per lac per year)</a:t>
            </a:r>
          </a:p>
          <a:p>
            <a:pPr marL="800100" lvl="1" indent="-342900" algn="ctr" eaLnBrk="1" fontAlgn="base" hangingPunct="1">
              <a:spcBef>
                <a:spcPct val="0"/>
              </a:spcBef>
              <a:spcAft>
                <a:spcPct val="0"/>
              </a:spcAft>
              <a:buSzPct val="121000"/>
              <a:buBlip>
                <a:blip r:embed="rId5"/>
              </a:buBlip>
            </a:pPr>
            <a:r>
              <a:rPr lang="en-US" altLang="en-US" dirty="0" smtClean="0">
                <a:solidFill>
                  <a:srgbClr val="0645AD"/>
                </a:solidFill>
              </a:rPr>
              <a:t>Low endemicity (&lt;10 cases per lac per year)    </a:t>
            </a:r>
          </a:p>
        </p:txBody>
      </p:sp>
    </p:spTree>
    <p:extLst>
      <p:ext uri="{BB962C8B-B14F-4D97-AF65-F5344CB8AC3E}">
        <p14:creationId xmlns="" xmlns:p14="http://schemas.microsoft.com/office/powerpoint/2010/main" val="2921761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04800" y="404813"/>
            <a:ext cx="8610600" cy="6072187"/>
          </a:xfrm>
        </p:spPr>
        <p:txBody>
          <a:bodyPr>
            <a:normAutofit lnSpcReduction="10000"/>
          </a:bodyPr>
          <a:lstStyle/>
          <a:p>
            <a:pPr eaLnBrk="1" hangingPunct="1">
              <a:lnSpc>
                <a:spcPct val="80000"/>
              </a:lnSpc>
            </a:pPr>
            <a:r>
              <a:rPr lang="en-US" sz="2000" b="1" dirty="0" smtClean="0">
                <a:solidFill>
                  <a:srgbClr val="FF0000"/>
                </a:solidFill>
              </a:rPr>
              <a:t>First week</a:t>
            </a:r>
            <a:r>
              <a:rPr lang="en-US" sz="2000" dirty="0" smtClean="0">
                <a:solidFill>
                  <a:srgbClr val="FF0000"/>
                </a:solidFill>
              </a:rPr>
              <a:t>:</a:t>
            </a:r>
            <a:r>
              <a:rPr lang="en-US" sz="1800" dirty="0" smtClean="0"/>
              <a:t>   </a:t>
            </a:r>
            <a:r>
              <a:rPr lang="en-US" sz="2400" dirty="0" smtClean="0">
                <a:solidFill>
                  <a:srgbClr val="000066"/>
                </a:solidFill>
                <a:latin typeface="Times New Roman" pitchFamily="18" charset="0"/>
              </a:rPr>
              <a:t>The disease classically presents with step-ladder fashion rise in temperature (40 - 41°C) over 4 to 5 days, accompanied by headache, vague abdominal pain, and constipation.</a:t>
            </a:r>
          </a:p>
          <a:p>
            <a:pPr eaLnBrk="1" hangingPunct="1">
              <a:lnSpc>
                <a:spcPct val="80000"/>
              </a:lnSpc>
              <a:buFontTx/>
              <a:buNone/>
            </a:pPr>
            <a:r>
              <a:rPr lang="en-US" sz="1800" dirty="0" smtClean="0"/>
              <a:t> </a:t>
            </a:r>
          </a:p>
          <a:p>
            <a:pPr eaLnBrk="1" hangingPunct="1">
              <a:lnSpc>
                <a:spcPct val="80000"/>
              </a:lnSpc>
            </a:pPr>
            <a:r>
              <a:rPr lang="en-US" sz="2000" b="1" dirty="0" smtClean="0">
                <a:solidFill>
                  <a:srgbClr val="FF0000"/>
                </a:solidFill>
              </a:rPr>
              <a:t>Second week:</a:t>
            </a:r>
            <a:r>
              <a:rPr lang="en-US" sz="1800" b="1" dirty="0" smtClean="0"/>
              <a:t>  </a:t>
            </a:r>
            <a:r>
              <a:rPr lang="en-US" sz="2400" b="1" dirty="0" smtClean="0">
                <a:solidFill>
                  <a:srgbClr val="000066"/>
                </a:solidFill>
                <a:latin typeface="Times New Roman" pitchFamily="18" charset="0"/>
              </a:rPr>
              <a:t>B</a:t>
            </a:r>
            <a:r>
              <a:rPr lang="en-US" sz="2400" dirty="0" smtClean="0">
                <a:solidFill>
                  <a:srgbClr val="000066"/>
                </a:solidFill>
                <a:latin typeface="Times New Roman" pitchFamily="18" charset="0"/>
              </a:rPr>
              <a:t>etween the 7 </a:t>
            </a:r>
            <a:r>
              <a:rPr lang="en-US" sz="2400" dirty="0" err="1" smtClean="0">
                <a:solidFill>
                  <a:srgbClr val="000066"/>
                </a:solidFill>
                <a:latin typeface="Times New Roman" pitchFamily="18" charset="0"/>
              </a:rPr>
              <a:t>th</a:t>
            </a:r>
            <a:r>
              <a:rPr lang="en-US" sz="2400" dirty="0" smtClean="0">
                <a:solidFill>
                  <a:srgbClr val="000066"/>
                </a:solidFill>
                <a:latin typeface="Times New Roman" pitchFamily="18" charset="0"/>
              </a:rPr>
              <a:t> -10 </a:t>
            </a:r>
            <a:r>
              <a:rPr lang="en-US" sz="2400" dirty="0" err="1" smtClean="0">
                <a:solidFill>
                  <a:srgbClr val="000066"/>
                </a:solidFill>
                <a:latin typeface="Times New Roman" pitchFamily="18" charset="0"/>
              </a:rPr>
              <a:t>th</a:t>
            </a:r>
            <a:r>
              <a:rPr lang="en-US" sz="2400" dirty="0" smtClean="0">
                <a:solidFill>
                  <a:srgbClr val="000066"/>
                </a:solidFill>
                <a:latin typeface="Times New Roman" pitchFamily="18" charset="0"/>
              </a:rPr>
              <a:t> day of illness, mild </a:t>
            </a:r>
            <a:r>
              <a:rPr lang="en-US" sz="2400" dirty="0" err="1" smtClean="0">
                <a:solidFill>
                  <a:srgbClr val="000066"/>
                </a:solidFill>
                <a:latin typeface="Times New Roman" pitchFamily="18" charset="0"/>
              </a:rPr>
              <a:t>hepato-splenomegally</a:t>
            </a:r>
            <a:r>
              <a:rPr lang="en-US" sz="2400" dirty="0" smtClean="0">
                <a:solidFill>
                  <a:srgbClr val="000066"/>
                </a:solidFill>
                <a:latin typeface="Times New Roman" pitchFamily="18" charset="0"/>
              </a:rPr>
              <a:t> occurs in majority of patients. Relative </a:t>
            </a:r>
            <a:r>
              <a:rPr lang="en-US" sz="2400" dirty="0" err="1" smtClean="0">
                <a:solidFill>
                  <a:srgbClr val="000066"/>
                </a:solidFill>
                <a:latin typeface="Times New Roman" pitchFamily="18" charset="0"/>
              </a:rPr>
              <a:t>bradycardia</a:t>
            </a:r>
            <a:r>
              <a:rPr lang="en-US" sz="2400" dirty="0" smtClean="0">
                <a:solidFill>
                  <a:srgbClr val="000066"/>
                </a:solidFill>
                <a:latin typeface="Times New Roman" pitchFamily="18" charset="0"/>
              </a:rPr>
              <a:t> may occur and rose-spots may be seen.</a:t>
            </a:r>
          </a:p>
          <a:p>
            <a:pPr eaLnBrk="1" hangingPunct="1">
              <a:lnSpc>
                <a:spcPct val="80000"/>
              </a:lnSpc>
              <a:buFontTx/>
              <a:buNone/>
            </a:pPr>
            <a:endParaRPr lang="en-US" sz="2400" dirty="0" smtClean="0">
              <a:solidFill>
                <a:srgbClr val="000066"/>
              </a:solidFill>
              <a:latin typeface="Times New Roman" pitchFamily="18" charset="0"/>
            </a:endParaRPr>
          </a:p>
          <a:p>
            <a:pPr eaLnBrk="1" hangingPunct="1">
              <a:lnSpc>
                <a:spcPct val="80000"/>
              </a:lnSpc>
            </a:pPr>
            <a:r>
              <a:rPr lang="en-US" sz="2400" b="1" dirty="0" smtClean="0">
                <a:solidFill>
                  <a:srgbClr val="FF0000"/>
                </a:solidFill>
              </a:rPr>
              <a:t>Third week:</a:t>
            </a:r>
            <a:r>
              <a:rPr lang="en-US" sz="1800" dirty="0" smtClean="0"/>
              <a:t>   </a:t>
            </a:r>
            <a:r>
              <a:rPr lang="en-US" sz="2400" dirty="0" smtClean="0">
                <a:solidFill>
                  <a:srgbClr val="000066"/>
                </a:solidFill>
                <a:latin typeface="Times New Roman" pitchFamily="18" charset="0"/>
              </a:rPr>
              <a:t>The patient will appear in the "typhoid state" which is a state of prolonged apathy, </a:t>
            </a:r>
            <a:r>
              <a:rPr lang="en-US" sz="2400" dirty="0" err="1" smtClean="0">
                <a:solidFill>
                  <a:srgbClr val="000066"/>
                </a:solidFill>
                <a:latin typeface="Times New Roman" pitchFamily="18" charset="0"/>
              </a:rPr>
              <a:t>toxaemia</a:t>
            </a:r>
            <a:r>
              <a:rPr lang="en-US" sz="2400" dirty="0" smtClean="0">
                <a:solidFill>
                  <a:srgbClr val="000066"/>
                </a:solidFill>
                <a:latin typeface="Times New Roman" pitchFamily="18" charset="0"/>
              </a:rPr>
              <a:t>, delirium, disorientation and/or coma. </a:t>
            </a:r>
            <a:r>
              <a:rPr lang="en-US" sz="2400" dirty="0" err="1" smtClean="0">
                <a:solidFill>
                  <a:srgbClr val="000066"/>
                </a:solidFill>
                <a:latin typeface="Times New Roman" pitchFamily="18" charset="0"/>
              </a:rPr>
              <a:t>Diarrhoea</a:t>
            </a:r>
            <a:r>
              <a:rPr lang="en-US" sz="2400" dirty="0" smtClean="0">
                <a:solidFill>
                  <a:srgbClr val="000066"/>
                </a:solidFill>
                <a:latin typeface="Times New Roman" pitchFamily="18" charset="0"/>
              </a:rPr>
              <a:t> will then become apparent. If left untreated by this time, there is a high risk (5-10%) of intestinal hemorrhage and perforation.</a:t>
            </a:r>
          </a:p>
          <a:p>
            <a:pPr eaLnBrk="1" hangingPunct="1">
              <a:lnSpc>
                <a:spcPct val="80000"/>
              </a:lnSpc>
            </a:pPr>
            <a:r>
              <a:rPr lang="en-US" sz="2400" b="1" dirty="0" smtClean="0">
                <a:solidFill>
                  <a:srgbClr val="FF0000"/>
                </a:solidFill>
              </a:rPr>
              <a:t>Rare complications</a:t>
            </a:r>
            <a:r>
              <a:rPr lang="en-US" sz="2000" b="1" dirty="0" smtClean="0">
                <a:solidFill>
                  <a:srgbClr val="FF0000"/>
                </a:solidFill>
              </a:rPr>
              <a:t>:</a:t>
            </a:r>
          </a:p>
          <a:p>
            <a:pPr marL="0" indent="0">
              <a:lnSpc>
                <a:spcPct val="80000"/>
              </a:lnSpc>
              <a:buNone/>
            </a:pPr>
            <a:r>
              <a:rPr lang="en-US" sz="1800" dirty="0" smtClean="0"/>
              <a:t>       </a:t>
            </a:r>
            <a:r>
              <a:rPr lang="en-US" altLang="en-US" sz="2400" dirty="0" smtClean="0">
                <a:solidFill>
                  <a:srgbClr val="000066"/>
                </a:solidFill>
                <a:latin typeface="Times New Roman" pitchFamily="18" charset="0"/>
              </a:rPr>
              <a:t>Hepatitis, Pneumonia, </a:t>
            </a:r>
            <a:r>
              <a:rPr lang="en-US" altLang="en-US" sz="2400" dirty="0" err="1" smtClean="0">
                <a:solidFill>
                  <a:srgbClr val="000066"/>
                </a:solidFill>
                <a:latin typeface="Times New Roman" pitchFamily="18" charset="0"/>
              </a:rPr>
              <a:t>Thrombophlebitis</a:t>
            </a:r>
            <a:r>
              <a:rPr lang="en-US" altLang="en-US" sz="2400" dirty="0" smtClean="0">
                <a:solidFill>
                  <a:srgbClr val="000066"/>
                </a:solidFill>
                <a:latin typeface="Times New Roman" pitchFamily="18" charset="0"/>
              </a:rPr>
              <a:t>, </a:t>
            </a:r>
            <a:r>
              <a:rPr lang="en-US" altLang="en-US" sz="2400" dirty="0" err="1" smtClean="0">
                <a:solidFill>
                  <a:srgbClr val="000066"/>
                </a:solidFill>
                <a:latin typeface="Times New Roman" pitchFamily="18" charset="0"/>
              </a:rPr>
              <a:t>Myocarditis</a:t>
            </a:r>
            <a:r>
              <a:rPr lang="en-US" altLang="en-US" sz="2400" dirty="0" smtClean="0">
                <a:solidFill>
                  <a:srgbClr val="000066"/>
                </a:solidFill>
                <a:latin typeface="Times New Roman" pitchFamily="18" charset="0"/>
              </a:rPr>
              <a:t>,        </a:t>
            </a:r>
          </a:p>
          <a:p>
            <a:pPr marL="0" indent="0">
              <a:lnSpc>
                <a:spcPct val="80000"/>
              </a:lnSpc>
              <a:buNone/>
            </a:pPr>
            <a:r>
              <a:rPr lang="en-US" altLang="en-US" sz="2400" dirty="0" smtClean="0">
                <a:solidFill>
                  <a:srgbClr val="000066"/>
                </a:solidFill>
                <a:latin typeface="Times New Roman" pitchFamily="18" charset="0"/>
              </a:rPr>
              <a:t>      </a:t>
            </a:r>
            <a:r>
              <a:rPr lang="en-US" altLang="en-US" sz="2400" dirty="0" err="1" smtClean="0">
                <a:solidFill>
                  <a:srgbClr val="000066"/>
                </a:solidFill>
                <a:latin typeface="Times New Roman" pitchFamily="18" charset="0"/>
              </a:rPr>
              <a:t>Cholecystitis</a:t>
            </a:r>
            <a:r>
              <a:rPr lang="en-US" altLang="en-US" sz="2400" dirty="0" smtClean="0">
                <a:solidFill>
                  <a:srgbClr val="000066"/>
                </a:solidFill>
                <a:latin typeface="Times New Roman" pitchFamily="18" charset="0"/>
              </a:rPr>
              <a:t>,  Nephritis, </a:t>
            </a:r>
            <a:r>
              <a:rPr lang="en-US" altLang="en-US" sz="2400" dirty="0" err="1" smtClean="0">
                <a:solidFill>
                  <a:srgbClr val="000066"/>
                </a:solidFill>
                <a:latin typeface="Times New Roman" pitchFamily="18" charset="0"/>
              </a:rPr>
              <a:t>Osteomyelitis</a:t>
            </a:r>
            <a:r>
              <a:rPr lang="en-US" altLang="en-US" sz="2400" dirty="0" smtClean="0">
                <a:solidFill>
                  <a:srgbClr val="000066"/>
                </a:solidFill>
                <a:latin typeface="Times New Roman" pitchFamily="18" charset="0"/>
              </a:rPr>
              <a:t>, and Psychosis</a:t>
            </a:r>
            <a:r>
              <a:rPr lang="en-US" altLang="en-US" sz="2400" dirty="0" smtClean="0">
                <a:solidFill>
                  <a:srgbClr val="000066"/>
                </a:solidFill>
              </a:rPr>
              <a:t>.</a:t>
            </a:r>
          </a:p>
          <a:p>
            <a:pPr eaLnBrk="1" hangingPunct="1">
              <a:lnSpc>
                <a:spcPct val="80000"/>
              </a:lnSpc>
              <a:buFontTx/>
              <a:buNone/>
            </a:pPr>
            <a:endParaRPr lang="en-US" sz="1800" dirty="0" smtClean="0">
              <a:solidFill>
                <a:srgbClr val="000066"/>
              </a:solidFill>
            </a:endParaRPr>
          </a:p>
          <a:p>
            <a:pPr eaLnBrk="1" hangingPunct="1">
              <a:lnSpc>
                <a:spcPct val="80000"/>
              </a:lnSpc>
              <a:buFontTx/>
              <a:buNone/>
            </a:pPr>
            <a:r>
              <a:rPr lang="en-US" sz="2400" dirty="0" smtClean="0">
                <a:solidFill>
                  <a:srgbClr val="000066"/>
                </a:solidFill>
                <a:latin typeface="Times New Roman" pitchFamily="18" charset="0"/>
              </a:rPr>
              <a:t>       2-5% patients  may become Gall-bladder carriers</a:t>
            </a:r>
          </a:p>
          <a:p>
            <a:pPr eaLnBrk="1" hangingPunct="1">
              <a:lnSpc>
                <a:spcPct val="80000"/>
              </a:lnSpc>
              <a:buFontTx/>
              <a:buNone/>
            </a:pPr>
            <a:r>
              <a:rPr lang="en-US" sz="1800" dirty="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ivyang\Downloads\typhoid-fever.jpg"/>
          <p:cNvPicPr>
            <a:picLocks noGrp="1" noChangeAspect="1" noChangeArrowheads="1"/>
          </p:cNvPicPr>
          <p:nvPr>
            <p:ph sz="quarter" idx="1"/>
          </p:nvPr>
        </p:nvPicPr>
        <p:blipFill>
          <a:blip r:embed="rId2"/>
          <a:srcRect/>
          <a:stretch>
            <a:fillRect/>
          </a:stretch>
        </p:blipFill>
        <p:spPr bwMode="auto">
          <a:xfrm>
            <a:off x="838200" y="1981200"/>
            <a:ext cx="6858000" cy="408647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extLst>
              <p:ext uri="{D42A27DB-BD31-4B8C-83A1-F6EECF244321}">
                <p14:modId xmlns="" xmlns:p14="http://schemas.microsoft.com/office/powerpoint/2010/main" val="3144011131"/>
              </p:ext>
            </p:extLst>
          </p:nvPr>
        </p:nvGraphicFramePr>
        <p:xfrm>
          <a:off x="1439652" y="2125415"/>
          <a:ext cx="6192688" cy="4743335"/>
        </p:xfrm>
        <a:graphic>
          <a:graphicData uri="http://schemas.openxmlformats.org/presentationml/2006/ole">
            <p:oleObj spid="_x0000_s6146" name="Slide" r:id="rId3" imgW="4572000" imgH="3429000" progId="PowerPoint.Slide.8">
              <p:embed/>
            </p:oleObj>
          </a:graphicData>
        </a:graphic>
      </p:graphicFrame>
      <p:sp>
        <p:nvSpPr>
          <p:cNvPr id="38917" name="Text Box 5"/>
          <p:cNvSpPr txBox="1">
            <a:spLocks noChangeArrowheads="1"/>
          </p:cNvSpPr>
          <p:nvPr/>
        </p:nvSpPr>
        <p:spPr bwMode="auto">
          <a:xfrm>
            <a:off x="683568" y="260648"/>
            <a:ext cx="7704856"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400" b="1" u="sng" dirty="0" smtClean="0">
                <a:solidFill>
                  <a:srgbClr val="C00000"/>
                </a:solidFill>
              </a:rPr>
              <a:t>Rose spots</a:t>
            </a:r>
          </a:p>
          <a:p>
            <a:pPr algn="ctr" fontAlgn="base">
              <a:spcBef>
                <a:spcPct val="50000"/>
              </a:spcBef>
              <a:spcAft>
                <a:spcPct val="0"/>
              </a:spcAft>
            </a:pPr>
            <a:r>
              <a:rPr lang="en-US" altLang="en-US" sz="2400" dirty="0" smtClean="0">
                <a:solidFill>
                  <a:srgbClr val="002060"/>
                </a:solidFill>
              </a:rPr>
              <a:t>Pink papule 2-3mm on trunk, fade on pressure</a:t>
            </a:r>
          </a:p>
          <a:p>
            <a:pPr algn="ctr" fontAlgn="base">
              <a:spcBef>
                <a:spcPct val="50000"/>
              </a:spcBef>
              <a:spcAft>
                <a:spcPct val="0"/>
              </a:spcAft>
            </a:pPr>
            <a:r>
              <a:rPr lang="en-US" altLang="en-US" sz="2400" dirty="0" smtClean="0">
                <a:solidFill>
                  <a:srgbClr val="002060"/>
                </a:solidFill>
              </a:rPr>
              <a:t>Disappears in 3-4 days</a:t>
            </a:r>
          </a:p>
        </p:txBody>
      </p:sp>
    </p:spTree>
    <p:extLst>
      <p:ext uri="{BB962C8B-B14F-4D97-AF65-F5344CB8AC3E}">
        <p14:creationId xmlns="" xmlns:p14="http://schemas.microsoft.com/office/powerpoint/2010/main" val="69183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533400" y="1905000"/>
            <a:ext cx="8229600" cy="1143000"/>
          </a:xfrm>
        </p:spPr>
        <p:txBody>
          <a:bodyPr/>
          <a:lstStyle/>
          <a:p>
            <a:pPr eaLnBrk="1" hangingPunct="1"/>
            <a:r>
              <a:rPr lang="en-US" b="1" smtClean="0">
                <a:solidFill>
                  <a:srgbClr val="FF0000"/>
                </a:solidFill>
              </a:rPr>
              <a:t>DIAGNOSIS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304800"/>
            <a:ext cx="8229600" cy="5821363"/>
          </a:xfrm>
        </p:spPr>
        <p:txBody>
          <a:bodyPr/>
          <a:lstStyle/>
          <a:p>
            <a:pPr eaLnBrk="1" hangingPunct="1"/>
            <a:r>
              <a:rPr lang="en-US" sz="2800" dirty="0" smtClean="0">
                <a:solidFill>
                  <a:srgbClr val="000066"/>
                </a:solidFill>
                <a:latin typeface="Times New Roman" pitchFamily="18" charset="0"/>
              </a:rPr>
              <a:t>Typhoid should be considered in any patient with </a:t>
            </a:r>
            <a:r>
              <a:rPr lang="en-US" sz="2800" u="sng" dirty="0" smtClean="0">
                <a:solidFill>
                  <a:srgbClr val="000066"/>
                </a:solidFill>
                <a:latin typeface="Times New Roman" pitchFamily="18" charset="0"/>
              </a:rPr>
              <a:t>prolonged unexplained fever </a:t>
            </a:r>
            <a:r>
              <a:rPr lang="en-US" sz="2800" dirty="0" smtClean="0">
                <a:solidFill>
                  <a:srgbClr val="000066"/>
                </a:solidFill>
                <a:latin typeface="Times New Roman" pitchFamily="18" charset="0"/>
              </a:rPr>
              <a:t>in endemic areas and in those with a </a:t>
            </a:r>
            <a:r>
              <a:rPr lang="en-US" sz="2800" u="sng" dirty="0" smtClean="0">
                <a:solidFill>
                  <a:srgbClr val="000066"/>
                </a:solidFill>
                <a:latin typeface="Times New Roman" pitchFamily="18" charset="0"/>
              </a:rPr>
              <a:t>history of recent travel to endemic area</a:t>
            </a:r>
            <a:r>
              <a:rPr lang="en-US" sz="2800" dirty="0" smtClean="0">
                <a:solidFill>
                  <a:srgbClr val="000066"/>
                </a:solidFill>
                <a:latin typeface="Times New Roman" pitchFamily="18" charset="0"/>
              </a:rPr>
              <a:t>. </a:t>
            </a:r>
          </a:p>
          <a:p>
            <a:pPr eaLnBrk="1" hangingPunct="1"/>
            <a:r>
              <a:rPr lang="en-US" sz="2800" dirty="0" smtClean="0">
                <a:solidFill>
                  <a:srgbClr val="000066"/>
                </a:solidFill>
                <a:latin typeface="Times New Roman" pitchFamily="18" charset="0"/>
              </a:rPr>
              <a:t>Prolonged fever, rose spots, relative </a:t>
            </a:r>
            <a:r>
              <a:rPr lang="en-US" sz="2800" dirty="0" err="1" smtClean="0">
                <a:solidFill>
                  <a:srgbClr val="000066"/>
                </a:solidFill>
                <a:latin typeface="Times New Roman" pitchFamily="18" charset="0"/>
              </a:rPr>
              <a:t>bradycardia</a:t>
            </a:r>
            <a:r>
              <a:rPr lang="en-US" sz="2800" dirty="0" smtClean="0">
                <a:solidFill>
                  <a:srgbClr val="000066"/>
                </a:solidFill>
                <a:latin typeface="Times New Roman" pitchFamily="18" charset="0"/>
              </a:rPr>
              <a:t> and leucopenia make typhoid strongly suggestive. </a:t>
            </a:r>
          </a:p>
          <a:p>
            <a:pPr eaLnBrk="1" hangingPunct="1"/>
            <a:r>
              <a:rPr lang="en-US" sz="2800" u="sng" dirty="0" err="1" smtClean="0">
                <a:solidFill>
                  <a:srgbClr val="000066"/>
                </a:solidFill>
                <a:latin typeface="Times New Roman" pitchFamily="18" charset="0"/>
              </a:rPr>
              <a:t>Widal</a:t>
            </a:r>
            <a:r>
              <a:rPr lang="en-US" sz="2800" u="sng" dirty="0" smtClean="0">
                <a:solidFill>
                  <a:srgbClr val="000066"/>
                </a:solidFill>
                <a:latin typeface="Times New Roman" pitchFamily="18" charset="0"/>
              </a:rPr>
              <a:t> test </a:t>
            </a:r>
            <a:r>
              <a:rPr lang="en-US" sz="2800" dirty="0" smtClean="0">
                <a:solidFill>
                  <a:srgbClr val="000066"/>
                </a:solidFill>
                <a:latin typeface="Times New Roman" pitchFamily="18" charset="0"/>
              </a:rPr>
              <a:t>measures </a:t>
            </a:r>
            <a:r>
              <a:rPr lang="en-US" sz="2800" dirty="0" err="1" smtClean="0">
                <a:solidFill>
                  <a:srgbClr val="000066"/>
                </a:solidFill>
                <a:latin typeface="Times New Roman" pitchFamily="18" charset="0"/>
              </a:rPr>
              <a:t>titres</a:t>
            </a:r>
            <a:r>
              <a:rPr lang="en-US" sz="2800" dirty="0" smtClean="0">
                <a:solidFill>
                  <a:srgbClr val="000066"/>
                </a:solidFill>
                <a:latin typeface="Times New Roman" pitchFamily="18" charset="0"/>
              </a:rPr>
              <a:t> of serum agglutinins against somatic </a:t>
            </a:r>
            <a:r>
              <a:rPr lang="en-US" sz="2800" dirty="0" smtClean="0">
                <a:solidFill>
                  <a:srgbClr val="FF0000"/>
                </a:solidFill>
                <a:latin typeface="Times New Roman" pitchFamily="18" charset="0"/>
              </a:rPr>
              <a:t>(O)</a:t>
            </a:r>
            <a:r>
              <a:rPr lang="en-US" sz="2800" dirty="0" smtClean="0">
                <a:solidFill>
                  <a:srgbClr val="000066"/>
                </a:solidFill>
                <a:latin typeface="Times New Roman" pitchFamily="18" charset="0"/>
              </a:rPr>
              <a:t> and </a:t>
            </a:r>
            <a:r>
              <a:rPr lang="en-US" sz="2800" dirty="0" err="1" smtClean="0">
                <a:solidFill>
                  <a:srgbClr val="000066"/>
                </a:solidFill>
                <a:latin typeface="Times New Roman" pitchFamily="18" charset="0"/>
              </a:rPr>
              <a:t>flagellar</a:t>
            </a:r>
            <a:r>
              <a:rPr lang="en-US" sz="2800" dirty="0" smtClean="0">
                <a:solidFill>
                  <a:srgbClr val="000066"/>
                </a:solidFill>
                <a:latin typeface="Times New Roman" pitchFamily="18" charset="0"/>
              </a:rPr>
              <a:t> </a:t>
            </a:r>
            <a:r>
              <a:rPr lang="en-US" sz="2800" dirty="0" smtClean="0">
                <a:solidFill>
                  <a:srgbClr val="FF0000"/>
                </a:solidFill>
                <a:latin typeface="Times New Roman" pitchFamily="18" charset="0"/>
              </a:rPr>
              <a:t>(H)</a:t>
            </a:r>
            <a:r>
              <a:rPr lang="en-US" sz="2800" dirty="0" smtClean="0">
                <a:solidFill>
                  <a:srgbClr val="000066"/>
                </a:solidFill>
                <a:latin typeface="Times New Roman" pitchFamily="18" charset="0"/>
              </a:rPr>
              <a:t> antigens which usually begin to appear </a:t>
            </a:r>
            <a:r>
              <a:rPr lang="en-US" sz="2800" u="sng" dirty="0" smtClean="0">
                <a:solidFill>
                  <a:srgbClr val="000066"/>
                </a:solidFill>
                <a:latin typeface="Times New Roman" pitchFamily="18" charset="0"/>
              </a:rPr>
              <a:t>during the 2nd week</a:t>
            </a:r>
            <a:r>
              <a:rPr lang="en-US" sz="2800" dirty="0" smtClean="0">
                <a:solidFill>
                  <a:srgbClr val="000066"/>
                </a:solidFill>
                <a:latin typeface="Times New Roman" pitchFamily="18" charset="0"/>
              </a:rPr>
              <a:t>. In the absence of recent immunization, a high </a:t>
            </a:r>
            <a:r>
              <a:rPr lang="en-US" sz="2800" dirty="0" err="1" smtClean="0">
                <a:solidFill>
                  <a:srgbClr val="000066"/>
                </a:solidFill>
                <a:latin typeface="Times New Roman" pitchFamily="18" charset="0"/>
              </a:rPr>
              <a:t>titre</a:t>
            </a:r>
            <a:r>
              <a:rPr lang="en-US" sz="2800" dirty="0" smtClean="0">
                <a:solidFill>
                  <a:srgbClr val="000066"/>
                </a:solidFill>
                <a:latin typeface="Times New Roman" pitchFamily="18" charset="0"/>
              </a:rPr>
              <a:t> of antibody to </a:t>
            </a:r>
            <a:r>
              <a:rPr lang="en-US" sz="2800" dirty="0" smtClean="0">
                <a:solidFill>
                  <a:srgbClr val="FF0000"/>
                </a:solidFill>
                <a:latin typeface="Times New Roman" pitchFamily="18" charset="0"/>
              </a:rPr>
              <a:t>O antigen &gt; 1:160</a:t>
            </a:r>
            <a:r>
              <a:rPr lang="en-US" sz="2800" dirty="0" smtClean="0">
                <a:solidFill>
                  <a:srgbClr val="000066"/>
                </a:solidFill>
                <a:latin typeface="Times New Roman" pitchFamily="18" charset="0"/>
              </a:rPr>
              <a:t> is suggestive but not specific.</a:t>
            </a:r>
            <a:r>
              <a:rPr lang="en-US" sz="2000" dirty="0" smtClean="0">
                <a:latin typeface="Times New Roman" pitchFamily="18" charset="0"/>
              </a:rPr>
              <a:t> </a:t>
            </a:r>
          </a:p>
          <a:p>
            <a:pPr eaLnBrk="1" hangingPunct="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381000" y="457200"/>
            <a:ext cx="8458200" cy="5668963"/>
          </a:xfrm>
        </p:spPr>
        <p:txBody>
          <a:bodyPr/>
          <a:lstStyle/>
          <a:p>
            <a:pPr eaLnBrk="1" hangingPunct="1"/>
            <a:r>
              <a:rPr lang="en-US" sz="2800" smtClean="0">
                <a:solidFill>
                  <a:srgbClr val="000066"/>
                </a:solidFill>
                <a:latin typeface="Times New Roman" pitchFamily="18" charset="0"/>
              </a:rPr>
              <a:t>Polymerase chain reaction (PCR) can be performed on peripheral mononuclear cells. The test is more sensitive than blood culture alone (</a:t>
            </a:r>
            <a:r>
              <a:rPr lang="en-US" sz="2800" smtClean="0">
                <a:solidFill>
                  <a:srgbClr val="FF0000"/>
                </a:solidFill>
                <a:latin typeface="Times New Roman" pitchFamily="18" charset="0"/>
              </a:rPr>
              <a:t>92% compared with 50-70%)</a:t>
            </a:r>
            <a:r>
              <a:rPr lang="en-US" sz="2800" smtClean="0">
                <a:solidFill>
                  <a:srgbClr val="000066"/>
                </a:solidFill>
                <a:latin typeface="Times New Roman" pitchFamily="18" charset="0"/>
              </a:rPr>
              <a:t> but requires significant technical expertise </a:t>
            </a:r>
          </a:p>
          <a:p>
            <a:pPr eaLnBrk="1" hangingPunct="1"/>
            <a:r>
              <a:rPr lang="en-US" sz="2800" smtClean="0">
                <a:solidFill>
                  <a:srgbClr val="000066"/>
                </a:solidFill>
                <a:latin typeface="Times New Roman" pitchFamily="18" charset="0"/>
              </a:rPr>
              <a:t>Blood cultures are positive in </a:t>
            </a:r>
            <a:r>
              <a:rPr lang="en-US" sz="2800" smtClean="0">
                <a:solidFill>
                  <a:srgbClr val="FF0000"/>
                </a:solidFill>
                <a:latin typeface="Times New Roman" pitchFamily="18" charset="0"/>
              </a:rPr>
              <a:t>70-80%</a:t>
            </a:r>
            <a:r>
              <a:rPr lang="en-US" sz="2800" smtClean="0">
                <a:solidFill>
                  <a:srgbClr val="000066"/>
                </a:solidFill>
                <a:latin typeface="Times New Roman" pitchFamily="18" charset="0"/>
              </a:rPr>
              <a:t> of cases during the 1st week. </a:t>
            </a:r>
          </a:p>
          <a:p>
            <a:pPr eaLnBrk="1" hangingPunct="1"/>
            <a:r>
              <a:rPr lang="en-US" sz="2800" smtClean="0">
                <a:solidFill>
                  <a:srgbClr val="000066"/>
                </a:solidFill>
                <a:latin typeface="Times New Roman" pitchFamily="18" charset="0"/>
              </a:rPr>
              <a:t>Stool and urine cultures are usually positive </a:t>
            </a:r>
            <a:r>
              <a:rPr lang="en-US" sz="2800" smtClean="0">
                <a:solidFill>
                  <a:srgbClr val="FF0000"/>
                </a:solidFill>
                <a:latin typeface="Times New Roman" pitchFamily="18" charset="0"/>
              </a:rPr>
              <a:t>(45-75%)</a:t>
            </a:r>
            <a:r>
              <a:rPr lang="en-US" sz="2800" smtClean="0">
                <a:solidFill>
                  <a:srgbClr val="000066"/>
                </a:solidFill>
                <a:latin typeface="Times New Roman" pitchFamily="18" charset="0"/>
              </a:rPr>
              <a:t> during the 2nd-3rd week. </a:t>
            </a:r>
          </a:p>
          <a:p>
            <a:pPr eaLnBrk="1" hangingPunct="1"/>
            <a:r>
              <a:rPr lang="en-US" sz="2800" smtClean="0">
                <a:solidFill>
                  <a:srgbClr val="000066"/>
                </a:solidFill>
                <a:latin typeface="Times New Roman" pitchFamily="18" charset="0"/>
              </a:rPr>
              <a:t>Bone marrow aspirate cultures give the best confirmation </a:t>
            </a:r>
            <a:r>
              <a:rPr lang="en-US" sz="2800" smtClean="0">
                <a:solidFill>
                  <a:srgbClr val="FF0000"/>
                </a:solidFill>
                <a:latin typeface="Times New Roman" pitchFamily="18" charset="0"/>
              </a:rPr>
              <a:t>(85-95%)</a:t>
            </a:r>
            <a:r>
              <a:rPr lang="en-US" sz="2800" smtClean="0">
                <a:solidFill>
                  <a:srgbClr val="000066"/>
                </a:solidFill>
                <a:latin typeface="Times New Roman" pitchFamily="18" charset="0"/>
              </a:rPr>
              <a:t> </a:t>
            </a:r>
          </a:p>
          <a:p>
            <a:pPr eaLnBrk="1" hangingPunct="1"/>
            <a:r>
              <a:rPr lang="en-US" sz="2800" smtClean="0">
                <a:solidFill>
                  <a:srgbClr val="000066"/>
                </a:solidFill>
                <a:latin typeface="Times New Roman" pitchFamily="18" charset="0"/>
              </a:rPr>
              <a:t>The tracing of carriers in cities by </a:t>
            </a:r>
            <a:r>
              <a:rPr lang="en-US" sz="2800" smtClean="0">
                <a:solidFill>
                  <a:srgbClr val="FF0000"/>
                </a:solidFill>
                <a:latin typeface="Times New Roman" pitchFamily="18" charset="0"/>
              </a:rPr>
              <a:t>sewer – swab</a:t>
            </a:r>
            <a:r>
              <a:rPr lang="en-US" sz="2800" smtClean="0">
                <a:solidFill>
                  <a:srgbClr val="000066"/>
                </a:solidFill>
                <a:latin typeface="Times New Roman" pitchFamily="18" charset="0"/>
              </a:rPr>
              <a:t> technique</a:t>
            </a:r>
          </a:p>
          <a:p>
            <a:pPr eaLnBrk="1" hangingPunct="1"/>
            <a:endParaRPr lang="en-US" sz="2800" smtClean="0">
              <a:solidFill>
                <a:srgbClr val="00006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r>
              <a:rPr lang="en-US" altLang="en-US" sz="4000"/>
              <a:t>Salmonella on Mac Conkey's agar</a:t>
            </a:r>
            <a:endParaRPr lang="en-IN" altLang="en-US" sz="4000"/>
          </a:p>
        </p:txBody>
      </p:sp>
      <p:sp>
        <p:nvSpPr>
          <p:cNvPr id="84995" name="Rectangle 3"/>
          <p:cNvSpPr>
            <a:spLocks noGrp="1" noChangeArrowheads="1"/>
          </p:cNvSpPr>
          <p:nvPr>
            <p:ph type="body" idx="1"/>
          </p:nvPr>
        </p:nvSpPr>
        <p:spPr/>
        <p:txBody>
          <a:bodyPr/>
          <a:lstStyle/>
          <a:p>
            <a:endParaRPr lang="en-US" altLang="en-US"/>
          </a:p>
        </p:txBody>
      </p:sp>
      <p:pic>
        <p:nvPicPr>
          <p:cNvPr id="84997"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268413"/>
            <a:ext cx="9144000" cy="55895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3110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0"/>
          <p:cNvGraphicFramePr>
            <a:graphicFrameLocks noChangeAspect="1"/>
          </p:cNvGraphicFramePr>
          <p:nvPr/>
        </p:nvGraphicFramePr>
        <p:xfrm>
          <a:off x="762000" y="285750"/>
          <a:ext cx="7010400" cy="5257800"/>
        </p:xfrm>
        <a:graphic>
          <a:graphicData uri="http://schemas.openxmlformats.org/presentationml/2006/ole">
            <p:oleObj spid="_x0000_s7170" name="Slide" r:id="rId3" imgW="4572000" imgH="3429000" progId="PowerPoint.Slide.8">
              <p:embed/>
            </p:oleObj>
          </a:graphicData>
        </a:graphic>
      </p:graphicFrame>
      <p:sp>
        <p:nvSpPr>
          <p:cNvPr id="5123" name="Text Box 3"/>
          <p:cNvSpPr txBox="1">
            <a:spLocks noChangeArrowheads="1"/>
          </p:cNvSpPr>
          <p:nvPr/>
        </p:nvSpPr>
        <p:spPr bwMode="auto">
          <a:xfrm>
            <a:off x="914400" y="5867400"/>
            <a:ext cx="7848600" cy="641350"/>
          </a:xfrm>
          <a:prstGeom prst="rect">
            <a:avLst/>
          </a:prstGeom>
          <a:noFill/>
          <a:ln w="9525">
            <a:noFill/>
            <a:miter lim="800000"/>
            <a:headEnd/>
            <a:tailEnd/>
          </a:ln>
        </p:spPr>
        <p:txBody>
          <a:bodyPr>
            <a:spAutoFit/>
          </a:bodyPr>
          <a:lstStyle/>
          <a:p>
            <a:pPr>
              <a:spcBef>
                <a:spcPct val="50000"/>
              </a:spcBef>
            </a:pPr>
            <a:r>
              <a:rPr lang="en-US" sz="1800" b="1">
                <a:solidFill>
                  <a:srgbClr val="000066"/>
                </a:solidFill>
              </a:rPr>
              <a:t>Wilson and Blair bismuth sulphite  medium jet black colony with a metallic sheen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smtClean="0">
                <a:solidFill>
                  <a:srgbClr val="002060"/>
                </a:solidFill>
              </a:rPr>
              <a:t>SEROLOGICAL PROCEDURE</a:t>
            </a:r>
            <a:r>
              <a:rPr lang="en-IN" sz="3600" dirty="0" smtClean="0"/>
              <a:t/>
            </a:r>
            <a:br>
              <a:rPr lang="en-IN" sz="3600" dirty="0" smtClean="0"/>
            </a:br>
            <a:r>
              <a:rPr lang="en-IN" sz="3600" dirty="0" smtClean="0">
                <a:solidFill>
                  <a:srgbClr val="0070C0"/>
                </a:solidFill>
              </a:rPr>
              <a:t>FELIX-WIDAL TEST</a:t>
            </a:r>
            <a:endParaRPr lang="en-IN" sz="3600" dirty="0">
              <a:solidFill>
                <a:srgbClr val="0070C0"/>
              </a:solidFill>
            </a:endParaRPr>
          </a:p>
        </p:txBody>
      </p:sp>
      <p:sp>
        <p:nvSpPr>
          <p:cNvPr id="3" name="Text Placeholder 2"/>
          <p:cNvSpPr>
            <a:spLocks noGrp="1"/>
          </p:cNvSpPr>
          <p:nvPr>
            <p:ph type="body" idx="1"/>
          </p:nvPr>
        </p:nvSpPr>
        <p:spPr>
          <a:xfrm>
            <a:off x="467544" y="1700808"/>
            <a:ext cx="4040188" cy="834107"/>
          </a:xfrm>
          <a:solidFill>
            <a:srgbClr val="FFFF00"/>
          </a:solidFill>
        </p:spPr>
        <p:txBody>
          <a:bodyPr/>
          <a:lstStyle/>
          <a:p>
            <a:r>
              <a:rPr lang="en-IN" b="1" dirty="0">
                <a:solidFill>
                  <a:schemeClr val="tx1"/>
                </a:solidFill>
              </a:rPr>
              <a:t>Significant Titers helps in Diagnosis</a:t>
            </a:r>
          </a:p>
        </p:txBody>
      </p:sp>
      <p:sp>
        <p:nvSpPr>
          <p:cNvPr id="4" name="Content Placeholder 3"/>
          <p:cNvSpPr>
            <a:spLocks noGrp="1"/>
          </p:cNvSpPr>
          <p:nvPr>
            <p:ph sz="half" idx="2"/>
          </p:nvPr>
        </p:nvSpPr>
        <p:spPr>
          <a:xfrm>
            <a:off x="457200" y="2492897"/>
            <a:ext cx="4040188" cy="4032448"/>
          </a:xfrm>
          <a:solidFill>
            <a:srgbClr val="FFFF00"/>
          </a:solidFill>
          <a:ln>
            <a:solidFill>
              <a:schemeClr val="bg1"/>
            </a:solidFill>
          </a:ln>
        </p:spPr>
        <p:txBody>
          <a:bodyPr>
            <a:normAutofit fontScale="92500" lnSpcReduction="10000"/>
          </a:bodyPr>
          <a:lstStyle/>
          <a:p>
            <a:r>
              <a:rPr lang="en-IN" sz="2000" dirty="0"/>
              <a:t>Serum agglutinins raise abruptly during the 2nd or 3rd </a:t>
            </a:r>
            <a:r>
              <a:rPr lang="en-IN" sz="2000" dirty="0" smtClean="0"/>
              <a:t>week</a:t>
            </a:r>
          </a:p>
          <a:p>
            <a:r>
              <a:rPr lang="en-IN" sz="2000" dirty="0" smtClean="0"/>
              <a:t>Following </a:t>
            </a:r>
            <a:r>
              <a:rPr lang="en-IN" sz="2000" dirty="0"/>
              <a:t>Titers of antibodies against the antigens are significant when single sample is tested </a:t>
            </a:r>
          </a:p>
          <a:p>
            <a:pPr marL="0" indent="0">
              <a:buNone/>
            </a:pPr>
            <a:r>
              <a:rPr lang="en-IN" sz="2000" dirty="0"/>
              <a:t>     </a:t>
            </a:r>
            <a:r>
              <a:rPr lang="en-IN" sz="2000" dirty="0" smtClean="0"/>
              <a:t>       O  </a:t>
            </a:r>
            <a:r>
              <a:rPr lang="en-IN" sz="2000" dirty="0"/>
              <a:t>&gt; 1 in 160</a:t>
            </a:r>
          </a:p>
          <a:p>
            <a:pPr marL="0" indent="0">
              <a:buNone/>
            </a:pPr>
            <a:r>
              <a:rPr lang="en-IN" sz="2000" dirty="0"/>
              <a:t>    </a:t>
            </a:r>
            <a:r>
              <a:rPr lang="en-IN" sz="2000" dirty="0" smtClean="0"/>
              <a:t>        </a:t>
            </a:r>
            <a:r>
              <a:rPr lang="en-IN" sz="2000" dirty="0"/>
              <a:t>H  &gt; 1 in 320</a:t>
            </a:r>
          </a:p>
          <a:p>
            <a:r>
              <a:rPr lang="en-IN" sz="2000" dirty="0"/>
              <a:t>Testing a paired sample </a:t>
            </a:r>
            <a:r>
              <a:rPr lang="en-IN" sz="2000" dirty="0" smtClean="0"/>
              <a:t>(7-10 days) for </a:t>
            </a:r>
            <a:r>
              <a:rPr lang="en-IN" sz="2000" dirty="0"/>
              <a:t>raise of antibodies carries a greater </a:t>
            </a:r>
            <a:r>
              <a:rPr lang="en-IN" sz="2000" dirty="0" smtClean="0"/>
              <a:t>significance</a:t>
            </a:r>
            <a:endParaRPr lang="en-IN" sz="2000" dirty="0"/>
          </a:p>
        </p:txBody>
      </p:sp>
      <p:sp>
        <p:nvSpPr>
          <p:cNvPr id="5" name="Text Placeholder 4"/>
          <p:cNvSpPr>
            <a:spLocks noGrp="1"/>
          </p:cNvSpPr>
          <p:nvPr>
            <p:ph type="body" sz="quarter" idx="3"/>
          </p:nvPr>
        </p:nvSpPr>
        <p:spPr>
          <a:xfrm>
            <a:off x="4645025" y="1700807"/>
            <a:ext cx="4041775" cy="474067"/>
          </a:xfrm>
          <a:solidFill>
            <a:srgbClr val="92D050"/>
          </a:solidFill>
        </p:spPr>
        <p:txBody>
          <a:bodyPr/>
          <a:lstStyle/>
          <a:p>
            <a:r>
              <a:rPr lang="en-IN" b="1" dirty="0">
                <a:solidFill>
                  <a:schemeClr val="tx1"/>
                </a:solidFill>
              </a:rPr>
              <a:t>Limitations of Widal test</a:t>
            </a:r>
          </a:p>
        </p:txBody>
      </p:sp>
      <p:sp>
        <p:nvSpPr>
          <p:cNvPr id="6" name="Content Placeholder 5"/>
          <p:cNvSpPr>
            <a:spLocks noGrp="1"/>
          </p:cNvSpPr>
          <p:nvPr>
            <p:ph sz="quarter" idx="4"/>
          </p:nvPr>
        </p:nvSpPr>
        <p:spPr>
          <a:xfrm>
            <a:off x="4645025" y="2174874"/>
            <a:ext cx="4041775" cy="4350469"/>
          </a:xfrm>
          <a:solidFill>
            <a:srgbClr val="92D050"/>
          </a:solidFill>
        </p:spPr>
        <p:txBody>
          <a:bodyPr>
            <a:normAutofit fontScale="92500"/>
          </a:bodyPr>
          <a:lstStyle/>
          <a:p>
            <a:pPr marL="0" indent="0">
              <a:buNone/>
            </a:pPr>
            <a:r>
              <a:rPr lang="en-IN" sz="2000" dirty="0"/>
              <a:t>Classically, a four-fold rise of antibody in paired sera Widal test is considered diagnostic of typhoid fever. However, paired sera are often difficult to obtain and specific chemotherapy has to be instituted on the basis of a single Widal test.  Furthermore, in areas where fever due to infectious causes is a common occurrence the possibility exists that false positive reactions may occur as a result of non-typhoid</a:t>
            </a:r>
          </a:p>
          <a:p>
            <a:pPr marL="0" indent="0">
              <a:buNone/>
            </a:pPr>
            <a:endParaRPr lang="en-IN" dirty="0"/>
          </a:p>
          <a:p>
            <a:pPr marL="0" indent="0">
              <a:buNone/>
            </a:pPr>
            <a:endParaRPr lang="en-IN" dirty="0"/>
          </a:p>
          <a:p>
            <a:endParaRPr lang="en-IN" dirty="0"/>
          </a:p>
        </p:txBody>
      </p:sp>
    </p:spTree>
    <p:extLst>
      <p:ext uri="{BB962C8B-B14F-4D97-AF65-F5344CB8AC3E}">
        <p14:creationId xmlns="" xmlns:p14="http://schemas.microsoft.com/office/powerpoint/2010/main" val="2052722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sz="3600" b="1" dirty="0" smtClean="0">
                <a:solidFill>
                  <a:srgbClr val="002060"/>
                </a:solidFill>
              </a:rPr>
              <a:t>NEW DIAGNOSTIC TESTS</a:t>
            </a:r>
            <a:endParaRPr lang="en-IN" sz="3600" b="1" dirty="0">
              <a:solidFill>
                <a:srgbClr val="002060"/>
              </a:solidFill>
            </a:endParaRPr>
          </a:p>
        </p:txBody>
      </p:sp>
      <p:sp>
        <p:nvSpPr>
          <p:cNvPr id="3" name="Content Placeholder 2"/>
          <p:cNvSpPr>
            <a:spLocks noGrp="1"/>
          </p:cNvSpPr>
          <p:nvPr>
            <p:ph idx="1"/>
          </p:nvPr>
        </p:nvSpPr>
        <p:spPr>
          <a:xfrm>
            <a:off x="304800" y="990600"/>
            <a:ext cx="8534400" cy="5867400"/>
          </a:xfrm>
        </p:spPr>
        <p:txBody>
          <a:bodyPr/>
          <a:lstStyle/>
          <a:p>
            <a:r>
              <a:rPr lang="en-IN" sz="2400" dirty="0" smtClean="0">
                <a:solidFill>
                  <a:srgbClr val="FF0000"/>
                </a:solidFill>
              </a:rPr>
              <a:t>IDL Tubex </a:t>
            </a:r>
            <a:r>
              <a:rPr lang="en-IN" sz="2400" dirty="0" smtClean="0"/>
              <a:t>detects IgM09 antibodies with in few minutes</a:t>
            </a:r>
          </a:p>
          <a:p>
            <a:endParaRPr lang="en-IN" sz="2400" dirty="0" smtClean="0"/>
          </a:p>
          <a:p>
            <a:r>
              <a:rPr lang="en-IN" sz="2400" dirty="0" smtClean="0">
                <a:solidFill>
                  <a:srgbClr val="FF0000"/>
                </a:solidFill>
              </a:rPr>
              <a:t>Typhidot</a:t>
            </a:r>
            <a:r>
              <a:rPr lang="en-IN" sz="2400" dirty="0" smtClean="0"/>
              <a:t> </a:t>
            </a:r>
            <a:r>
              <a:rPr lang="en-IN" sz="2400" dirty="0"/>
              <a:t>test that detects presence of IgM and IgG in one hour (sensitivity&gt;95%, Specificity 75%) </a:t>
            </a:r>
          </a:p>
          <a:p>
            <a:endParaRPr lang="en-IN" sz="2400" dirty="0"/>
          </a:p>
          <a:p>
            <a:r>
              <a:rPr lang="en-IN" sz="2400" dirty="0">
                <a:solidFill>
                  <a:srgbClr val="FF0000"/>
                </a:solidFill>
              </a:rPr>
              <a:t>Typhidot-M</a:t>
            </a:r>
            <a:r>
              <a:rPr lang="en-IN" sz="2400" dirty="0"/>
              <a:t>, that detects IgM only (sensitivity 90% and specificity 93%) </a:t>
            </a:r>
          </a:p>
          <a:p>
            <a:endParaRPr lang="en-IN" sz="2400" dirty="0"/>
          </a:p>
          <a:p>
            <a:r>
              <a:rPr lang="en-IN" sz="2400" dirty="0">
                <a:solidFill>
                  <a:srgbClr val="FF0000"/>
                </a:solidFill>
              </a:rPr>
              <a:t>Typhidot rapid </a:t>
            </a:r>
            <a:r>
              <a:rPr lang="en-IN" sz="2400" dirty="0"/>
              <a:t>(sensitivity 85% and Specificity 99%) is a rapid 15 minute immunochromatographic test to detect IgM.</a:t>
            </a:r>
          </a:p>
          <a:p>
            <a:r>
              <a:rPr lang="en-IN" sz="2400" dirty="0">
                <a:solidFill>
                  <a:srgbClr val="FF0000"/>
                </a:solidFill>
              </a:rPr>
              <a:t> IgM dipstick </a:t>
            </a:r>
            <a:r>
              <a:rPr lang="en-IN" sz="2400" dirty="0" smtClean="0">
                <a:solidFill>
                  <a:srgbClr val="FF0000"/>
                </a:solidFill>
              </a:rPr>
              <a:t>test</a:t>
            </a:r>
            <a:endParaRPr lang="en-IN" sz="2400" dirty="0">
              <a:solidFill>
                <a:srgbClr val="FF0000"/>
              </a:solidFill>
            </a:endParaRPr>
          </a:p>
        </p:txBody>
      </p:sp>
    </p:spTree>
    <p:extLst>
      <p:ext uri="{BB962C8B-B14F-4D97-AF65-F5344CB8AC3E}">
        <p14:creationId xmlns="" xmlns:p14="http://schemas.microsoft.com/office/powerpoint/2010/main" val="4218881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2286000"/>
            <a:ext cx="8229600" cy="1143000"/>
          </a:xfrm>
        </p:spPr>
        <p:txBody>
          <a:bodyPr/>
          <a:lstStyle/>
          <a:p>
            <a:pPr eaLnBrk="1" hangingPunct="1"/>
            <a:r>
              <a:rPr lang="en-US" sz="3600" smtClean="0">
                <a:solidFill>
                  <a:srgbClr val="FF0000"/>
                </a:solidFill>
                <a:latin typeface="Arial Black" pitchFamily="34" charset="0"/>
              </a:rPr>
              <a:t>EPIDEMIOLOGY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b="1" i="1">
                <a:solidFill>
                  <a:srgbClr val="66FF66"/>
                </a:solidFill>
              </a:rPr>
              <a:t>Diagnosis of Carriers</a:t>
            </a:r>
            <a:endParaRPr lang="en-IN" altLang="en-US" b="1" i="1">
              <a:solidFill>
                <a:srgbClr val="66FF66"/>
              </a:solidFill>
            </a:endParaRPr>
          </a:p>
        </p:txBody>
      </p:sp>
      <p:sp>
        <p:nvSpPr>
          <p:cNvPr id="62467" name="Rectangle 3"/>
          <p:cNvSpPr>
            <a:spLocks noGrp="1" noChangeArrowheads="1"/>
          </p:cNvSpPr>
          <p:nvPr>
            <p:ph idx="1"/>
          </p:nvPr>
        </p:nvSpPr>
        <p:spPr/>
        <p:txBody>
          <a:bodyPr/>
          <a:lstStyle/>
          <a:p>
            <a:r>
              <a:rPr lang="en-US" altLang="en-US" dirty="0"/>
              <a:t>Useful in public health purpose.</a:t>
            </a:r>
          </a:p>
          <a:p>
            <a:r>
              <a:rPr lang="en-US" altLang="en-US" dirty="0"/>
              <a:t>Useful in screening food handlers, cooks, to detect carrier state</a:t>
            </a:r>
          </a:p>
          <a:p>
            <a:r>
              <a:rPr lang="en-US" altLang="en-US" dirty="0"/>
              <a:t>Typhoid bacilli can be isolated from feces or from bile aspirates</a:t>
            </a:r>
          </a:p>
          <a:p>
            <a:r>
              <a:rPr lang="en-US" altLang="en-US" dirty="0"/>
              <a:t>Detection of Vi agglutinins in the Blood can be determinant of carrier state.</a:t>
            </a:r>
            <a:endParaRPr lang="en-IN" altLang="en-US" dirty="0"/>
          </a:p>
        </p:txBody>
      </p:sp>
    </p:spTree>
    <p:extLst>
      <p:ext uri="{BB962C8B-B14F-4D97-AF65-F5344CB8AC3E}">
        <p14:creationId xmlns="" xmlns:p14="http://schemas.microsoft.com/office/powerpoint/2010/main" val="3714231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077200" cy="563562"/>
          </a:xfrm>
        </p:spPr>
        <p:txBody>
          <a:bodyPr>
            <a:normAutofit fontScale="90000"/>
          </a:bodyPr>
          <a:lstStyle/>
          <a:p>
            <a:pPr eaLnBrk="1" hangingPunct="1"/>
            <a:r>
              <a:rPr lang="en-US" sz="3200" b="1" smtClean="0">
                <a:solidFill>
                  <a:srgbClr val="FF0000"/>
                </a:solidFill>
              </a:rPr>
              <a:t>Management of typhoid fever:</a:t>
            </a:r>
            <a:r>
              <a:rPr lang="en-US" smtClean="0"/>
              <a:t> </a:t>
            </a:r>
          </a:p>
        </p:txBody>
      </p:sp>
      <p:sp>
        <p:nvSpPr>
          <p:cNvPr id="35843" name="Rectangle 3"/>
          <p:cNvSpPr>
            <a:spLocks noGrp="1" noChangeArrowheads="1"/>
          </p:cNvSpPr>
          <p:nvPr>
            <p:ph type="body" idx="1"/>
          </p:nvPr>
        </p:nvSpPr>
        <p:spPr>
          <a:xfrm>
            <a:off x="381000" y="914400"/>
            <a:ext cx="8305800" cy="5211763"/>
          </a:xfrm>
        </p:spPr>
        <p:txBody>
          <a:bodyPr/>
          <a:lstStyle/>
          <a:p>
            <a:pPr eaLnBrk="1" hangingPunct="1">
              <a:lnSpc>
                <a:spcPct val="90000"/>
              </a:lnSpc>
              <a:buNone/>
            </a:pPr>
            <a:r>
              <a:rPr lang="en-US" sz="2800" b="1" dirty="0" smtClean="0">
                <a:solidFill>
                  <a:srgbClr val="FF0000"/>
                </a:solidFill>
                <a:latin typeface="Times New Roman" pitchFamily="18" charset="0"/>
              </a:rPr>
              <a:t>General</a:t>
            </a:r>
            <a:r>
              <a:rPr lang="en-US" sz="2800" b="1" dirty="0" smtClean="0">
                <a:latin typeface="Times New Roman" pitchFamily="18" charset="0"/>
              </a:rPr>
              <a:t>:</a:t>
            </a:r>
            <a:r>
              <a:rPr lang="en-US" sz="2800" dirty="0" smtClean="0">
                <a:latin typeface="Times New Roman" pitchFamily="18" charset="0"/>
              </a:rPr>
              <a:t> </a:t>
            </a:r>
            <a:r>
              <a:rPr lang="en-US" sz="2800" dirty="0" smtClean="0">
                <a:solidFill>
                  <a:srgbClr val="000066"/>
                </a:solidFill>
                <a:latin typeface="Times New Roman" pitchFamily="18" charset="0"/>
              </a:rPr>
              <a:t>Supportive care includes</a:t>
            </a:r>
          </a:p>
          <a:p>
            <a:pPr eaLnBrk="1" hangingPunct="1">
              <a:lnSpc>
                <a:spcPct val="90000"/>
              </a:lnSpc>
            </a:pPr>
            <a:r>
              <a:rPr lang="en-US" sz="2800" dirty="0" smtClean="0">
                <a:solidFill>
                  <a:srgbClr val="000066"/>
                </a:solidFill>
                <a:latin typeface="Times New Roman" pitchFamily="18" charset="0"/>
              </a:rPr>
              <a:t>Maintenance of adequate hydration. </a:t>
            </a:r>
          </a:p>
          <a:p>
            <a:pPr eaLnBrk="1" hangingPunct="1">
              <a:lnSpc>
                <a:spcPct val="90000"/>
              </a:lnSpc>
            </a:pPr>
            <a:r>
              <a:rPr lang="en-US" sz="2800" dirty="0" smtClean="0">
                <a:solidFill>
                  <a:srgbClr val="000066"/>
                </a:solidFill>
                <a:latin typeface="Times New Roman" pitchFamily="18" charset="0"/>
              </a:rPr>
              <a:t>Antipyretics. </a:t>
            </a:r>
          </a:p>
          <a:p>
            <a:pPr eaLnBrk="1" hangingPunct="1">
              <a:lnSpc>
                <a:spcPct val="90000"/>
              </a:lnSpc>
            </a:pPr>
            <a:r>
              <a:rPr lang="en-US" sz="2800" dirty="0" smtClean="0">
                <a:solidFill>
                  <a:srgbClr val="000066"/>
                </a:solidFill>
                <a:latin typeface="Times New Roman" pitchFamily="18" charset="0"/>
              </a:rPr>
              <a:t>Appropriate nutrition.</a:t>
            </a:r>
          </a:p>
          <a:p>
            <a:pPr eaLnBrk="1" hangingPunct="1">
              <a:lnSpc>
                <a:spcPct val="90000"/>
              </a:lnSpc>
              <a:buNone/>
            </a:pPr>
            <a:r>
              <a:rPr lang="en-US" sz="2800" b="1" dirty="0" smtClean="0">
                <a:solidFill>
                  <a:srgbClr val="FF0000"/>
                </a:solidFill>
                <a:latin typeface="Times New Roman" pitchFamily="18" charset="0"/>
              </a:rPr>
              <a:t>Specific</a:t>
            </a:r>
            <a:r>
              <a:rPr lang="en-US" sz="2800" b="1" dirty="0" smtClean="0">
                <a:latin typeface="Times New Roman" pitchFamily="18" charset="0"/>
              </a:rPr>
              <a:t>: </a:t>
            </a:r>
            <a:r>
              <a:rPr lang="en-US" sz="2800" dirty="0" smtClean="0">
                <a:solidFill>
                  <a:srgbClr val="000066"/>
                </a:solidFill>
                <a:latin typeface="Times New Roman" pitchFamily="18" charset="0"/>
              </a:rPr>
              <a:t>Antimicrobial therapy is the mainstay treatment. Selection of antibiotic should be based on its efficacy, availability and cost. </a:t>
            </a:r>
          </a:p>
          <a:p>
            <a:pPr eaLnBrk="1" hangingPunct="1">
              <a:lnSpc>
                <a:spcPct val="90000"/>
              </a:lnSpc>
            </a:pPr>
            <a:r>
              <a:rPr lang="en-US" sz="2800" dirty="0" err="1" smtClean="0">
                <a:solidFill>
                  <a:srgbClr val="000066"/>
                </a:solidFill>
                <a:latin typeface="Times New Roman" pitchFamily="18" charset="0"/>
              </a:rPr>
              <a:t>Chloramphenicol</a:t>
            </a:r>
            <a:r>
              <a:rPr lang="en-US" sz="2800" dirty="0" smtClean="0">
                <a:solidFill>
                  <a:srgbClr val="000066"/>
                </a:solidFill>
                <a:latin typeface="Times New Roman" pitchFamily="18" charset="0"/>
              </a:rPr>
              <a:t> , </a:t>
            </a:r>
            <a:r>
              <a:rPr lang="en-US" sz="2800" dirty="0" err="1" smtClean="0">
                <a:solidFill>
                  <a:srgbClr val="000066"/>
                </a:solidFill>
                <a:latin typeface="Times New Roman" pitchFamily="18" charset="0"/>
              </a:rPr>
              <a:t>Ampicillin</a:t>
            </a:r>
            <a:r>
              <a:rPr lang="en-US" sz="2800" dirty="0" smtClean="0">
                <a:solidFill>
                  <a:srgbClr val="000066"/>
                </a:solidFill>
                <a:latin typeface="Times New Roman" pitchFamily="18" charset="0"/>
              </a:rPr>
              <a:t> ,Amoxicillin , </a:t>
            </a:r>
            <a:r>
              <a:rPr lang="en-US" sz="2800" dirty="0" err="1" smtClean="0">
                <a:solidFill>
                  <a:srgbClr val="000066"/>
                </a:solidFill>
                <a:latin typeface="Times New Roman" pitchFamily="18" charset="0"/>
              </a:rPr>
              <a:t>Trimethoprim</a:t>
            </a:r>
            <a:r>
              <a:rPr lang="en-US" sz="2800" dirty="0" smtClean="0">
                <a:solidFill>
                  <a:srgbClr val="000066"/>
                </a:solidFill>
                <a:latin typeface="Times New Roman" pitchFamily="18" charset="0"/>
              </a:rPr>
              <a:t> &amp;</a:t>
            </a:r>
            <a:r>
              <a:rPr lang="en-US" sz="2800" dirty="0" err="1" smtClean="0">
                <a:solidFill>
                  <a:srgbClr val="000066"/>
                </a:solidFill>
                <a:latin typeface="Times New Roman" pitchFamily="18" charset="0"/>
              </a:rPr>
              <a:t>Sulphamethoxazole</a:t>
            </a:r>
            <a:r>
              <a:rPr lang="en-US" sz="2800" dirty="0" smtClean="0">
                <a:solidFill>
                  <a:srgbClr val="000066"/>
                </a:solidFill>
                <a:latin typeface="Times New Roman" pitchFamily="18" charset="0"/>
              </a:rPr>
              <a:t> ,</a:t>
            </a:r>
            <a:r>
              <a:rPr lang="en-US" sz="2800" b="1" dirty="0" err="1" smtClean="0">
                <a:solidFill>
                  <a:srgbClr val="000066"/>
                </a:solidFill>
                <a:latin typeface="Times New Roman" pitchFamily="18" charset="0"/>
              </a:rPr>
              <a:t>Fluroquinolones</a:t>
            </a:r>
            <a:endParaRPr lang="en-US" sz="2800" b="1" dirty="0" smtClean="0">
              <a:solidFill>
                <a:srgbClr val="000066"/>
              </a:solidFill>
              <a:latin typeface="Times New Roman" pitchFamily="18" charset="0"/>
            </a:endParaRPr>
          </a:p>
          <a:p>
            <a:pPr eaLnBrk="1" hangingPunct="1">
              <a:lnSpc>
                <a:spcPct val="90000"/>
              </a:lnSpc>
            </a:pPr>
            <a:r>
              <a:rPr lang="en-US" sz="2800" dirty="0" smtClean="0">
                <a:solidFill>
                  <a:srgbClr val="000066"/>
                </a:solidFill>
                <a:latin typeface="Times New Roman" pitchFamily="18" charset="0"/>
              </a:rPr>
              <a:t> In case of </a:t>
            </a:r>
            <a:r>
              <a:rPr lang="en-US" sz="2800" dirty="0" err="1" smtClean="0">
                <a:solidFill>
                  <a:srgbClr val="000066"/>
                </a:solidFill>
                <a:latin typeface="Times New Roman" pitchFamily="18" charset="0"/>
              </a:rPr>
              <a:t>quinolone</a:t>
            </a:r>
            <a:r>
              <a:rPr lang="en-US" sz="2800" dirty="0" smtClean="0">
                <a:solidFill>
                  <a:srgbClr val="000066"/>
                </a:solidFill>
                <a:latin typeface="Times New Roman" pitchFamily="18" charset="0"/>
              </a:rPr>
              <a:t> resistance –</a:t>
            </a:r>
            <a:r>
              <a:rPr lang="en-US" sz="2800" b="1" dirty="0" smtClean="0">
                <a:solidFill>
                  <a:srgbClr val="000066"/>
                </a:solidFill>
                <a:latin typeface="Times New Roman" pitchFamily="18" charset="0"/>
              </a:rPr>
              <a:t> </a:t>
            </a:r>
            <a:r>
              <a:rPr lang="en-US" sz="2800" b="1" dirty="0" err="1" smtClean="0">
                <a:solidFill>
                  <a:srgbClr val="000066"/>
                </a:solidFill>
                <a:latin typeface="Times New Roman" pitchFamily="18" charset="0"/>
              </a:rPr>
              <a:t>Azithromycin</a:t>
            </a:r>
            <a:r>
              <a:rPr lang="en-US" sz="2800" b="1" dirty="0" smtClean="0">
                <a:solidFill>
                  <a:srgbClr val="000066"/>
                </a:solidFill>
                <a:latin typeface="Times New Roman" pitchFamily="18" charset="0"/>
              </a:rPr>
              <a:t>, 3rd generation </a:t>
            </a:r>
            <a:r>
              <a:rPr lang="en-US" sz="2800" b="1" dirty="0" err="1" smtClean="0">
                <a:solidFill>
                  <a:srgbClr val="000066"/>
                </a:solidFill>
                <a:latin typeface="Times New Roman" pitchFamily="18" charset="0"/>
              </a:rPr>
              <a:t>cephalosporins</a:t>
            </a:r>
            <a:r>
              <a:rPr lang="en-US" sz="2800" b="1" dirty="0" smtClean="0">
                <a:solidFill>
                  <a:srgbClr val="000066"/>
                </a:solidFill>
                <a:latin typeface="Times New Roman" pitchFamily="18" charset="0"/>
              </a:rPr>
              <a:t> (</a:t>
            </a:r>
            <a:r>
              <a:rPr lang="en-US" sz="2800" b="1" dirty="0" err="1" smtClean="0">
                <a:solidFill>
                  <a:srgbClr val="000066"/>
                </a:solidFill>
                <a:latin typeface="Times New Roman" pitchFamily="18" charset="0"/>
              </a:rPr>
              <a:t>ceftriaxone</a:t>
            </a:r>
            <a:r>
              <a:rPr lang="en-US" sz="2800" b="1" dirty="0" smtClean="0">
                <a:solidFill>
                  <a:srgbClr val="000066"/>
                </a:solidFill>
                <a:latin typeface="Times New Roman" pitchFamily="18" charset="0"/>
              </a:rPr>
              <a:t>)</a:t>
            </a:r>
            <a:r>
              <a:rPr lang="en-US" sz="2800" dirty="0" smtClean="0">
                <a:solidFill>
                  <a:srgbClr val="000066"/>
                </a:solidFill>
                <a:latin typeface="Times New Roman" pitchFamily="18" charset="0"/>
              </a:rPr>
              <a:t> </a:t>
            </a:r>
          </a:p>
          <a:p>
            <a:pPr eaLnBrk="1" hangingPunct="1">
              <a:lnSpc>
                <a:spcPct val="90000"/>
              </a:lnSpc>
            </a:pPr>
            <a:endParaRPr lang="en-US" sz="2800" dirty="0" smtClean="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Treatment of typhoid fever</a:t>
            </a:r>
            <a:endParaRPr lang="en-IN"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455247044"/>
              </p:ext>
            </p:extLst>
          </p:nvPr>
        </p:nvGraphicFramePr>
        <p:xfrm>
          <a:off x="107504" y="1451260"/>
          <a:ext cx="8867328" cy="5277232"/>
        </p:xfrm>
        <a:graphic>
          <a:graphicData uri="http://schemas.openxmlformats.org/drawingml/2006/table">
            <a:tbl>
              <a:tblPr firstRow="1" bandRow="1">
                <a:tableStyleId>{93296810-A885-4BE3-A3E7-6D5BEEA58F35}</a:tableStyleId>
              </a:tblPr>
              <a:tblGrid>
                <a:gridCol w="1512168"/>
                <a:gridCol w="1728192"/>
                <a:gridCol w="792088"/>
                <a:gridCol w="936104"/>
                <a:gridCol w="1872208"/>
                <a:gridCol w="1008112"/>
                <a:gridCol w="1018456"/>
              </a:tblGrid>
              <a:tr h="691638">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r h="1293754">
                <a:tc>
                  <a:txBody>
                    <a:bodyPr/>
                    <a:lstStyle/>
                    <a:p>
                      <a:pPr algn="ctr"/>
                      <a:r>
                        <a:rPr lang="en-IN" sz="1800" dirty="0" smtClean="0"/>
                        <a:t>Susceptibility</a:t>
                      </a:r>
                      <a:endParaRPr lang="en-IN" sz="1800" dirty="0"/>
                    </a:p>
                  </a:txBody>
                  <a:tcPr>
                    <a:solidFill>
                      <a:schemeClr val="accent6">
                        <a:lumMod val="75000"/>
                      </a:schemeClr>
                    </a:solidFill>
                  </a:tcPr>
                </a:tc>
                <a:tc>
                  <a:txBody>
                    <a:bodyPr/>
                    <a:lstStyle/>
                    <a:p>
                      <a:pPr algn="ctr"/>
                      <a:r>
                        <a:rPr lang="en-IN" dirty="0" smtClean="0"/>
                        <a:t>Antibiotic</a:t>
                      </a:r>
                      <a:endParaRPr lang="en-IN" dirty="0"/>
                    </a:p>
                  </a:txBody>
                  <a:tcPr>
                    <a:solidFill>
                      <a:schemeClr val="accent6">
                        <a:lumMod val="75000"/>
                      </a:schemeClr>
                    </a:solidFill>
                  </a:tcPr>
                </a:tc>
                <a:tc>
                  <a:txBody>
                    <a:bodyPr/>
                    <a:lstStyle/>
                    <a:p>
                      <a:pPr algn="ctr"/>
                      <a:r>
                        <a:rPr lang="en-IN" dirty="0" smtClean="0"/>
                        <a:t>Daily dose</a:t>
                      </a:r>
                    </a:p>
                    <a:p>
                      <a:pPr algn="ctr"/>
                      <a:r>
                        <a:rPr lang="en-IN" dirty="0" smtClean="0"/>
                        <a:t>mg/kg</a:t>
                      </a:r>
                      <a:endParaRPr lang="en-IN" dirty="0"/>
                    </a:p>
                  </a:txBody>
                  <a:tcPr>
                    <a:solidFill>
                      <a:schemeClr val="accent6">
                        <a:lumMod val="75000"/>
                      </a:schemeClr>
                    </a:solidFill>
                  </a:tcPr>
                </a:tc>
                <a:tc>
                  <a:txBody>
                    <a:bodyPr/>
                    <a:lstStyle/>
                    <a:p>
                      <a:pPr algn="ctr"/>
                      <a:r>
                        <a:rPr lang="en-IN" dirty="0" smtClean="0"/>
                        <a:t>Days</a:t>
                      </a:r>
                      <a:endParaRPr lang="en-IN" dirty="0"/>
                    </a:p>
                  </a:txBody>
                  <a:tcPr>
                    <a:solidFill>
                      <a:schemeClr val="accent6">
                        <a:lumMod val="75000"/>
                      </a:schemeClr>
                    </a:solidFill>
                  </a:tcPr>
                </a:tc>
                <a:tc>
                  <a:txBody>
                    <a:bodyPr/>
                    <a:lstStyle/>
                    <a:p>
                      <a:pPr algn="ctr"/>
                      <a:r>
                        <a:rPr lang="en-IN" dirty="0" smtClean="0"/>
                        <a:t>Antibiotic</a:t>
                      </a:r>
                    </a:p>
                  </a:txBody>
                  <a:tcPr>
                    <a:solidFill>
                      <a:schemeClr val="accent6">
                        <a:lumMod val="75000"/>
                      </a:schemeClr>
                    </a:solidFill>
                  </a:tcPr>
                </a:tc>
                <a:tc>
                  <a:txBody>
                    <a:bodyPr/>
                    <a:lstStyle/>
                    <a:p>
                      <a:pPr algn="ctr"/>
                      <a:r>
                        <a:rPr lang="en-IN" dirty="0" smtClean="0"/>
                        <a:t>Daily dose</a:t>
                      </a:r>
                    </a:p>
                    <a:p>
                      <a:pPr algn="ctr"/>
                      <a:r>
                        <a:rPr lang="en-IN" dirty="0" smtClean="0"/>
                        <a:t>mg/kg</a:t>
                      </a:r>
                    </a:p>
                  </a:txBody>
                  <a:tcPr>
                    <a:solidFill>
                      <a:schemeClr val="accent6">
                        <a:lumMod val="75000"/>
                      </a:schemeClr>
                    </a:solidFill>
                  </a:tcPr>
                </a:tc>
                <a:tc>
                  <a:txBody>
                    <a:bodyPr/>
                    <a:lstStyle/>
                    <a:p>
                      <a:pPr algn="ctr"/>
                      <a:r>
                        <a:rPr lang="en-IN" dirty="0" smtClean="0"/>
                        <a:t>Days</a:t>
                      </a:r>
                    </a:p>
                    <a:p>
                      <a:pPr algn="ctr"/>
                      <a:endParaRPr lang="en-IN" dirty="0"/>
                    </a:p>
                  </a:txBody>
                  <a:tcPr>
                    <a:solidFill>
                      <a:schemeClr val="accent6">
                        <a:lumMod val="75000"/>
                      </a:schemeClr>
                    </a:solidFill>
                  </a:tcPr>
                </a:tc>
              </a:tr>
              <a:tr h="1045608">
                <a:tc>
                  <a:txBody>
                    <a:bodyPr/>
                    <a:lstStyle/>
                    <a:p>
                      <a:pPr algn="ctr"/>
                      <a:r>
                        <a:rPr lang="en-IN" sz="1800" dirty="0" smtClean="0"/>
                        <a:t>Fully sensitive</a:t>
                      </a:r>
                      <a:endParaRPr lang="en-IN" sz="1800" dirty="0"/>
                    </a:p>
                  </a:txBody>
                  <a:tcPr/>
                </a:tc>
                <a:tc>
                  <a:txBody>
                    <a:bodyPr/>
                    <a:lstStyle/>
                    <a:p>
                      <a:pPr algn="ctr"/>
                      <a:r>
                        <a:rPr lang="en-IN" dirty="0" err="1" smtClean="0"/>
                        <a:t>Fluoroquinolone</a:t>
                      </a:r>
                      <a:endParaRPr lang="en-IN" dirty="0" smtClean="0"/>
                    </a:p>
                    <a:p>
                      <a:pPr algn="ctr"/>
                      <a:r>
                        <a:rPr lang="en-IN" dirty="0" smtClean="0"/>
                        <a:t>Cipro/oflox</a:t>
                      </a:r>
                    </a:p>
                  </a:txBody>
                  <a:tcPr/>
                </a:tc>
                <a:tc>
                  <a:txBody>
                    <a:bodyPr/>
                    <a:lstStyle/>
                    <a:p>
                      <a:pPr algn="ctr"/>
                      <a:r>
                        <a:rPr lang="en-IN" dirty="0" smtClean="0"/>
                        <a:t>15</a:t>
                      </a:r>
                      <a:endParaRPr lang="en-IN" dirty="0"/>
                    </a:p>
                  </a:txBody>
                  <a:tcPr/>
                </a:tc>
                <a:tc>
                  <a:txBody>
                    <a:bodyPr/>
                    <a:lstStyle/>
                    <a:p>
                      <a:pPr algn="ctr"/>
                      <a:r>
                        <a:rPr lang="en-IN" dirty="0" smtClean="0"/>
                        <a:t>5-7</a:t>
                      </a:r>
                      <a:endParaRPr lang="en-IN" dirty="0"/>
                    </a:p>
                  </a:txBody>
                  <a:tcPr/>
                </a:tc>
                <a:tc>
                  <a:txBody>
                    <a:bodyPr/>
                    <a:lstStyle/>
                    <a:p>
                      <a:pPr algn="ctr"/>
                      <a:r>
                        <a:rPr lang="en-IN" dirty="0" smtClean="0"/>
                        <a:t>Chloramphenicol</a:t>
                      </a:r>
                    </a:p>
                    <a:p>
                      <a:pPr algn="ctr"/>
                      <a:r>
                        <a:rPr lang="en-IN" dirty="0" smtClean="0"/>
                        <a:t>Amoxicillin</a:t>
                      </a:r>
                    </a:p>
                    <a:p>
                      <a:pPr algn="ctr"/>
                      <a:r>
                        <a:rPr lang="en-IN" dirty="0" smtClean="0"/>
                        <a:t>TMP-SMX</a:t>
                      </a:r>
                      <a:endParaRPr lang="en-IN" dirty="0"/>
                    </a:p>
                  </a:txBody>
                  <a:tcPr/>
                </a:tc>
                <a:tc>
                  <a:txBody>
                    <a:bodyPr/>
                    <a:lstStyle/>
                    <a:p>
                      <a:pPr algn="ctr"/>
                      <a:r>
                        <a:rPr lang="en-IN" dirty="0" smtClean="0"/>
                        <a:t>50-75</a:t>
                      </a:r>
                    </a:p>
                    <a:p>
                      <a:pPr algn="ctr"/>
                      <a:r>
                        <a:rPr lang="en-IN" dirty="0" smtClean="0"/>
                        <a:t>75-100</a:t>
                      </a:r>
                    </a:p>
                    <a:p>
                      <a:pPr algn="ctr"/>
                      <a:r>
                        <a:rPr lang="en-IN" dirty="0" smtClean="0"/>
                        <a:t>8-40</a:t>
                      </a:r>
                      <a:endParaRPr lang="en-IN" dirty="0"/>
                    </a:p>
                  </a:txBody>
                  <a:tcPr/>
                </a:tc>
                <a:tc>
                  <a:txBody>
                    <a:bodyPr/>
                    <a:lstStyle/>
                    <a:p>
                      <a:pPr algn="ctr"/>
                      <a:r>
                        <a:rPr lang="en-IN" dirty="0" smtClean="0"/>
                        <a:t>14-21</a:t>
                      </a:r>
                    </a:p>
                    <a:p>
                      <a:pPr algn="ctr"/>
                      <a:r>
                        <a:rPr lang="en-IN" dirty="0" smtClean="0"/>
                        <a:t>14</a:t>
                      </a:r>
                    </a:p>
                    <a:p>
                      <a:pPr algn="ctr"/>
                      <a:r>
                        <a:rPr lang="en-IN" dirty="0" smtClean="0"/>
                        <a:t>14</a:t>
                      </a:r>
                      <a:endParaRPr lang="en-IN" dirty="0"/>
                    </a:p>
                  </a:txBody>
                  <a:tcPr/>
                </a:tc>
              </a:tr>
              <a:tr h="696637">
                <a:tc>
                  <a:txBody>
                    <a:bodyPr/>
                    <a:lstStyle/>
                    <a:p>
                      <a:pPr algn="ctr"/>
                      <a:r>
                        <a:rPr lang="en-IN" dirty="0" smtClean="0"/>
                        <a:t>Multidrug</a:t>
                      </a:r>
                    </a:p>
                    <a:p>
                      <a:pPr algn="ctr"/>
                      <a:r>
                        <a:rPr lang="en-IN" dirty="0" smtClean="0"/>
                        <a:t>resistance</a:t>
                      </a:r>
                      <a:endParaRPr lang="en-IN" dirty="0"/>
                    </a:p>
                  </a:txBody>
                  <a:tcPr/>
                </a:tc>
                <a:tc>
                  <a:txBody>
                    <a:bodyPr/>
                    <a:lstStyle/>
                    <a:p>
                      <a:pPr algn="ctr"/>
                      <a:r>
                        <a:rPr lang="en-IN" dirty="0" err="1" smtClean="0"/>
                        <a:t>Fluoroquinolone</a:t>
                      </a:r>
                      <a:endParaRPr lang="en-IN" dirty="0" smtClean="0"/>
                    </a:p>
                    <a:p>
                      <a:pPr algn="ctr"/>
                      <a:r>
                        <a:rPr lang="en-IN" dirty="0" smtClean="0"/>
                        <a:t>Or</a:t>
                      </a:r>
                      <a:r>
                        <a:rPr lang="en-IN" baseline="0" dirty="0" smtClean="0"/>
                        <a:t> Cefixime</a:t>
                      </a:r>
                      <a:endParaRPr lang="en-IN" dirty="0" smtClean="0"/>
                    </a:p>
                  </a:txBody>
                  <a:tcPr/>
                </a:tc>
                <a:tc>
                  <a:txBody>
                    <a:bodyPr/>
                    <a:lstStyle/>
                    <a:p>
                      <a:pPr algn="ctr"/>
                      <a:r>
                        <a:rPr lang="en-IN" dirty="0" smtClean="0"/>
                        <a:t>15</a:t>
                      </a:r>
                    </a:p>
                    <a:p>
                      <a:pPr algn="ctr"/>
                      <a:r>
                        <a:rPr lang="en-IN" dirty="0" smtClean="0"/>
                        <a:t>15-20</a:t>
                      </a:r>
                      <a:endParaRPr lang="en-IN" dirty="0"/>
                    </a:p>
                  </a:txBody>
                  <a:tcPr/>
                </a:tc>
                <a:tc>
                  <a:txBody>
                    <a:bodyPr/>
                    <a:lstStyle/>
                    <a:p>
                      <a:pPr algn="ctr"/>
                      <a:r>
                        <a:rPr lang="en-IN" dirty="0" smtClean="0"/>
                        <a:t>5-7</a:t>
                      </a:r>
                    </a:p>
                    <a:p>
                      <a:pPr algn="ctr"/>
                      <a:r>
                        <a:rPr lang="en-IN" dirty="0" smtClean="0"/>
                        <a:t>7-14</a:t>
                      </a:r>
                      <a:endParaRPr lang="en-IN" dirty="0"/>
                    </a:p>
                  </a:txBody>
                  <a:tcPr/>
                </a:tc>
                <a:tc>
                  <a:txBody>
                    <a:bodyPr/>
                    <a:lstStyle/>
                    <a:p>
                      <a:pPr algn="ctr"/>
                      <a:r>
                        <a:rPr lang="en-IN" dirty="0" smtClean="0"/>
                        <a:t>Azithromycin</a:t>
                      </a:r>
                    </a:p>
                    <a:p>
                      <a:pPr algn="ctr"/>
                      <a:r>
                        <a:rPr lang="en-IN" dirty="0" smtClean="0"/>
                        <a:t>Cefixime</a:t>
                      </a:r>
                      <a:endParaRPr lang="en-IN" dirty="0"/>
                    </a:p>
                  </a:txBody>
                  <a:tcPr/>
                </a:tc>
                <a:tc>
                  <a:txBody>
                    <a:bodyPr/>
                    <a:lstStyle/>
                    <a:p>
                      <a:pPr algn="ctr"/>
                      <a:r>
                        <a:rPr lang="en-IN" dirty="0" smtClean="0"/>
                        <a:t>8-10</a:t>
                      </a:r>
                    </a:p>
                    <a:p>
                      <a:pPr algn="ctr"/>
                      <a:r>
                        <a:rPr lang="en-IN" dirty="0" smtClean="0"/>
                        <a:t>15-20</a:t>
                      </a:r>
                      <a:endParaRPr lang="en-IN" dirty="0"/>
                    </a:p>
                  </a:txBody>
                  <a:tcPr/>
                </a:tc>
                <a:tc>
                  <a:txBody>
                    <a:bodyPr/>
                    <a:lstStyle/>
                    <a:p>
                      <a:pPr algn="ctr"/>
                      <a:r>
                        <a:rPr lang="en-IN" dirty="0" smtClean="0"/>
                        <a:t>7</a:t>
                      </a:r>
                    </a:p>
                    <a:p>
                      <a:pPr algn="ctr"/>
                      <a:r>
                        <a:rPr lang="en-IN" dirty="0" smtClean="0"/>
                        <a:t>7-14</a:t>
                      </a:r>
                      <a:endParaRPr lang="en-IN" dirty="0"/>
                    </a:p>
                  </a:txBody>
                  <a:tcPr/>
                </a:tc>
              </a:tr>
              <a:tr h="664851">
                <a:tc>
                  <a:txBody>
                    <a:bodyPr/>
                    <a:lstStyle/>
                    <a:p>
                      <a:pPr algn="ctr"/>
                      <a:r>
                        <a:rPr lang="en-IN" dirty="0" smtClean="0"/>
                        <a:t>Quinolone</a:t>
                      </a:r>
                    </a:p>
                    <a:p>
                      <a:pPr algn="ctr"/>
                      <a:r>
                        <a:rPr lang="en-IN" dirty="0" smtClean="0"/>
                        <a:t>resistance</a:t>
                      </a:r>
                      <a:endParaRPr lang="en-IN" dirty="0"/>
                    </a:p>
                  </a:txBody>
                  <a:tcPr/>
                </a:tc>
                <a:tc>
                  <a:txBody>
                    <a:bodyPr/>
                    <a:lstStyle/>
                    <a:p>
                      <a:pPr algn="ctr"/>
                      <a:r>
                        <a:rPr lang="en-IN" dirty="0" smtClean="0"/>
                        <a:t>Azithromycin</a:t>
                      </a:r>
                    </a:p>
                    <a:p>
                      <a:pPr algn="ctr"/>
                      <a:r>
                        <a:rPr lang="en-IN" dirty="0" smtClean="0"/>
                        <a:t>Or Ceftriaxone</a:t>
                      </a:r>
                    </a:p>
                    <a:p>
                      <a:pPr algn="ctr"/>
                      <a:endParaRPr lang="en-IN" dirty="0"/>
                    </a:p>
                  </a:txBody>
                  <a:tcPr/>
                </a:tc>
                <a:tc>
                  <a:txBody>
                    <a:bodyPr/>
                    <a:lstStyle/>
                    <a:p>
                      <a:pPr algn="ctr"/>
                      <a:r>
                        <a:rPr lang="en-IN" dirty="0" smtClean="0"/>
                        <a:t>8-10</a:t>
                      </a:r>
                    </a:p>
                    <a:p>
                      <a:pPr algn="ctr"/>
                      <a:r>
                        <a:rPr lang="en-IN" dirty="0" smtClean="0"/>
                        <a:t>75</a:t>
                      </a:r>
                      <a:endParaRPr lang="en-IN" dirty="0"/>
                    </a:p>
                  </a:txBody>
                  <a:tcPr/>
                </a:tc>
                <a:tc>
                  <a:txBody>
                    <a:bodyPr/>
                    <a:lstStyle/>
                    <a:p>
                      <a:pPr algn="ctr"/>
                      <a:r>
                        <a:rPr lang="en-IN" dirty="0" smtClean="0"/>
                        <a:t>7</a:t>
                      </a:r>
                    </a:p>
                    <a:p>
                      <a:pPr algn="ctr"/>
                      <a:r>
                        <a:rPr lang="en-IN" dirty="0" smtClean="0"/>
                        <a:t>10-14</a:t>
                      </a:r>
                      <a:endParaRPr lang="en-IN" dirty="0"/>
                    </a:p>
                  </a:txBody>
                  <a:tcPr/>
                </a:tc>
                <a:tc>
                  <a:txBody>
                    <a:bodyPr/>
                    <a:lstStyle/>
                    <a:p>
                      <a:pPr algn="ctr"/>
                      <a:r>
                        <a:rPr lang="en-IN" dirty="0" smtClean="0"/>
                        <a:t>Cefixime</a:t>
                      </a:r>
                      <a:endParaRPr lang="en-IN" dirty="0"/>
                    </a:p>
                  </a:txBody>
                  <a:tcPr/>
                </a:tc>
                <a:tc>
                  <a:txBody>
                    <a:bodyPr/>
                    <a:lstStyle/>
                    <a:p>
                      <a:pPr algn="ctr"/>
                      <a:r>
                        <a:rPr lang="en-IN" dirty="0" smtClean="0"/>
                        <a:t>20</a:t>
                      </a:r>
                      <a:endParaRPr lang="en-IN" dirty="0"/>
                    </a:p>
                  </a:txBody>
                  <a:tcPr/>
                </a:tc>
                <a:tc>
                  <a:txBody>
                    <a:bodyPr/>
                    <a:lstStyle/>
                    <a:p>
                      <a:pPr algn="ctr"/>
                      <a:r>
                        <a:rPr lang="en-IN" dirty="0" smtClean="0"/>
                        <a:t>7-14</a:t>
                      </a:r>
                      <a:endParaRPr lang="en-IN" dirty="0"/>
                    </a:p>
                  </a:txBody>
                  <a:tcPr/>
                </a:tc>
              </a:tr>
            </a:tbl>
          </a:graphicData>
        </a:graphic>
      </p:graphicFrame>
      <p:sp>
        <p:nvSpPr>
          <p:cNvPr id="6" name="Rectangle 5"/>
          <p:cNvSpPr/>
          <p:nvPr/>
        </p:nvSpPr>
        <p:spPr>
          <a:xfrm>
            <a:off x="1691680" y="1519955"/>
            <a:ext cx="3312368" cy="5408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dirty="0" smtClean="0">
                <a:solidFill>
                  <a:prstClr val="black"/>
                </a:solidFill>
              </a:rPr>
              <a:t>OPTIMAL THERAPY</a:t>
            </a:r>
            <a:endParaRPr lang="en-IN" dirty="0">
              <a:solidFill>
                <a:prstClr val="black"/>
              </a:solidFill>
            </a:endParaRPr>
          </a:p>
        </p:txBody>
      </p:sp>
      <p:sp>
        <p:nvSpPr>
          <p:cNvPr id="7" name="Rectangle 6"/>
          <p:cNvSpPr/>
          <p:nvPr/>
        </p:nvSpPr>
        <p:spPr>
          <a:xfrm>
            <a:off x="5148064" y="1519955"/>
            <a:ext cx="3744416" cy="5408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IN" dirty="0" smtClean="0">
                <a:solidFill>
                  <a:prstClr val="black"/>
                </a:solidFill>
              </a:rPr>
              <a:t>ALTERNATIVE EFFECTIVE DRUGS</a:t>
            </a:r>
            <a:endParaRPr lang="en-IN" dirty="0">
              <a:solidFill>
                <a:prstClr val="black"/>
              </a:solidFill>
            </a:endParaRPr>
          </a:p>
        </p:txBody>
      </p:sp>
      <p:sp>
        <p:nvSpPr>
          <p:cNvPr id="3" name="Rectangle 2"/>
          <p:cNvSpPr/>
          <p:nvPr/>
        </p:nvSpPr>
        <p:spPr>
          <a:xfrm>
            <a:off x="7380312" y="6176461"/>
            <a:ext cx="1368152" cy="457200"/>
          </a:xfrm>
          <a:prstGeom prst="rect">
            <a:avLst/>
          </a:prstGeom>
          <a:solidFill>
            <a:schemeClr val="bg1">
              <a:lumMod val="85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dirty="0" smtClean="0">
                <a:solidFill>
                  <a:prstClr val="black"/>
                </a:solidFill>
              </a:rPr>
              <a:t>K. PARK</a:t>
            </a:r>
            <a:endParaRPr lang="en-IN" dirty="0">
              <a:solidFill>
                <a:prstClr val="black"/>
              </a:solidFill>
            </a:endParaRPr>
          </a:p>
        </p:txBody>
      </p:sp>
    </p:spTree>
    <p:extLst>
      <p:ext uri="{BB962C8B-B14F-4D97-AF65-F5344CB8AC3E}">
        <p14:creationId xmlns="" xmlns:p14="http://schemas.microsoft.com/office/powerpoint/2010/main" val="2800766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792162"/>
          </a:xfrm>
        </p:spPr>
        <p:txBody>
          <a:bodyPr/>
          <a:lstStyle/>
          <a:p>
            <a:pPr eaLnBrk="1" hangingPunct="1"/>
            <a:r>
              <a:rPr lang="en-US" smtClean="0">
                <a:solidFill>
                  <a:srgbClr val="FF0000"/>
                </a:solidFill>
              </a:rPr>
              <a:t>Control of Typhoid fever</a:t>
            </a:r>
          </a:p>
        </p:txBody>
      </p:sp>
      <p:sp>
        <p:nvSpPr>
          <p:cNvPr id="36867" name="Rectangle 3"/>
          <p:cNvSpPr>
            <a:spLocks noGrp="1" noChangeArrowheads="1"/>
          </p:cNvSpPr>
          <p:nvPr>
            <p:ph type="body" idx="1"/>
          </p:nvPr>
        </p:nvSpPr>
        <p:spPr>
          <a:xfrm>
            <a:off x="228600" y="1143000"/>
            <a:ext cx="8915400" cy="5334000"/>
          </a:xfrm>
        </p:spPr>
        <p:txBody>
          <a:bodyPr>
            <a:normAutofit/>
          </a:bodyPr>
          <a:lstStyle/>
          <a:p>
            <a:pPr eaLnBrk="1" hangingPunct="1">
              <a:buFontTx/>
              <a:buNone/>
            </a:pPr>
            <a:r>
              <a:rPr lang="en-US" sz="1800" b="1" dirty="0" smtClean="0">
                <a:solidFill>
                  <a:srgbClr val="000066"/>
                </a:solidFill>
                <a:latin typeface="Times New Roman" pitchFamily="18" charset="0"/>
              </a:rPr>
              <a:t>1. MEASURES DIRECTED TO RESERVOIR</a:t>
            </a:r>
          </a:p>
          <a:p>
            <a:pPr eaLnBrk="1" hangingPunct="1">
              <a:buFontTx/>
              <a:buNone/>
            </a:pPr>
            <a:r>
              <a:rPr lang="en-US" sz="1800" dirty="0" smtClean="0">
                <a:latin typeface="Times New Roman" pitchFamily="18" charset="0"/>
              </a:rPr>
              <a:t>              a) </a:t>
            </a:r>
            <a:r>
              <a:rPr lang="en-US" sz="2000" b="1" dirty="0" smtClean="0">
                <a:solidFill>
                  <a:srgbClr val="663300"/>
                </a:solidFill>
                <a:latin typeface="Times New Roman" pitchFamily="18" charset="0"/>
              </a:rPr>
              <a:t>Case detection and treatment</a:t>
            </a:r>
          </a:p>
          <a:p>
            <a:pPr eaLnBrk="1" hangingPunct="1">
              <a:buFontTx/>
              <a:buNone/>
            </a:pPr>
            <a:r>
              <a:rPr lang="en-US" sz="2000" b="1" dirty="0" smtClean="0">
                <a:solidFill>
                  <a:srgbClr val="663300"/>
                </a:solidFill>
                <a:latin typeface="Times New Roman" pitchFamily="18" charset="0"/>
              </a:rPr>
              <a:t>              b) Isolation</a:t>
            </a:r>
          </a:p>
          <a:p>
            <a:pPr eaLnBrk="1" hangingPunct="1">
              <a:buFontTx/>
              <a:buNone/>
            </a:pPr>
            <a:r>
              <a:rPr lang="en-US" sz="2000" b="1" dirty="0" smtClean="0">
                <a:solidFill>
                  <a:srgbClr val="663300"/>
                </a:solidFill>
                <a:latin typeface="Times New Roman" pitchFamily="18" charset="0"/>
              </a:rPr>
              <a:t>              c)Disinfection of stools and urine</a:t>
            </a:r>
          </a:p>
          <a:p>
            <a:pPr eaLnBrk="1" hangingPunct="1">
              <a:buFontTx/>
              <a:buNone/>
            </a:pPr>
            <a:r>
              <a:rPr lang="en-US" sz="2000" b="1" dirty="0" smtClean="0">
                <a:solidFill>
                  <a:srgbClr val="663300"/>
                </a:solidFill>
                <a:latin typeface="Times New Roman" pitchFamily="18" charset="0"/>
              </a:rPr>
              <a:t>              d)Detection &amp; treatment of carriers</a:t>
            </a:r>
          </a:p>
          <a:p>
            <a:pPr eaLnBrk="1" hangingPunct="1">
              <a:buFontTx/>
              <a:buNone/>
            </a:pPr>
            <a:r>
              <a:rPr lang="en-US" sz="1800" b="1" dirty="0" smtClean="0">
                <a:solidFill>
                  <a:srgbClr val="000066"/>
                </a:solidFill>
                <a:latin typeface="Times New Roman" pitchFamily="18" charset="0"/>
              </a:rPr>
              <a:t>2. MEASURES AT ROUTES OF TRANSMISSION</a:t>
            </a:r>
          </a:p>
          <a:p>
            <a:pPr eaLnBrk="1" hangingPunct="1">
              <a:buFontTx/>
              <a:buNone/>
            </a:pPr>
            <a:r>
              <a:rPr lang="en-US" sz="1800" dirty="0" smtClean="0">
                <a:latin typeface="Times New Roman" pitchFamily="18" charset="0"/>
              </a:rPr>
              <a:t>               a) </a:t>
            </a:r>
            <a:r>
              <a:rPr lang="en-US" sz="2000" b="1" dirty="0" smtClean="0">
                <a:solidFill>
                  <a:srgbClr val="663300"/>
                </a:solidFill>
                <a:latin typeface="Times New Roman" pitchFamily="18" charset="0"/>
              </a:rPr>
              <a:t>Water sanitation</a:t>
            </a:r>
          </a:p>
          <a:p>
            <a:pPr eaLnBrk="1" hangingPunct="1">
              <a:buFontTx/>
              <a:buNone/>
            </a:pPr>
            <a:r>
              <a:rPr lang="en-US" sz="2000" b="1" dirty="0" smtClean="0">
                <a:solidFill>
                  <a:srgbClr val="663300"/>
                </a:solidFill>
                <a:latin typeface="Times New Roman" pitchFamily="18" charset="0"/>
              </a:rPr>
              <a:t>               b) Food sanitation</a:t>
            </a:r>
          </a:p>
          <a:p>
            <a:pPr eaLnBrk="1" hangingPunct="1">
              <a:buFontTx/>
              <a:buNone/>
            </a:pPr>
            <a:r>
              <a:rPr lang="en-US" sz="2000" b="1" dirty="0" smtClean="0">
                <a:solidFill>
                  <a:srgbClr val="663300"/>
                </a:solidFill>
                <a:latin typeface="Times New Roman" pitchFamily="18" charset="0"/>
              </a:rPr>
              <a:t>               c) Excreta disposal</a:t>
            </a:r>
          </a:p>
          <a:p>
            <a:pPr eaLnBrk="1" hangingPunct="1">
              <a:buFontTx/>
              <a:buNone/>
            </a:pPr>
            <a:r>
              <a:rPr lang="en-US" sz="2000" b="1" dirty="0" smtClean="0">
                <a:solidFill>
                  <a:srgbClr val="663300"/>
                </a:solidFill>
                <a:latin typeface="Times New Roman" pitchFamily="18" charset="0"/>
              </a:rPr>
              <a:t>               d) Fly control</a:t>
            </a:r>
          </a:p>
          <a:p>
            <a:pPr eaLnBrk="1" hangingPunct="1">
              <a:buFontTx/>
              <a:buNone/>
            </a:pPr>
            <a:r>
              <a:rPr lang="en-US" sz="1800" b="1" dirty="0" smtClean="0">
                <a:solidFill>
                  <a:srgbClr val="000066"/>
                </a:solidFill>
                <a:latin typeface="Times New Roman" pitchFamily="18" charset="0"/>
              </a:rPr>
              <a:t>3. MEASURES FOR SUSCEPTIBLES</a:t>
            </a:r>
          </a:p>
          <a:p>
            <a:pPr eaLnBrk="1" hangingPunct="1">
              <a:buFontTx/>
              <a:buNone/>
            </a:pPr>
            <a:r>
              <a:rPr lang="en-US" sz="1800" b="1" dirty="0" smtClean="0">
                <a:solidFill>
                  <a:srgbClr val="FF0000"/>
                </a:solidFill>
                <a:latin typeface="Times New Roman" pitchFamily="18" charset="0"/>
              </a:rPr>
              <a:t>                   </a:t>
            </a:r>
            <a:r>
              <a:rPr lang="en-US" sz="2400" b="1" dirty="0" smtClean="0">
                <a:solidFill>
                  <a:srgbClr val="663300"/>
                </a:solidFill>
                <a:latin typeface="Times New Roman" pitchFamily="18" charset="0"/>
              </a:rPr>
              <a:t>a) </a:t>
            </a:r>
            <a:r>
              <a:rPr lang="en-US" sz="2400" b="1" dirty="0" err="1" smtClean="0">
                <a:solidFill>
                  <a:srgbClr val="663300"/>
                </a:solidFill>
                <a:latin typeface="Times New Roman" pitchFamily="18" charset="0"/>
              </a:rPr>
              <a:t>Immunoprophylaxis</a:t>
            </a:r>
            <a:endParaRPr lang="en-US" sz="2400" b="1" dirty="0" smtClean="0">
              <a:solidFill>
                <a:srgbClr val="663300"/>
              </a:solidFill>
              <a:latin typeface="Times New Roman" pitchFamily="18" charset="0"/>
            </a:endParaRPr>
          </a:p>
          <a:p>
            <a:pPr eaLnBrk="1" hangingPunct="1">
              <a:buFontTx/>
              <a:buNone/>
            </a:pPr>
            <a:r>
              <a:rPr lang="en-US" sz="2400" b="1" dirty="0" smtClean="0">
                <a:solidFill>
                  <a:srgbClr val="663300"/>
                </a:solidFill>
                <a:latin typeface="Times New Roman" pitchFamily="18" charset="0"/>
              </a:rPr>
              <a:t>               b)Health education</a:t>
            </a:r>
          </a:p>
        </p:txBody>
      </p:sp>
      <p:pic>
        <p:nvPicPr>
          <p:cNvPr id="4" name="Picture 4" descr="4722311461_866856223a_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62600" y="1371600"/>
            <a:ext cx="33528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CONTROL-</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p>
          <a:p>
            <a:pPr>
              <a:buNone/>
            </a:pPr>
            <a:r>
              <a:rPr lang="en-US" dirty="0" smtClean="0"/>
              <a:t> </a:t>
            </a:r>
          </a:p>
        </p:txBody>
      </p:sp>
      <p:sp>
        <p:nvSpPr>
          <p:cNvPr id="3" name="Title 2"/>
          <p:cNvSpPr>
            <a:spLocks noGrp="1"/>
          </p:cNvSpPr>
          <p:nvPr>
            <p:ph type="title"/>
          </p:nvPr>
        </p:nvSpPr>
        <p:spPr>
          <a:xfrm>
            <a:off x="457200" y="274638"/>
            <a:ext cx="8229600" cy="868362"/>
          </a:xfrm>
        </p:spPr>
        <p:txBody>
          <a:bodyPr>
            <a:normAutofit/>
          </a:bodyPr>
          <a:lstStyle/>
          <a:p>
            <a:r>
              <a:rPr lang="en-US" dirty="0" smtClean="0"/>
              <a:t>       1. Control of Reservoir</a:t>
            </a:r>
            <a:endParaRPr lang="en-US" dirty="0"/>
          </a:p>
        </p:txBody>
      </p:sp>
      <p:graphicFrame>
        <p:nvGraphicFramePr>
          <p:cNvPr id="4" name="Diagram 3"/>
          <p:cNvGraphicFramePr/>
          <p:nvPr/>
        </p:nvGraphicFramePr>
        <p:xfrm>
          <a:off x="609600" y="990600"/>
          <a:ext cx="7848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nvGraphicFramePr>
        <p:xfrm>
          <a:off x="2895600" y="2667000"/>
          <a:ext cx="3352800" cy="1752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153400" cy="5943600"/>
          </a:xfrm>
        </p:spPr>
        <p:txBody>
          <a:bodyPr>
            <a:normAutofit fontScale="70000" lnSpcReduction="20000"/>
          </a:bodyPr>
          <a:lstStyle/>
          <a:p>
            <a:pPr>
              <a:buNone/>
            </a:pPr>
            <a:r>
              <a:rPr lang="en-US" i="1" dirty="0" smtClean="0"/>
              <a:t>(</a:t>
            </a:r>
            <a:r>
              <a:rPr lang="en-US" i="1" dirty="0" err="1" smtClean="0"/>
              <a:t>i</a:t>
            </a:r>
            <a:r>
              <a:rPr lang="en-US" i="1" dirty="0" smtClean="0"/>
              <a:t>) Early diagnosis: </a:t>
            </a:r>
            <a:r>
              <a:rPr lang="en-US" dirty="0" smtClean="0"/>
              <a:t>This is of vital importance as the early symptoms are non-specific. Culture of blood and stools are important investigations in the diagnosis of cases. </a:t>
            </a:r>
          </a:p>
          <a:p>
            <a:pPr>
              <a:buNone/>
            </a:pPr>
            <a:r>
              <a:rPr lang="en-US" i="1" dirty="0" smtClean="0"/>
              <a:t>(ii) Notification: </a:t>
            </a:r>
            <a:r>
              <a:rPr lang="en-US" dirty="0" smtClean="0"/>
              <a:t>This should be done where such notification is mandatory </a:t>
            </a:r>
          </a:p>
          <a:p>
            <a:pPr>
              <a:buNone/>
            </a:pPr>
            <a:r>
              <a:rPr lang="en-US" i="1" dirty="0" smtClean="0"/>
              <a:t>(iii) Isolation: </a:t>
            </a:r>
            <a:r>
              <a:rPr lang="en-US" dirty="0" smtClean="0"/>
              <a:t>Since typhoid fever is infectious and has a prolonged course, the cases are better transferred to a hospital for proper treatment, as well as to prevent the spread of infection.</a:t>
            </a:r>
          </a:p>
          <a:p>
            <a:pPr>
              <a:buNone/>
            </a:pPr>
            <a:r>
              <a:rPr lang="en-US" i="1" dirty="0" smtClean="0"/>
              <a:t>(iv) Treatment </a:t>
            </a:r>
            <a:r>
              <a:rPr lang="en-US" dirty="0" smtClean="0"/>
              <a:t>: The </a:t>
            </a:r>
            <a:r>
              <a:rPr lang="en-US" dirty="0" err="1" smtClean="0"/>
              <a:t>fluoroquinolones</a:t>
            </a:r>
            <a:r>
              <a:rPr lang="en-US" dirty="0" smtClean="0"/>
              <a:t> are widely regarded as the drug of choice for the treatment of typhoid fever. Patients seriously ill and profoundly toxic may be given an injection of hydrocortisone 100 mg daily for 3 to 4 days. </a:t>
            </a:r>
          </a:p>
          <a:p>
            <a:pPr>
              <a:buNone/>
            </a:pPr>
            <a:r>
              <a:rPr lang="en-US" i="1" dirty="0" smtClean="0"/>
              <a:t>(v) Disinfection: </a:t>
            </a:r>
            <a:r>
              <a:rPr lang="en-US" dirty="0" smtClean="0"/>
              <a:t>Stools and urine are the sole sources of infection. They should be received in closed containers and disinfected with 5 per cent cresol for at least 2 hours. All soiled clothes and linen should be soaked in a solution of 2 per cent chlorine and </a:t>
            </a:r>
            <a:r>
              <a:rPr lang="en-US" dirty="0" err="1" smtClean="0"/>
              <a:t>steam­sterilized</a:t>
            </a:r>
            <a:r>
              <a:rPr lang="en-US" dirty="0" smtClean="0"/>
              <a:t>. </a:t>
            </a:r>
          </a:p>
          <a:p>
            <a:pPr>
              <a:buNone/>
            </a:pPr>
            <a:r>
              <a:rPr lang="en-US" i="1" dirty="0" smtClean="0"/>
              <a:t>(vi) Follow </a:t>
            </a:r>
            <a:r>
              <a:rPr lang="en-US" dirty="0" smtClean="0"/>
              <a:t>up : Follow-up examination of stools and urine should be done for S. </a:t>
            </a:r>
            <a:r>
              <a:rPr lang="en-US" i="1" dirty="0" err="1" smtClean="0"/>
              <a:t>typhi</a:t>
            </a:r>
            <a:r>
              <a:rPr lang="en-US" i="1" dirty="0" smtClean="0"/>
              <a:t> </a:t>
            </a:r>
            <a:r>
              <a:rPr lang="en-US" dirty="0" smtClean="0"/>
              <a:t>3 to 4 months after discharge of the patient, and again after 12 months to prevent the development of the carrier state. </a:t>
            </a:r>
          </a:p>
          <a:p>
            <a:endParaRPr lang="en-US" dirty="0"/>
          </a:p>
        </p:txBody>
      </p:sp>
      <p:sp>
        <p:nvSpPr>
          <p:cNvPr id="2" name="Title 1"/>
          <p:cNvSpPr>
            <a:spLocks noGrp="1"/>
          </p:cNvSpPr>
          <p:nvPr>
            <p:ph type="title"/>
          </p:nvPr>
        </p:nvSpPr>
        <p:spPr>
          <a:xfrm>
            <a:off x="457200" y="274638"/>
            <a:ext cx="8229600" cy="411162"/>
          </a:xfrm>
        </p:spPr>
        <p:txBody>
          <a:bodyPr>
            <a:normAutofit fontScale="90000"/>
          </a:bodyPr>
          <a:lstStyle/>
          <a:p>
            <a:pPr lvl="0"/>
            <a:r>
              <a:rPr lang="en-US" dirty="0" smtClean="0"/>
              <a:t/>
            </a:r>
            <a:br>
              <a:rPr lang="en-US" dirty="0" smtClean="0"/>
            </a:br>
            <a:r>
              <a:rPr lang="en-US" dirty="0" smtClean="0"/>
              <a:t>Control of Cases </a:t>
            </a:r>
            <a:br>
              <a:rPr lang="en-US" dirty="0" smtClean="0"/>
            </a:b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562600"/>
          </a:xfrm>
        </p:spPr>
        <p:txBody>
          <a:bodyPr>
            <a:normAutofit fontScale="85000" lnSpcReduction="20000"/>
          </a:bodyPr>
          <a:lstStyle/>
          <a:p>
            <a:pPr>
              <a:buNone/>
            </a:pPr>
            <a:r>
              <a:rPr lang="en-US" dirty="0" smtClean="0"/>
              <a:t>(</a:t>
            </a:r>
            <a:r>
              <a:rPr lang="en-US" dirty="0" err="1" smtClean="0"/>
              <a:t>i</a:t>
            </a:r>
            <a:r>
              <a:rPr lang="en-US" dirty="0" smtClean="0"/>
              <a:t>) </a:t>
            </a:r>
            <a:r>
              <a:rPr lang="en-US" i="1" dirty="0" smtClean="0"/>
              <a:t>Identification </a:t>
            </a:r>
            <a:r>
              <a:rPr lang="en-US" dirty="0" smtClean="0"/>
              <a:t>: Carriers are identified by cultural and serological examinations. Duodenal drainage establishes the presence of salmonella in the </a:t>
            </a:r>
            <a:r>
              <a:rPr lang="en-US" dirty="0" err="1" smtClean="0"/>
              <a:t>biliary</a:t>
            </a:r>
            <a:r>
              <a:rPr lang="en-US" dirty="0" smtClean="0"/>
              <a:t> tract in carriers. </a:t>
            </a:r>
          </a:p>
          <a:p>
            <a:pPr>
              <a:buNone/>
            </a:pPr>
            <a:r>
              <a:rPr lang="en-US" dirty="0" smtClean="0"/>
              <a:t>(ii) </a:t>
            </a:r>
            <a:r>
              <a:rPr lang="en-US" i="1" dirty="0" smtClean="0"/>
              <a:t>Treatment </a:t>
            </a:r>
            <a:r>
              <a:rPr lang="en-US" dirty="0" smtClean="0"/>
              <a:t>: The carrier should be given an intensive course of </a:t>
            </a:r>
            <a:r>
              <a:rPr lang="en-US" dirty="0" err="1" smtClean="0"/>
              <a:t>ampicillin</a:t>
            </a:r>
            <a:r>
              <a:rPr lang="en-US" dirty="0" smtClean="0"/>
              <a:t> or </a:t>
            </a:r>
            <a:r>
              <a:rPr lang="en-US" dirty="0" err="1" smtClean="0"/>
              <a:t>amoxycillin</a:t>
            </a:r>
            <a:r>
              <a:rPr lang="en-US" dirty="0" smtClean="0"/>
              <a:t> (4-6 g a day) together with </a:t>
            </a:r>
            <a:r>
              <a:rPr lang="en-US" dirty="0" err="1" smtClean="0"/>
              <a:t>Probenecid</a:t>
            </a:r>
            <a:r>
              <a:rPr lang="en-US" dirty="0" smtClean="0"/>
              <a:t> (2 g/day) for 6 weeks. </a:t>
            </a:r>
          </a:p>
          <a:p>
            <a:pPr>
              <a:buNone/>
            </a:pPr>
            <a:r>
              <a:rPr lang="en-US" dirty="0" smtClean="0"/>
              <a:t>(iii) </a:t>
            </a:r>
            <a:r>
              <a:rPr lang="en-US" i="1" dirty="0" smtClean="0"/>
              <a:t>Surgery </a:t>
            </a:r>
            <a:r>
              <a:rPr lang="en-US" dirty="0" smtClean="0"/>
              <a:t>: </a:t>
            </a:r>
            <a:r>
              <a:rPr lang="en-US" dirty="0" err="1" smtClean="0"/>
              <a:t>Cholecystectomy</a:t>
            </a:r>
            <a:r>
              <a:rPr lang="en-US" dirty="0" smtClean="0"/>
              <a:t> with concomitant </a:t>
            </a:r>
            <a:r>
              <a:rPr lang="en-US" dirty="0" err="1" smtClean="0"/>
              <a:t>ampicillin</a:t>
            </a:r>
            <a:r>
              <a:rPr lang="en-US" dirty="0" smtClean="0"/>
              <a:t> therapy has been regarded as the most successful approach to the treatment of carriers. </a:t>
            </a:r>
          </a:p>
          <a:p>
            <a:pPr>
              <a:buNone/>
            </a:pPr>
            <a:r>
              <a:rPr lang="en-US" i="1" dirty="0" smtClean="0"/>
              <a:t>(iv) Surveillance: </a:t>
            </a:r>
            <a:r>
              <a:rPr lang="en-US" dirty="0" smtClean="0"/>
              <a:t>The carriers should be kept under surveillance. They should be prevented from</a:t>
            </a:r>
          </a:p>
          <a:p>
            <a:pPr>
              <a:buNone/>
            </a:pPr>
            <a:r>
              <a:rPr lang="en-US" dirty="0" smtClean="0"/>
              <a:t>   handling food, milk or water for others.</a:t>
            </a:r>
          </a:p>
          <a:p>
            <a:pPr>
              <a:buNone/>
            </a:pPr>
            <a:r>
              <a:rPr lang="en-US" i="1" dirty="0" smtClean="0"/>
              <a:t>(v) Health education: </a:t>
            </a:r>
            <a:r>
              <a:rPr lang="en-US" dirty="0" smtClean="0"/>
              <a:t>Health education regarding washing of hands with soap, after defecation or urination, and before preparing food is an essential element. </a:t>
            </a:r>
          </a:p>
          <a:p>
            <a:endParaRPr lang="en-US" dirty="0"/>
          </a:p>
        </p:txBody>
      </p:sp>
      <p:sp>
        <p:nvSpPr>
          <p:cNvPr id="3" name="Title 2"/>
          <p:cNvSpPr>
            <a:spLocks noGrp="1"/>
          </p:cNvSpPr>
          <p:nvPr>
            <p:ph type="title"/>
          </p:nvPr>
        </p:nvSpPr>
        <p:spPr>
          <a:xfrm>
            <a:off x="457200" y="274638"/>
            <a:ext cx="8229600" cy="563562"/>
          </a:xfrm>
        </p:spPr>
        <p:txBody>
          <a:bodyPr>
            <a:normAutofit fontScale="90000"/>
          </a:bodyPr>
          <a:lstStyle/>
          <a:p>
            <a:r>
              <a:rPr lang="en-US" dirty="0" smtClean="0"/>
              <a:t>Control of Carrier-</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pPr>
              <a:buFont typeface="Wingdings" pitchFamily="2" charset="2"/>
              <a:buChar char="v"/>
            </a:pPr>
            <a:r>
              <a:rPr lang="en-US" dirty="0" smtClean="0"/>
              <a:t>Sanitary Measures to interrupt transmission of typhoid fever are, </a:t>
            </a:r>
          </a:p>
          <a:p>
            <a:r>
              <a:rPr lang="en-US" dirty="0" smtClean="0"/>
              <a:t>Protection and purification of drinking water supplies </a:t>
            </a:r>
          </a:p>
          <a:p>
            <a:r>
              <a:rPr lang="en-US" dirty="0" smtClean="0"/>
              <a:t>Improvement of basic sanitation, and</a:t>
            </a:r>
          </a:p>
          <a:p>
            <a:r>
              <a:rPr lang="en-US" dirty="0" smtClean="0"/>
              <a:t>Promotion of food hygiene</a:t>
            </a:r>
          </a:p>
          <a:p>
            <a:pPr>
              <a:buFont typeface="Wingdings" pitchFamily="2" charset="2"/>
              <a:buChar char="v"/>
            </a:pPr>
            <a:r>
              <a:rPr lang="en-US" dirty="0" smtClean="0"/>
              <a:t>And all these measures should b combined with Health Education.</a:t>
            </a:r>
          </a:p>
          <a:p>
            <a:endParaRPr lang="en-US" dirty="0"/>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t>2. Control of </a:t>
            </a:r>
            <a:r>
              <a:rPr lang="en-US" dirty="0" err="1" smtClean="0"/>
              <a:t>Saniation</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901" name="Object 5"/>
          <p:cNvGraphicFramePr>
            <a:graphicFrameLocks noChangeAspect="1"/>
          </p:cNvGraphicFramePr>
          <p:nvPr/>
        </p:nvGraphicFramePr>
        <p:xfrm>
          <a:off x="1995488" y="0"/>
          <a:ext cx="6067425" cy="6181725"/>
        </p:xfrm>
        <a:graphic>
          <a:graphicData uri="http://schemas.openxmlformats.org/presentationml/2006/ole">
            <p:oleObj spid="_x0000_s8194" name="Bitmap Image" r:id="rId4" imgW="6066667" imgH="6180952" progId="PBrush">
              <p:embed/>
            </p:oleObj>
          </a:graphicData>
        </a:graphic>
      </p:graphicFrame>
      <p:sp>
        <p:nvSpPr>
          <p:cNvPr id="208904" name="Text Box 8"/>
          <p:cNvSpPr txBox="1">
            <a:spLocks noChangeArrowheads="1"/>
          </p:cNvSpPr>
          <p:nvPr/>
        </p:nvSpPr>
        <p:spPr bwMode="auto">
          <a:xfrm>
            <a:off x="0" y="6216650"/>
            <a:ext cx="2706688" cy="45720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a:solidFill>
                  <a:srgbClr val="000000"/>
                </a:solidFill>
              </a:rPr>
              <a:t>Best prevention</a:t>
            </a:r>
          </a:p>
        </p:txBody>
      </p:sp>
      <p:sp>
        <p:nvSpPr>
          <p:cNvPr id="208905" name="Text Box 9"/>
          <p:cNvSpPr txBox="1">
            <a:spLocks noChangeArrowheads="1"/>
          </p:cNvSpPr>
          <p:nvPr/>
        </p:nvSpPr>
        <p:spPr bwMode="auto">
          <a:xfrm>
            <a:off x="2708275" y="6218238"/>
            <a:ext cx="6435725" cy="457200"/>
          </a:xfrm>
          <a:prstGeom prst="rect">
            <a:avLst/>
          </a:prstGeom>
          <a:solidFill>
            <a:srgbClr val="FF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a:solidFill>
                  <a:srgbClr val="000000"/>
                </a:solidFill>
              </a:rPr>
              <a:t>Scrub of them off your hands</a:t>
            </a:r>
          </a:p>
        </p:txBody>
      </p:sp>
      <p:grpSp>
        <p:nvGrpSpPr>
          <p:cNvPr id="2" name="Group 12"/>
          <p:cNvGrpSpPr>
            <a:grpSpLocks/>
          </p:cNvGrpSpPr>
          <p:nvPr/>
        </p:nvGrpSpPr>
        <p:grpSpPr bwMode="auto">
          <a:xfrm>
            <a:off x="0" y="6216650"/>
            <a:ext cx="9144000" cy="458788"/>
            <a:chOff x="0" y="3916"/>
            <a:chExt cx="5760" cy="289"/>
          </a:xfrm>
        </p:grpSpPr>
        <p:sp>
          <p:nvSpPr>
            <p:cNvPr id="208906" name="Text Box 10"/>
            <p:cNvSpPr txBox="1">
              <a:spLocks noChangeArrowheads="1"/>
            </p:cNvSpPr>
            <p:nvPr/>
          </p:nvSpPr>
          <p:spPr bwMode="auto">
            <a:xfrm>
              <a:off x="0" y="3916"/>
              <a:ext cx="1705" cy="288"/>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a:solidFill>
                    <a:srgbClr val="FFCC00"/>
                  </a:solidFill>
                </a:rPr>
                <a:t>Best prevention</a:t>
              </a:r>
            </a:p>
          </p:txBody>
        </p:sp>
        <p:sp>
          <p:nvSpPr>
            <p:cNvPr id="208907" name="Text Box 11"/>
            <p:cNvSpPr txBox="1">
              <a:spLocks noChangeArrowheads="1"/>
            </p:cNvSpPr>
            <p:nvPr/>
          </p:nvSpPr>
          <p:spPr bwMode="auto">
            <a:xfrm>
              <a:off x="1706" y="3917"/>
              <a:ext cx="4054" cy="288"/>
            </a:xfrm>
            <a:prstGeom prst="rect">
              <a:avLst/>
            </a:prstGeom>
            <a:solidFill>
              <a:srgbClr val="FF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a:solidFill>
                    <a:srgbClr val="000000"/>
                  </a:solidFill>
                </a:rPr>
                <a:t>Scrub them off your hands</a:t>
              </a:r>
            </a:p>
          </p:txBody>
        </p:sp>
      </p:grpSp>
    </p:spTree>
    <p:extLst>
      <p:ext uri="{BB962C8B-B14F-4D97-AF65-F5344CB8AC3E}">
        <p14:creationId xmlns="" xmlns:p14="http://schemas.microsoft.com/office/powerpoint/2010/main" val="3178753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295400" y="2514600"/>
            <a:ext cx="6553200" cy="2297113"/>
          </a:xfrm>
          <a:prstGeom prst="rect">
            <a:avLst/>
          </a:prstGeom>
          <a:solidFill>
            <a:srgbClr val="FFCC00"/>
          </a:solidFill>
          <a:ln w="9525">
            <a:solidFill>
              <a:srgbClr val="00CC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4800">
                <a:solidFill>
                  <a:srgbClr val="000000"/>
                </a:solidFill>
              </a:rPr>
              <a:t>Infects roughly </a:t>
            </a:r>
            <a:r>
              <a:rPr lang="en-US" altLang="en-US" sz="4800">
                <a:solidFill>
                  <a:srgbClr val="FF3300"/>
                </a:solidFill>
              </a:rPr>
              <a:t>21.6 million</a:t>
            </a:r>
            <a:r>
              <a:rPr lang="en-US" altLang="en-US" sz="4800">
                <a:solidFill>
                  <a:srgbClr val="000000"/>
                </a:solidFill>
              </a:rPr>
              <a:t> people each year</a:t>
            </a:r>
          </a:p>
        </p:txBody>
      </p:sp>
      <p:sp>
        <p:nvSpPr>
          <p:cNvPr id="8197" name="Text Box 5"/>
          <p:cNvSpPr txBox="1">
            <a:spLocks noChangeArrowheads="1"/>
          </p:cNvSpPr>
          <p:nvPr/>
        </p:nvSpPr>
        <p:spPr bwMode="auto">
          <a:xfrm>
            <a:off x="5486400" y="533400"/>
            <a:ext cx="3352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sz="2400" dirty="0" smtClean="0">
                <a:solidFill>
                  <a:srgbClr val="FFFFFF"/>
                </a:solidFill>
              </a:rPr>
              <a:t>WHO </a:t>
            </a:r>
            <a:r>
              <a:rPr lang="en-US" altLang="en-US" sz="2400" dirty="0">
                <a:solidFill>
                  <a:srgbClr val="FFFFFF"/>
                </a:solidFill>
              </a:rPr>
              <a:t>Estimate</a:t>
            </a:r>
            <a:r>
              <a:rPr lang="en-US" altLang="en-US" dirty="0">
                <a:solidFill>
                  <a:srgbClr val="FFFFFF"/>
                </a:solidFill>
              </a:rPr>
              <a:t> </a:t>
            </a:r>
          </a:p>
        </p:txBody>
      </p:sp>
      <p:pic>
        <p:nvPicPr>
          <p:cNvPr id="8199" name="Picture 7" descr="400px-P_globe_sv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304800"/>
            <a:ext cx="1371600" cy="12334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9999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500" fill="hold"/>
                                        <p:tgtEl>
                                          <p:spTgt spid="8199"/>
                                        </p:tgtEl>
                                        <p:attrNameLst>
                                          <p:attrName>ppt_w</p:attrName>
                                        </p:attrNameLst>
                                      </p:cBhvr>
                                      <p:tavLst>
                                        <p:tav tm="0">
                                          <p:val>
                                            <p:fltVal val="0"/>
                                          </p:val>
                                        </p:tav>
                                        <p:tav tm="100000">
                                          <p:val>
                                            <p:strVal val="#ppt_w"/>
                                          </p:val>
                                        </p:tav>
                                      </p:tavLst>
                                    </p:anim>
                                    <p:anim calcmode="lin" valueType="num">
                                      <p:cBhvr>
                                        <p:cTn id="8" dur="500" fill="hold"/>
                                        <p:tgtEl>
                                          <p:spTgt spid="819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6" presetClass="emph" presetSubtype="0" fill="hold" grpId="0" nodeType="afterEffect">
                                  <p:stCondLst>
                                    <p:cond delay="0"/>
                                  </p:stCondLst>
                                  <p:childTnLst>
                                    <p:animScale>
                                      <p:cBhvr>
                                        <p:cTn id="11" dur="2000" fill="hold"/>
                                        <p:tgtEl>
                                          <p:spTgt spid="819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11188" y="277813"/>
            <a:ext cx="8075612" cy="1855787"/>
          </a:xfrm>
        </p:spPr>
        <p:txBody>
          <a:bodyPr>
            <a:normAutofit fontScale="90000"/>
          </a:bodyPr>
          <a:lstStyle/>
          <a:p>
            <a:r>
              <a:rPr lang="en-US" altLang="en-US" sz="4000" b="1" i="1" dirty="0">
                <a:solidFill>
                  <a:srgbClr val="66FF66"/>
                </a:solidFill>
              </a:rPr>
              <a:t>Simple hand hygiene and washing can reduce several cases of Typhoid</a:t>
            </a:r>
            <a:endParaRPr lang="en-IN" altLang="en-US" sz="4000" b="1" i="1" dirty="0">
              <a:solidFill>
                <a:srgbClr val="66FF66"/>
              </a:solidFill>
            </a:endParaRPr>
          </a:p>
        </p:txBody>
      </p:sp>
      <p:pic>
        <p:nvPicPr>
          <p:cNvPr id="82947" name="Picture 3"/>
          <p:cNvPicPr>
            <a:picLocks noGrp="1" noChangeAspect="1" noChangeArrowheads="1"/>
          </p:cNvPicPr>
          <p:nvPr>
            <p:ph type="body" idx="1"/>
          </p:nvPr>
        </p:nvPicPr>
        <p:blipFill>
          <a:blip r:embed="rId2">
            <a:extLst>
              <a:ext uri="{28A0092B-C50C-407E-A947-70E740481C1C}">
                <a14:useLocalDpi xmlns="" xmlns:a14="http://schemas.microsoft.com/office/drawing/2010/main" val="0"/>
              </a:ext>
            </a:extLst>
          </a:blip>
          <a:srcRect/>
          <a:stretch>
            <a:fillRect/>
          </a:stretch>
        </p:blipFill>
        <p:spPr>
          <a:xfrm>
            <a:off x="0" y="2133600"/>
            <a:ext cx="9144000" cy="4724400"/>
          </a:xfrm>
        </p:spPr>
      </p:pic>
    </p:spTree>
    <p:extLst>
      <p:ext uri="{BB962C8B-B14F-4D97-AF65-F5344CB8AC3E}">
        <p14:creationId xmlns="" xmlns:p14="http://schemas.microsoft.com/office/powerpoint/2010/main" val="4020966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1295400"/>
            <a:ext cx="8305800" cy="4830763"/>
          </a:xfrm>
        </p:spPr>
        <p:txBody>
          <a:bodyPr/>
          <a:lstStyle/>
          <a:p>
            <a:pPr eaLnBrk="1" hangingPunct="1">
              <a:lnSpc>
                <a:spcPct val="80000"/>
              </a:lnSpc>
            </a:pPr>
            <a:r>
              <a:rPr lang="en-US" sz="2000" b="1" smtClean="0">
                <a:solidFill>
                  <a:srgbClr val="000066"/>
                </a:solidFill>
                <a:latin typeface="Times New Roman" pitchFamily="18" charset="0"/>
              </a:rPr>
              <a:t>Keep the premises and kitchen utensils clean. </a:t>
            </a:r>
          </a:p>
          <a:p>
            <a:pPr eaLnBrk="1" hangingPunct="1">
              <a:lnSpc>
                <a:spcPct val="80000"/>
              </a:lnSpc>
            </a:pPr>
            <a:r>
              <a:rPr lang="en-US" sz="2000" b="1" smtClean="0">
                <a:solidFill>
                  <a:srgbClr val="000066"/>
                </a:solidFill>
                <a:latin typeface="Times New Roman" pitchFamily="18" charset="0"/>
              </a:rPr>
              <a:t>Dispose rubbish properly.</a:t>
            </a:r>
          </a:p>
          <a:p>
            <a:pPr eaLnBrk="1" hangingPunct="1">
              <a:lnSpc>
                <a:spcPct val="80000"/>
              </a:lnSpc>
            </a:pPr>
            <a:r>
              <a:rPr lang="en-US" sz="2000" b="1" smtClean="0">
                <a:solidFill>
                  <a:srgbClr val="000066"/>
                </a:solidFill>
                <a:latin typeface="Times New Roman" pitchFamily="18" charset="0"/>
              </a:rPr>
              <a:t>Keep hands clean and fingernails trimmed.</a:t>
            </a:r>
          </a:p>
          <a:p>
            <a:pPr eaLnBrk="1" hangingPunct="1">
              <a:lnSpc>
                <a:spcPct val="80000"/>
              </a:lnSpc>
            </a:pPr>
            <a:r>
              <a:rPr lang="en-US" sz="2000" b="1" smtClean="0">
                <a:solidFill>
                  <a:srgbClr val="000066"/>
                </a:solidFill>
                <a:latin typeface="Times New Roman" pitchFamily="18" charset="0"/>
              </a:rPr>
              <a:t>Wash hands properly with soap and water before eating or handling food, and after toilet or changing diapers.</a:t>
            </a:r>
          </a:p>
          <a:p>
            <a:pPr eaLnBrk="1" hangingPunct="1">
              <a:lnSpc>
                <a:spcPct val="80000"/>
              </a:lnSpc>
            </a:pPr>
            <a:r>
              <a:rPr lang="en-US" sz="2000" b="1" smtClean="0">
                <a:solidFill>
                  <a:srgbClr val="000066"/>
                </a:solidFill>
                <a:latin typeface="Times New Roman" pitchFamily="18" charset="0"/>
              </a:rPr>
              <a:t>Drinking water should be from the mains and preferably boiled.</a:t>
            </a:r>
          </a:p>
          <a:p>
            <a:pPr eaLnBrk="1" hangingPunct="1">
              <a:lnSpc>
                <a:spcPct val="80000"/>
              </a:lnSpc>
            </a:pPr>
            <a:r>
              <a:rPr lang="en-US" sz="2000" b="1" smtClean="0">
                <a:solidFill>
                  <a:srgbClr val="000066"/>
                </a:solidFill>
                <a:latin typeface="Times New Roman" pitchFamily="18" charset="0"/>
              </a:rPr>
              <a:t>Purchase fresh food from reliable sources. Do not patronize illegal hawkers.</a:t>
            </a:r>
          </a:p>
          <a:p>
            <a:pPr eaLnBrk="1" hangingPunct="1">
              <a:lnSpc>
                <a:spcPct val="80000"/>
              </a:lnSpc>
            </a:pPr>
            <a:r>
              <a:rPr lang="en-US" sz="2000" b="1" smtClean="0">
                <a:solidFill>
                  <a:srgbClr val="000066"/>
                </a:solidFill>
                <a:latin typeface="Times New Roman" pitchFamily="18" charset="0"/>
              </a:rPr>
              <a:t>Avoid high-risk food like shellfish, raw food or semi-cooked food.</a:t>
            </a:r>
          </a:p>
          <a:p>
            <a:pPr eaLnBrk="1" hangingPunct="1">
              <a:lnSpc>
                <a:spcPct val="80000"/>
              </a:lnSpc>
            </a:pPr>
            <a:r>
              <a:rPr lang="en-US" sz="2000" b="1" smtClean="0">
                <a:solidFill>
                  <a:srgbClr val="000066"/>
                </a:solidFill>
                <a:latin typeface="Times New Roman" pitchFamily="18" charset="0"/>
              </a:rPr>
              <a:t>Wear clean washable aprons and caps during food preparation.</a:t>
            </a:r>
          </a:p>
          <a:p>
            <a:pPr eaLnBrk="1" hangingPunct="1">
              <a:lnSpc>
                <a:spcPct val="80000"/>
              </a:lnSpc>
            </a:pPr>
            <a:r>
              <a:rPr lang="en-US" sz="2000" b="1" smtClean="0">
                <a:solidFill>
                  <a:srgbClr val="000066"/>
                </a:solidFill>
                <a:latin typeface="Times New Roman" pitchFamily="18" charset="0"/>
              </a:rPr>
              <a:t>Clean and wash food thoroughly. </a:t>
            </a:r>
          </a:p>
          <a:p>
            <a:pPr eaLnBrk="1" hangingPunct="1">
              <a:lnSpc>
                <a:spcPct val="80000"/>
              </a:lnSpc>
            </a:pPr>
            <a:r>
              <a:rPr lang="en-US" sz="2000" b="1" smtClean="0">
                <a:solidFill>
                  <a:srgbClr val="000066"/>
                </a:solidFill>
                <a:latin typeface="Times New Roman" pitchFamily="18" charset="0"/>
              </a:rPr>
              <a:t>Scrub and rinse shellfish in clean water. Immerse them in clean water for sometime to allow self-purification. </a:t>
            </a:r>
          </a:p>
          <a:p>
            <a:pPr eaLnBrk="1" hangingPunct="1">
              <a:lnSpc>
                <a:spcPct val="80000"/>
              </a:lnSpc>
            </a:pPr>
            <a:r>
              <a:rPr lang="en-US" sz="2000" b="1" smtClean="0">
                <a:solidFill>
                  <a:srgbClr val="000066"/>
                </a:solidFill>
                <a:latin typeface="Times New Roman" pitchFamily="18" charset="0"/>
              </a:rPr>
              <a:t>Remove the viscera if appropriate</a:t>
            </a:r>
          </a:p>
          <a:p>
            <a:pPr eaLnBrk="1" hangingPunct="1">
              <a:lnSpc>
                <a:spcPct val="80000"/>
              </a:lnSpc>
              <a:buFontTx/>
              <a:buNone/>
            </a:pPr>
            <a:r>
              <a:rPr lang="en-US" sz="2000" b="1" smtClean="0">
                <a:solidFill>
                  <a:srgbClr val="000066"/>
                </a:solidFill>
                <a:latin typeface="Times New Roman" pitchFamily="18" charset="0"/>
              </a:rPr>
              <a:t>                                                                                   Cont………</a:t>
            </a:r>
          </a:p>
        </p:txBody>
      </p:sp>
      <p:sp>
        <p:nvSpPr>
          <p:cNvPr id="37891" name="Text Box 4"/>
          <p:cNvSpPr txBox="1">
            <a:spLocks noChangeArrowheads="1"/>
          </p:cNvSpPr>
          <p:nvPr/>
        </p:nvSpPr>
        <p:spPr bwMode="auto">
          <a:xfrm>
            <a:off x="1295400" y="525463"/>
            <a:ext cx="5791200" cy="366712"/>
          </a:xfrm>
          <a:prstGeom prst="rect">
            <a:avLst/>
          </a:prstGeom>
          <a:noFill/>
          <a:ln w="9525">
            <a:noFill/>
            <a:miter lim="800000"/>
            <a:headEnd/>
            <a:tailEnd/>
          </a:ln>
        </p:spPr>
        <p:txBody>
          <a:bodyPr>
            <a:spAutoFit/>
          </a:bodyPr>
          <a:lstStyle/>
          <a:p>
            <a:pPr algn="ctr">
              <a:spcBef>
                <a:spcPct val="50000"/>
              </a:spcBef>
            </a:pPr>
            <a:r>
              <a:rPr lang="en-US" sz="1800" b="1">
                <a:solidFill>
                  <a:srgbClr val="FF0000"/>
                </a:solidFill>
              </a:rPr>
              <a:t>HEALTH PROMOTION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7"/>
          <p:cNvSpPr>
            <a:spLocks noGrp="1" noChangeArrowheads="1"/>
          </p:cNvSpPr>
          <p:nvPr>
            <p:ph type="body" idx="1"/>
          </p:nvPr>
        </p:nvSpPr>
        <p:spPr>
          <a:xfrm>
            <a:off x="457200" y="304800"/>
            <a:ext cx="8229600" cy="5821363"/>
          </a:xfrm>
        </p:spPr>
        <p:txBody>
          <a:bodyPr/>
          <a:lstStyle/>
          <a:p>
            <a:pPr eaLnBrk="1" hangingPunct="1">
              <a:lnSpc>
                <a:spcPct val="80000"/>
              </a:lnSpc>
            </a:pPr>
            <a:r>
              <a:rPr lang="en-US" sz="2400" b="1" smtClean="0">
                <a:solidFill>
                  <a:srgbClr val="000066"/>
                </a:solidFill>
                <a:latin typeface="Times New Roman" pitchFamily="18" charset="0"/>
              </a:rPr>
              <a:t>Store perishable food in refrigerator, well covered.</a:t>
            </a:r>
          </a:p>
          <a:p>
            <a:pPr eaLnBrk="1" hangingPunct="1">
              <a:lnSpc>
                <a:spcPct val="80000"/>
              </a:lnSpc>
            </a:pPr>
            <a:r>
              <a:rPr lang="en-US" sz="2400" b="1" smtClean="0">
                <a:solidFill>
                  <a:srgbClr val="000066"/>
                </a:solidFill>
                <a:latin typeface="Times New Roman" pitchFamily="18" charset="0"/>
              </a:rPr>
              <a:t>Handle and store raw and cooked food especially seafood separately (upper compartment of the refrigerator for cooked food and lower compartment for raw food) to avoid cross contamination.</a:t>
            </a:r>
          </a:p>
          <a:p>
            <a:pPr eaLnBrk="1" hangingPunct="1">
              <a:lnSpc>
                <a:spcPct val="80000"/>
              </a:lnSpc>
            </a:pPr>
            <a:r>
              <a:rPr lang="en-US" sz="2400" b="1" smtClean="0">
                <a:solidFill>
                  <a:srgbClr val="000066"/>
                </a:solidFill>
                <a:latin typeface="Times New Roman" pitchFamily="18" charset="0"/>
              </a:rPr>
              <a:t>Clean and defrost refrigerator regularly and keep the temperature at or below 4</a:t>
            </a:r>
            <a:r>
              <a:rPr lang="en-US" sz="2400" b="1" smtClean="0">
                <a:solidFill>
                  <a:srgbClr val="000066"/>
                </a:solidFill>
                <a:latin typeface="Times New Roman" pitchFamily="18" charset="0"/>
                <a:cs typeface="Times New Roman" pitchFamily="18" charset="0"/>
              </a:rPr>
              <a:t>ºc</a:t>
            </a:r>
          </a:p>
          <a:p>
            <a:pPr eaLnBrk="1" hangingPunct="1">
              <a:lnSpc>
                <a:spcPct val="80000"/>
              </a:lnSpc>
            </a:pPr>
            <a:r>
              <a:rPr lang="en-US" sz="2400" b="1" smtClean="0">
                <a:solidFill>
                  <a:srgbClr val="000066"/>
                </a:solidFill>
                <a:latin typeface="Times New Roman" pitchFamily="18" charset="0"/>
              </a:rPr>
              <a:t>Cook food thoroughly.</a:t>
            </a:r>
          </a:p>
          <a:p>
            <a:pPr eaLnBrk="1" hangingPunct="1">
              <a:lnSpc>
                <a:spcPct val="80000"/>
              </a:lnSpc>
            </a:pPr>
            <a:r>
              <a:rPr lang="en-US" sz="2400" b="1" smtClean="0">
                <a:solidFill>
                  <a:srgbClr val="000066"/>
                </a:solidFill>
                <a:latin typeface="Times New Roman" pitchFamily="18" charset="0"/>
              </a:rPr>
              <a:t>Do not handle cooked food with bare hands; wear gloves if necessary.</a:t>
            </a:r>
          </a:p>
          <a:p>
            <a:pPr eaLnBrk="1" hangingPunct="1">
              <a:lnSpc>
                <a:spcPct val="80000"/>
              </a:lnSpc>
            </a:pPr>
            <a:r>
              <a:rPr lang="en-US" sz="2400" b="1" smtClean="0">
                <a:solidFill>
                  <a:srgbClr val="000066"/>
                </a:solidFill>
                <a:latin typeface="Times New Roman" pitchFamily="18" charset="0"/>
              </a:rPr>
              <a:t>Consume food as soon as it is done.</a:t>
            </a:r>
          </a:p>
          <a:p>
            <a:pPr eaLnBrk="1" hangingPunct="1">
              <a:lnSpc>
                <a:spcPct val="80000"/>
              </a:lnSpc>
            </a:pPr>
            <a:r>
              <a:rPr lang="en-US" sz="2400" b="1" smtClean="0">
                <a:solidFill>
                  <a:srgbClr val="000066"/>
                </a:solidFill>
                <a:latin typeface="Times New Roman" pitchFamily="18" charset="0"/>
              </a:rPr>
              <a:t>If necessary, refrigerate cooked leftover food and consume as soon as possible. Reheat thoroughly before consumption. Discard any addled food items.</a:t>
            </a:r>
          </a:p>
          <a:p>
            <a:pPr eaLnBrk="1" hangingPunct="1">
              <a:lnSpc>
                <a:spcPct val="80000"/>
              </a:lnSpc>
            </a:pPr>
            <a:r>
              <a:rPr lang="en-US" sz="2400" b="1" smtClean="0">
                <a:solidFill>
                  <a:srgbClr val="000066"/>
                </a:solidFill>
                <a:latin typeface="Times New Roman" pitchFamily="18" charset="0"/>
              </a:rPr>
              <a:t>Exclude typhoid carrier from handling food and from providing care to children.</a:t>
            </a:r>
          </a:p>
          <a:p>
            <a:pPr eaLnBrk="1" hangingPunct="1">
              <a:lnSpc>
                <a:spcPct val="80000"/>
              </a:lnSpc>
              <a:buFontTx/>
              <a:buNone/>
            </a:pPr>
            <a:endParaRPr lang="en-US" sz="2400" smtClean="0">
              <a:latin typeface="Times New Roman" pitchFamily="18" charset="0"/>
            </a:endParaRPr>
          </a:p>
          <a:p>
            <a:pPr eaLnBrk="1" hangingPunct="1"/>
            <a:endParaRPr lang="en-US" sz="2400" smtClean="0">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305800" cy="5334000"/>
          </a:xfrm>
        </p:spPr>
        <p:txBody>
          <a:bodyPr>
            <a:normAutofit/>
          </a:bodyPr>
          <a:lstStyle/>
          <a:p>
            <a:r>
              <a:rPr lang="en-US" dirty="0" smtClean="0"/>
              <a:t>A complementary approach to prevention is immunization, which is the only specific preventive measure, likely to yield the highest benefit for the money spent. </a:t>
            </a:r>
          </a:p>
          <a:p>
            <a:r>
              <a:rPr lang="en-US" dirty="0" smtClean="0"/>
              <a:t>Immunization against typhoid does not give 100 % protection, but it definitely lowers both the incidence and seriousness of the infection</a:t>
            </a:r>
          </a:p>
          <a:p>
            <a:r>
              <a:rPr lang="en-US" dirty="0" smtClean="0"/>
              <a:t>It can be given at any age upwards of one year. </a:t>
            </a:r>
            <a:endParaRPr lang="en-US" dirty="0"/>
          </a:p>
        </p:txBody>
      </p:sp>
      <p:sp>
        <p:nvSpPr>
          <p:cNvPr id="3" name="Title 2"/>
          <p:cNvSpPr>
            <a:spLocks noGrp="1"/>
          </p:cNvSpPr>
          <p:nvPr>
            <p:ph type="title"/>
          </p:nvPr>
        </p:nvSpPr>
        <p:spPr>
          <a:xfrm>
            <a:off x="457200" y="274638"/>
            <a:ext cx="8229600" cy="792162"/>
          </a:xfrm>
        </p:spPr>
        <p:txBody>
          <a:bodyPr/>
          <a:lstStyle/>
          <a:p>
            <a:r>
              <a:rPr lang="en-US" dirty="0" smtClean="0"/>
              <a:t>3. Immunization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457200" y="304801"/>
            <a:ext cx="8305800" cy="7708316"/>
          </a:xfrm>
          <a:prstGeom prst="rect">
            <a:avLst/>
          </a:prstGeom>
          <a:noFill/>
          <a:ln w="9525">
            <a:noFill/>
            <a:miter lim="800000"/>
            <a:headEnd/>
            <a:tailEnd/>
          </a:ln>
        </p:spPr>
        <p:txBody>
          <a:bodyPr wrap="square" bIns="0" anchor="ctr">
            <a:spAutoFit/>
          </a:bodyPr>
          <a:lstStyle/>
          <a:p>
            <a:pPr marL="342900" indent="-342900" algn="ctr"/>
            <a:r>
              <a:rPr lang="en-US" sz="3200" b="1" dirty="0"/>
              <a:t>Indications for </a:t>
            </a:r>
            <a:r>
              <a:rPr lang="en-US" sz="3200" b="1" dirty="0" smtClean="0"/>
              <a:t>Vaccination</a:t>
            </a:r>
          </a:p>
          <a:p>
            <a:pPr marL="342900" indent="-342900">
              <a:buFont typeface="Arial" pitchFamily="34" charset="0"/>
              <a:buChar char="•"/>
            </a:pPr>
            <a:r>
              <a:rPr lang="en-US" sz="2800" dirty="0" smtClean="0"/>
              <a:t>Travelers </a:t>
            </a:r>
            <a:r>
              <a:rPr lang="en-US" sz="2800" dirty="0"/>
              <a:t>going to endemic areas who will be staying for a prolonged period of </a:t>
            </a:r>
            <a:r>
              <a:rPr lang="en-US" sz="2800" dirty="0" smtClean="0"/>
              <a:t>time,</a:t>
            </a:r>
          </a:p>
          <a:p>
            <a:pPr marL="342900" indent="-342900">
              <a:buFont typeface="Arial" pitchFamily="34" charset="0"/>
              <a:buChar char="•"/>
            </a:pPr>
            <a:r>
              <a:rPr lang="en-US" sz="2800" dirty="0" smtClean="0"/>
              <a:t>Persons </a:t>
            </a:r>
            <a:r>
              <a:rPr lang="en-US" sz="2800" dirty="0"/>
              <a:t>with intimate exposure to a documented </a:t>
            </a:r>
            <a:r>
              <a:rPr lang="en-US" sz="2800" i="1" dirty="0"/>
              <a:t>S. </a:t>
            </a:r>
            <a:r>
              <a:rPr lang="en-US" sz="2800" i="1" dirty="0" err="1"/>
              <a:t>typhi</a:t>
            </a:r>
            <a:r>
              <a:rPr lang="en-US" sz="2800" dirty="0"/>
              <a:t> carrier </a:t>
            </a:r>
          </a:p>
          <a:p>
            <a:pPr marL="342900" indent="-342900">
              <a:buFont typeface="Arial" pitchFamily="34" charset="0"/>
              <a:buChar char="•"/>
            </a:pPr>
            <a:r>
              <a:rPr lang="en-US" sz="2800" dirty="0" smtClean="0"/>
              <a:t>Immigrants</a:t>
            </a:r>
            <a:endParaRPr lang="en-US" sz="2800" dirty="0"/>
          </a:p>
          <a:p>
            <a:pPr marL="342900" indent="-342900">
              <a:buFont typeface="Arial" pitchFamily="34" charset="0"/>
              <a:buChar char="•"/>
            </a:pPr>
            <a:r>
              <a:rPr lang="en-US" sz="2800" dirty="0" smtClean="0"/>
              <a:t>Military personnel</a:t>
            </a:r>
          </a:p>
          <a:p>
            <a:pPr marL="342900" indent="-342900">
              <a:buFont typeface="Arial" pitchFamily="34" charset="0"/>
              <a:buChar char="•"/>
            </a:pPr>
            <a:r>
              <a:rPr lang="en-US" sz="2800" dirty="0" smtClean="0"/>
              <a:t>Household contacts</a:t>
            </a:r>
          </a:p>
          <a:p>
            <a:pPr marL="342900" indent="-342900">
              <a:buFont typeface="Arial" pitchFamily="34" charset="0"/>
              <a:buChar char="•"/>
            </a:pPr>
            <a:r>
              <a:rPr lang="en-US" sz="2800" dirty="0" smtClean="0"/>
              <a:t>Those living in endemic areas </a:t>
            </a:r>
          </a:p>
          <a:p>
            <a:pPr marL="342900" indent="-342900">
              <a:buFont typeface="Arial" pitchFamily="34" charset="0"/>
              <a:buChar char="•"/>
            </a:pPr>
            <a:r>
              <a:rPr lang="en-US" sz="2800" dirty="0" smtClean="0"/>
              <a:t>Those attending </a:t>
            </a:r>
            <a:r>
              <a:rPr lang="en-US" sz="2800" i="1" dirty="0" err="1" smtClean="0"/>
              <a:t>melas</a:t>
            </a:r>
            <a:r>
              <a:rPr lang="en-US" sz="2800" i="1" dirty="0" smtClean="0"/>
              <a:t> </a:t>
            </a:r>
            <a:r>
              <a:rPr lang="en-US" sz="2800" dirty="0" smtClean="0"/>
              <a:t>and </a:t>
            </a:r>
            <a:r>
              <a:rPr lang="en-US" sz="2800" i="1" dirty="0" err="1" smtClean="0"/>
              <a:t>yatras</a:t>
            </a:r>
            <a:endParaRPr lang="en-US" sz="2800" i="1" dirty="0" smtClean="0"/>
          </a:p>
          <a:p>
            <a:pPr marL="342900" indent="-342900">
              <a:buFont typeface="Arial" pitchFamily="34" charset="0"/>
              <a:buChar char="•"/>
            </a:pPr>
            <a:r>
              <a:rPr lang="en-US" sz="2800" dirty="0" smtClean="0"/>
              <a:t>Groups at risk of infection such as school children and medical and paramedical hospital staff </a:t>
            </a:r>
          </a:p>
          <a:p>
            <a:pPr marL="342900" indent="-342900"/>
            <a:endParaRPr lang="en-US" sz="2000" dirty="0" smtClean="0"/>
          </a:p>
          <a:p>
            <a:pPr marL="342900" indent="-342900"/>
            <a:r>
              <a:rPr lang="en-US" sz="2000" dirty="0" smtClean="0"/>
              <a:t> </a:t>
            </a:r>
          </a:p>
          <a:p>
            <a:pPr marL="342900" indent="-342900"/>
            <a:endParaRPr lang="en-US" sz="2000" dirty="0" smtClean="0"/>
          </a:p>
          <a:p>
            <a:endParaRPr lang="en-US" sz="2000" dirty="0" smtClean="0"/>
          </a:p>
          <a:p>
            <a:pPr marL="342900" indent="-342900"/>
            <a:endParaRPr lang="en-US" sz="2000" dirty="0"/>
          </a:p>
          <a:p>
            <a:pPr marL="342900" indent="-342900" algn="ctr" eaLnBrk="0" hangingPunct="0"/>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534400" cy="5638800"/>
          </a:xfrm>
        </p:spPr>
        <p:txBody>
          <a:bodyPr>
            <a:normAutofit/>
          </a:bodyPr>
          <a:lstStyle/>
          <a:p>
            <a:r>
              <a:rPr lang="en-US" dirty="0" smtClean="0"/>
              <a:t>Two safe and effective vaccines are now licensed and available. </a:t>
            </a:r>
          </a:p>
          <a:p>
            <a:r>
              <a:rPr lang="en-US" dirty="0" smtClean="0"/>
              <a:t>One is based on defined subunit antigens, the other on whole-cell live attenuated bacteria. </a:t>
            </a:r>
          </a:p>
          <a:p>
            <a:pPr marL="609600" indent="-609600">
              <a:buNone/>
            </a:pPr>
            <a:endParaRPr lang="en-US" dirty="0" smtClean="0">
              <a:solidFill>
                <a:srgbClr val="663300"/>
              </a:solidFill>
              <a:latin typeface="Times New Roman" pitchFamily="18" charset="0"/>
            </a:endParaRPr>
          </a:p>
          <a:p>
            <a:pPr marL="609600" indent="-609600">
              <a:buNone/>
            </a:pPr>
            <a:r>
              <a:rPr lang="en-US" dirty="0" smtClean="0">
                <a:solidFill>
                  <a:srgbClr val="663300"/>
                </a:solidFill>
                <a:latin typeface="Times New Roman" pitchFamily="18" charset="0"/>
              </a:rPr>
              <a:t>1. </a:t>
            </a:r>
            <a:r>
              <a:rPr lang="en-US" dirty="0" err="1" smtClean="0">
                <a:solidFill>
                  <a:srgbClr val="663300"/>
                </a:solidFill>
                <a:latin typeface="Times New Roman" pitchFamily="18" charset="0"/>
              </a:rPr>
              <a:t>Injectable</a:t>
            </a:r>
            <a:r>
              <a:rPr lang="en-US" dirty="0" smtClean="0">
                <a:solidFill>
                  <a:srgbClr val="663300"/>
                </a:solidFill>
                <a:latin typeface="Times New Roman" pitchFamily="18" charset="0"/>
              </a:rPr>
              <a:t>  Typhoid vaccine (</a:t>
            </a:r>
            <a:r>
              <a:rPr lang="en-US" i="1" dirty="0" smtClean="0">
                <a:solidFill>
                  <a:srgbClr val="663300"/>
                </a:solidFill>
                <a:latin typeface="Times New Roman" pitchFamily="18" charset="0"/>
              </a:rPr>
              <a:t>TYPHIM</a:t>
            </a:r>
            <a:r>
              <a:rPr lang="en-US" dirty="0" smtClean="0">
                <a:solidFill>
                  <a:srgbClr val="663300"/>
                </a:solidFill>
                <a:latin typeface="Times New Roman" pitchFamily="18" charset="0"/>
              </a:rPr>
              <a:t> –</a:t>
            </a:r>
            <a:r>
              <a:rPr lang="en-US" dirty="0" err="1" smtClean="0">
                <a:solidFill>
                  <a:srgbClr val="663300"/>
                </a:solidFill>
                <a:latin typeface="Times New Roman" pitchFamily="18" charset="0"/>
              </a:rPr>
              <a:t>Vi,TYPHIVAX</a:t>
            </a:r>
            <a:r>
              <a:rPr lang="en-US" dirty="0" smtClean="0">
                <a:solidFill>
                  <a:srgbClr val="663300"/>
                </a:solidFill>
                <a:latin typeface="Times New Roman" pitchFamily="18" charset="0"/>
              </a:rPr>
              <a:t>)</a:t>
            </a:r>
          </a:p>
          <a:p>
            <a:pPr marL="609600" indent="-609600">
              <a:buNone/>
            </a:pPr>
            <a:r>
              <a:rPr lang="en-US" dirty="0" smtClean="0">
                <a:solidFill>
                  <a:srgbClr val="663300"/>
                </a:solidFill>
                <a:latin typeface="Times New Roman" pitchFamily="18" charset="0"/>
              </a:rPr>
              <a:t>2. The live oral vaccine (TYPHORAL)</a:t>
            </a:r>
          </a:p>
          <a:p>
            <a:endParaRPr lang="en-US" dirty="0" smtClean="0"/>
          </a:p>
          <a:p>
            <a:pPr>
              <a:buNone/>
            </a:pPr>
            <a:endParaRPr lang="en-US" dirty="0"/>
          </a:p>
        </p:txBody>
      </p:sp>
      <p:sp>
        <p:nvSpPr>
          <p:cNvPr id="2" name="Title 1"/>
          <p:cNvSpPr>
            <a:spLocks noGrp="1"/>
          </p:cNvSpPr>
          <p:nvPr>
            <p:ph type="title"/>
          </p:nvPr>
        </p:nvSpPr>
        <p:spPr>
          <a:xfrm>
            <a:off x="457200" y="0"/>
            <a:ext cx="8229600" cy="1143000"/>
          </a:xfrm>
        </p:spPr>
        <p:txBody>
          <a:bodyPr/>
          <a:lstStyle/>
          <a:p>
            <a:r>
              <a:rPr lang="en-US" dirty="0" smtClean="0"/>
              <a:t>Typhoid Vaccine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10600" cy="5334000"/>
          </a:xfrm>
        </p:spPr>
        <p:txBody>
          <a:bodyPr/>
          <a:lstStyle/>
          <a:p>
            <a:r>
              <a:rPr lang="en-US" dirty="0" smtClean="0"/>
              <a:t>It is composed of purified Vi capsular polysaccharide from the Ty2 S. </a:t>
            </a:r>
            <a:r>
              <a:rPr lang="en-US" dirty="0" err="1" smtClean="0"/>
              <a:t>Typhi</a:t>
            </a:r>
            <a:r>
              <a:rPr lang="en-US" dirty="0" smtClean="0"/>
              <a:t> strain and elicits a T-cell independent </a:t>
            </a:r>
            <a:r>
              <a:rPr lang="en-US" dirty="0" err="1" smtClean="0"/>
              <a:t>lgG</a:t>
            </a:r>
            <a:r>
              <a:rPr lang="en-US" dirty="0" smtClean="0"/>
              <a:t> response.</a:t>
            </a:r>
          </a:p>
          <a:p>
            <a:r>
              <a:rPr lang="en-US" dirty="0" smtClean="0"/>
              <a:t>It is given in a </a:t>
            </a:r>
            <a:r>
              <a:rPr lang="en-US" u="sng" dirty="0" smtClean="0"/>
              <a:t>single dose subcutaneous or intramuscular.</a:t>
            </a:r>
          </a:p>
          <a:p>
            <a:r>
              <a:rPr lang="en-US" dirty="0" smtClean="0"/>
              <a:t>It is given for individuals aged &gt; 2 years (does not elicit adequate immune responses in children aged &lt; 2 years).</a:t>
            </a:r>
          </a:p>
          <a:p>
            <a:r>
              <a:rPr lang="en-US" dirty="0" smtClean="0"/>
              <a:t>Immunity developed 7 days after injection.</a:t>
            </a:r>
          </a:p>
          <a:p>
            <a:r>
              <a:rPr lang="en-US" dirty="0" smtClean="0"/>
              <a:t>To maintain protection, revaccination is recommended every 3 years.</a:t>
            </a:r>
            <a:endParaRPr lang="en-US" dirty="0"/>
          </a:p>
        </p:txBody>
      </p:sp>
      <p:sp>
        <p:nvSpPr>
          <p:cNvPr id="3" name="Title 2"/>
          <p:cNvSpPr>
            <a:spLocks noGrp="1"/>
          </p:cNvSpPr>
          <p:nvPr>
            <p:ph type="title"/>
          </p:nvPr>
        </p:nvSpPr>
        <p:spPr>
          <a:xfrm>
            <a:off x="457200" y="274638"/>
            <a:ext cx="8229600" cy="792162"/>
          </a:xfrm>
        </p:spPr>
        <p:txBody>
          <a:bodyPr/>
          <a:lstStyle/>
          <a:p>
            <a:r>
              <a:rPr lang="en-US" dirty="0" err="1" smtClean="0"/>
              <a:t>A.Vi</a:t>
            </a:r>
            <a:r>
              <a:rPr lang="en-US" dirty="0" smtClean="0"/>
              <a:t> polysaccharide Vaccine</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382000" cy="5715000"/>
          </a:xfrm>
        </p:spPr>
        <p:txBody>
          <a:bodyPr>
            <a:normAutofit fontScale="77500" lnSpcReduction="20000"/>
          </a:bodyPr>
          <a:lstStyle/>
          <a:p>
            <a:pPr>
              <a:buNone/>
            </a:pPr>
            <a:r>
              <a:rPr lang="en-US" dirty="0" smtClean="0"/>
              <a:t>Schedule </a:t>
            </a:r>
          </a:p>
          <a:p>
            <a:r>
              <a:rPr lang="en-US" dirty="0" err="1" smtClean="0"/>
              <a:t>Singel</a:t>
            </a:r>
            <a:r>
              <a:rPr lang="en-US" dirty="0" smtClean="0"/>
              <a:t> dose &amp; Age ≥ 2 years.</a:t>
            </a:r>
          </a:p>
          <a:p>
            <a:r>
              <a:rPr lang="en-US" dirty="0" smtClean="0"/>
              <a:t>Booster dose every 3 years.</a:t>
            </a:r>
          </a:p>
          <a:p>
            <a:r>
              <a:rPr lang="en-US" dirty="0" smtClean="0"/>
              <a:t>The Vi polysaccharide vaccine can be co-administered with other vaccines relevant for international </a:t>
            </a:r>
            <a:r>
              <a:rPr lang="en-US" dirty="0" err="1" smtClean="0"/>
              <a:t>travellers</a:t>
            </a:r>
            <a:r>
              <a:rPr lang="en-US" dirty="0" smtClean="0"/>
              <a:t>, such as yellow fever</a:t>
            </a:r>
          </a:p>
          <a:p>
            <a:r>
              <a:rPr lang="en-US" dirty="0" smtClean="0"/>
              <a:t>And hepatitis A, and with vaccines of the routine childhood</a:t>
            </a:r>
          </a:p>
          <a:p>
            <a:pPr>
              <a:buNone/>
            </a:pPr>
            <a:r>
              <a:rPr lang="en-US" dirty="0" smtClean="0"/>
              <a:t>    immunization </a:t>
            </a:r>
            <a:r>
              <a:rPr lang="en-US" dirty="0" err="1" smtClean="0"/>
              <a:t>programmes</a:t>
            </a:r>
            <a:r>
              <a:rPr lang="en-US" dirty="0" smtClean="0"/>
              <a:t>. </a:t>
            </a:r>
          </a:p>
          <a:p>
            <a:pPr>
              <a:buNone/>
            </a:pPr>
            <a:r>
              <a:rPr lang="en-US" dirty="0" smtClean="0"/>
              <a:t>Safety </a:t>
            </a:r>
          </a:p>
          <a:p>
            <a:r>
              <a:rPr lang="en-US" dirty="0" smtClean="0"/>
              <a:t>No serious adverse events and a minimum of local side­</a:t>
            </a:r>
          </a:p>
          <a:p>
            <a:r>
              <a:rPr lang="en-US" dirty="0" smtClean="0"/>
              <a:t>effects. </a:t>
            </a:r>
          </a:p>
          <a:p>
            <a:r>
              <a:rPr lang="en-US" dirty="0" smtClean="0"/>
              <a:t>Contraindications: Previous severe hypersensitivity reaction to vaccine components. </a:t>
            </a:r>
          </a:p>
          <a:p>
            <a:r>
              <a:rPr lang="en-US" dirty="0" smtClean="0"/>
              <a:t>Safe for HIV-infected individuals, the induction of protective</a:t>
            </a:r>
          </a:p>
          <a:p>
            <a:r>
              <a:rPr lang="en-US" dirty="0" smtClean="0"/>
              <a:t>Antibodies is directly correlated to the levels of CD4 positive T-cells. </a:t>
            </a:r>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395288" y="1374775"/>
            <a:ext cx="8135937" cy="3889375"/>
          </a:xfrm>
          <a:prstGeom prst="rect">
            <a:avLst/>
          </a:prstGeom>
          <a:noFill/>
          <a:ln w="9525">
            <a:noFill/>
            <a:miter lim="800000"/>
            <a:headEnd/>
            <a:tailEnd/>
          </a:ln>
        </p:spPr>
        <p:txBody>
          <a:bodyPr bIns="0" anchor="ctr">
            <a:spAutoFit/>
          </a:bodyPr>
          <a:lstStyle/>
          <a:p>
            <a:pPr marL="342900" indent="-342900" algn="ctr"/>
            <a:r>
              <a:rPr lang="en-US" sz="2800" b="1">
                <a:solidFill>
                  <a:srgbClr val="FF0000"/>
                </a:solidFill>
                <a:latin typeface="Times New Roman" pitchFamily="18" charset="0"/>
              </a:rPr>
              <a:t>Injectable Typhim -Vi</a:t>
            </a:r>
            <a:endParaRPr lang="en-US" sz="2800">
              <a:solidFill>
                <a:srgbClr val="FF0000"/>
              </a:solidFill>
              <a:latin typeface="Times New Roman" pitchFamily="18" charset="0"/>
            </a:endParaRPr>
          </a:p>
          <a:p>
            <a:pPr marL="342900" indent="-342900" algn="ctr"/>
            <a:endParaRPr lang="en-US" sz="2800">
              <a:solidFill>
                <a:srgbClr val="FF0000"/>
              </a:solidFill>
              <a:latin typeface="Times New Roman" pitchFamily="18" charset="0"/>
            </a:endParaRPr>
          </a:p>
          <a:p>
            <a:pPr marL="342900" indent="-342900">
              <a:buFontTx/>
              <a:buAutoNum type="arabicPeriod"/>
            </a:pPr>
            <a:r>
              <a:rPr lang="en-US" sz="2800">
                <a:solidFill>
                  <a:srgbClr val="000066"/>
                </a:solidFill>
                <a:latin typeface="Times New Roman" pitchFamily="18" charset="0"/>
              </a:rPr>
              <a:t>This single-dose injectable typhoid vaccine, from the bacterial capsule of </a:t>
            </a:r>
            <a:r>
              <a:rPr lang="en-US" sz="2800" i="1">
                <a:solidFill>
                  <a:srgbClr val="000066"/>
                </a:solidFill>
                <a:latin typeface="Times New Roman" pitchFamily="18" charset="0"/>
              </a:rPr>
              <a:t>S. typhi</a:t>
            </a:r>
            <a:r>
              <a:rPr lang="en-US" sz="2800">
                <a:solidFill>
                  <a:srgbClr val="000066"/>
                </a:solidFill>
                <a:latin typeface="Times New Roman" pitchFamily="18" charset="0"/>
              </a:rPr>
              <a:t> strain of Ty21a. </a:t>
            </a:r>
          </a:p>
          <a:p>
            <a:pPr marL="342900" indent="-342900">
              <a:buFontTx/>
              <a:buAutoNum type="arabicPeriod"/>
            </a:pPr>
            <a:r>
              <a:rPr lang="en-US" sz="2800">
                <a:solidFill>
                  <a:srgbClr val="000066"/>
                </a:solidFill>
                <a:latin typeface="Times New Roman" pitchFamily="18" charset="0"/>
              </a:rPr>
              <a:t>This vaccine is recommended for use in children  </a:t>
            </a:r>
            <a:r>
              <a:rPr lang="en-US" sz="2800">
                <a:solidFill>
                  <a:srgbClr val="FF0000"/>
                </a:solidFill>
                <a:latin typeface="Times New Roman" pitchFamily="18" charset="0"/>
              </a:rPr>
              <a:t>over 2 years of age.</a:t>
            </a:r>
            <a:r>
              <a:rPr lang="en-US" sz="2800">
                <a:solidFill>
                  <a:srgbClr val="000066"/>
                </a:solidFill>
                <a:latin typeface="Times New Roman" pitchFamily="18" charset="0"/>
              </a:rPr>
              <a:t> </a:t>
            </a:r>
          </a:p>
          <a:p>
            <a:pPr marL="342900" indent="-342900">
              <a:buFontTx/>
              <a:buAutoNum type="arabicPeriod"/>
            </a:pPr>
            <a:r>
              <a:rPr lang="en-US" sz="2800">
                <a:solidFill>
                  <a:srgbClr val="000066"/>
                </a:solidFill>
                <a:latin typeface="Times New Roman" pitchFamily="18" charset="0"/>
              </a:rPr>
              <a:t>Sub-cutaneous or intramuscular injection</a:t>
            </a:r>
          </a:p>
          <a:p>
            <a:pPr marL="342900" indent="-342900">
              <a:buFontTx/>
              <a:buAutoNum type="arabicPeriod"/>
            </a:pPr>
            <a:r>
              <a:rPr lang="en-US" sz="2800">
                <a:solidFill>
                  <a:srgbClr val="000066"/>
                </a:solidFill>
                <a:latin typeface="Times New Roman" pitchFamily="18" charset="0"/>
              </a:rPr>
              <a:t>Efficacy : </a:t>
            </a:r>
            <a:r>
              <a:rPr lang="en-US" sz="2800">
                <a:solidFill>
                  <a:srgbClr val="FF0000"/>
                </a:solidFill>
                <a:latin typeface="Times New Roman" pitchFamily="18" charset="0"/>
              </a:rPr>
              <a:t>64% -72%</a:t>
            </a:r>
          </a:p>
          <a:p>
            <a:pPr marL="342900" indent="-342900" algn="ctr" eaLnBrk="0" hangingPunct="0"/>
            <a:endParaRPr lang="en-US" sz="280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149" name="Object 5"/>
          <p:cNvGraphicFramePr>
            <a:graphicFrameLocks noChangeAspect="1"/>
          </p:cNvGraphicFramePr>
          <p:nvPr/>
        </p:nvGraphicFramePr>
        <p:xfrm>
          <a:off x="0" y="0"/>
          <a:ext cx="9144000" cy="6858000"/>
        </p:xfrm>
        <a:graphic>
          <a:graphicData uri="http://schemas.openxmlformats.org/presentationml/2006/ole">
            <p:oleObj spid="_x0000_s10242" name="Bitmap Image" r:id="rId4" imgW="5161905" imgH="3419952" progId="PBrush">
              <p:embed/>
            </p:oleObj>
          </a:graphicData>
        </a:graphic>
      </p:graphicFrame>
      <p:sp>
        <p:nvSpPr>
          <p:cNvPr id="262150" name="Text Box 6"/>
          <p:cNvSpPr txBox="1">
            <a:spLocks noChangeArrowheads="1"/>
          </p:cNvSpPr>
          <p:nvPr/>
        </p:nvSpPr>
        <p:spPr bwMode="auto">
          <a:xfrm>
            <a:off x="0" y="5724525"/>
            <a:ext cx="9144000" cy="457200"/>
          </a:xfrm>
          <a:prstGeom prst="rect">
            <a:avLst/>
          </a:prstGeom>
          <a:solidFill>
            <a:srgbClr val="FF6600">
              <a:alpha val="67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altLang="en-US" sz="2400" b="1">
                <a:solidFill>
                  <a:srgbClr val="FFFFFF"/>
                </a:solidFill>
              </a:rPr>
              <a:t>Vi-CPS</a:t>
            </a:r>
            <a:r>
              <a:rPr lang="en-GB" altLang="en-US" sz="2400" b="1">
                <a:solidFill>
                  <a:srgbClr val="000000"/>
                </a:solidFill>
              </a:rPr>
              <a:t>— parenteral vaccine</a:t>
            </a:r>
          </a:p>
        </p:txBody>
      </p:sp>
    </p:spTree>
    <p:extLst>
      <p:ext uri="{BB962C8B-B14F-4D97-AF65-F5344CB8AC3E}">
        <p14:creationId xmlns="" xmlns:p14="http://schemas.microsoft.com/office/powerpoint/2010/main" val="3133026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4000" y="2667000"/>
            <a:ext cx="6172200" cy="2585323"/>
          </a:xfrm>
          <a:prstGeom prst="rect">
            <a:avLst/>
          </a:prstGeom>
          <a:solidFill>
            <a:srgbClr val="FFCC00"/>
          </a:solidFill>
          <a:ln w="9525">
            <a:solidFill>
              <a:srgbClr val="00CC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5400" dirty="0">
                <a:solidFill>
                  <a:srgbClr val="000000"/>
                </a:solidFill>
              </a:rPr>
              <a:t>Kills </a:t>
            </a:r>
            <a:r>
              <a:rPr lang="en-US" altLang="en-US" sz="5400" dirty="0">
                <a:solidFill>
                  <a:srgbClr val="FF3300"/>
                </a:solidFill>
              </a:rPr>
              <a:t>216000-600000 </a:t>
            </a:r>
            <a:r>
              <a:rPr lang="en-US" altLang="en-US" sz="5400" dirty="0">
                <a:solidFill>
                  <a:srgbClr val="000000"/>
                </a:solidFill>
              </a:rPr>
              <a:t>people each year</a:t>
            </a:r>
          </a:p>
        </p:txBody>
      </p:sp>
      <p:sp>
        <p:nvSpPr>
          <p:cNvPr id="10243" name="Text Box 3"/>
          <p:cNvSpPr txBox="1">
            <a:spLocks noChangeArrowheads="1"/>
          </p:cNvSpPr>
          <p:nvPr/>
        </p:nvSpPr>
        <p:spPr bwMode="auto">
          <a:xfrm>
            <a:off x="5486400" y="533400"/>
            <a:ext cx="3352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sz="2400" dirty="0" smtClean="0">
                <a:solidFill>
                  <a:srgbClr val="FFFFFF"/>
                </a:solidFill>
              </a:rPr>
              <a:t>WHO </a:t>
            </a:r>
            <a:r>
              <a:rPr lang="en-US" altLang="en-US" sz="2400" dirty="0">
                <a:solidFill>
                  <a:srgbClr val="FFFFFF"/>
                </a:solidFill>
              </a:rPr>
              <a:t>Estimate</a:t>
            </a:r>
            <a:r>
              <a:rPr lang="en-US" altLang="en-US" dirty="0">
                <a:solidFill>
                  <a:srgbClr val="FFFFFF"/>
                </a:solidFill>
              </a:rPr>
              <a:t> </a:t>
            </a:r>
          </a:p>
        </p:txBody>
      </p:sp>
      <p:pic>
        <p:nvPicPr>
          <p:cNvPr id="10246" name="Picture 6" descr="400px-P_globe_sv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304800"/>
            <a:ext cx="1371600" cy="12334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6157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6" presetClass="emph" presetSubtype="0" fill="hold" grpId="0" nodeType="afterEffect">
                                  <p:stCondLst>
                                    <p:cond delay="0"/>
                                  </p:stCondLst>
                                  <p:childTnLst>
                                    <p:animScale>
                                      <p:cBhvr>
                                        <p:cTn id="11" dur="2000" fill="hold"/>
                                        <p:tgtEl>
                                          <p:spTgt spid="102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458200" cy="5486400"/>
          </a:xfrm>
        </p:spPr>
        <p:txBody>
          <a:bodyPr>
            <a:normAutofit lnSpcReduction="10000"/>
          </a:bodyPr>
          <a:lstStyle/>
          <a:p>
            <a:r>
              <a:rPr lang="en-US" dirty="0" smtClean="0"/>
              <a:t>Orally administered, live­ attenuatedcTy2 strain of S. </a:t>
            </a:r>
            <a:r>
              <a:rPr lang="en-US" dirty="0" err="1" smtClean="0"/>
              <a:t>Typhi</a:t>
            </a:r>
            <a:r>
              <a:rPr lang="en-US" dirty="0" smtClean="0"/>
              <a:t> in which multiple genes, including the genes responsible for the production of Vi, have been mutated chemically. </a:t>
            </a:r>
          </a:p>
          <a:p>
            <a:r>
              <a:rPr lang="en-US" dirty="0" smtClean="0"/>
              <a:t>The lyophilized vaccine is available as enteric coated capsules. </a:t>
            </a:r>
          </a:p>
          <a:p>
            <a:r>
              <a:rPr lang="en-US" dirty="0" smtClean="0"/>
              <a:t>Protection is markedly influenced by the number of doses and their spacing. There are currently no field trials to document the efficacy of Ty2la vaccine in children aged &lt;3 years. </a:t>
            </a:r>
          </a:p>
          <a:p>
            <a:r>
              <a:rPr lang="en-US" dirty="0" smtClean="0"/>
              <a:t>Ty21a requires storage at 2-8°C; it retains potency for approximately 14 days at</a:t>
            </a:r>
          </a:p>
          <a:p>
            <a:r>
              <a:rPr lang="en-US" dirty="0" smtClean="0"/>
              <a:t>25°C. </a:t>
            </a:r>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smtClean="0"/>
              <a:t/>
            </a:r>
            <a:br>
              <a:rPr lang="en-US" dirty="0" smtClean="0"/>
            </a:br>
            <a:r>
              <a:rPr lang="en-US" dirty="0" smtClean="0"/>
              <a:t>B. Ty21a  Vaccine </a:t>
            </a:r>
            <a:br>
              <a:rPr lang="en-US" dirty="0" smtClean="0"/>
            </a:b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458200" cy="5334000"/>
          </a:xfrm>
        </p:spPr>
        <p:txBody>
          <a:bodyPr>
            <a:normAutofit fontScale="92500" lnSpcReduction="10000"/>
          </a:bodyPr>
          <a:lstStyle/>
          <a:p>
            <a:pPr>
              <a:buNone/>
            </a:pPr>
            <a:r>
              <a:rPr lang="en-US" dirty="0" smtClean="0"/>
              <a:t>Schedule :</a:t>
            </a:r>
          </a:p>
          <a:p>
            <a:r>
              <a:rPr lang="en-US" dirty="0" smtClean="0"/>
              <a:t>Age ≥ 5 yrs</a:t>
            </a:r>
          </a:p>
          <a:p>
            <a:r>
              <a:rPr lang="en-US" dirty="0" smtClean="0"/>
              <a:t>Day 1, 3, and 5; a 3-dose regimen is recommended. </a:t>
            </a:r>
          </a:p>
          <a:p>
            <a:r>
              <a:rPr lang="en-US" dirty="0" smtClean="0"/>
              <a:t>Protective immunity is achieved 7 day after the last dose </a:t>
            </a:r>
          </a:p>
          <a:p>
            <a:r>
              <a:rPr lang="en-US" dirty="0" smtClean="0"/>
              <a:t>Repeat this series every 3 years for people living</a:t>
            </a:r>
          </a:p>
          <a:p>
            <a:r>
              <a:rPr lang="en-US" dirty="0" smtClean="0"/>
              <a:t>in endemic areas, and every year for individuals travelling; from non-endemic to endemic countries. </a:t>
            </a:r>
          </a:p>
          <a:p>
            <a:r>
              <a:rPr lang="en-US" dirty="0" smtClean="0"/>
              <a:t>Given simultaneously with other vaccines, including live vaccines against polio, cholera, and yellow fever, or the measles, mumps and rubella (MMR) combination. </a:t>
            </a:r>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382000" cy="5562600"/>
          </a:xfrm>
        </p:spPr>
        <p:txBody>
          <a:bodyPr>
            <a:normAutofit fontScale="92500" lnSpcReduction="10000"/>
          </a:bodyPr>
          <a:lstStyle/>
          <a:p>
            <a:pPr>
              <a:buNone/>
            </a:pPr>
            <a:r>
              <a:rPr lang="en-US" dirty="0" smtClean="0"/>
              <a:t>Safety and precautions </a:t>
            </a:r>
          </a:p>
          <a:p>
            <a:r>
              <a:rPr lang="en-US" dirty="0" err="1" smtClean="0"/>
              <a:t>Proguanil</a:t>
            </a:r>
            <a:r>
              <a:rPr lang="en-US" dirty="0" smtClean="0"/>
              <a:t> and antibacterial drugs should be stopped from 3 days before until 3 days after giving Ty2la, as such drugs may harm live bacterial vaccines. </a:t>
            </a:r>
          </a:p>
          <a:p>
            <a:r>
              <a:rPr lang="en-US" dirty="0" smtClean="0"/>
              <a:t>Ty21a can be administered to  HIV-positive, asymptomatic individuals as long as the T-cell count (CD4) is &gt;200/mm3 </a:t>
            </a:r>
          </a:p>
          <a:p>
            <a:r>
              <a:rPr lang="en-US" dirty="0" smtClean="0"/>
              <a:t>Ty21a is remarkably well tolerated and has low rates of adverse events. </a:t>
            </a:r>
          </a:p>
          <a:p>
            <a:r>
              <a:rPr lang="en-US" dirty="0" smtClean="0"/>
              <a:t>The vaccine is not recommended in congenital or</a:t>
            </a:r>
          </a:p>
          <a:p>
            <a:pPr>
              <a:buNone/>
            </a:pPr>
            <a:r>
              <a:rPr lang="en-US" dirty="0" smtClean="0"/>
              <a:t>   acquired immunodeficiency including treatment with </a:t>
            </a:r>
            <a:r>
              <a:rPr lang="en-US" dirty="0" err="1" smtClean="0"/>
              <a:t>immuno</a:t>
            </a:r>
            <a:r>
              <a:rPr lang="en-US" dirty="0" smtClean="0"/>
              <a:t>-suppressive and </a:t>
            </a:r>
            <a:r>
              <a:rPr lang="en-US" dirty="0" err="1" smtClean="0"/>
              <a:t>antimitotic</a:t>
            </a:r>
            <a:r>
              <a:rPr lang="en-US" dirty="0" smtClean="0"/>
              <a:t> drugs, acute febrile illness and acute intestinal infection.</a:t>
            </a:r>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228600" y="-1"/>
            <a:ext cx="8610600" cy="6678751"/>
          </a:xfrm>
          <a:prstGeom prst="rect">
            <a:avLst/>
          </a:prstGeom>
          <a:noFill/>
          <a:ln w="9525">
            <a:noFill/>
            <a:miter lim="800000"/>
            <a:headEnd/>
            <a:tailEnd/>
          </a:ln>
        </p:spPr>
        <p:txBody>
          <a:bodyPr wrap="square" anchor="ctr">
            <a:spAutoFit/>
          </a:bodyPr>
          <a:lstStyle/>
          <a:p>
            <a:pPr marL="342900" indent="-342900" algn="ctr"/>
            <a:r>
              <a:rPr lang="en-US" sz="3600" b="1" dirty="0" err="1">
                <a:solidFill>
                  <a:srgbClr val="FF0000"/>
                </a:solidFill>
                <a:latin typeface="Times New Roman" pitchFamily="18" charset="0"/>
              </a:rPr>
              <a:t>Typhoral</a:t>
            </a:r>
            <a:endParaRPr lang="en-US" sz="3600" b="1" dirty="0">
              <a:solidFill>
                <a:srgbClr val="FF0000"/>
              </a:solidFill>
            </a:endParaRPr>
          </a:p>
          <a:p>
            <a:pPr marL="342900" indent="-342900">
              <a:buFontTx/>
              <a:buAutoNum type="arabicPeriod"/>
            </a:pPr>
            <a:r>
              <a:rPr lang="en-US" sz="1800" dirty="0"/>
              <a:t> </a:t>
            </a:r>
            <a:r>
              <a:rPr lang="en-US" sz="2800" dirty="0">
                <a:solidFill>
                  <a:srgbClr val="000066"/>
                </a:solidFill>
                <a:latin typeface="Times New Roman" pitchFamily="18" charset="0"/>
              </a:rPr>
              <a:t>This is a </a:t>
            </a:r>
            <a:r>
              <a:rPr lang="en-US" sz="2800" dirty="0">
                <a:solidFill>
                  <a:srgbClr val="FF0000"/>
                </a:solidFill>
                <a:latin typeface="Times New Roman" pitchFamily="18" charset="0"/>
              </a:rPr>
              <a:t>live-attenuated-bacteria vaccine</a:t>
            </a:r>
            <a:r>
              <a:rPr lang="en-US" sz="2800" dirty="0">
                <a:solidFill>
                  <a:srgbClr val="000066"/>
                </a:solidFill>
                <a:latin typeface="Times New Roman" pitchFamily="18" charset="0"/>
              </a:rPr>
              <a:t> manufactured from the</a:t>
            </a:r>
            <a:r>
              <a:rPr lang="en-US" sz="2800" dirty="0">
                <a:solidFill>
                  <a:srgbClr val="FF0000"/>
                </a:solidFill>
                <a:latin typeface="Times New Roman" pitchFamily="18" charset="0"/>
              </a:rPr>
              <a:t> Ty21</a:t>
            </a:r>
            <a:r>
              <a:rPr lang="en-US" sz="2800" dirty="0">
                <a:solidFill>
                  <a:srgbClr val="000066"/>
                </a:solidFill>
                <a:latin typeface="Times New Roman" pitchFamily="18" charset="0"/>
              </a:rPr>
              <a:t>a strain of </a:t>
            </a:r>
            <a:r>
              <a:rPr lang="en-US" sz="2800" b="1" dirty="0">
                <a:solidFill>
                  <a:srgbClr val="FF0000"/>
                </a:solidFill>
                <a:latin typeface="Times New Roman" pitchFamily="18" charset="0"/>
              </a:rPr>
              <a:t>S. </a:t>
            </a:r>
            <a:r>
              <a:rPr lang="en-US" sz="2800" b="1" dirty="0" err="1">
                <a:solidFill>
                  <a:srgbClr val="FF0000"/>
                </a:solidFill>
                <a:latin typeface="Times New Roman" pitchFamily="18" charset="0"/>
              </a:rPr>
              <a:t>typhi</a:t>
            </a:r>
            <a:r>
              <a:rPr lang="en-US" sz="2800" dirty="0">
                <a:solidFill>
                  <a:srgbClr val="000066"/>
                </a:solidFill>
                <a:latin typeface="Times New Roman" pitchFamily="18" charset="0"/>
              </a:rPr>
              <a:t>. </a:t>
            </a:r>
          </a:p>
          <a:p>
            <a:pPr marL="342900" indent="-342900">
              <a:buFontTx/>
              <a:buAutoNum type="arabicPeriod"/>
            </a:pPr>
            <a:r>
              <a:rPr lang="en-US" sz="2800" dirty="0">
                <a:solidFill>
                  <a:srgbClr val="000066"/>
                </a:solidFill>
                <a:latin typeface="Times New Roman" pitchFamily="18" charset="0"/>
              </a:rPr>
              <a:t>The efficacy rate of the oral typhoid vaccine ranges from </a:t>
            </a:r>
            <a:r>
              <a:rPr lang="en-US" sz="2800" dirty="0">
                <a:solidFill>
                  <a:srgbClr val="FF0000"/>
                </a:solidFill>
                <a:latin typeface="Times New Roman" pitchFamily="18" charset="0"/>
              </a:rPr>
              <a:t>50-80%</a:t>
            </a:r>
          </a:p>
          <a:p>
            <a:pPr marL="342900" indent="-342900">
              <a:buFontTx/>
              <a:buAutoNum type="arabicPeriod"/>
            </a:pPr>
            <a:r>
              <a:rPr lang="en-US" sz="2800" i="1" dirty="0">
                <a:solidFill>
                  <a:srgbClr val="000066"/>
                </a:solidFill>
                <a:latin typeface="Times New Roman" pitchFamily="18" charset="0"/>
              </a:rPr>
              <a:t>Not</a:t>
            </a:r>
            <a:r>
              <a:rPr lang="en-US" sz="2800" dirty="0">
                <a:solidFill>
                  <a:srgbClr val="000066"/>
                </a:solidFill>
                <a:latin typeface="Times New Roman" pitchFamily="18" charset="0"/>
              </a:rPr>
              <a:t> recommended for use in children younger than </a:t>
            </a:r>
            <a:r>
              <a:rPr lang="en-US" sz="2800" dirty="0">
                <a:solidFill>
                  <a:srgbClr val="FF0000"/>
                </a:solidFill>
                <a:latin typeface="Times New Roman" pitchFamily="18" charset="0"/>
              </a:rPr>
              <a:t>6 years of age. </a:t>
            </a:r>
          </a:p>
          <a:p>
            <a:pPr marL="342900" indent="-342900">
              <a:buFontTx/>
              <a:buAutoNum type="arabicPeriod"/>
            </a:pPr>
            <a:r>
              <a:rPr lang="en-US" sz="2800" dirty="0">
                <a:solidFill>
                  <a:srgbClr val="000066"/>
                </a:solidFill>
                <a:latin typeface="Times New Roman" pitchFamily="18" charset="0"/>
              </a:rPr>
              <a:t>The course consists of one capsule orally, taken an hour before food with a glass of water or milk (</a:t>
            </a:r>
            <a:r>
              <a:rPr lang="en-US" sz="2800" dirty="0">
                <a:solidFill>
                  <a:srgbClr val="FF0000"/>
                </a:solidFill>
                <a:latin typeface="Times New Roman" pitchFamily="18" charset="0"/>
              </a:rPr>
              <a:t>1stday,3</a:t>
            </a:r>
            <a:r>
              <a:rPr lang="en-US" sz="2800" baseline="30000" dirty="0">
                <a:solidFill>
                  <a:srgbClr val="FF0000"/>
                </a:solidFill>
                <a:latin typeface="Times New Roman" pitchFamily="18" charset="0"/>
              </a:rPr>
              <a:t>rd</a:t>
            </a:r>
            <a:r>
              <a:rPr lang="en-US" sz="2800" dirty="0">
                <a:solidFill>
                  <a:srgbClr val="FF0000"/>
                </a:solidFill>
                <a:latin typeface="Times New Roman" pitchFamily="18" charset="0"/>
              </a:rPr>
              <a:t> day &amp;5</a:t>
            </a:r>
            <a:r>
              <a:rPr lang="en-US" sz="2800" baseline="30000" dirty="0">
                <a:solidFill>
                  <a:srgbClr val="FF0000"/>
                </a:solidFill>
                <a:latin typeface="Times New Roman" pitchFamily="18" charset="0"/>
              </a:rPr>
              <a:t>th</a:t>
            </a:r>
            <a:r>
              <a:rPr lang="en-US" sz="2800" dirty="0">
                <a:solidFill>
                  <a:srgbClr val="FF0000"/>
                </a:solidFill>
                <a:latin typeface="Times New Roman" pitchFamily="18" charset="0"/>
              </a:rPr>
              <a:t> day)</a:t>
            </a:r>
          </a:p>
          <a:p>
            <a:pPr marL="342900" indent="-342900">
              <a:buFontTx/>
              <a:buAutoNum type="arabicPeriod"/>
            </a:pPr>
            <a:r>
              <a:rPr lang="en-US" sz="2800" dirty="0">
                <a:solidFill>
                  <a:srgbClr val="000066"/>
                </a:solidFill>
                <a:latin typeface="Times New Roman" pitchFamily="18" charset="0"/>
              </a:rPr>
              <a:t>No antibiotic should be taken during this period</a:t>
            </a:r>
          </a:p>
          <a:p>
            <a:pPr marL="342900" indent="-342900">
              <a:buFontTx/>
              <a:buAutoNum type="arabicPeriod"/>
            </a:pPr>
            <a:r>
              <a:rPr lang="en-US" sz="2800" dirty="0">
                <a:solidFill>
                  <a:srgbClr val="000066"/>
                </a:solidFill>
                <a:latin typeface="Times New Roman" pitchFamily="18" charset="0"/>
              </a:rPr>
              <a:t>Immunity starts </a:t>
            </a:r>
            <a:r>
              <a:rPr lang="en-US" sz="2800" dirty="0">
                <a:solidFill>
                  <a:srgbClr val="FF0000"/>
                </a:solidFill>
                <a:latin typeface="Times New Roman" pitchFamily="18" charset="0"/>
              </a:rPr>
              <a:t>2-3 weeks</a:t>
            </a:r>
            <a:r>
              <a:rPr lang="en-US" sz="2800" dirty="0">
                <a:solidFill>
                  <a:srgbClr val="000066"/>
                </a:solidFill>
                <a:latin typeface="Times New Roman" pitchFamily="18" charset="0"/>
              </a:rPr>
              <a:t> after administration and lasts for </a:t>
            </a:r>
            <a:r>
              <a:rPr lang="en-US" sz="2800" dirty="0">
                <a:solidFill>
                  <a:srgbClr val="FF0000"/>
                </a:solidFill>
                <a:latin typeface="Times New Roman" pitchFamily="18" charset="0"/>
              </a:rPr>
              <a:t>3 years</a:t>
            </a:r>
          </a:p>
          <a:p>
            <a:pPr marL="342900" indent="-342900">
              <a:buFontTx/>
              <a:buAutoNum type="arabicPeriod"/>
            </a:pPr>
            <a:r>
              <a:rPr lang="en-US" sz="2800" dirty="0">
                <a:solidFill>
                  <a:srgbClr val="000066"/>
                </a:solidFill>
                <a:latin typeface="Times New Roman" pitchFamily="18" charset="0"/>
              </a:rPr>
              <a:t>A booster dose after </a:t>
            </a:r>
            <a:r>
              <a:rPr lang="en-US" sz="2800" dirty="0">
                <a:solidFill>
                  <a:srgbClr val="FF0000"/>
                </a:solidFill>
                <a:latin typeface="Times New Roman" pitchFamily="18" charset="0"/>
              </a:rPr>
              <a:t>3 years</a:t>
            </a:r>
          </a:p>
          <a:p>
            <a:pPr marL="342900" indent="-342900"/>
            <a:endParaRPr lang="en-US" sz="28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381000" y="593725"/>
            <a:ext cx="8305800" cy="5154613"/>
          </a:xfrm>
          <a:prstGeom prst="rect">
            <a:avLst/>
          </a:prstGeom>
          <a:noFill/>
          <a:ln w="9525">
            <a:noFill/>
            <a:miter lim="800000"/>
            <a:headEnd/>
            <a:tailEnd/>
          </a:ln>
        </p:spPr>
        <p:txBody>
          <a:bodyPr anchor="ctr">
            <a:spAutoFit/>
          </a:bodyPr>
          <a:lstStyle/>
          <a:p>
            <a:r>
              <a:rPr lang="en-US" sz="2400" b="1">
                <a:solidFill>
                  <a:srgbClr val="FF0000"/>
                </a:solidFill>
                <a:latin typeface="Times New Roman" pitchFamily="18" charset="0"/>
              </a:rPr>
              <a:t>SIDE EFFECTS</a:t>
            </a:r>
            <a:r>
              <a:rPr lang="en-US" sz="1800" i="1"/>
              <a:t>.</a:t>
            </a:r>
            <a:r>
              <a:rPr lang="en-US" sz="1800"/>
              <a:t> </a:t>
            </a:r>
          </a:p>
          <a:p>
            <a:r>
              <a:rPr lang="en-US" sz="2800" b="1">
                <a:solidFill>
                  <a:srgbClr val="000066"/>
                </a:solidFill>
                <a:latin typeface="Times New Roman" pitchFamily="18" charset="0"/>
              </a:rPr>
              <a:t>Injectable Typhim -Vi </a:t>
            </a:r>
            <a:endParaRPr lang="en-US" sz="2800">
              <a:solidFill>
                <a:srgbClr val="000066"/>
              </a:solidFill>
              <a:latin typeface="Times New Roman" pitchFamily="18" charset="0"/>
            </a:endParaRPr>
          </a:p>
          <a:p>
            <a:r>
              <a:rPr lang="en-US" sz="2800">
                <a:solidFill>
                  <a:srgbClr val="996633"/>
                </a:solidFill>
                <a:latin typeface="Times New Roman" pitchFamily="18" charset="0"/>
              </a:rPr>
              <a:t>The most common adverse reactions are injection site pain, erythema, and induration, which almost always resolve within 48 hours of vaccination. Occasional fever, flu-like episodes, headache, tremor, abdominal pains, vomiting, diarrhea, and cervical pains have been reported. </a:t>
            </a:r>
          </a:p>
          <a:p>
            <a:r>
              <a:rPr lang="en-US" sz="2800" b="1">
                <a:solidFill>
                  <a:srgbClr val="000066"/>
                </a:solidFill>
                <a:latin typeface="Times New Roman" pitchFamily="18" charset="0"/>
              </a:rPr>
              <a:t>Typhoral</a:t>
            </a:r>
            <a:endParaRPr lang="en-US" sz="2800">
              <a:solidFill>
                <a:srgbClr val="000066"/>
              </a:solidFill>
              <a:latin typeface="Times New Roman" pitchFamily="18" charset="0"/>
            </a:endParaRPr>
          </a:p>
          <a:p>
            <a:r>
              <a:rPr lang="en-US" sz="2800">
                <a:solidFill>
                  <a:srgbClr val="996633"/>
                </a:solidFill>
                <a:latin typeface="Times New Roman" pitchFamily="18" charset="0"/>
              </a:rPr>
              <a:t>Nausea, abdominal pain and cramps, vomiting, fever, headache, and rash or urticaria may occur in some instances but are rare.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67544" y="620688"/>
            <a:ext cx="8229600" cy="1143000"/>
          </a:xfrm>
        </p:spPr>
        <p:txBody>
          <a:bodyPr/>
          <a:lstStyle/>
          <a:p>
            <a:r>
              <a:rPr lang="en-US" altLang="en-US" b="1" i="1" dirty="0" smtClean="0">
                <a:solidFill>
                  <a:srgbClr val="002060"/>
                </a:solidFill>
              </a:rPr>
              <a:t>Facts of Vaccines </a:t>
            </a:r>
            <a:r>
              <a:rPr lang="en-US" altLang="en-US" b="1" i="1" dirty="0">
                <a:solidFill>
                  <a:srgbClr val="002060"/>
                </a:solidFill>
              </a:rPr>
              <a:t>for Typhoid</a:t>
            </a:r>
            <a:endParaRPr lang="en-IN" altLang="en-US" b="1" i="1" dirty="0">
              <a:solidFill>
                <a:srgbClr val="002060"/>
              </a:solidFill>
            </a:endParaRPr>
          </a:p>
        </p:txBody>
      </p:sp>
      <p:sp>
        <p:nvSpPr>
          <p:cNvPr id="95235" name="Rectangle 3"/>
          <p:cNvSpPr>
            <a:spLocks noGrp="1" noChangeArrowheads="1"/>
          </p:cNvSpPr>
          <p:nvPr>
            <p:ph type="body" idx="1"/>
          </p:nvPr>
        </p:nvSpPr>
        <p:spPr/>
        <p:txBody>
          <a:bodyPr/>
          <a:lstStyle/>
          <a:p>
            <a:pPr>
              <a:lnSpc>
                <a:spcPct val="90000"/>
              </a:lnSpc>
              <a:buFont typeface="Wingdings" pitchFamily="2" charset="2"/>
              <a:buNone/>
            </a:pPr>
            <a:endParaRPr lang="en-US" altLang="en-US" dirty="0"/>
          </a:p>
          <a:p>
            <a:pPr algn="ctr">
              <a:lnSpc>
                <a:spcPct val="90000"/>
              </a:lnSpc>
              <a:buFont typeface="Wingdings" pitchFamily="2" charset="2"/>
              <a:buNone/>
            </a:pPr>
            <a:endParaRPr lang="en-US" altLang="en-US" dirty="0"/>
          </a:p>
          <a:p>
            <a:pPr algn="ctr">
              <a:lnSpc>
                <a:spcPct val="90000"/>
              </a:lnSpc>
              <a:buFont typeface="Wingdings" pitchFamily="2" charset="2"/>
              <a:buNone/>
            </a:pPr>
            <a:r>
              <a:rPr lang="en-US" altLang="en-US" dirty="0"/>
              <a:t>   </a:t>
            </a:r>
            <a:r>
              <a:rPr lang="en-US" altLang="en-US" dirty="0" smtClean="0"/>
              <a:t>Immunity </a:t>
            </a:r>
            <a:r>
              <a:rPr lang="en-US" altLang="en-US" dirty="0"/>
              <a:t>lasts for 3 years</a:t>
            </a:r>
          </a:p>
          <a:p>
            <a:pPr algn="ctr">
              <a:lnSpc>
                <a:spcPct val="90000"/>
              </a:lnSpc>
              <a:buFont typeface="Wingdings" pitchFamily="2" charset="2"/>
              <a:buNone/>
            </a:pPr>
            <a:r>
              <a:rPr lang="en-US" altLang="en-US" dirty="0"/>
              <a:t>  Need a booster</a:t>
            </a:r>
          </a:p>
          <a:p>
            <a:pPr algn="ctr">
              <a:lnSpc>
                <a:spcPct val="90000"/>
              </a:lnSpc>
              <a:buFont typeface="Wingdings" pitchFamily="2" charset="2"/>
              <a:buNone/>
            </a:pPr>
            <a:r>
              <a:rPr lang="en-US" altLang="en-US" sz="3600" b="1" dirty="0">
                <a:solidFill>
                  <a:srgbClr val="FF0066"/>
                </a:solidFill>
              </a:rPr>
              <a:t>Vaccines are not effective in prevention of Paratyphoid fevers</a:t>
            </a:r>
            <a:endParaRPr lang="en-IN" altLang="en-US" sz="3600" b="1" dirty="0">
              <a:solidFill>
                <a:srgbClr val="FF0066"/>
              </a:solidFill>
            </a:endParaRPr>
          </a:p>
        </p:txBody>
      </p:sp>
    </p:spTree>
    <p:extLst>
      <p:ext uri="{BB962C8B-B14F-4D97-AF65-F5344CB8AC3E}">
        <p14:creationId xmlns="" xmlns:p14="http://schemas.microsoft.com/office/powerpoint/2010/main" val="4826850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MCQ Test</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en-US" sz="4000" b="1" smtClean="0"/>
              <a:t/>
            </a:r>
            <a:br>
              <a:rPr lang="en-US" sz="4000" b="1" smtClean="0"/>
            </a:br>
            <a:endParaRPr lang="en-IN" sz="4000" b="1" smtClean="0"/>
          </a:p>
        </p:txBody>
      </p:sp>
      <p:sp>
        <p:nvSpPr>
          <p:cNvPr id="47107" name="Content Placeholder 2"/>
          <p:cNvSpPr>
            <a:spLocks noGrp="1"/>
          </p:cNvSpPr>
          <p:nvPr>
            <p:ph idx="1"/>
          </p:nvPr>
        </p:nvSpPr>
        <p:spPr>
          <a:xfrm>
            <a:off x="457200" y="285750"/>
            <a:ext cx="8229600" cy="5840413"/>
          </a:xfrm>
        </p:spPr>
        <p:txBody>
          <a:bodyPr/>
          <a:lstStyle/>
          <a:p>
            <a:pPr marL="514350" indent="-514350">
              <a:buFontTx/>
              <a:buAutoNum type="arabicPeriod"/>
            </a:pPr>
            <a:r>
              <a:rPr lang="en-US" dirty="0" smtClean="0"/>
              <a:t>Typhoid fever is caused by</a:t>
            </a:r>
          </a:p>
          <a:p>
            <a:pPr marL="514350" indent="-514350">
              <a:buFontTx/>
              <a:buNone/>
            </a:pPr>
            <a:endParaRPr lang="en-US" dirty="0" smtClean="0"/>
          </a:p>
          <a:p>
            <a:pPr marL="514350" indent="-514350">
              <a:buFontTx/>
              <a:buAutoNum type="alphaLcParenR"/>
            </a:pPr>
            <a:r>
              <a:rPr lang="en-US" dirty="0" smtClean="0"/>
              <a:t>S. </a:t>
            </a:r>
            <a:r>
              <a:rPr lang="en-US" dirty="0" err="1" smtClean="0"/>
              <a:t>Typhi</a:t>
            </a:r>
            <a:endParaRPr lang="en-US" dirty="0" smtClean="0"/>
          </a:p>
          <a:p>
            <a:pPr marL="514350" indent="-514350">
              <a:buFontTx/>
              <a:buAutoNum type="alphaLcParenR"/>
            </a:pPr>
            <a:r>
              <a:rPr lang="en-US" dirty="0" smtClean="0"/>
              <a:t>S. </a:t>
            </a:r>
            <a:r>
              <a:rPr lang="en-US" dirty="0" err="1" smtClean="0"/>
              <a:t>Paratyphi</a:t>
            </a:r>
            <a:r>
              <a:rPr lang="en-US" dirty="0" smtClean="0"/>
              <a:t> A</a:t>
            </a:r>
          </a:p>
          <a:p>
            <a:pPr marL="514350" indent="-514350">
              <a:buFontTx/>
              <a:buAutoNum type="alphaLcParenR"/>
            </a:pPr>
            <a:r>
              <a:rPr lang="en-US" dirty="0" smtClean="0"/>
              <a:t>S. </a:t>
            </a:r>
            <a:r>
              <a:rPr lang="en-US" dirty="0" err="1" smtClean="0"/>
              <a:t>Paratyphi</a:t>
            </a:r>
            <a:r>
              <a:rPr lang="en-US" dirty="0" smtClean="0"/>
              <a:t> B</a:t>
            </a:r>
          </a:p>
          <a:p>
            <a:pPr marL="514350" indent="-514350">
              <a:buFontTx/>
              <a:buAutoNum type="alphaLcParenR"/>
            </a:pPr>
            <a:r>
              <a:rPr lang="en-US" dirty="0" smtClean="0"/>
              <a:t>S. </a:t>
            </a:r>
            <a:r>
              <a:rPr lang="en-US" dirty="0" err="1" smtClean="0"/>
              <a:t>Paratyphi</a:t>
            </a:r>
            <a:r>
              <a:rPr lang="en-US" dirty="0" smtClean="0"/>
              <a:t> C </a:t>
            </a:r>
            <a:endParaRPr lang="en-IN"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smtClean="0"/>
              <a:t/>
            </a:r>
            <a:br>
              <a:rPr lang="en-US" smtClean="0"/>
            </a:br>
            <a:endParaRPr lang="en-IN" smtClean="0"/>
          </a:p>
        </p:txBody>
      </p:sp>
      <p:sp>
        <p:nvSpPr>
          <p:cNvPr id="3" name="Content Placeholder 2"/>
          <p:cNvSpPr>
            <a:spLocks noGrp="1"/>
          </p:cNvSpPr>
          <p:nvPr>
            <p:ph idx="1"/>
          </p:nvPr>
        </p:nvSpPr>
        <p:spPr>
          <a:xfrm>
            <a:off x="457200" y="357188"/>
            <a:ext cx="8229600" cy="5768975"/>
          </a:xfrm>
        </p:spPr>
        <p:txBody>
          <a:bodyPr/>
          <a:lstStyle/>
          <a:p>
            <a:pPr>
              <a:buFontTx/>
              <a:buNone/>
              <a:defRPr/>
            </a:pPr>
            <a:r>
              <a:rPr lang="en-US" dirty="0" smtClean="0"/>
              <a:t>2. India comes in which risk area for typhoid?</a:t>
            </a:r>
          </a:p>
          <a:p>
            <a:pPr>
              <a:buFontTx/>
              <a:buNone/>
              <a:defRPr/>
            </a:pPr>
            <a:endParaRPr lang="en-US" dirty="0" smtClean="0"/>
          </a:p>
          <a:p>
            <a:pPr marL="514350" indent="-514350">
              <a:buFontTx/>
              <a:buAutoNum type="alphaLcParenR"/>
              <a:defRPr/>
            </a:pPr>
            <a:r>
              <a:rPr lang="en-US" dirty="0" smtClean="0"/>
              <a:t>Low</a:t>
            </a:r>
          </a:p>
          <a:p>
            <a:pPr marL="514350" indent="-514350">
              <a:buFontTx/>
              <a:buAutoNum type="alphaLcParenR"/>
              <a:defRPr/>
            </a:pPr>
            <a:r>
              <a:rPr lang="en-US" dirty="0" smtClean="0"/>
              <a:t>High</a:t>
            </a:r>
          </a:p>
          <a:p>
            <a:pPr marL="514350" indent="-514350">
              <a:buFontTx/>
              <a:buAutoNum type="alphaLcParenR"/>
              <a:defRPr/>
            </a:pPr>
            <a:r>
              <a:rPr lang="en-US" dirty="0" smtClean="0"/>
              <a:t>Medium</a:t>
            </a:r>
          </a:p>
          <a:p>
            <a:pPr marL="514350" indent="-514350">
              <a:buFontTx/>
              <a:buAutoNum type="alphaLcParenR"/>
              <a:defRPr/>
            </a:pPr>
            <a:r>
              <a:rPr lang="en-US" dirty="0" smtClean="0"/>
              <a:t>Moderate </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0" y="2667000"/>
            <a:ext cx="7467600" cy="1930400"/>
          </a:xfrm>
          <a:prstGeom prst="rect">
            <a:avLst/>
          </a:prstGeom>
          <a:solidFill>
            <a:srgbClr val="FFCC00"/>
          </a:solidFill>
          <a:ln w="9525">
            <a:solidFill>
              <a:srgbClr val="00CC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4000">
                <a:solidFill>
                  <a:srgbClr val="FF3300"/>
                </a:solidFill>
              </a:rPr>
              <a:t>62%</a:t>
            </a:r>
            <a:r>
              <a:rPr lang="en-US" altLang="en-US" sz="4000">
                <a:solidFill>
                  <a:srgbClr val="000000"/>
                </a:solidFill>
              </a:rPr>
              <a:t> of these occurring in </a:t>
            </a:r>
          </a:p>
          <a:p>
            <a:pPr algn="ctr" fontAlgn="base">
              <a:spcBef>
                <a:spcPct val="0"/>
              </a:spcBef>
              <a:spcAft>
                <a:spcPct val="0"/>
              </a:spcAft>
            </a:pPr>
            <a:r>
              <a:rPr lang="en-US" altLang="en-US" sz="4000">
                <a:solidFill>
                  <a:srgbClr val="FF3300"/>
                </a:solidFill>
              </a:rPr>
              <a:t>Asia</a:t>
            </a:r>
            <a:r>
              <a:rPr lang="en-US" altLang="en-US" sz="4000">
                <a:solidFill>
                  <a:srgbClr val="000000"/>
                </a:solidFill>
              </a:rPr>
              <a:t> and </a:t>
            </a:r>
            <a:r>
              <a:rPr lang="en-US" altLang="en-US" sz="4000">
                <a:solidFill>
                  <a:srgbClr val="FF3300"/>
                </a:solidFill>
              </a:rPr>
              <a:t>35%</a:t>
            </a:r>
            <a:r>
              <a:rPr lang="en-US" altLang="en-US" sz="4000">
                <a:solidFill>
                  <a:srgbClr val="000000"/>
                </a:solidFill>
              </a:rPr>
              <a:t> in</a:t>
            </a:r>
          </a:p>
          <a:p>
            <a:pPr algn="ctr" fontAlgn="base">
              <a:spcBef>
                <a:spcPct val="0"/>
              </a:spcBef>
              <a:spcAft>
                <a:spcPct val="0"/>
              </a:spcAft>
            </a:pPr>
            <a:r>
              <a:rPr lang="en-US" altLang="en-US" sz="4000">
                <a:solidFill>
                  <a:srgbClr val="FF3300"/>
                </a:solidFill>
              </a:rPr>
              <a:t>Africa</a:t>
            </a:r>
          </a:p>
        </p:txBody>
      </p:sp>
      <p:sp>
        <p:nvSpPr>
          <p:cNvPr id="11267" name="Text Box 3"/>
          <p:cNvSpPr txBox="1">
            <a:spLocks noChangeArrowheads="1"/>
          </p:cNvSpPr>
          <p:nvPr/>
        </p:nvSpPr>
        <p:spPr bwMode="auto">
          <a:xfrm>
            <a:off x="5486400" y="533400"/>
            <a:ext cx="3352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sz="2400" dirty="0" smtClean="0">
                <a:solidFill>
                  <a:srgbClr val="FFFFFF"/>
                </a:solidFill>
              </a:rPr>
              <a:t>WHO </a:t>
            </a:r>
            <a:r>
              <a:rPr lang="en-US" altLang="en-US" sz="2400" dirty="0">
                <a:solidFill>
                  <a:srgbClr val="FFFFFF"/>
                </a:solidFill>
              </a:rPr>
              <a:t>Estimate</a:t>
            </a:r>
            <a:r>
              <a:rPr lang="en-US" altLang="en-US" dirty="0">
                <a:solidFill>
                  <a:srgbClr val="FFFFFF"/>
                </a:solidFill>
              </a:rPr>
              <a:t> </a:t>
            </a:r>
          </a:p>
        </p:txBody>
      </p:sp>
      <p:pic>
        <p:nvPicPr>
          <p:cNvPr id="11269" name="Picture 5" descr="400px-P_globe_sv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304800"/>
            <a:ext cx="1371600" cy="12334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395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ppt_w</p:attrName>
                                        </p:attrNameLst>
                                      </p:cBhvr>
                                      <p:tavLst>
                                        <p:tav tm="0">
                                          <p:val>
                                            <p:fltVal val="0"/>
                                          </p:val>
                                        </p:tav>
                                        <p:tav tm="100000">
                                          <p:val>
                                            <p:strVal val="#ppt_w"/>
                                          </p:val>
                                        </p:tav>
                                      </p:tavLst>
                                    </p:anim>
                                    <p:anim calcmode="lin" valueType="num">
                                      <p:cBhvr>
                                        <p:cTn id="8" dur="500" fill="hold"/>
                                        <p:tgtEl>
                                          <p:spTgt spid="1126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6" presetClass="emph" presetSubtype="0" fill="hold" grpId="0" nodeType="afterEffect">
                                  <p:stCondLst>
                                    <p:cond delay="0"/>
                                  </p:stCondLst>
                                  <p:childTnLst>
                                    <p:animScale>
                                      <p:cBhvr>
                                        <p:cTn id="11" dur="2000" fill="hold"/>
                                        <p:tgtEl>
                                          <p:spTgt spid="112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US" smtClean="0"/>
              <a:t/>
            </a:r>
            <a:br>
              <a:rPr lang="en-US" smtClean="0"/>
            </a:br>
            <a:endParaRPr lang="en-IN" smtClean="0"/>
          </a:p>
        </p:txBody>
      </p:sp>
      <p:sp>
        <p:nvSpPr>
          <p:cNvPr id="49155" name="Content Placeholder 2"/>
          <p:cNvSpPr>
            <a:spLocks noGrp="1"/>
          </p:cNvSpPr>
          <p:nvPr>
            <p:ph idx="1"/>
          </p:nvPr>
        </p:nvSpPr>
        <p:spPr>
          <a:xfrm>
            <a:off x="457200" y="214313"/>
            <a:ext cx="8229600" cy="5911850"/>
          </a:xfrm>
        </p:spPr>
        <p:txBody>
          <a:bodyPr/>
          <a:lstStyle/>
          <a:p>
            <a:pPr>
              <a:buFontTx/>
              <a:buNone/>
              <a:defRPr/>
            </a:pPr>
            <a:r>
              <a:rPr lang="en-US" dirty="0" smtClean="0"/>
              <a:t>3. Incubation period for typhoid fever usually is</a:t>
            </a:r>
          </a:p>
          <a:p>
            <a:pPr>
              <a:buFontTx/>
              <a:buNone/>
              <a:defRPr/>
            </a:pPr>
            <a:endParaRPr lang="en-US" dirty="0" smtClean="0"/>
          </a:p>
          <a:p>
            <a:pPr marL="514350" indent="-514350">
              <a:buFontTx/>
              <a:buAutoNum type="alphaLcParenR"/>
              <a:defRPr/>
            </a:pPr>
            <a:r>
              <a:rPr lang="en-US" dirty="0" smtClean="0"/>
              <a:t>7-8 days</a:t>
            </a:r>
          </a:p>
          <a:p>
            <a:pPr marL="514350" indent="-514350">
              <a:buFontTx/>
              <a:buAutoNum type="alphaLcParenR"/>
              <a:defRPr/>
            </a:pPr>
            <a:r>
              <a:rPr lang="en-US" dirty="0" smtClean="0"/>
              <a:t>8-9 days</a:t>
            </a:r>
          </a:p>
          <a:p>
            <a:pPr marL="514350" indent="-514350">
              <a:buFontTx/>
              <a:buAutoNum type="alphaLcParenR"/>
              <a:defRPr/>
            </a:pPr>
            <a:r>
              <a:rPr lang="en-US" dirty="0" smtClean="0"/>
              <a:t>10-14 days</a:t>
            </a:r>
          </a:p>
          <a:p>
            <a:pPr marL="514350" indent="-514350">
              <a:buFontTx/>
              <a:buAutoNum type="alphaLcParenR"/>
              <a:defRPr/>
            </a:pPr>
            <a:r>
              <a:rPr lang="en-US" dirty="0" smtClean="0"/>
              <a:t>10-12 days</a:t>
            </a:r>
          </a:p>
          <a:p>
            <a:pPr marL="514350" indent="-514350">
              <a:buFontTx/>
              <a:buNone/>
              <a:defRPr/>
            </a:pPr>
            <a:r>
              <a:rPr lang="en-US" dirty="0" smtClean="0"/>
              <a:t> </a:t>
            </a:r>
            <a:endParaRPr lang="en-IN"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US" smtClean="0"/>
              <a:t/>
            </a:r>
            <a:br>
              <a:rPr lang="en-US" smtClean="0"/>
            </a:br>
            <a:endParaRPr lang="en-IN" smtClean="0"/>
          </a:p>
        </p:txBody>
      </p:sp>
      <p:sp>
        <p:nvSpPr>
          <p:cNvPr id="50179" name="Content Placeholder 2"/>
          <p:cNvSpPr>
            <a:spLocks noGrp="1"/>
          </p:cNvSpPr>
          <p:nvPr>
            <p:ph idx="1"/>
          </p:nvPr>
        </p:nvSpPr>
        <p:spPr>
          <a:xfrm>
            <a:off x="457200" y="357188"/>
            <a:ext cx="8229600" cy="5768975"/>
          </a:xfrm>
        </p:spPr>
        <p:txBody>
          <a:bodyPr/>
          <a:lstStyle/>
          <a:p>
            <a:pPr>
              <a:buFontTx/>
              <a:buNone/>
              <a:defRPr/>
            </a:pPr>
            <a:r>
              <a:rPr lang="en-US" dirty="0" smtClean="0"/>
              <a:t>4. Famous carrier for typhoid is known as</a:t>
            </a:r>
          </a:p>
          <a:p>
            <a:pPr>
              <a:buFontTx/>
              <a:buNone/>
              <a:defRPr/>
            </a:pPr>
            <a:endParaRPr lang="en-US" dirty="0" smtClean="0"/>
          </a:p>
          <a:p>
            <a:pPr marL="514350" indent="-514350">
              <a:buFontTx/>
              <a:buAutoNum type="alphaLcParenR"/>
              <a:defRPr/>
            </a:pPr>
            <a:r>
              <a:rPr lang="en-US" dirty="0" smtClean="0"/>
              <a:t>Typhoid Gary</a:t>
            </a:r>
          </a:p>
          <a:p>
            <a:pPr marL="514350" indent="-514350">
              <a:buFontTx/>
              <a:buAutoNum type="alphaLcParenR"/>
              <a:defRPr/>
            </a:pPr>
            <a:r>
              <a:rPr lang="en-US" dirty="0" smtClean="0"/>
              <a:t>Typhoid Charles</a:t>
            </a:r>
          </a:p>
          <a:p>
            <a:pPr marL="514350" indent="-514350">
              <a:buFontTx/>
              <a:buAutoNum type="alphaLcParenR"/>
              <a:defRPr/>
            </a:pPr>
            <a:r>
              <a:rPr lang="en-US" dirty="0" smtClean="0"/>
              <a:t>Typhoid David</a:t>
            </a:r>
          </a:p>
          <a:p>
            <a:pPr marL="514350" indent="-514350">
              <a:buFontTx/>
              <a:buAutoNum type="alphaLcParenR"/>
              <a:defRPr/>
            </a:pPr>
            <a:r>
              <a:rPr lang="en-US" dirty="0" smtClean="0"/>
              <a:t>Typhoid Mary </a:t>
            </a:r>
            <a:endParaRPr lang="en-IN"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smtClean="0"/>
              <a:t/>
            </a:r>
            <a:br>
              <a:rPr lang="en-US" smtClean="0"/>
            </a:br>
            <a:endParaRPr lang="en-IN" smtClean="0"/>
          </a:p>
        </p:txBody>
      </p:sp>
      <p:sp>
        <p:nvSpPr>
          <p:cNvPr id="51203" name="Content Placeholder 2"/>
          <p:cNvSpPr>
            <a:spLocks noGrp="1"/>
          </p:cNvSpPr>
          <p:nvPr>
            <p:ph idx="1"/>
          </p:nvPr>
        </p:nvSpPr>
        <p:spPr>
          <a:xfrm>
            <a:off x="457200" y="285750"/>
            <a:ext cx="8229600" cy="5840413"/>
          </a:xfrm>
        </p:spPr>
        <p:txBody>
          <a:bodyPr/>
          <a:lstStyle/>
          <a:p>
            <a:pPr>
              <a:buFontTx/>
              <a:buNone/>
              <a:defRPr/>
            </a:pPr>
            <a:r>
              <a:rPr lang="en-US" dirty="0" smtClean="0"/>
              <a:t>5. Reservoir for Typhoid is</a:t>
            </a:r>
          </a:p>
          <a:p>
            <a:pPr>
              <a:buFontTx/>
              <a:buNone/>
              <a:defRPr/>
            </a:pPr>
            <a:endParaRPr lang="en-US" dirty="0" smtClean="0"/>
          </a:p>
          <a:p>
            <a:pPr marL="514350" indent="-514350">
              <a:buFontTx/>
              <a:buAutoNum type="alphaLcParenR"/>
              <a:defRPr/>
            </a:pPr>
            <a:r>
              <a:rPr lang="en-US" dirty="0" smtClean="0"/>
              <a:t>Animal</a:t>
            </a:r>
          </a:p>
          <a:p>
            <a:pPr marL="514350" indent="-514350">
              <a:buFontTx/>
              <a:buAutoNum type="alphaLcParenR"/>
              <a:defRPr/>
            </a:pPr>
            <a:r>
              <a:rPr lang="en-US" dirty="0" smtClean="0"/>
              <a:t>Man</a:t>
            </a:r>
          </a:p>
          <a:p>
            <a:pPr marL="514350" indent="-514350">
              <a:buFontTx/>
              <a:buAutoNum type="alphaLcParenR"/>
              <a:defRPr/>
            </a:pPr>
            <a:r>
              <a:rPr lang="en-US" smtClean="0"/>
              <a:t>Both</a:t>
            </a:r>
            <a:endParaRPr lang="en-US" dirty="0" smtClean="0"/>
          </a:p>
          <a:p>
            <a:pPr marL="514350" indent="-514350">
              <a:buFontTx/>
              <a:buAutoNum type="alphaLcParenR"/>
              <a:defRPr/>
            </a:pPr>
            <a:r>
              <a:rPr lang="en-US" dirty="0" smtClean="0"/>
              <a:t>None of the above </a:t>
            </a:r>
            <a:endParaRPr lang="en-IN"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262979"/>
          </a:xfrm>
          <a:prstGeom prst="rect">
            <a:avLst/>
          </a:prstGeom>
        </p:spPr>
        <p:txBody>
          <a:bodyPr wrap="square">
            <a:spAutoFit/>
          </a:bodyPr>
          <a:lstStyle/>
          <a:p>
            <a:pPr>
              <a:buFont typeface="Arial" pitchFamily="34" charset="0"/>
              <a:buChar char="•"/>
            </a:pPr>
            <a:endParaRPr lang="en-US" sz="2400" u="sng" dirty="0" smtClean="0"/>
          </a:p>
          <a:p>
            <a:pPr>
              <a:buFont typeface="Arial" pitchFamily="34" charset="0"/>
              <a:buChar char="•"/>
            </a:pPr>
            <a:r>
              <a:rPr lang="en-US" sz="2400" u="sng" dirty="0" smtClean="0"/>
              <a:t>Antibiotic resistance is a challenge for effective treatment of typhoid </a:t>
            </a:r>
            <a:r>
              <a:rPr lang="en-US" sz="2400" dirty="0" smtClean="0"/>
              <a:t>and is likely to become increasingly problematic with the spread of multi-drug resistant strains. </a:t>
            </a:r>
          </a:p>
          <a:p>
            <a:endParaRPr lang="en-US" sz="2400" dirty="0" smtClean="0"/>
          </a:p>
          <a:p>
            <a:pPr>
              <a:buFont typeface="Arial" pitchFamily="34" charset="0"/>
              <a:buChar char="•"/>
            </a:pPr>
            <a:r>
              <a:rPr lang="en-US" sz="2400" dirty="0" smtClean="0"/>
              <a:t>The situation is further complicated </a:t>
            </a:r>
            <a:r>
              <a:rPr lang="en-US" sz="2400" u="sng" dirty="0" smtClean="0"/>
              <a:t>by increased incidence in some countries of S. </a:t>
            </a:r>
            <a:r>
              <a:rPr lang="en-US" sz="2400" u="sng" dirty="0" err="1" smtClean="0"/>
              <a:t>Paratyphi</a:t>
            </a:r>
            <a:r>
              <a:rPr lang="en-US" sz="2400" u="sng" dirty="0" smtClean="0"/>
              <a:t> A </a:t>
            </a:r>
            <a:r>
              <a:rPr lang="en-US" sz="2400" dirty="0" smtClean="0"/>
              <a:t>as a cause of enteric fever. </a:t>
            </a:r>
          </a:p>
          <a:p>
            <a:pPr>
              <a:buFont typeface="Arial" pitchFamily="34" charset="0"/>
              <a:buChar char="•"/>
            </a:pPr>
            <a:endParaRPr lang="en-US" sz="2400" dirty="0" smtClean="0"/>
          </a:p>
          <a:p>
            <a:pPr>
              <a:buFont typeface="Arial" pitchFamily="34" charset="0"/>
              <a:buChar char="•"/>
            </a:pPr>
            <a:r>
              <a:rPr lang="en-US" sz="2400" dirty="0" smtClean="0"/>
              <a:t>This </a:t>
            </a:r>
            <a:r>
              <a:rPr lang="en-US" sz="2400" dirty="0" err="1" smtClean="0"/>
              <a:t>serovar</a:t>
            </a:r>
            <a:r>
              <a:rPr lang="en-US" sz="2400" dirty="0" smtClean="0"/>
              <a:t> is not prevented by currently available typhoid vaccines and represents an increasing threat to human health.</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457200"/>
            <a:ext cx="8382000" cy="5943600"/>
          </a:xfrm>
        </p:spPr>
        <p:txBody>
          <a:bodyPr>
            <a:normAutofit fontScale="92500" lnSpcReduction="10000"/>
          </a:bodyPr>
          <a:lstStyle/>
          <a:p>
            <a:pPr algn="ctr" eaLnBrk="1" hangingPunct="1">
              <a:buFontTx/>
              <a:buNone/>
            </a:pPr>
            <a:r>
              <a:rPr lang="en-US" sz="4000" dirty="0" smtClean="0">
                <a:solidFill>
                  <a:srgbClr val="000066"/>
                </a:solidFill>
                <a:latin typeface="ArialMT" charset="0"/>
              </a:rPr>
              <a:t>India</a:t>
            </a:r>
          </a:p>
          <a:p>
            <a:pPr algn="ctr" eaLnBrk="1" hangingPunct="1">
              <a:buFontTx/>
              <a:buNone/>
            </a:pPr>
            <a:endParaRPr lang="en-US" dirty="0" smtClean="0">
              <a:solidFill>
                <a:srgbClr val="000066"/>
              </a:solidFill>
              <a:latin typeface="ArialMT" charset="0"/>
            </a:endParaRPr>
          </a:p>
          <a:p>
            <a:pPr eaLnBrk="1" hangingPunct="1"/>
            <a:r>
              <a:rPr lang="en-US" sz="2800" dirty="0" smtClean="0">
                <a:solidFill>
                  <a:srgbClr val="000066"/>
                </a:solidFill>
                <a:latin typeface="Times New Roman" pitchFamily="18" charset="0"/>
              </a:rPr>
              <a:t>World largest outbreak of typhoid  in </a:t>
            </a:r>
            <a:r>
              <a:rPr lang="en-US" sz="2800" b="1" dirty="0" smtClean="0">
                <a:solidFill>
                  <a:srgbClr val="FF0000"/>
                </a:solidFill>
                <a:latin typeface="Times New Roman" pitchFamily="18" charset="0"/>
              </a:rPr>
              <a:t>SANGLI</a:t>
            </a:r>
            <a:r>
              <a:rPr lang="en-US" sz="2800" dirty="0" smtClean="0">
                <a:solidFill>
                  <a:srgbClr val="FF0000"/>
                </a:solidFill>
                <a:latin typeface="Times New Roman" pitchFamily="18" charset="0"/>
              </a:rPr>
              <a:t> </a:t>
            </a:r>
            <a:r>
              <a:rPr lang="en-US" sz="2800" dirty="0" smtClean="0">
                <a:solidFill>
                  <a:srgbClr val="000066"/>
                </a:solidFill>
                <a:latin typeface="Times New Roman" pitchFamily="18" charset="0"/>
              </a:rPr>
              <a:t>between December 1975 to February 1976 . </a:t>
            </a:r>
          </a:p>
          <a:p>
            <a:pPr eaLnBrk="1" hangingPunct="1"/>
            <a:r>
              <a:rPr lang="en-US" sz="2800" dirty="0" smtClean="0">
                <a:solidFill>
                  <a:srgbClr val="000066"/>
                </a:solidFill>
                <a:latin typeface="Times New Roman" pitchFamily="18" charset="0"/>
              </a:rPr>
              <a:t>This disease is endemic in India</a:t>
            </a:r>
          </a:p>
          <a:p>
            <a:pPr eaLnBrk="1" hangingPunct="1"/>
            <a:r>
              <a:rPr lang="en-US" sz="2800" b="1" dirty="0" smtClean="0">
                <a:solidFill>
                  <a:srgbClr val="FF0000"/>
                </a:solidFill>
                <a:latin typeface="Times New Roman" pitchFamily="18" charset="0"/>
              </a:rPr>
              <a:t>1992</a:t>
            </a:r>
            <a:r>
              <a:rPr lang="en-US" sz="2800" dirty="0" smtClean="0">
                <a:latin typeface="Times New Roman" pitchFamily="18" charset="0"/>
              </a:rPr>
              <a:t>    :      </a:t>
            </a:r>
            <a:r>
              <a:rPr lang="en-US" sz="2800" dirty="0" smtClean="0">
                <a:solidFill>
                  <a:srgbClr val="000066"/>
                </a:solidFill>
                <a:latin typeface="Times New Roman" pitchFamily="18" charset="0"/>
              </a:rPr>
              <a:t>3,52,980 cases with 735 deaths</a:t>
            </a:r>
          </a:p>
          <a:p>
            <a:pPr eaLnBrk="1" hangingPunct="1"/>
            <a:r>
              <a:rPr lang="en-US" sz="2800" b="1" dirty="0" smtClean="0">
                <a:solidFill>
                  <a:srgbClr val="FF0000"/>
                </a:solidFill>
                <a:latin typeface="Times New Roman" pitchFamily="18" charset="0"/>
              </a:rPr>
              <a:t>1993</a:t>
            </a:r>
            <a:r>
              <a:rPr lang="en-US" sz="2800" dirty="0" smtClean="0">
                <a:latin typeface="Times New Roman" pitchFamily="18" charset="0"/>
              </a:rPr>
              <a:t>    :      </a:t>
            </a:r>
            <a:r>
              <a:rPr lang="en-US" sz="2800" dirty="0" smtClean="0">
                <a:solidFill>
                  <a:srgbClr val="000066"/>
                </a:solidFill>
                <a:latin typeface="Times New Roman" pitchFamily="18" charset="0"/>
              </a:rPr>
              <a:t>3,57,452 cases and 888 deaths</a:t>
            </a:r>
          </a:p>
          <a:p>
            <a:pPr eaLnBrk="1" hangingPunct="1"/>
            <a:r>
              <a:rPr lang="en-US" sz="2800" b="1" dirty="0" smtClean="0">
                <a:solidFill>
                  <a:srgbClr val="FF0000"/>
                </a:solidFill>
                <a:latin typeface="Times New Roman" pitchFamily="18" charset="0"/>
              </a:rPr>
              <a:t>1994</a:t>
            </a:r>
            <a:r>
              <a:rPr lang="en-US" sz="2800" b="1" dirty="0" smtClean="0">
                <a:latin typeface="Times New Roman" pitchFamily="18" charset="0"/>
              </a:rPr>
              <a:t> </a:t>
            </a:r>
            <a:r>
              <a:rPr lang="en-US" sz="2800" dirty="0" smtClean="0">
                <a:latin typeface="Times New Roman" pitchFamily="18" charset="0"/>
              </a:rPr>
              <a:t>   :      </a:t>
            </a:r>
            <a:r>
              <a:rPr lang="en-US" sz="2800" dirty="0" smtClean="0">
                <a:solidFill>
                  <a:srgbClr val="000066"/>
                </a:solidFill>
                <a:latin typeface="Times New Roman" pitchFamily="18" charset="0"/>
              </a:rPr>
              <a:t>2,78,451 cases and 304 deaths</a:t>
            </a:r>
          </a:p>
          <a:p>
            <a:r>
              <a:rPr lang="en-IN" altLang="en-US" sz="2800" b="1" dirty="0" smtClean="0">
                <a:solidFill>
                  <a:srgbClr val="FF0000"/>
                </a:solidFill>
                <a:latin typeface="Times New Roman" pitchFamily="18" charset="0"/>
              </a:rPr>
              <a:t>2011</a:t>
            </a:r>
            <a:r>
              <a:rPr lang="en-IN" altLang="en-US" sz="2800" dirty="0" smtClean="0">
                <a:solidFill>
                  <a:srgbClr val="000066"/>
                </a:solidFill>
                <a:latin typeface="Times New Roman" pitchFamily="18" charset="0"/>
              </a:rPr>
              <a:t>    :     1.06million cases &amp; 346 deaths</a:t>
            </a:r>
          </a:p>
          <a:p>
            <a:r>
              <a:rPr lang="en-IN" altLang="en-US" sz="2800" dirty="0" smtClean="0">
                <a:solidFill>
                  <a:srgbClr val="00B050"/>
                </a:solidFill>
                <a:latin typeface="Times New Roman" pitchFamily="18" charset="0"/>
              </a:rPr>
              <a:t>Prevalence</a:t>
            </a:r>
            <a:r>
              <a:rPr lang="en-IN" altLang="en-US" sz="2800" dirty="0" smtClean="0">
                <a:solidFill>
                  <a:srgbClr val="000066"/>
                </a:solidFill>
                <a:latin typeface="Times New Roman" pitchFamily="18" charset="0"/>
              </a:rPr>
              <a:t>- 88 cases/</a:t>
            </a:r>
            <a:r>
              <a:rPr lang="en-IN" altLang="en-US" sz="2800" dirty="0" err="1" smtClean="0">
                <a:solidFill>
                  <a:srgbClr val="000066"/>
                </a:solidFill>
                <a:latin typeface="Times New Roman" pitchFamily="18" charset="0"/>
              </a:rPr>
              <a:t>lac</a:t>
            </a:r>
            <a:r>
              <a:rPr lang="en-IN" altLang="en-US" sz="2800" dirty="0" smtClean="0">
                <a:solidFill>
                  <a:srgbClr val="000066"/>
                </a:solidFill>
                <a:latin typeface="Times New Roman" pitchFamily="18" charset="0"/>
              </a:rPr>
              <a:t> population</a:t>
            </a:r>
            <a:endParaRPr lang="en-US" altLang="en-US" sz="2800" dirty="0" smtClean="0">
              <a:solidFill>
                <a:srgbClr val="000066"/>
              </a:solidFill>
              <a:latin typeface="Times New Roman" pitchFamily="18" charset="0"/>
            </a:endParaRPr>
          </a:p>
          <a:p>
            <a:r>
              <a:rPr lang="en-US" altLang="en-US" sz="2800" dirty="0" smtClean="0">
                <a:solidFill>
                  <a:srgbClr val="000066"/>
                </a:solidFill>
                <a:latin typeface="Times New Roman" pitchFamily="18" charset="0"/>
              </a:rPr>
              <a:t>Case fatality rate due to typhoid has been</a:t>
            </a:r>
            <a:r>
              <a:rPr lang="en-US" altLang="en-US" sz="2800" dirty="0" smtClean="0">
                <a:latin typeface="Times New Roman" pitchFamily="18" charset="0"/>
              </a:rPr>
              <a:t> </a:t>
            </a:r>
            <a:r>
              <a:rPr lang="en-US" altLang="en-US" sz="2800" dirty="0" smtClean="0">
                <a:solidFill>
                  <a:srgbClr val="000066"/>
                </a:solidFill>
                <a:latin typeface="Times New Roman" pitchFamily="18" charset="0"/>
              </a:rPr>
              <a:t>varying between</a:t>
            </a:r>
            <a:r>
              <a:rPr lang="en-US" altLang="en-US" sz="2800" dirty="0" smtClean="0">
                <a:latin typeface="Times New Roman" pitchFamily="18" charset="0"/>
              </a:rPr>
              <a:t> </a:t>
            </a:r>
            <a:r>
              <a:rPr lang="en-US" altLang="en-US" sz="2800" b="1" dirty="0" smtClean="0">
                <a:solidFill>
                  <a:srgbClr val="FF0000"/>
                </a:solidFill>
                <a:latin typeface="Times New Roman" pitchFamily="18" charset="0"/>
              </a:rPr>
              <a:t>1.1% to 2.5 %</a:t>
            </a:r>
            <a:r>
              <a:rPr lang="en-US" altLang="en-US" sz="2800" dirty="0" smtClean="0">
                <a:latin typeface="Times New Roman" pitchFamily="18" charset="0"/>
              </a:rPr>
              <a:t> </a:t>
            </a:r>
            <a:r>
              <a:rPr lang="en-US" altLang="en-US" sz="2800" dirty="0" smtClean="0">
                <a:solidFill>
                  <a:srgbClr val="000066"/>
                </a:solidFill>
                <a:latin typeface="Times New Roman" pitchFamily="18" charset="0"/>
              </a:rPr>
              <a:t>in last few years.</a:t>
            </a:r>
          </a:p>
          <a:p>
            <a:r>
              <a:rPr lang="en-US" altLang="en-US" sz="2800" dirty="0" smtClean="0">
                <a:solidFill>
                  <a:srgbClr val="000066"/>
                </a:solidFill>
                <a:latin typeface="Times New Roman" pitchFamily="18" charset="0"/>
              </a:rPr>
              <a:t>In south-East Asia 50% or more of the strains of bacteria has MDR</a:t>
            </a:r>
          </a:p>
          <a:p>
            <a:pPr eaLnBrk="1" hangingPunct="1"/>
            <a:endParaRPr lang="en-US" sz="2800" dirty="0" smtClean="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997</TotalTime>
  <Words>3877</Words>
  <Application>Microsoft Office PowerPoint</Application>
  <PresentationFormat>On-screen Show (4:3)</PresentationFormat>
  <Paragraphs>474</Paragraphs>
  <Slides>72</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75" baseType="lpstr">
      <vt:lpstr>Concourse</vt:lpstr>
      <vt:lpstr>Slide</vt:lpstr>
      <vt:lpstr>Bitmap Image</vt:lpstr>
      <vt:lpstr>Typhoid Fever</vt:lpstr>
      <vt:lpstr>TYPHOID FEVER </vt:lpstr>
      <vt:lpstr>Typhoid fever is prevalent in many regions in the world </vt:lpstr>
      <vt:lpstr>EPIDEMIOLOGY</vt:lpstr>
      <vt:lpstr>Slide 5</vt:lpstr>
      <vt:lpstr>Slide 6</vt:lpstr>
      <vt:lpstr>Slide 7</vt:lpstr>
      <vt:lpstr>Slide 8</vt:lpstr>
      <vt:lpstr>Slide 9</vt:lpstr>
      <vt:lpstr>                     cont..</vt:lpstr>
      <vt:lpstr> AGENT FACTORS </vt:lpstr>
      <vt:lpstr>Antigenic structure of Salmonella</vt:lpstr>
      <vt:lpstr>Slide 13</vt:lpstr>
      <vt:lpstr>Slide 14</vt:lpstr>
      <vt:lpstr>Slide 15</vt:lpstr>
      <vt:lpstr>Reservoir of infection Human is the only reservoir</vt:lpstr>
      <vt:lpstr>Slide 17</vt:lpstr>
      <vt:lpstr>Slide 18</vt:lpstr>
      <vt:lpstr>Source of infection</vt:lpstr>
      <vt:lpstr>How does the bacteria cause disease ? </vt:lpstr>
      <vt:lpstr>Slide 21</vt:lpstr>
      <vt:lpstr>Slide 22</vt:lpstr>
      <vt:lpstr>HOST FACTORS</vt:lpstr>
      <vt:lpstr>Cont..</vt:lpstr>
      <vt:lpstr>ENVIRONMENTAL &amp; SOCIAL FACTORS</vt:lpstr>
      <vt:lpstr>                Incubation period  </vt:lpstr>
      <vt:lpstr>MODE OF TRANSMISSION</vt:lpstr>
      <vt:lpstr>Slide 28</vt:lpstr>
      <vt:lpstr>Clinical Features</vt:lpstr>
      <vt:lpstr>Slide 30</vt:lpstr>
      <vt:lpstr>Slide 31</vt:lpstr>
      <vt:lpstr>Slide 32</vt:lpstr>
      <vt:lpstr>DIAGNOSIS</vt:lpstr>
      <vt:lpstr>Slide 34</vt:lpstr>
      <vt:lpstr>Slide 35</vt:lpstr>
      <vt:lpstr>Salmonella on Mac Conkey's agar</vt:lpstr>
      <vt:lpstr>Slide 37</vt:lpstr>
      <vt:lpstr>SEROLOGICAL PROCEDURE FELIX-WIDAL TEST</vt:lpstr>
      <vt:lpstr>NEW DIAGNOSTIC TESTS</vt:lpstr>
      <vt:lpstr>Diagnosis of Carriers</vt:lpstr>
      <vt:lpstr>Management of typhoid fever: </vt:lpstr>
      <vt:lpstr>Treatment of typhoid fever</vt:lpstr>
      <vt:lpstr>Control of Typhoid fever</vt:lpstr>
      <vt:lpstr>CONTROL-</vt:lpstr>
      <vt:lpstr>       1. Control of Reservoir</vt:lpstr>
      <vt:lpstr> Control of Cases  </vt:lpstr>
      <vt:lpstr>Control of Carrier-</vt:lpstr>
      <vt:lpstr>2. Control of Saniation</vt:lpstr>
      <vt:lpstr>Slide 49</vt:lpstr>
      <vt:lpstr>Simple hand hygiene and washing can reduce several cases of Typhoid</vt:lpstr>
      <vt:lpstr>Slide 51</vt:lpstr>
      <vt:lpstr>Slide 52</vt:lpstr>
      <vt:lpstr>3. Immunization</vt:lpstr>
      <vt:lpstr>Slide 54</vt:lpstr>
      <vt:lpstr>Typhoid Vaccine</vt:lpstr>
      <vt:lpstr>A.Vi polysaccharide Vaccine</vt:lpstr>
      <vt:lpstr>Cont..</vt:lpstr>
      <vt:lpstr>Slide 58</vt:lpstr>
      <vt:lpstr>Slide 59</vt:lpstr>
      <vt:lpstr> B. Ty21a  Vaccine  </vt:lpstr>
      <vt:lpstr>Cont.</vt:lpstr>
      <vt:lpstr>Cont..</vt:lpstr>
      <vt:lpstr>Slide 63</vt:lpstr>
      <vt:lpstr>Slide 64</vt:lpstr>
      <vt:lpstr>Facts of Vaccines for Typhoid</vt:lpstr>
      <vt:lpstr>Thank You</vt:lpstr>
      <vt:lpstr>MCQ Test</vt:lpstr>
      <vt:lpstr> </vt:lpstr>
      <vt:lpstr> </vt:lpstr>
      <vt:lpstr> </vt:lpstr>
      <vt:lpstr> </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Typhoid Fever</dc:title>
  <dc:creator/>
  <cp:lastModifiedBy>Maharshi Patel</cp:lastModifiedBy>
  <cp:revision>99</cp:revision>
  <dcterms:created xsi:type="dcterms:W3CDTF">2006-08-16T00:00:00Z</dcterms:created>
  <dcterms:modified xsi:type="dcterms:W3CDTF">2020-08-13T04:41:55Z</dcterms:modified>
</cp:coreProperties>
</file>