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8" r:id="rId2"/>
    <p:sldId id="380" r:id="rId3"/>
    <p:sldId id="395" r:id="rId4"/>
    <p:sldId id="257" r:id="rId5"/>
    <p:sldId id="259" r:id="rId6"/>
    <p:sldId id="260" r:id="rId7"/>
    <p:sldId id="263" r:id="rId8"/>
    <p:sldId id="264" r:id="rId9"/>
    <p:sldId id="381" r:id="rId10"/>
    <p:sldId id="266" r:id="rId11"/>
    <p:sldId id="267" r:id="rId12"/>
    <p:sldId id="376" r:id="rId13"/>
    <p:sldId id="335" r:id="rId14"/>
    <p:sldId id="312" r:id="rId15"/>
    <p:sldId id="313" r:id="rId16"/>
    <p:sldId id="314" r:id="rId17"/>
    <p:sldId id="315" r:id="rId18"/>
    <p:sldId id="316" r:id="rId19"/>
    <p:sldId id="317" r:id="rId20"/>
    <p:sldId id="318" r:id="rId21"/>
    <p:sldId id="383" r:id="rId22"/>
    <p:sldId id="319" r:id="rId23"/>
    <p:sldId id="396" r:id="rId24"/>
    <p:sldId id="384" r:id="rId25"/>
    <p:sldId id="333" r:id="rId26"/>
    <p:sldId id="397" r:id="rId27"/>
    <p:sldId id="385" r:id="rId28"/>
    <p:sldId id="320" r:id="rId29"/>
    <p:sldId id="321" r:id="rId30"/>
    <p:sldId id="322" r:id="rId31"/>
    <p:sldId id="323" r:id="rId32"/>
    <p:sldId id="324" r:id="rId33"/>
    <p:sldId id="386" r:id="rId34"/>
    <p:sldId id="361" r:id="rId35"/>
    <p:sldId id="387" r:id="rId36"/>
    <p:sldId id="388" r:id="rId37"/>
    <p:sldId id="390" r:id="rId38"/>
    <p:sldId id="391" r:id="rId39"/>
    <p:sldId id="392" r:id="rId40"/>
    <p:sldId id="367" r:id="rId41"/>
    <p:sldId id="402" r:id="rId42"/>
    <p:sldId id="403" r:id="rId43"/>
    <p:sldId id="400" r:id="rId44"/>
    <p:sldId id="401" r:id="rId45"/>
    <p:sldId id="404" r:id="rId46"/>
    <p:sldId id="405" r:id="rId47"/>
    <p:sldId id="406" r:id="rId48"/>
    <p:sldId id="407" r:id="rId49"/>
    <p:sldId id="408" r:id="rId50"/>
    <p:sldId id="409" r:id="rId51"/>
    <p:sldId id="39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1C4C80"/>
    <a:srgbClr val="11318B"/>
    <a:srgbClr val="0E0E8E"/>
    <a:srgbClr val="1B3B81"/>
    <a:srgbClr val="0A1A92"/>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84" autoAdjust="0"/>
  </p:normalViewPr>
  <p:slideViewPr>
    <p:cSldViewPr>
      <p:cViewPr varScale="1">
        <p:scale>
          <a:sx n="70" d="100"/>
          <a:sy n="70" d="100"/>
        </p:scale>
        <p:origin x="-1152" y="-90"/>
      </p:cViewPr>
      <p:guideLst>
        <p:guide orient="horz" pos="2160"/>
        <p:guide pos="2880"/>
      </p:guideLst>
    </p:cSldViewPr>
  </p:slideViewPr>
  <p:outlineViewPr>
    <p:cViewPr>
      <p:scale>
        <a:sx n="33" d="100"/>
        <a:sy n="33" d="100"/>
      </p:scale>
      <p:origin x="0" y="314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0A8F7-D737-47E8-80A0-4F1419BF9C15}" type="doc">
      <dgm:prSet loTypeId="urn:microsoft.com/office/officeart/2005/8/layout/venn3" loCatId="relationship" qsTypeId="urn:microsoft.com/office/officeart/2005/8/quickstyle/3d3" qsCatId="3D" csTypeId="urn:microsoft.com/office/officeart/2005/8/colors/accent1_2" csCatId="accent1" phldr="1"/>
      <dgm:spPr/>
      <dgm:t>
        <a:bodyPr/>
        <a:lstStyle/>
        <a:p>
          <a:endParaRPr lang="en-US"/>
        </a:p>
      </dgm:t>
    </dgm:pt>
    <dgm:pt modelId="{8449E613-4512-4462-9DF4-484F5E3BFA1F}">
      <dgm:prSet phldrT="[Text]" custT="1"/>
      <dgm:spPr/>
      <dgm:t>
        <a:bodyPr/>
        <a:lstStyle/>
        <a:p>
          <a:pPr algn="ctr"/>
          <a:r>
            <a:rPr lang="en-US" sz="1200" dirty="0"/>
            <a:t>Disease frequency</a:t>
          </a:r>
        </a:p>
      </dgm:t>
    </dgm:pt>
    <dgm:pt modelId="{80110596-5E52-44D5-8626-1F8D618D79B1}" type="parTrans" cxnId="{7139F405-1E8C-41E9-8D48-8386F1C908C4}">
      <dgm:prSet/>
      <dgm:spPr/>
      <dgm:t>
        <a:bodyPr/>
        <a:lstStyle/>
        <a:p>
          <a:pPr algn="ctr"/>
          <a:endParaRPr lang="en-US"/>
        </a:p>
      </dgm:t>
    </dgm:pt>
    <dgm:pt modelId="{AFAB1981-6EAB-48C2-BDD9-FA49128FE53E}" type="sibTrans" cxnId="{7139F405-1E8C-41E9-8D48-8386F1C908C4}">
      <dgm:prSet/>
      <dgm:spPr/>
      <dgm:t>
        <a:bodyPr/>
        <a:lstStyle/>
        <a:p>
          <a:pPr algn="ctr"/>
          <a:endParaRPr lang="en-US"/>
        </a:p>
      </dgm:t>
    </dgm:pt>
    <dgm:pt modelId="{BB0EA251-3389-4702-B4C3-5EC1D241E858}">
      <dgm:prSet phldrT="[Text]" custT="1"/>
      <dgm:spPr/>
      <dgm:t>
        <a:bodyPr/>
        <a:lstStyle/>
        <a:p>
          <a:pPr algn="ctr"/>
          <a:r>
            <a:rPr lang="en-US" sz="1200" dirty="0"/>
            <a:t>Determinants</a:t>
          </a:r>
        </a:p>
      </dgm:t>
    </dgm:pt>
    <dgm:pt modelId="{56285D75-9299-439F-A48D-1E7A87A4A2CA}" type="parTrans" cxnId="{0CF05D35-184B-4B58-8C7B-41BCB7376FAC}">
      <dgm:prSet/>
      <dgm:spPr/>
      <dgm:t>
        <a:bodyPr/>
        <a:lstStyle/>
        <a:p>
          <a:pPr algn="ctr"/>
          <a:endParaRPr lang="en-US"/>
        </a:p>
      </dgm:t>
    </dgm:pt>
    <dgm:pt modelId="{90872560-490E-4E9C-A519-3555F102D572}" type="sibTrans" cxnId="{0CF05D35-184B-4B58-8C7B-41BCB7376FAC}">
      <dgm:prSet/>
      <dgm:spPr/>
      <dgm:t>
        <a:bodyPr/>
        <a:lstStyle/>
        <a:p>
          <a:pPr algn="ctr"/>
          <a:endParaRPr lang="en-US"/>
        </a:p>
      </dgm:t>
    </dgm:pt>
    <dgm:pt modelId="{49248700-7433-42A1-BC8C-F2F94F08A9B7}">
      <dgm:prSet phldrT="[Text]" custT="1"/>
      <dgm:spPr/>
      <dgm:t>
        <a:bodyPr/>
        <a:lstStyle/>
        <a:p>
          <a:pPr algn="ctr"/>
          <a:r>
            <a:rPr lang="en-US" sz="1200" dirty="0"/>
            <a:t>Distribution</a:t>
          </a:r>
        </a:p>
      </dgm:t>
    </dgm:pt>
    <dgm:pt modelId="{7A0F4B12-D098-4447-8B8A-BF56C23E81B8}" type="parTrans" cxnId="{FA810D0F-F1B4-44D1-941E-70853564D6F0}">
      <dgm:prSet/>
      <dgm:spPr/>
      <dgm:t>
        <a:bodyPr/>
        <a:lstStyle/>
        <a:p>
          <a:pPr algn="ctr"/>
          <a:endParaRPr lang="en-US"/>
        </a:p>
      </dgm:t>
    </dgm:pt>
    <dgm:pt modelId="{F3971F3E-0187-4C61-BCB5-D2BA9D6B4379}" type="sibTrans" cxnId="{FA810D0F-F1B4-44D1-941E-70853564D6F0}">
      <dgm:prSet/>
      <dgm:spPr/>
      <dgm:t>
        <a:bodyPr/>
        <a:lstStyle/>
        <a:p>
          <a:pPr algn="ctr"/>
          <a:endParaRPr lang="en-US"/>
        </a:p>
      </dgm:t>
    </dgm:pt>
    <dgm:pt modelId="{CB08255E-8E2F-4DF7-8FA7-8995111BE2FA}" type="pres">
      <dgm:prSet presAssocID="{EDC0A8F7-D737-47E8-80A0-4F1419BF9C15}" presName="Name0" presStyleCnt="0">
        <dgm:presLayoutVars>
          <dgm:dir/>
          <dgm:resizeHandles val="exact"/>
        </dgm:presLayoutVars>
      </dgm:prSet>
      <dgm:spPr/>
      <dgm:t>
        <a:bodyPr/>
        <a:lstStyle/>
        <a:p>
          <a:endParaRPr lang="en-IN"/>
        </a:p>
      </dgm:t>
    </dgm:pt>
    <dgm:pt modelId="{8A4639A6-A0B7-489C-B3D6-201DAD6B5986}" type="pres">
      <dgm:prSet presAssocID="{8449E613-4512-4462-9DF4-484F5E3BFA1F}" presName="Name5" presStyleLbl="vennNode1" presStyleIdx="0" presStyleCnt="3">
        <dgm:presLayoutVars>
          <dgm:bulletEnabled val="1"/>
        </dgm:presLayoutVars>
      </dgm:prSet>
      <dgm:spPr/>
      <dgm:t>
        <a:bodyPr/>
        <a:lstStyle/>
        <a:p>
          <a:endParaRPr lang="en-IN"/>
        </a:p>
      </dgm:t>
    </dgm:pt>
    <dgm:pt modelId="{4480FBFD-A3E2-4CFC-B3D5-B3B1D93E3EEA}" type="pres">
      <dgm:prSet presAssocID="{AFAB1981-6EAB-48C2-BDD9-FA49128FE53E}" presName="space" presStyleCnt="0"/>
      <dgm:spPr/>
      <dgm:t>
        <a:bodyPr/>
        <a:lstStyle/>
        <a:p>
          <a:endParaRPr lang="en-IN"/>
        </a:p>
      </dgm:t>
    </dgm:pt>
    <dgm:pt modelId="{085B93FB-D626-476B-8132-A4B8ED107718}" type="pres">
      <dgm:prSet presAssocID="{BB0EA251-3389-4702-B4C3-5EC1D241E858}" presName="Name5" presStyleLbl="vennNode1" presStyleIdx="1" presStyleCnt="3">
        <dgm:presLayoutVars>
          <dgm:bulletEnabled val="1"/>
        </dgm:presLayoutVars>
      </dgm:prSet>
      <dgm:spPr/>
      <dgm:t>
        <a:bodyPr/>
        <a:lstStyle/>
        <a:p>
          <a:endParaRPr lang="en-IN"/>
        </a:p>
      </dgm:t>
    </dgm:pt>
    <dgm:pt modelId="{DCA621A8-7BB0-492A-B199-2DCECB3CA179}" type="pres">
      <dgm:prSet presAssocID="{90872560-490E-4E9C-A519-3555F102D572}" presName="space" presStyleCnt="0"/>
      <dgm:spPr/>
      <dgm:t>
        <a:bodyPr/>
        <a:lstStyle/>
        <a:p>
          <a:endParaRPr lang="en-IN"/>
        </a:p>
      </dgm:t>
    </dgm:pt>
    <dgm:pt modelId="{6C3EC5C6-F129-44A9-971D-377A2A2528E6}" type="pres">
      <dgm:prSet presAssocID="{49248700-7433-42A1-BC8C-F2F94F08A9B7}" presName="Name5" presStyleLbl="vennNode1" presStyleIdx="2" presStyleCnt="3">
        <dgm:presLayoutVars>
          <dgm:bulletEnabled val="1"/>
        </dgm:presLayoutVars>
      </dgm:prSet>
      <dgm:spPr/>
      <dgm:t>
        <a:bodyPr/>
        <a:lstStyle/>
        <a:p>
          <a:endParaRPr lang="en-IN"/>
        </a:p>
      </dgm:t>
    </dgm:pt>
  </dgm:ptLst>
  <dgm:cxnLst>
    <dgm:cxn modelId="{72417F7E-AB2A-4C98-9CB2-8299E11EA40A}" type="presOf" srcId="{8449E613-4512-4462-9DF4-484F5E3BFA1F}" destId="{8A4639A6-A0B7-489C-B3D6-201DAD6B5986}" srcOrd="0" destOrd="0" presId="urn:microsoft.com/office/officeart/2005/8/layout/venn3"/>
    <dgm:cxn modelId="{7139F405-1E8C-41E9-8D48-8386F1C908C4}" srcId="{EDC0A8F7-D737-47E8-80A0-4F1419BF9C15}" destId="{8449E613-4512-4462-9DF4-484F5E3BFA1F}" srcOrd="0" destOrd="0" parTransId="{80110596-5E52-44D5-8626-1F8D618D79B1}" sibTransId="{AFAB1981-6EAB-48C2-BDD9-FA49128FE53E}"/>
    <dgm:cxn modelId="{4AC95A6E-C4E7-47D6-9A5B-AD56B057784D}" type="presOf" srcId="{BB0EA251-3389-4702-B4C3-5EC1D241E858}" destId="{085B93FB-D626-476B-8132-A4B8ED107718}" srcOrd="0" destOrd="0" presId="urn:microsoft.com/office/officeart/2005/8/layout/venn3"/>
    <dgm:cxn modelId="{645EF0E8-A113-4713-B4A1-C773A3E0B123}" type="presOf" srcId="{49248700-7433-42A1-BC8C-F2F94F08A9B7}" destId="{6C3EC5C6-F129-44A9-971D-377A2A2528E6}" srcOrd="0" destOrd="0" presId="urn:microsoft.com/office/officeart/2005/8/layout/venn3"/>
    <dgm:cxn modelId="{86CA589A-0851-41CF-8E0D-A3212465E1DB}" type="presOf" srcId="{EDC0A8F7-D737-47E8-80A0-4F1419BF9C15}" destId="{CB08255E-8E2F-4DF7-8FA7-8995111BE2FA}" srcOrd="0" destOrd="0" presId="urn:microsoft.com/office/officeart/2005/8/layout/venn3"/>
    <dgm:cxn modelId="{FA810D0F-F1B4-44D1-941E-70853564D6F0}" srcId="{EDC0A8F7-D737-47E8-80A0-4F1419BF9C15}" destId="{49248700-7433-42A1-BC8C-F2F94F08A9B7}" srcOrd="2" destOrd="0" parTransId="{7A0F4B12-D098-4447-8B8A-BF56C23E81B8}" sibTransId="{F3971F3E-0187-4C61-BCB5-D2BA9D6B4379}"/>
    <dgm:cxn modelId="{0CF05D35-184B-4B58-8C7B-41BCB7376FAC}" srcId="{EDC0A8F7-D737-47E8-80A0-4F1419BF9C15}" destId="{BB0EA251-3389-4702-B4C3-5EC1D241E858}" srcOrd="1" destOrd="0" parTransId="{56285D75-9299-439F-A48D-1E7A87A4A2CA}" sibTransId="{90872560-490E-4E9C-A519-3555F102D572}"/>
    <dgm:cxn modelId="{5CA90233-D55F-44DB-BB29-C158FAB911B6}" type="presParOf" srcId="{CB08255E-8E2F-4DF7-8FA7-8995111BE2FA}" destId="{8A4639A6-A0B7-489C-B3D6-201DAD6B5986}" srcOrd="0" destOrd="0" presId="urn:microsoft.com/office/officeart/2005/8/layout/venn3"/>
    <dgm:cxn modelId="{19805C4B-B3EE-4998-8B3A-DE4DA4B286E1}" type="presParOf" srcId="{CB08255E-8E2F-4DF7-8FA7-8995111BE2FA}" destId="{4480FBFD-A3E2-4CFC-B3D5-B3B1D93E3EEA}" srcOrd="1" destOrd="0" presId="urn:microsoft.com/office/officeart/2005/8/layout/venn3"/>
    <dgm:cxn modelId="{9B766832-D0D8-47F5-B457-7DBFC841A13B}" type="presParOf" srcId="{CB08255E-8E2F-4DF7-8FA7-8995111BE2FA}" destId="{085B93FB-D626-476B-8132-A4B8ED107718}" srcOrd="2" destOrd="0" presId="urn:microsoft.com/office/officeart/2005/8/layout/venn3"/>
    <dgm:cxn modelId="{DE2C2751-6742-4B4D-8DB6-4A44743184DF}" type="presParOf" srcId="{CB08255E-8E2F-4DF7-8FA7-8995111BE2FA}" destId="{DCA621A8-7BB0-492A-B199-2DCECB3CA179}" srcOrd="3" destOrd="0" presId="urn:microsoft.com/office/officeart/2005/8/layout/venn3"/>
    <dgm:cxn modelId="{4FFBC162-00D5-422E-90C8-6533B5C15D02}" type="presParOf" srcId="{CB08255E-8E2F-4DF7-8FA7-8995111BE2FA}" destId="{6C3EC5C6-F129-44A9-971D-377A2A2528E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6FB81-81F3-4FA9-B656-63693C6DDA09}" type="doc">
      <dgm:prSet loTypeId="urn:microsoft.com/office/officeart/2005/8/layout/gear1" loCatId="relationship" qsTypeId="urn:microsoft.com/office/officeart/2005/8/quickstyle/simple5" qsCatId="simple" csTypeId="urn:microsoft.com/office/officeart/2005/8/colors/accent0_1" csCatId="mainScheme" phldr="1"/>
      <dgm:spPr/>
      <dgm:t>
        <a:bodyPr/>
        <a:lstStyle/>
        <a:p>
          <a:endParaRPr lang="en-US"/>
        </a:p>
      </dgm:t>
    </dgm:pt>
    <dgm:pt modelId="{E7A2896E-B009-41A0-891A-ACA78A8A1F5A}">
      <dgm:prSet phldrT="[Text]" custT="1"/>
      <dgm:spPr/>
      <dgm:t>
        <a:bodyPr/>
        <a:lstStyle/>
        <a:p>
          <a:r>
            <a:rPr lang="en-US" sz="1400" b="1" cap="all" spc="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Environment</a:t>
          </a:r>
        </a:p>
      </dgm:t>
    </dgm:pt>
    <dgm:pt modelId="{CBFD5505-4E9B-4634-A370-8C7F37C492A5}" type="parTrans" cxnId="{338DE2B2-E531-441A-B132-A51E138AFF48}">
      <dgm:prSet/>
      <dgm:spPr/>
      <dgm:t>
        <a:bodyPr/>
        <a:lstStyle/>
        <a:p>
          <a:endParaRPr lang="en-US" sz="1400"/>
        </a:p>
      </dgm:t>
    </dgm:pt>
    <dgm:pt modelId="{AEF873C0-84F6-4DA1-BEDF-2D2DD4FAE32F}" type="sibTrans" cxnId="{338DE2B2-E531-441A-B132-A51E138AFF48}">
      <dgm:prSet/>
      <dgm:spPr/>
      <dgm:t>
        <a:bodyPr/>
        <a:lstStyle/>
        <a:p>
          <a:endParaRPr lang="en-US" sz="1400" dirty="0"/>
        </a:p>
      </dgm:t>
    </dgm:pt>
    <dgm:pt modelId="{988934B9-87BA-4760-A344-45D00D3CAD7F}">
      <dgm:prSet phldrT="[Text]" custT="1"/>
      <dgm:spPr/>
      <dgm:t>
        <a:bodyPr/>
        <a:lstStyle/>
        <a:p>
          <a:r>
            <a:rPr lang="en-US" sz="1400" b="1" cap="all" spc="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Host</a:t>
          </a:r>
        </a:p>
      </dgm:t>
    </dgm:pt>
    <dgm:pt modelId="{1D6E2109-8722-4DF8-B002-9A50318585EA}" type="parTrans" cxnId="{19BC933D-94EE-4F1A-B86F-2EDFC00F5942}">
      <dgm:prSet/>
      <dgm:spPr/>
      <dgm:t>
        <a:bodyPr/>
        <a:lstStyle/>
        <a:p>
          <a:endParaRPr lang="en-US" sz="1400"/>
        </a:p>
      </dgm:t>
    </dgm:pt>
    <dgm:pt modelId="{0CAFD640-D7BD-4960-8675-C9B5771AEFF4}" type="sibTrans" cxnId="{19BC933D-94EE-4F1A-B86F-2EDFC00F5942}">
      <dgm:prSet/>
      <dgm:spPr/>
      <dgm:t>
        <a:bodyPr/>
        <a:lstStyle/>
        <a:p>
          <a:endParaRPr lang="en-US" sz="1400" dirty="0"/>
        </a:p>
      </dgm:t>
    </dgm:pt>
    <dgm:pt modelId="{1CFC83C9-E79F-4622-B640-A44168469006}">
      <dgm:prSet phldrT="[Text]" custT="1"/>
      <dgm:spPr/>
      <dgm:t>
        <a:bodyPr/>
        <a:lstStyle/>
        <a:p>
          <a:r>
            <a:rPr lang="en-US" sz="1400" b="1" cap="all" spc="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Agent</a:t>
          </a:r>
        </a:p>
      </dgm:t>
    </dgm:pt>
    <dgm:pt modelId="{EFD4CCB5-FAC4-4243-AF06-7E4FC885E8AA}" type="parTrans" cxnId="{9617CBC9-1CAC-44E8-A430-34C594111BF9}">
      <dgm:prSet/>
      <dgm:spPr/>
      <dgm:t>
        <a:bodyPr/>
        <a:lstStyle/>
        <a:p>
          <a:endParaRPr lang="en-US" sz="1400"/>
        </a:p>
      </dgm:t>
    </dgm:pt>
    <dgm:pt modelId="{A2AE7E7C-E0DC-4C7A-BF63-C5111DFD1A5B}" type="sibTrans" cxnId="{9617CBC9-1CAC-44E8-A430-34C594111BF9}">
      <dgm:prSet/>
      <dgm:spPr/>
      <dgm:t>
        <a:bodyPr/>
        <a:lstStyle/>
        <a:p>
          <a:endParaRPr lang="en-US" sz="1400" dirty="0"/>
        </a:p>
      </dgm:t>
    </dgm:pt>
    <dgm:pt modelId="{CDA51DB6-4B8E-42C0-970A-A7541E6ACBC3}" type="pres">
      <dgm:prSet presAssocID="{22F6FB81-81F3-4FA9-B656-63693C6DDA09}" presName="composite" presStyleCnt="0">
        <dgm:presLayoutVars>
          <dgm:chMax val="3"/>
          <dgm:animLvl val="lvl"/>
          <dgm:resizeHandles val="exact"/>
        </dgm:presLayoutVars>
      </dgm:prSet>
      <dgm:spPr/>
      <dgm:t>
        <a:bodyPr/>
        <a:lstStyle/>
        <a:p>
          <a:endParaRPr lang="en-IN"/>
        </a:p>
      </dgm:t>
    </dgm:pt>
    <dgm:pt modelId="{D37D84F9-0FBB-4E23-A988-7B6EA78337B5}" type="pres">
      <dgm:prSet presAssocID="{E7A2896E-B009-41A0-891A-ACA78A8A1F5A}" presName="gear1" presStyleLbl="node1" presStyleIdx="0" presStyleCnt="3">
        <dgm:presLayoutVars>
          <dgm:chMax val="1"/>
          <dgm:bulletEnabled val="1"/>
        </dgm:presLayoutVars>
      </dgm:prSet>
      <dgm:spPr/>
      <dgm:t>
        <a:bodyPr/>
        <a:lstStyle/>
        <a:p>
          <a:endParaRPr lang="en-IN"/>
        </a:p>
      </dgm:t>
    </dgm:pt>
    <dgm:pt modelId="{7CCACD33-6500-42F0-825A-441E205C80FB}" type="pres">
      <dgm:prSet presAssocID="{E7A2896E-B009-41A0-891A-ACA78A8A1F5A}" presName="gear1srcNode" presStyleLbl="node1" presStyleIdx="0" presStyleCnt="3"/>
      <dgm:spPr/>
      <dgm:t>
        <a:bodyPr/>
        <a:lstStyle/>
        <a:p>
          <a:endParaRPr lang="en-IN"/>
        </a:p>
      </dgm:t>
    </dgm:pt>
    <dgm:pt modelId="{0A0EE051-B52F-465E-BAFF-2386A047A5E8}" type="pres">
      <dgm:prSet presAssocID="{E7A2896E-B009-41A0-891A-ACA78A8A1F5A}" presName="gear1dstNode" presStyleLbl="node1" presStyleIdx="0" presStyleCnt="3"/>
      <dgm:spPr/>
      <dgm:t>
        <a:bodyPr/>
        <a:lstStyle/>
        <a:p>
          <a:endParaRPr lang="en-IN"/>
        </a:p>
      </dgm:t>
    </dgm:pt>
    <dgm:pt modelId="{C99B0E71-C5DD-4693-A4F3-ED968C06A8B8}" type="pres">
      <dgm:prSet presAssocID="{988934B9-87BA-4760-A344-45D00D3CAD7F}" presName="gear2" presStyleLbl="node1" presStyleIdx="1" presStyleCnt="3">
        <dgm:presLayoutVars>
          <dgm:chMax val="1"/>
          <dgm:bulletEnabled val="1"/>
        </dgm:presLayoutVars>
      </dgm:prSet>
      <dgm:spPr/>
      <dgm:t>
        <a:bodyPr/>
        <a:lstStyle/>
        <a:p>
          <a:endParaRPr lang="en-IN"/>
        </a:p>
      </dgm:t>
    </dgm:pt>
    <dgm:pt modelId="{AFC041E8-F3AD-4925-A9E8-8BA03282C8AE}" type="pres">
      <dgm:prSet presAssocID="{988934B9-87BA-4760-A344-45D00D3CAD7F}" presName="gear2srcNode" presStyleLbl="node1" presStyleIdx="1" presStyleCnt="3"/>
      <dgm:spPr/>
      <dgm:t>
        <a:bodyPr/>
        <a:lstStyle/>
        <a:p>
          <a:endParaRPr lang="en-IN"/>
        </a:p>
      </dgm:t>
    </dgm:pt>
    <dgm:pt modelId="{DF8C9AE2-40AB-4A23-9141-2AAE724B5E92}" type="pres">
      <dgm:prSet presAssocID="{988934B9-87BA-4760-A344-45D00D3CAD7F}" presName="gear2dstNode" presStyleLbl="node1" presStyleIdx="1" presStyleCnt="3"/>
      <dgm:spPr/>
      <dgm:t>
        <a:bodyPr/>
        <a:lstStyle/>
        <a:p>
          <a:endParaRPr lang="en-IN"/>
        </a:p>
      </dgm:t>
    </dgm:pt>
    <dgm:pt modelId="{30C7DEDF-6D03-4860-8DC2-B3D4247A76FD}" type="pres">
      <dgm:prSet presAssocID="{1CFC83C9-E79F-4622-B640-A44168469006}" presName="gear3" presStyleLbl="node1" presStyleIdx="2" presStyleCnt="3"/>
      <dgm:spPr/>
      <dgm:t>
        <a:bodyPr/>
        <a:lstStyle/>
        <a:p>
          <a:endParaRPr lang="en-IN"/>
        </a:p>
      </dgm:t>
    </dgm:pt>
    <dgm:pt modelId="{7CBB87F0-3116-4BA5-82A8-45EB7576946B}" type="pres">
      <dgm:prSet presAssocID="{1CFC83C9-E79F-4622-B640-A44168469006}" presName="gear3tx" presStyleLbl="node1" presStyleIdx="2" presStyleCnt="3">
        <dgm:presLayoutVars>
          <dgm:chMax val="1"/>
          <dgm:bulletEnabled val="1"/>
        </dgm:presLayoutVars>
      </dgm:prSet>
      <dgm:spPr/>
      <dgm:t>
        <a:bodyPr/>
        <a:lstStyle/>
        <a:p>
          <a:endParaRPr lang="en-IN"/>
        </a:p>
      </dgm:t>
    </dgm:pt>
    <dgm:pt modelId="{3DAB68BE-FA55-416F-9F6E-981A1EE9BBC8}" type="pres">
      <dgm:prSet presAssocID="{1CFC83C9-E79F-4622-B640-A44168469006}" presName="gear3srcNode" presStyleLbl="node1" presStyleIdx="2" presStyleCnt="3"/>
      <dgm:spPr/>
      <dgm:t>
        <a:bodyPr/>
        <a:lstStyle/>
        <a:p>
          <a:endParaRPr lang="en-IN"/>
        </a:p>
      </dgm:t>
    </dgm:pt>
    <dgm:pt modelId="{7CA0F1FD-94C6-4F32-936B-B5EF7C7D7AA3}" type="pres">
      <dgm:prSet presAssocID="{1CFC83C9-E79F-4622-B640-A44168469006}" presName="gear3dstNode" presStyleLbl="node1" presStyleIdx="2" presStyleCnt="3"/>
      <dgm:spPr/>
      <dgm:t>
        <a:bodyPr/>
        <a:lstStyle/>
        <a:p>
          <a:endParaRPr lang="en-IN"/>
        </a:p>
      </dgm:t>
    </dgm:pt>
    <dgm:pt modelId="{23F272BD-B317-4D89-9311-E2660DA0523A}" type="pres">
      <dgm:prSet presAssocID="{AEF873C0-84F6-4DA1-BEDF-2D2DD4FAE32F}" presName="connector1" presStyleLbl="sibTrans2D1" presStyleIdx="0" presStyleCnt="3"/>
      <dgm:spPr/>
      <dgm:t>
        <a:bodyPr/>
        <a:lstStyle/>
        <a:p>
          <a:endParaRPr lang="en-IN"/>
        </a:p>
      </dgm:t>
    </dgm:pt>
    <dgm:pt modelId="{2A90ADA6-43F7-4FD5-9FDA-F8E4B244A45C}" type="pres">
      <dgm:prSet presAssocID="{0CAFD640-D7BD-4960-8675-C9B5771AEFF4}" presName="connector2" presStyleLbl="sibTrans2D1" presStyleIdx="1" presStyleCnt="3"/>
      <dgm:spPr/>
      <dgm:t>
        <a:bodyPr/>
        <a:lstStyle/>
        <a:p>
          <a:endParaRPr lang="en-IN"/>
        </a:p>
      </dgm:t>
    </dgm:pt>
    <dgm:pt modelId="{74313358-CD2A-44A6-8343-EE00F7CE154E}" type="pres">
      <dgm:prSet presAssocID="{A2AE7E7C-E0DC-4C7A-BF63-C5111DFD1A5B}" presName="connector3" presStyleLbl="sibTrans2D1" presStyleIdx="2" presStyleCnt="3"/>
      <dgm:spPr/>
      <dgm:t>
        <a:bodyPr/>
        <a:lstStyle/>
        <a:p>
          <a:endParaRPr lang="en-IN"/>
        </a:p>
      </dgm:t>
    </dgm:pt>
  </dgm:ptLst>
  <dgm:cxnLst>
    <dgm:cxn modelId="{DD5436F3-73A8-470F-A5CD-F5A7CEF7239A}" type="presOf" srcId="{988934B9-87BA-4760-A344-45D00D3CAD7F}" destId="{C99B0E71-C5DD-4693-A4F3-ED968C06A8B8}" srcOrd="0" destOrd="0" presId="urn:microsoft.com/office/officeart/2005/8/layout/gear1"/>
    <dgm:cxn modelId="{8F91414D-4B6B-4810-84BF-7B3BC78F182D}" type="presOf" srcId="{22F6FB81-81F3-4FA9-B656-63693C6DDA09}" destId="{CDA51DB6-4B8E-42C0-970A-A7541E6ACBC3}" srcOrd="0" destOrd="0" presId="urn:microsoft.com/office/officeart/2005/8/layout/gear1"/>
    <dgm:cxn modelId="{C04C48DD-82FF-4523-988D-8FDDC7D5FB3D}" type="presOf" srcId="{E7A2896E-B009-41A0-891A-ACA78A8A1F5A}" destId="{D37D84F9-0FBB-4E23-A988-7B6EA78337B5}" srcOrd="0" destOrd="0" presId="urn:microsoft.com/office/officeart/2005/8/layout/gear1"/>
    <dgm:cxn modelId="{19F21EE5-B0C5-4E3D-8962-ED0A0CE2A0D2}" type="presOf" srcId="{988934B9-87BA-4760-A344-45D00D3CAD7F}" destId="{AFC041E8-F3AD-4925-A9E8-8BA03282C8AE}" srcOrd="1" destOrd="0" presId="urn:microsoft.com/office/officeart/2005/8/layout/gear1"/>
    <dgm:cxn modelId="{9617CBC9-1CAC-44E8-A430-34C594111BF9}" srcId="{22F6FB81-81F3-4FA9-B656-63693C6DDA09}" destId="{1CFC83C9-E79F-4622-B640-A44168469006}" srcOrd="2" destOrd="0" parTransId="{EFD4CCB5-FAC4-4243-AF06-7E4FC885E8AA}" sibTransId="{A2AE7E7C-E0DC-4C7A-BF63-C5111DFD1A5B}"/>
    <dgm:cxn modelId="{8A627379-41F6-4112-ADE3-BAA44756DFAD}" type="presOf" srcId="{A2AE7E7C-E0DC-4C7A-BF63-C5111DFD1A5B}" destId="{74313358-CD2A-44A6-8343-EE00F7CE154E}" srcOrd="0" destOrd="0" presId="urn:microsoft.com/office/officeart/2005/8/layout/gear1"/>
    <dgm:cxn modelId="{7E027CC3-2AF4-43DA-830C-2475C141FB4E}" type="presOf" srcId="{AEF873C0-84F6-4DA1-BEDF-2D2DD4FAE32F}" destId="{23F272BD-B317-4D89-9311-E2660DA0523A}" srcOrd="0" destOrd="0" presId="urn:microsoft.com/office/officeart/2005/8/layout/gear1"/>
    <dgm:cxn modelId="{22B8E59D-F0B1-4342-876D-F833CA435456}" type="presOf" srcId="{1CFC83C9-E79F-4622-B640-A44168469006}" destId="{3DAB68BE-FA55-416F-9F6E-981A1EE9BBC8}" srcOrd="2" destOrd="0" presId="urn:microsoft.com/office/officeart/2005/8/layout/gear1"/>
    <dgm:cxn modelId="{19BC933D-94EE-4F1A-B86F-2EDFC00F5942}" srcId="{22F6FB81-81F3-4FA9-B656-63693C6DDA09}" destId="{988934B9-87BA-4760-A344-45D00D3CAD7F}" srcOrd="1" destOrd="0" parTransId="{1D6E2109-8722-4DF8-B002-9A50318585EA}" sibTransId="{0CAFD640-D7BD-4960-8675-C9B5771AEFF4}"/>
    <dgm:cxn modelId="{4D905C7A-4556-4ABC-B183-167145690CC4}" type="presOf" srcId="{E7A2896E-B009-41A0-891A-ACA78A8A1F5A}" destId="{7CCACD33-6500-42F0-825A-441E205C80FB}" srcOrd="1" destOrd="0" presId="urn:microsoft.com/office/officeart/2005/8/layout/gear1"/>
    <dgm:cxn modelId="{856008FA-3A64-4356-B12C-54B54BAD5D5A}" type="presOf" srcId="{1CFC83C9-E79F-4622-B640-A44168469006}" destId="{30C7DEDF-6D03-4860-8DC2-B3D4247A76FD}" srcOrd="0" destOrd="0" presId="urn:microsoft.com/office/officeart/2005/8/layout/gear1"/>
    <dgm:cxn modelId="{3C2109A3-2F2F-47C4-BD9B-55D1E8EB2BC8}" type="presOf" srcId="{0CAFD640-D7BD-4960-8675-C9B5771AEFF4}" destId="{2A90ADA6-43F7-4FD5-9FDA-F8E4B244A45C}" srcOrd="0" destOrd="0" presId="urn:microsoft.com/office/officeart/2005/8/layout/gear1"/>
    <dgm:cxn modelId="{2B6AEDB5-96BB-462C-A68F-09A3060502CB}" type="presOf" srcId="{E7A2896E-B009-41A0-891A-ACA78A8A1F5A}" destId="{0A0EE051-B52F-465E-BAFF-2386A047A5E8}" srcOrd="2" destOrd="0" presId="urn:microsoft.com/office/officeart/2005/8/layout/gear1"/>
    <dgm:cxn modelId="{59A5EBF8-68F6-45E3-A94B-D6A925321EB5}" type="presOf" srcId="{1CFC83C9-E79F-4622-B640-A44168469006}" destId="{7CBB87F0-3116-4BA5-82A8-45EB7576946B}" srcOrd="1" destOrd="0" presId="urn:microsoft.com/office/officeart/2005/8/layout/gear1"/>
    <dgm:cxn modelId="{F5C6C092-A6A7-4FED-B34B-5A56800F9E4E}" type="presOf" srcId="{1CFC83C9-E79F-4622-B640-A44168469006}" destId="{7CA0F1FD-94C6-4F32-936B-B5EF7C7D7AA3}" srcOrd="3" destOrd="0" presId="urn:microsoft.com/office/officeart/2005/8/layout/gear1"/>
    <dgm:cxn modelId="{D08E9A6E-2AA5-4AF1-936F-21680ED5B6AE}" type="presOf" srcId="{988934B9-87BA-4760-A344-45D00D3CAD7F}" destId="{DF8C9AE2-40AB-4A23-9141-2AAE724B5E92}" srcOrd="2" destOrd="0" presId="urn:microsoft.com/office/officeart/2005/8/layout/gear1"/>
    <dgm:cxn modelId="{338DE2B2-E531-441A-B132-A51E138AFF48}" srcId="{22F6FB81-81F3-4FA9-B656-63693C6DDA09}" destId="{E7A2896E-B009-41A0-891A-ACA78A8A1F5A}" srcOrd="0" destOrd="0" parTransId="{CBFD5505-4E9B-4634-A370-8C7F37C492A5}" sibTransId="{AEF873C0-84F6-4DA1-BEDF-2D2DD4FAE32F}"/>
    <dgm:cxn modelId="{D188F2B8-06D6-485A-B35C-302460F8A8FA}" type="presParOf" srcId="{CDA51DB6-4B8E-42C0-970A-A7541E6ACBC3}" destId="{D37D84F9-0FBB-4E23-A988-7B6EA78337B5}" srcOrd="0" destOrd="0" presId="urn:microsoft.com/office/officeart/2005/8/layout/gear1"/>
    <dgm:cxn modelId="{6E702AA5-9241-4D00-8010-3DEE59821F23}" type="presParOf" srcId="{CDA51DB6-4B8E-42C0-970A-A7541E6ACBC3}" destId="{7CCACD33-6500-42F0-825A-441E205C80FB}" srcOrd="1" destOrd="0" presId="urn:microsoft.com/office/officeart/2005/8/layout/gear1"/>
    <dgm:cxn modelId="{4AE12134-FF0B-464E-ABBF-AE325122F195}" type="presParOf" srcId="{CDA51DB6-4B8E-42C0-970A-A7541E6ACBC3}" destId="{0A0EE051-B52F-465E-BAFF-2386A047A5E8}" srcOrd="2" destOrd="0" presId="urn:microsoft.com/office/officeart/2005/8/layout/gear1"/>
    <dgm:cxn modelId="{6C56182E-71C0-4087-90CC-A1DD04D0C801}" type="presParOf" srcId="{CDA51DB6-4B8E-42C0-970A-A7541E6ACBC3}" destId="{C99B0E71-C5DD-4693-A4F3-ED968C06A8B8}" srcOrd="3" destOrd="0" presId="urn:microsoft.com/office/officeart/2005/8/layout/gear1"/>
    <dgm:cxn modelId="{53D219D5-DAE9-46C5-8A99-A403D1E2A6B9}" type="presParOf" srcId="{CDA51DB6-4B8E-42C0-970A-A7541E6ACBC3}" destId="{AFC041E8-F3AD-4925-A9E8-8BA03282C8AE}" srcOrd="4" destOrd="0" presId="urn:microsoft.com/office/officeart/2005/8/layout/gear1"/>
    <dgm:cxn modelId="{7A8F18B0-BAB9-496B-AE94-E1041DEA796C}" type="presParOf" srcId="{CDA51DB6-4B8E-42C0-970A-A7541E6ACBC3}" destId="{DF8C9AE2-40AB-4A23-9141-2AAE724B5E92}" srcOrd="5" destOrd="0" presId="urn:microsoft.com/office/officeart/2005/8/layout/gear1"/>
    <dgm:cxn modelId="{E4F3D192-75AF-4C43-861E-B1A3FECC1CEB}" type="presParOf" srcId="{CDA51DB6-4B8E-42C0-970A-A7541E6ACBC3}" destId="{30C7DEDF-6D03-4860-8DC2-B3D4247A76FD}" srcOrd="6" destOrd="0" presId="urn:microsoft.com/office/officeart/2005/8/layout/gear1"/>
    <dgm:cxn modelId="{749C0BE8-BE63-4733-84CC-67D77F3FE090}" type="presParOf" srcId="{CDA51DB6-4B8E-42C0-970A-A7541E6ACBC3}" destId="{7CBB87F0-3116-4BA5-82A8-45EB7576946B}" srcOrd="7" destOrd="0" presId="urn:microsoft.com/office/officeart/2005/8/layout/gear1"/>
    <dgm:cxn modelId="{4EEC4F89-A58F-4368-9FA5-DC089088158C}" type="presParOf" srcId="{CDA51DB6-4B8E-42C0-970A-A7541E6ACBC3}" destId="{3DAB68BE-FA55-416F-9F6E-981A1EE9BBC8}" srcOrd="8" destOrd="0" presId="urn:microsoft.com/office/officeart/2005/8/layout/gear1"/>
    <dgm:cxn modelId="{E5DC188D-2295-4250-B28B-C23287472E98}" type="presParOf" srcId="{CDA51DB6-4B8E-42C0-970A-A7541E6ACBC3}" destId="{7CA0F1FD-94C6-4F32-936B-B5EF7C7D7AA3}" srcOrd="9" destOrd="0" presId="urn:microsoft.com/office/officeart/2005/8/layout/gear1"/>
    <dgm:cxn modelId="{EFDC9321-FAD9-4A22-9A59-773795661774}" type="presParOf" srcId="{CDA51DB6-4B8E-42C0-970A-A7541E6ACBC3}" destId="{23F272BD-B317-4D89-9311-E2660DA0523A}" srcOrd="10" destOrd="0" presId="urn:microsoft.com/office/officeart/2005/8/layout/gear1"/>
    <dgm:cxn modelId="{3D2F6C96-1EB0-4AFD-A9CC-1CF777D5E831}" type="presParOf" srcId="{CDA51DB6-4B8E-42C0-970A-A7541E6ACBC3}" destId="{2A90ADA6-43F7-4FD5-9FDA-F8E4B244A45C}" srcOrd="11" destOrd="0" presId="urn:microsoft.com/office/officeart/2005/8/layout/gear1"/>
    <dgm:cxn modelId="{8C414C4D-8164-4227-AC2F-BE3522D935AC}" type="presParOf" srcId="{CDA51DB6-4B8E-42C0-970A-A7541E6ACBC3}" destId="{74313358-CD2A-44A6-8343-EE00F7CE154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3CAA7-E3AD-435D-BF68-66F2C9284420}" type="datetimeFigureOut">
              <a:rPr lang="en-US" smtClean="0"/>
              <a:pPr/>
              <a:t>11/01/2017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75B58-5118-4912-90AA-B9ACAEDD4BEF}" type="slidenum">
              <a:rPr lang="en-IN" smtClean="0"/>
              <a:pPr/>
              <a:t>‹#›</a:t>
            </a:fld>
            <a:endParaRPr lang="en-IN"/>
          </a:p>
        </p:txBody>
      </p:sp>
    </p:spTree>
    <p:extLst>
      <p:ext uri="{BB962C8B-B14F-4D97-AF65-F5344CB8AC3E}">
        <p14:creationId xmlns:p14="http://schemas.microsoft.com/office/powerpoint/2010/main" val="246746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DCA6E-EBA9-41AB-9991-94EAB123D0A9}" type="slidenum">
              <a:rPr lang="en-US"/>
              <a:pPr/>
              <a:t>23</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1353435-61CD-44F1-8935-3662DB83B8F9}" type="datetimeFigureOut">
              <a:rPr lang="en-US" smtClean="0"/>
              <a:pPr/>
              <a:t>11/01/2017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CFF7041-20B9-4617-897C-7CD1501A673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353435-61CD-44F1-8935-3662DB83B8F9}" type="datetimeFigureOut">
              <a:rPr lang="en-US" smtClean="0"/>
              <a:pPr/>
              <a:t>11/01/2017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CFF7041-20B9-4617-897C-7CD1501A6739}"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353435-61CD-44F1-8935-3662DB83B8F9}" type="datetimeFigureOut">
              <a:rPr lang="en-US" smtClean="0"/>
              <a:pPr/>
              <a:t>11/01/2017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CFF7041-20B9-4617-897C-7CD1501A6739}"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353435-61CD-44F1-8935-3662DB83B8F9}" type="datetimeFigureOut">
              <a:rPr lang="en-US" smtClean="0"/>
              <a:pPr/>
              <a:t>11/01/2017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CFF7041-20B9-4617-897C-7CD1501A6739}"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53435-61CD-44F1-8935-3662DB83B8F9}" type="datetimeFigureOut">
              <a:rPr lang="en-US" smtClean="0"/>
              <a:pPr/>
              <a:t>11/01/2017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CFF7041-20B9-4617-897C-7CD1501A6739}"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1353435-61CD-44F1-8935-3662DB83B8F9}" type="datetimeFigureOut">
              <a:rPr lang="en-US" smtClean="0"/>
              <a:pPr/>
              <a:t>11/01/2017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FCFF7041-20B9-4617-897C-7CD1501A6739}"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1353435-61CD-44F1-8935-3662DB83B8F9}" type="datetimeFigureOut">
              <a:rPr lang="en-US" smtClean="0"/>
              <a:pPr/>
              <a:t>11/01/2017</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FCFF7041-20B9-4617-897C-7CD1501A6739}"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1353435-61CD-44F1-8935-3662DB83B8F9}" type="datetimeFigureOut">
              <a:rPr lang="en-US" smtClean="0"/>
              <a:pPr/>
              <a:t>11/01/2017</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FCFF7041-20B9-4617-897C-7CD1501A6739}"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53435-61CD-44F1-8935-3662DB83B8F9}" type="datetimeFigureOut">
              <a:rPr lang="en-US" smtClean="0"/>
              <a:pPr/>
              <a:t>11/01/2017</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FCFF7041-20B9-4617-897C-7CD1501A6739}"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53435-61CD-44F1-8935-3662DB83B8F9}" type="datetimeFigureOut">
              <a:rPr lang="en-US" smtClean="0"/>
              <a:pPr/>
              <a:t>11/01/2017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FCFF7041-20B9-4617-897C-7CD1501A6739}"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53435-61CD-44F1-8935-3662DB83B8F9}" type="datetimeFigureOut">
              <a:rPr lang="en-US" smtClean="0"/>
              <a:pPr/>
              <a:t>11/01/2017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FCFF7041-20B9-4617-897C-7CD1501A6739}"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2000"/>
            <a:lum/>
          </a:blip>
          <a:srcRect/>
          <a:stretch>
            <a:fillRect t="-28000" b="-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53435-61CD-44F1-8935-3662DB83B8F9}" type="datetimeFigureOut">
              <a:rPr lang="en-US" smtClean="0"/>
              <a:pPr/>
              <a:t>11/01/2017</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F7041-20B9-4617-897C-7CD1501A6739}"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3.bp.blogspot.com/-xEEmqizb2jw/TgggXf-2jCI/AAAAAAAAAU4/kTAizi0pvjY/s1600/who.bmp"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ncbi.nlm.nih.gov/pubmed?term=Byrd%20KK%5bAuthor%5d&amp;cauthor=true&amp;cauthor_uid=23523408" TargetMode="External"/><Relationship Id="rId2" Type="http://schemas.openxmlformats.org/officeDocument/2006/relationships/hyperlink" Target="http://www.ncbi.nlm.nih.gov/pubmed?term=Lu%20PJ%5bAuthor%5d&amp;cauthor=true&amp;cauthor_uid=23523408" TargetMode="External"/><Relationship Id="rId1" Type="http://schemas.openxmlformats.org/officeDocument/2006/relationships/slideLayout" Target="../slideLayouts/slideLayout7.xml"/><Relationship Id="rId4" Type="http://schemas.openxmlformats.org/officeDocument/2006/relationships/hyperlink" Target="http://www.ncbi.nlm.nih.gov/pubmed?term=Murphy%20TV%5bAuthor%5d&amp;cauthor=true&amp;cauthor_uid=23523408"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ncbi.nlm.nih.gov/pubmed?term=Bell%20BP%5bAuthor%5d&amp;cauthor=true&amp;cauthor_uid=11986444" TargetMode="External"/><Relationship Id="rId2" Type="http://schemas.openxmlformats.org/officeDocument/2006/relationships/hyperlink" Target="http://www.ncbi.nlm.nih.gov/pubmed?term=Armstrong%20GL%5bAuthor%5d&amp;cauthor=true&amp;cauthor_uid=11986444"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ext Box 1"/>
          <p:cNvSpPr txBox="1">
            <a:spLocks noChangeArrowheads="1"/>
          </p:cNvSpPr>
          <p:nvPr/>
        </p:nvSpPr>
        <p:spPr bwMode="auto">
          <a:xfrm>
            <a:off x="1714480" y="642918"/>
            <a:ext cx="5857916" cy="12926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sng" strike="noStrike" cap="none" normalizeH="0" baseline="0" dirty="0" smtClean="0">
              <a:ln>
                <a:noFill/>
              </a:ln>
              <a:solidFill>
                <a:srgbClr val="0066FF"/>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5400" b="1" i="0" u="sng" strike="noStrike" cap="none" normalizeH="0" baseline="0" dirty="0" smtClean="0">
                <a:ln>
                  <a:noFill/>
                </a:ln>
                <a:solidFill>
                  <a:srgbClr val="0066FF"/>
                </a:solidFill>
                <a:effectLst/>
                <a:latin typeface="Times New Roman" pitchFamily="18" charset="0"/>
                <a:ea typeface="Calibri" pitchFamily="34" charset="0"/>
                <a:cs typeface="Times New Roman" pitchFamily="18" charset="0"/>
              </a:rPr>
              <a:t>HEPATITIS A</a:t>
            </a:r>
            <a:endParaRPr kumimoji="0" lang="en-US" sz="5400" b="0" i="0" u="none" strike="noStrike" cap="none" normalizeH="0" baseline="0" dirty="0" smtClean="0">
              <a:ln>
                <a:noFill/>
              </a:ln>
              <a:solidFill>
                <a:srgbClr val="0066FF"/>
              </a:solidFill>
              <a:effectLst/>
              <a:latin typeface="Arial" pitchFamily="34" charset="0"/>
              <a:cs typeface="Arial" pitchFamily="34" charset="0"/>
            </a:endParaRPr>
          </a:p>
        </p:txBody>
      </p:sp>
      <p:sp>
        <p:nvSpPr>
          <p:cNvPr id="2051" name="Rectangle 3"/>
          <p:cNvSpPr>
            <a:spLocks noChangeArrowheads="1"/>
          </p:cNvSpPr>
          <p:nvPr/>
        </p:nvSpPr>
        <p:spPr bwMode="auto">
          <a:xfrm>
            <a:off x="22860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3636820"/>
            <a:ext cx="914400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667250" algn="l"/>
              </a:tabLst>
            </a:pPr>
            <a:r>
              <a:rPr kumimoji="0" lang="en-US" sz="1100" b="1" i="0" u="none" strike="noStrike" cap="none" normalizeH="0" baseline="0" dirty="0" smtClean="0">
                <a:ln>
                  <a:noFill/>
                </a:ln>
                <a:solidFill>
                  <a:srgbClr val="0066FF"/>
                </a:solidFill>
                <a:effectLst/>
                <a:latin typeface="Arial" pitchFamily="34" charset="0"/>
                <a:cs typeface="Arial" pitchFamily="34" charset="0"/>
              </a:rPr>
              <a:t/>
            </a:r>
            <a:br>
              <a:rPr kumimoji="0" lang="en-US" sz="1100" b="1" i="0" u="none" strike="noStrike" cap="none" normalizeH="0" baseline="0" dirty="0" smtClean="0">
                <a:ln>
                  <a:noFill/>
                </a:ln>
                <a:solidFill>
                  <a:srgbClr val="0066FF"/>
                </a:solidFill>
                <a:effectLst/>
                <a:latin typeface="Arial" pitchFamily="34" charset="0"/>
                <a:cs typeface="Arial" pitchFamily="34" charset="0"/>
              </a:rPr>
            </a:br>
            <a:endParaRPr kumimoji="0" lang="en-US" sz="1800" b="1" i="0" u="none" strike="noStrike" cap="none" normalizeH="0" baseline="0" dirty="0" smtClean="0">
              <a:ln>
                <a:noFill/>
              </a:ln>
              <a:solidFill>
                <a:srgbClr val="0066FF"/>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667250" algn="l"/>
              </a:tabLst>
            </a:pPr>
            <a:r>
              <a:rPr kumimoji="0" lang="en-US" sz="1100" b="1" i="0" u="none" strike="noStrike" cap="none" normalizeH="0" baseline="0" dirty="0" smtClean="0">
                <a:ln>
                  <a:noFill/>
                </a:ln>
                <a:solidFill>
                  <a:srgbClr val="0066FF"/>
                </a:solidFill>
                <a:effectLst/>
                <a:latin typeface="Calibri" pitchFamily="34" charset="0"/>
                <a:ea typeface="Calibri" pitchFamily="34" charset="0"/>
                <a:cs typeface="Times New Roman" pitchFamily="18" charset="0"/>
              </a:rPr>
              <a:t>	</a:t>
            </a:r>
            <a:endParaRPr kumimoji="0" lang="en-US" sz="1100" b="1" i="0" u="none" strike="noStrike" cap="none" normalizeH="0" baseline="0" dirty="0" smtClean="0">
              <a:ln>
                <a:noFill/>
              </a:ln>
              <a:solidFill>
                <a:srgbClr val="0066FF"/>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667250" algn="l"/>
              </a:tabLst>
            </a:pPr>
            <a:r>
              <a:rPr lang="en-US" sz="3200" dirty="0" smtClean="0">
                <a:solidFill>
                  <a:srgbClr val="0066FF"/>
                </a:solidFill>
                <a:latin typeface="Arial" pitchFamily="34" charset="0"/>
                <a:cs typeface="Arial" pitchFamily="34" charset="0"/>
              </a:rPr>
              <a:t> Dr.Divyang Patel</a:t>
            </a:r>
          </a:p>
          <a:p>
            <a:pPr marL="0" marR="0" lvl="0" indent="0" algn="ctr" defTabSz="914400" rtl="0" eaLnBrk="0" fontAlgn="base" latinLnBrk="0" hangingPunct="0">
              <a:lnSpc>
                <a:spcPct val="100000"/>
              </a:lnSpc>
              <a:spcBef>
                <a:spcPct val="0"/>
              </a:spcBef>
              <a:spcAft>
                <a:spcPct val="0"/>
              </a:spcAft>
              <a:buClrTx/>
              <a:buSzTx/>
              <a:buFontTx/>
              <a:buNone/>
              <a:tabLst>
                <a:tab pos="4667250" algn="l"/>
              </a:tabLst>
            </a:pPr>
            <a:r>
              <a:rPr lang="en-US" sz="3200" dirty="0" smtClean="0">
                <a:solidFill>
                  <a:srgbClr val="0066FF"/>
                </a:solidFill>
                <a:latin typeface="Arial" pitchFamily="34" charset="0"/>
                <a:cs typeface="Arial" pitchFamily="34" charset="0"/>
              </a:rPr>
              <a:t>Assistant Professor</a:t>
            </a:r>
          </a:p>
          <a:p>
            <a:pPr marL="0" marR="0" lvl="0" indent="0" algn="ctr" defTabSz="914400" rtl="0" eaLnBrk="0" fontAlgn="base" latinLnBrk="0" hangingPunct="0">
              <a:lnSpc>
                <a:spcPct val="100000"/>
              </a:lnSpc>
              <a:spcBef>
                <a:spcPct val="0"/>
              </a:spcBef>
              <a:spcAft>
                <a:spcPct val="0"/>
              </a:spcAft>
              <a:buClrTx/>
              <a:buSzTx/>
              <a:buFontTx/>
              <a:buNone/>
              <a:tabLst>
                <a:tab pos="4667250" algn="l"/>
              </a:tabLst>
            </a:pPr>
            <a:r>
              <a:rPr lang="en-US" sz="3200" dirty="0" smtClean="0">
                <a:solidFill>
                  <a:srgbClr val="0066FF"/>
                </a:solidFill>
                <a:latin typeface="Arial" pitchFamily="34" charset="0"/>
                <a:cs typeface="Arial" pitchFamily="34" charset="0"/>
              </a:rPr>
              <a:t>DEPARTMENT </a:t>
            </a:r>
            <a:r>
              <a:rPr lang="en-US" sz="3200" dirty="0" smtClean="0">
                <a:solidFill>
                  <a:srgbClr val="0066FF"/>
                </a:solidFill>
                <a:latin typeface="Arial" pitchFamily="34" charset="0"/>
                <a:cs typeface="Arial" pitchFamily="34" charset="0"/>
              </a:rPr>
              <a:t>OF COMMUNITY MEDICINE</a:t>
            </a:r>
            <a:endParaRPr kumimoji="0" lang="en-US" sz="3200" i="0" u="none" strike="noStrike" cap="none" normalizeH="0" baseline="0" dirty="0" smtClean="0">
              <a:ln>
                <a:noFill/>
              </a:ln>
              <a:solidFill>
                <a:srgbClr val="0066FF"/>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955203"/>
          </a:xfrm>
          <a:prstGeom prst="rect">
            <a:avLst/>
          </a:prstGeom>
          <a:noFill/>
        </p:spPr>
        <p:txBody>
          <a:bodyPr wrap="square" rtlCol="0">
            <a:spAutoFit/>
          </a:bodyPr>
          <a:lstStyle/>
          <a:p>
            <a:pPr algn="just"/>
            <a:endParaRPr lang="en-IN" sz="2400" b="1" u="sng" dirty="0" smtClean="0">
              <a:solidFill>
                <a:srgbClr val="0E0E8E"/>
              </a:solidFill>
              <a:latin typeface="Times New Roman" pitchFamily="18" charset="0"/>
              <a:cs typeface="Times New Roman" pitchFamily="18" charset="0"/>
            </a:endParaRPr>
          </a:p>
          <a:p>
            <a:pPr algn="ctr"/>
            <a:r>
              <a:rPr lang="en-IN" sz="2800" b="1" u="sng" dirty="0" smtClean="0">
                <a:solidFill>
                  <a:srgbClr val="0066FF"/>
                </a:solidFill>
                <a:latin typeface="Times New Roman" pitchFamily="18" charset="0"/>
                <a:cs typeface="Times New Roman" pitchFamily="18" charset="0"/>
              </a:rPr>
              <a:t>SIGNS &amp; SYMPTOMS</a:t>
            </a:r>
            <a:r>
              <a:rPr lang="en-IN" sz="2800" b="1" i="1" dirty="0" smtClean="0">
                <a:solidFill>
                  <a:srgbClr val="0066FF"/>
                </a:solidFill>
                <a:latin typeface="Times New Roman" pitchFamily="18" charset="0"/>
                <a:cs typeface="Times New Roman" pitchFamily="18" charset="0"/>
              </a:rPr>
              <a:t>:-</a:t>
            </a:r>
          </a:p>
          <a:p>
            <a:pPr algn="just"/>
            <a:endParaRPr lang="en-IN" sz="2400" dirty="0">
              <a:latin typeface="Times New Roman" pitchFamily="18" charset="0"/>
              <a:cs typeface="Times New Roman" pitchFamily="18" charset="0"/>
            </a:endParaRPr>
          </a:p>
          <a:p>
            <a:pPr lvl="0" algn="just">
              <a:buFont typeface="Arial" pitchFamily="34" charset="0"/>
              <a:buChar char="•"/>
            </a:pPr>
            <a:r>
              <a:rPr lang="en-US" sz="2400" dirty="0">
                <a:latin typeface="Times New Roman" pitchFamily="18" charset="0"/>
                <a:cs typeface="Times New Roman" pitchFamily="18" charset="0"/>
              </a:rPr>
              <a:t>In hepatitis A infection&lt;6 years, clinically apparent disease increases with age</a:t>
            </a:r>
            <a:r>
              <a:rPr lang="en-US" sz="2400" dirty="0" smtClean="0">
                <a:latin typeface="Times New Roman" pitchFamily="18" charset="0"/>
                <a:cs typeface="Times New Roman" pitchFamily="18" charset="0"/>
              </a:rPr>
              <a:t>.</a:t>
            </a:r>
          </a:p>
          <a:p>
            <a:pPr lvl="0" algn="just">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children of age, most infections (70%) are asymptomatic, and if illness does occur, it is usually anicteric</a:t>
            </a:r>
            <a:r>
              <a:rPr lang="en-US" sz="2400" dirty="0" smtClean="0">
                <a:latin typeface="Times New Roman" pitchFamily="18" charset="0"/>
                <a:cs typeface="Times New Roman" pitchFamily="18" charset="0"/>
              </a:rPr>
              <a:t>.</a:t>
            </a:r>
          </a:p>
          <a:p>
            <a:pPr lvl="0" algn="just">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Among older children and adults, infection is usually symptomatic, with jaundice occurring in 70% of patients. In some cases, HAV causes a second bout of jaundice and cholestasis 6-12 weeks after primary infection. However 15-20%of the patient may have prolonged or relapsing </a:t>
            </a:r>
            <a:r>
              <a:rPr lang="en-US" sz="2400" dirty="0" smtClean="0">
                <a:latin typeface="Times New Roman" pitchFamily="18" charset="0"/>
                <a:cs typeface="Times New Roman" pitchFamily="18" charset="0"/>
              </a:rPr>
              <a:t>disease.</a:t>
            </a:r>
            <a:endParaRPr lang="en-IN" sz="2400" b="1" dirty="0">
              <a:latin typeface="Times New Roman" pitchFamily="18" charset="0"/>
              <a:cs typeface="Times New Roman" pitchFamily="18" charset="0"/>
            </a:endParaRPr>
          </a:p>
          <a:p>
            <a:endParaRPr lang="en-IN"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642918"/>
            <a:ext cx="8643998" cy="4524315"/>
          </a:xfrm>
          <a:prstGeom prst="rect">
            <a:avLst/>
          </a:prstGeom>
          <a:noFill/>
        </p:spPr>
        <p:txBody>
          <a:bodyPr wrap="square" rtlCol="0">
            <a:spAutoFit/>
          </a:bodyPr>
          <a:lstStyle/>
          <a:p>
            <a:pPr lvl="0" algn="just">
              <a:buFont typeface="Arial" pitchFamily="34" charset="0"/>
              <a:buChar char="•"/>
            </a:pPr>
            <a:r>
              <a:rPr lang="en-US" sz="2400" dirty="0">
                <a:latin typeface="Times New Roman" pitchFamily="18" charset="0"/>
                <a:cs typeface="Times New Roman" pitchFamily="18" charset="0"/>
              </a:rPr>
              <a:t>Prodromal </a:t>
            </a:r>
            <a:r>
              <a:rPr lang="en-US" sz="2400" dirty="0" smtClean="0">
                <a:latin typeface="Times New Roman" pitchFamily="18" charset="0"/>
                <a:cs typeface="Times New Roman" pitchFamily="18" charset="0"/>
              </a:rPr>
              <a:t>symptoms </a:t>
            </a:r>
            <a:r>
              <a:rPr lang="en-US" sz="2400" dirty="0">
                <a:latin typeface="Times New Roman" pitchFamily="18" charset="0"/>
                <a:cs typeface="Times New Roman" pitchFamily="18" charset="0"/>
              </a:rPr>
              <a:t>characterized </a:t>
            </a:r>
            <a:r>
              <a:rPr lang="en-US" sz="2400" dirty="0" smtClean="0">
                <a:latin typeface="Times New Roman" pitchFamily="18" charset="0"/>
                <a:cs typeface="Times New Roman" pitchFamily="18" charset="0"/>
              </a:rPr>
              <a:t>by:</a:t>
            </a:r>
          </a:p>
          <a:p>
            <a:pPr lvl="6" algn="just">
              <a:buFont typeface="Arial" pitchFamily="34" charset="0"/>
              <a:buChar char="•"/>
            </a:pPr>
            <a:r>
              <a:rPr lang="en-US" sz="2400" dirty="0" smtClean="0">
                <a:latin typeface="Times New Roman" pitchFamily="18" charset="0"/>
                <a:cs typeface="Times New Roman" pitchFamily="18" charset="0"/>
              </a:rPr>
              <a:t>Fever</a:t>
            </a:r>
          </a:p>
          <a:p>
            <a:pPr lvl="6" algn="just">
              <a:buFont typeface="Arial" pitchFamily="34" charset="0"/>
              <a:buChar char="•"/>
            </a:pPr>
            <a:r>
              <a:rPr lang="en-US" sz="2400" dirty="0" smtClean="0">
                <a:latin typeface="Times New Roman" pitchFamily="18" charset="0"/>
                <a:cs typeface="Times New Roman" pitchFamily="18" charset="0"/>
              </a:rPr>
              <a:t>Chills</a:t>
            </a:r>
          </a:p>
          <a:p>
            <a:pPr lvl="6" algn="just">
              <a:buFont typeface="Arial" pitchFamily="34" charset="0"/>
              <a:buChar char="•"/>
            </a:pPr>
            <a:r>
              <a:rPr lang="en-US" sz="2400" dirty="0" smtClean="0">
                <a:latin typeface="Times New Roman" pitchFamily="18" charset="0"/>
                <a:cs typeface="Times New Roman" pitchFamily="18" charset="0"/>
              </a:rPr>
              <a:t>Headache</a:t>
            </a:r>
            <a:endParaRPr lang="en-US" sz="2400" dirty="0">
              <a:latin typeface="Times New Roman" pitchFamily="18" charset="0"/>
              <a:cs typeface="Times New Roman" pitchFamily="18" charset="0"/>
            </a:endParaRPr>
          </a:p>
          <a:p>
            <a:pPr lvl="6" algn="just">
              <a:buFont typeface="Arial" pitchFamily="34" charset="0"/>
              <a:buChar char="•"/>
            </a:pPr>
            <a:r>
              <a:rPr lang="en-US" sz="2400" dirty="0" smtClean="0">
                <a:latin typeface="Times New Roman" pitchFamily="18" charset="0"/>
                <a:cs typeface="Times New Roman" pitchFamily="18" charset="0"/>
              </a:rPr>
              <a:t> malaise</a:t>
            </a:r>
          </a:p>
          <a:p>
            <a:pPr lvl="6" algn="just">
              <a:buFont typeface="Arial" pitchFamily="34" charset="0"/>
              <a:buChar char="•"/>
            </a:pPr>
            <a:r>
              <a:rPr lang="en-US" sz="2400" dirty="0" smtClean="0">
                <a:latin typeface="Times New Roman" pitchFamily="18" charset="0"/>
                <a:cs typeface="Times New Roman" pitchFamily="18" charset="0"/>
              </a:rPr>
              <a:t>Anorexia</a:t>
            </a:r>
          </a:p>
          <a:p>
            <a:pPr lvl="6" algn="just">
              <a:buFont typeface="Arial" pitchFamily="34" charset="0"/>
              <a:buChar char="•"/>
            </a:pPr>
            <a:r>
              <a:rPr lang="en-US" sz="2400" dirty="0" smtClean="0">
                <a:latin typeface="Times New Roman" pitchFamily="18" charset="0"/>
                <a:cs typeface="Times New Roman" pitchFamily="18" charset="0"/>
              </a:rPr>
              <a:t>Nausea,vomiting </a:t>
            </a:r>
            <a:r>
              <a:rPr lang="en-US" sz="2400" dirty="0">
                <a:latin typeface="Times New Roman" pitchFamily="18" charset="0"/>
                <a:cs typeface="Times New Roman" pitchFamily="18" charset="0"/>
              </a:rPr>
              <a:t>and diarrhoea follow.</a:t>
            </a:r>
            <a:endParaRPr lang="en-IN" sz="2400" b="1" dirty="0">
              <a:latin typeface="Times New Roman" pitchFamily="18" charset="0"/>
              <a:cs typeface="Times New Roman" pitchFamily="18" charset="0"/>
            </a:endParaRPr>
          </a:p>
          <a:p>
            <a:pPr lvl="0" algn="just">
              <a:buFont typeface="Arial" pitchFamily="34" charset="0"/>
              <a:buChar char="•"/>
            </a:pPr>
            <a:r>
              <a:rPr lang="en-US" sz="2400" dirty="0" smtClean="0">
                <a:latin typeface="Times New Roman" pitchFamily="18" charset="0"/>
                <a:cs typeface="Times New Roman" pitchFamily="18" charset="0"/>
              </a:rPr>
              <a:t>Steady </a:t>
            </a:r>
            <a:r>
              <a:rPr lang="en-US" sz="2400" dirty="0">
                <a:latin typeface="Times New Roman" pitchFamily="18" charset="0"/>
                <a:cs typeface="Times New Roman" pitchFamily="18" charset="0"/>
              </a:rPr>
              <a:t>upper abdominal pain, sometimes </a:t>
            </a:r>
            <a:r>
              <a:rPr lang="en-US" sz="2400" dirty="0" smtClean="0">
                <a:latin typeface="Times New Roman" pitchFamily="18" charset="0"/>
                <a:cs typeface="Times New Roman" pitchFamily="18" charset="0"/>
              </a:rPr>
              <a:t>severe</a:t>
            </a:r>
            <a:endParaRPr lang="en-IN" sz="2400" b="1" dirty="0">
              <a:latin typeface="Times New Roman" pitchFamily="18" charset="0"/>
              <a:cs typeface="Times New Roman" pitchFamily="18" charset="0"/>
            </a:endParaRPr>
          </a:p>
          <a:p>
            <a:pPr lvl="0" algn="just">
              <a:buFont typeface="Arial" pitchFamily="34" charset="0"/>
              <a:buChar char="•"/>
            </a:pPr>
            <a:r>
              <a:rPr lang="en-US" sz="2400" dirty="0" smtClean="0">
                <a:latin typeface="Times New Roman" pitchFamily="18" charset="0"/>
                <a:cs typeface="Times New Roman" pitchFamily="18" charset="0"/>
              </a:rPr>
              <a:t>Urine </a:t>
            </a:r>
            <a:r>
              <a:rPr lang="en-US" sz="2400" dirty="0">
                <a:latin typeface="Times New Roman" pitchFamily="18" charset="0"/>
                <a:cs typeface="Times New Roman" pitchFamily="18" charset="0"/>
              </a:rPr>
              <a:t>is dark with yellowish discoloration of </a:t>
            </a:r>
            <a:r>
              <a:rPr lang="en-US" sz="2400" dirty="0" smtClean="0">
                <a:latin typeface="Times New Roman" pitchFamily="18" charset="0"/>
                <a:cs typeface="Times New Roman" pitchFamily="18" charset="0"/>
              </a:rPr>
              <a:t>sclera.</a:t>
            </a:r>
            <a:endParaRPr lang="en-IN" sz="2400" b="1" dirty="0">
              <a:latin typeface="Times New Roman" pitchFamily="18" charset="0"/>
              <a:cs typeface="Times New Roman" pitchFamily="18" charset="0"/>
            </a:endParaRPr>
          </a:p>
          <a:p>
            <a:pPr lvl="0" algn="just">
              <a:buFont typeface="Arial" pitchFamily="34" charset="0"/>
              <a:buChar char="•"/>
            </a:pPr>
            <a:r>
              <a:rPr lang="en-US" sz="2400" dirty="0" smtClean="0">
                <a:latin typeface="Times New Roman" pitchFamily="18" charset="0"/>
                <a:cs typeface="Times New Roman" pitchFamily="18" charset="0"/>
              </a:rPr>
              <a:t>With </a:t>
            </a:r>
            <a:r>
              <a:rPr lang="en-US" sz="2400" dirty="0">
                <a:latin typeface="Times New Roman" pitchFamily="18" charset="0"/>
                <a:cs typeface="Times New Roman" pitchFamily="18" charset="0"/>
              </a:rPr>
              <a:t>onset of clinical jaundice, constitutional symptoms </a:t>
            </a:r>
            <a:r>
              <a:rPr lang="en-US" sz="2400" dirty="0" smtClean="0">
                <a:latin typeface="Times New Roman" pitchFamily="18" charset="0"/>
                <a:cs typeface="Times New Roman" pitchFamily="18" charset="0"/>
              </a:rPr>
              <a:t>diminish.</a:t>
            </a:r>
            <a:endParaRPr lang="en-IN" sz="2400" b="1" dirty="0">
              <a:latin typeface="Times New Roman" pitchFamily="18" charset="0"/>
              <a:cs typeface="Times New Roman" pitchFamily="18" charset="0"/>
            </a:endParaRPr>
          </a:p>
          <a:p>
            <a:pPr lvl="0" algn="just">
              <a:buFont typeface="Arial" pitchFamily="34" charset="0"/>
              <a:buChar char="•"/>
            </a:pPr>
            <a:r>
              <a:rPr lang="en-US" sz="2400" dirty="0" smtClean="0">
                <a:latin typeface="Times New Roman" pitchFamily="18" charset="0"/>
                <a:cs typeface="Times New Roman" pitchFamily="18" charset="0"/>
              </a:rPr>
              <a:t>Liver </a:t>
            </a:r>
            <a:r>
              <a:rPr lang="en-US" sz="2400" dirty="0">
                <a:latin typeface="Times New Roman" pitchFamily="18" charset="0"/>
                <a:cs typeface="Times New Roman" pitchFamily="18" charset="0"/>
              </a:rPr>
              <a:t>becomes palpable and </a:t>
            </a:r>
            <a:r>
              <a:rPr lang="en-US" sz="2400" dirty="0" smtClean="0">
                <a:latin typeface="Times New Roman" pitchFamily="18" charset="0"/>
                <a:cs typeface="Times New Roman" pitchFamily="18" charset="0"/>
              </a:rPr>
              <a:t>tender.</a:t>
            </a:r>
            <a:endParaRPr lang="en-IN" sz="2400" b="1" dirty="0">
              <a:latin typeface="Times New Roman" pitchFamily="18" charset="0"/>
              <a:cs typeface="Times New Roman" pitchFamily="18" charset="0"/>
            </a:endParaRPr>
          </a:p>
          <a:p>
            <a:pPr lvl="0" algn="just">
              <a:buFont typeface="Arial" pitchFamily="34" charset="0"/>
              <a:buChar char="•"/>
            </a:pPr>
            <a:r>
              <a:rPr lang="en-US" sz="2400" dirty="0" smtClean="0">
                <a:latin typeface="Times New Roman" pitchFamily="18" charset="0"/>
                <a:cs typeface="Times New Roman" pitchFamily="18" charset="0"/>
              </a:rPr>
              <a:t>Enlarged </a:t>
            </a:r>
            <a:r>
              <a:rPr lang="en-US" sz="2400" dirty="0">
                <a:latin typeface="Times New Roman" pitchFamily="18" charset="0"/>
                <a:cs typeface="Times New Roman" pitchFamily="18" charset="0"/>
              </a:rPr>
              <a:t>cervical lymph nodes and </a:t>
            </a:r>
            <a:r>
              <a:rPr lang="en-US" sz="2400" dirty="0" smtClean="0">
                <a:latin typeface="Times New Roman" pitchFamily="18" charset="0"/>
                <a:cs typeface="Times New Roman" pitchFamily="18" charset="0"/>
              </a:rPr>
              <a:t>splenomegaly.</a:t>
            </a:r>
            <a:r>
              <a:rPr lang="en-US" sz="2400" b="1" dirty="0" smtClean="0">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1).jpg"/>
          <p:cNvPicPr>
            <a:picLocks noChangeAspect="1"/>
          </p:cNvPicPr>
          <p:nvPr/>
        </p:nvPicPr>
        <p:blipFill>
          <a:blip r:embed="rId2" cstate="print"/>
          <a:stretch>
            <a:fillRect/>
          </a:stretch>
        </p:blipFill>
        <p:spPr>
          <a:xfrm>
            <a:off x="1785917" y="1386124"/>
            <a:ext cx="6235519" cy="382882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743200"/>
            <a:ext cx="5109220" cy="830997"/>
          </a:xfrm>
          <a:prstGeom prst="rect">
            <a:avLst/>
          </a:prstGeom>
          <a:noFill/>
        </p:spPr>
        <p:txBody>
          <a:bodyPr wrap="square" lIns="91440" tIns="45720" rIns="91440" bIns="45720">
            <a:spAutoFit/>
          </a:bodyPr>
          <a:lstStyle/>
          <a:p>
            <a:pPr algn="ctr"/>
            <a:r>
              <a:rPr lang="en-US" sz="4800" b="1" cap="none" spc="300" dirty="0" smtClean="0">
                <a:ln w="11430" cmpd="sng">
                  <a:solidFill>
                    <a:schemeClr val="accent1">
                      <a:tint val="10000"/>
                    </a:schemeClr>
                  </a:solidFill>
                  <a:prstDash val="solid"/>
                  <a:miter lim="800000"/>
                </a:ln>
                <a:solidFill>
                  <a:srgbClr val="00B0F0"/>
                </a:solidFill>
                <a:effectLst>
                  <a:glow rad="45500">
                    <a:schemeClr val="accent1">
                      <a:satMod val="220000"/>
                      <a:alpha val="35000"/>
                    </a:schemeClr>
                  </a:glow>
                </a:effectLst>
                <a:latin typeface="Times New Roman" pitchFamily="18" charset="0"/>
                <a:cs typeface="Times New Roman" pitchFamily="18" charset="0"/>
              </a:rPr>
              <a:t>Epidemiology</a:t>
            </a:r>
            <a:r>
              <a:rPr lang="en-US" sz="4800" b="1" cap="none" spc="300" dirty="0" smtClean="0">
                <a:ln w="11430" cmpd="sng">
                  <a:solidFill>
                    <a:schemeClr val="accent1">
                      <a:tint val="10000"/>
                    </a:schemeClr>
                  </a:solidFill>
                  <a:prstDash val="solid"/>
                  <a:miter lim="800000"/>
                </a:ln>
                <a:solidFill>
                  <a:srgbClr val="0066FF"/>
                </a:solidFill>
                <a:effectLst>
                  <a:glow rad="45500">
                    <a:schemeClr val="accent1">
                      <a:satMod val="220000"/>
                      <a:alpha val="35000"/>
                    </a:schemeClr>
                  </a:glo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marL="342900" lvl="0" indent="-342900" algn="just">
              <a:lnSpc>
                <a:spcPct val="115000"/>
              </a:lnSpc>
              <a:spcAft>
                <a:spcPts val="0"/>
              </a:spcAft>
              <a:buClr>
                <a:srgbClr val="365F91"/>
              </a:buClr>
            </a:pPr>
            <a:endParaRPr lang="en-IN" sz="2400" b="1" u="sng" dirty="0" smtClean="0">
              <a:solidFill>
                <a:srgbClr val="0E0E8E"/>
              </a:solidFill>
              <a:latin typeface="Times New Roman" pitchFamily="18" charset="0"/>
              <a:ea typeface="Calibri"/>
              <a:cs typeface="Times New Roman" pitchFamily="18" charset="0"/>
            </a:endParaRPr>
          </a:p>
          <a:p>
            <a:pPr marL="342900" lvl="0" indent="-342900" algn="just">
              <a:lnSpc>
                <a:spcPct val="115000"/>
              </a:lnSpc>
              <a:spcAft>
                <a:spcPts val="0"/>
              </a:spcAft>
              <a:buClr>
                <a:srgbClr val="365F91"/>
              </a:buClr>
            </a:pPr>
            <a:r>
              <a:rPr lang="en-IN" sz="2800" b="1" u="sng" dirty="0" smtClean="0">
                <a:solidFill>
                  <a:srgbClr val="0066FF"/>
                </a:solidFill>
                <a:latin typeface="Times New Roman" pitchFamily="18" charset="0"/>
                <a:ea typeface="Calibri"/>
                <a:cs typeface="Times New Roman" pitchFamily="18" charset="0"/>
              </a:rPr>
              <a:t>DEFINITION</a:t>
            </a:r>
            <a:r>
              <a:rPr lang="en-IN" sz="2400" b="1" u="sng" dirty="0" smtClean="0">
                <a:solidFill>
                  <a:srgbClr val="0066FF"/>
                </a:solidFill>
                <a:latin typeface="Times New Roman" pitchFamily="18" charset="0"/>
                <a:ea typeface="Calibri"/>
                <a:cs typeface="Times New Roman" pitchFamily="18" charset="0"/>
              </a:rPr>
              <a:t>:</a:t>
            </a:r>
            <a:endParaRPr lang="en-IN" sz="2400" b="1" dirty="0" smtClean="0">
              <a:solidFill>
                <a:srgbClr val="0066FF"/>
              </a:solidFill>
              <a:latin typeface="Times New Roman" pitchFamily="18" charset="0"/>
              <a:ea typeface="Calibri"/>
              <a:cs typeface="Times New Roman" pitchFamily="18" charset="0"/>
            </a:endParaRPr>
          </a:p>
          <a:p>
            <a:pPr marL="457200" algn="just">
              <a:spcAft>
                <a:spcPts val="0"/>
              </a:spcAft>
              <a:buFont typeface="Arial" pitchFamily="34" charset="0"/>
              <a:buChar char="•"/>
            </a:pPr>
            <a:r>
              <a:rPr lang="en-IN" sz="2400" dirty="0" smtClean="0">
                <a:solidFill>
                  <a:schemeClr val="tx1"/>
                </a:solidFill>
                <a:latin typeface="Times New Roman" pitchFamily="18" charset="0"/>
                <a:cs typeface="Times New Roman" pitchFamily="18" charset="0"/>
              </a:rPr>
              <a:t>“The study of the distribution and determinants of health-related states or events in specified populations, and the application of this study to the control of health problems.”  - John M. Last (1988)</a:t>
            </a:r>
          </a:p>
          <a:p>
            <a:pPr marL="457200" algn="just">
              <a:spcAft>
                <a:spcPts val="0"/>
              </a:spcAft>
            </a:pPr>
            <a:r>
              <a:rPr lang="en-IN" sz="2400" dirty="0" smtClean="0">
                <a:solidFill>
                  <a:schemeClr val="tx1"/>
                </a:solidFill>
                <a:latin typeface="Times New Roman" pitchFamily="18" charset="0"/>
                <a:cs typeface="Times New Roman" pitchFamily="18" charset="0"/>
              </a:rPr>
              <a:t/>
            </a:r>
            <a:br>
              <a:rPr lang="en-IN" sz="2400" dirty="0" smtClean="0">
                <a:solidFill>
                  <a:schemeClr val="tx1"/>
                </a:solidFill>
                <a:latin typeface="Times New Roman" pitchFamily="18" charset="0"/>
                <a:cs typeface="Times New Roman" pitchFamily="18" charset="0"/>
              </a:rPr>
            </a:br>
            <a:endParaRPr lang="en-IN" sz="2400" dirty="0" smtClean="0">
              <a:solidFill>
                <a:schemeClr val="tx1"/>
              </a:solidFill>
              <a:latin typeface="Times New Roman" pitchFamily="18" charset="0"/>
              <a:cs typeface="Times New Roman" pitchFamily="18" charset="0"/>
            </a:endParaRPr>
          </a:p>
          <a:p>
            <a:pPr marL="457200" algn="just">
              <a:spcAft>
                <a:spcPts val="0"/>
              </a:spcAft>
              <a:buFont typeface="Arial" pitchFamily="34" charset="0"/>
              <a:buChar char="•"/>
            </a:pPr>
            <a:endParaRPr lang="en-IN" sz="2400" b="1" dirty="0">
              <a:solidFill>
                <a:schemeClr val="tx1"/>
              </a:solidFill>
              <a:latin typeface="Times New Roman" pitchFamily="18" charset="0"/>
              <a:cs typeface="Times New Roman" pitchFamily="18" charset="0"/>
            </a:endParaRPr>
          </a:p>
          <a:p>
            <a:pPr marL="457200" algn="just">
              <a:spcAft>
                <a:spcPts val="0"/>
              </a:spcAft>
              <a:buFont typeface="Arial" pitchFamily="34" charset="0"/>
              <a:buChar char="•"/>
            </a:pPr>
            <a:endParaRPr lang="en-IN" sz="2400" b="1" dirty="0" smtClean="0">
              <a:solidFill>
                <a:schemeClr val="tx1"/>
              </a:solidFill>
              <a:latin typeface="Times New Roman" pitchFamily="18" charset="0"/>
              <a:cs typeface="Times New Roman" pitchFamily="18" charset="0"/>
            </a:endParaRPr>
          </a:p>
          <a:p>
            <a:pPr marL="457200" algn="just">
              <a:spcAft>
                <a:spcPts val="0"/>
              </a:spcAft>
              <a:buFont typeface="Arial" pitchFamily="34" charset="0"/>
              <a:buChar char="•"/>
            </a:pPr>
            <a:endParaRPr lang="en-IN" sz="2400" b="1" dirty="0">
              <a:solidFill>
                <a:schemeClr val="tx1"/>
              </a:solidFill>
              <a:latin typeface="Times New Roman" pitchFamily="18" charset="0"/>
              <a:cs typeface="Times New Roman" pitchFamily="18" charset="0"/>
            </a:endParaRPr>
          </a:p>
          <a:p>
            <a:pPr marL="457200" algn="just">
              <a:spcAft>
                <a:spcPts val="0"/>
              </a:spcAft>
              <a:buFont typeface="Arial" pitchFamily="34" charset="0"/>
              <a:buChar char="•"/>
            </a:pPr>
            <a:endParaRPr lang="en-IN" sz="2400" b="1" dirty="0" smtClean="0">
              <a:solidFill>
                <a:schemeClr val="tx1"/>
              </a:solidFill>
              <a:latin typeface="Times New Roman" pitchFamily="18" charset="0"/>
              <a:cs typeface="Times New Roman" pitchFamily="18" charset="0"/>
            </a:endParaRPr>
          </a:p>
          <a:p>
            <a:pPr marL="457200" algn="just">
              <a:spcAft>
                <a:spcPts val="0"/>
              </a:spcAft>
              <a:buFont typeface="Arial" pitchFamily="34" charset="0"/>
              <a:buChar char="•"/>
            </a:pPr>
            <a:endParaRPr lang="en-IN" sz="2400" b="1" dirty="0">
              <a:solidFill>
                <a:schemeClr val="tx1"/>
              </a:solidFill>
              <a:latin typeface="Times New Roman" pitchFamily="18" charset="0"/>
              <a:cs typeface="Times New Roman" pitchFamily="18" charset="0"/>
            </a:endParaRPr>
          </a:p>
          <a:p>
            <a:pPr marL="457200">
              <a:spcAft>
                <a:spcPts val="0"/>
              </a:spcAft>
              <a:buFont typeface="Arial" pitchFamily="34" charset="0"/>
              <a:buChar char="•"/>
            </a:pPr>
            <a:r>
              <a:rPr lang="en-IN" sz="2400" b="1" dirty="0" smtClean="0">
                <a:solidFill>
                  <a:srgbClr val="0066FF"/>
                </a:solidFill>
                <a:latin typeface="Times New Roman" pitchFamily="18" charset="0"/>
                <a:cs typeface="Times New Roman" pitchFamily="18" charset="0"/>
              </a:rPr>
              <a:t>Components of Epidemiology</a:t>
            </a:r>
          </a:p>
          <a:p>
            <a:pPr marL="457200">
              <a:spcAft>
                <a:spcPts val="0"/>
              </a:spcAft>
              <a:buFont typeface="Arial" pitchFamily="34" charset="0"/>
              <a:buChar char="•"/>
            </a:pPr>
            <a:endParaRPr lang="en-IN" sz="2400" dirty="0" smtClean="0">
              <a:solidFill>
                <a:schemeClr val="tx1"/>
              </a:solidFill>
              <a:latin typeface="Times New Roman" pitchFamily="18" charset="0"/>
              <a:cs typeface="Times New Roman" pitchFamily="18" charset="0"/>
            </a:endParaRPr>
          </a:p>
          <a:p>
            <a:pPr>
              <a:buFont typeface="Arial" pitchFamily="34" charset="0"/>
              <a:buChar char="•"/>
            </a:pPr>
            <a:endParaRPr lang="en-IN" sz="2400" dirty="0">
              <a:solidFill>
                <a:schemeClr val="tx1"/>
              </a:solidFill>
              <a:latin typeface="Times New Roman" pitchFamily="18" charset="0"/>
              <a:cs typeface="Times New Roman" pitchFamily="18" charset="0"/>
            </a:endParaRPr>
          </a:p>
        </p:txBody>
      </p:sp>
      <p:graphicFrame>
        <p:nvGraphicFramePr>
          <p:cNvPr id="7" name="Diagram 6"/>
          <p:cNvGraphicFramePr/>
          <p:nvPr/>
        </p:nvGraphicFramePr>
        <p:xfrm>
          <a:off x="1142976" y="2357430"/>
          <a:ext cx="6477000" cy="2638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lgn="just">
              <a:lnSpc>
                <a:spcPct val="115000"/>
              </a:lnSpc>
              <a:buClr>
                <a:srgbClr val="365F91"/>
              </a:buClr>
              <a:buNone/>
            </a:pPr>
            <a:endParaRPr lang="en-IN" sz="2400" b="1" u="sng" dirty="0" smtClean="0">
              <a:solidFill>
                <a:srgbClr val="0E0E8E"/>
              </a:solidFill>
              <a:latin typeface="Times New Roman" pitchFamily="18" charset="0"/>
              <a:ea typeface="Calibri"/>
              <a:cs typeface="Times New Roman" pitchFamily="18" charset="0"/>
            </a:endParaRPr>
          </a:p>
          <a:p>
            <a:pPr lvl="0" algn="just">
              <a:lnSpc>
                <a:spcPct val="115000"/>
              </a:lnSpc>
              <a:buClr>
                <a:srgbClr val="365F91"/>
              </a:buClr>
              <a:buNone/>
            </a:pPr>
            <a:r>
              <a:rPr lang="en-IN" sz="2800" b="1" u="sng" dirty="0" smtClean="0">
                <a:solidFill>
                  <a:srgbClr val="0066FF"/>
                </a:solidFill>
                <a:latin typeface="Times New Roman" pitchFamily="18" charset="0"/>
                <a:ea typeface="Calibri"/>
                <a:cs typeface="Times New Roman" pitchFamily="18" charset="0"/>
              </a:rPr>
              <a:t>Epidemiological </a:t>
            </a:r>
            <a:r>
              <a:rPr lang="en-IN" sz="2800" b="1" u="sng" dirty="0">
                <a:solidFill>
                  <a:srgbClr val="0066FF"/>
                </a:solidFill>
                <a:latin typeface="Times New Roman" pitchFamily="18" charset="0"/>
                <a:ea typeface="Calibri"/>
                <a:cs typeface="Times New Roman" pitchFamily="18" charset="0"/>
              </a:rPr>
              <a:t>Triad</a:t>
            </a:r>
            <a:r>
              <a:rPr lang="en-IN" sz="2800" b="1" dirty="0">
                <a:solidFill>
                  <a:srgbClr val="0066FF"/>
                </a:solidFill>
                <a:latin typeface="Times New Roman" pitchFamily="18" charset="0"/>
                <a:ea typeface="Calibri"/>
                <a:cs typeface="Times New Roman" pitchFamily="18" charset="0"/>
              </a:rPr>
              <a:t>:</a:t>
            </a:r>
            <a:r>
              <a:rPr lang="en-IN" sz="2400" b="1" dirty="0">
                <a:solidFill>
                  <a:srgbClr val="0066FF"/>
                </a:solidFill>
                <a:latin typeface="Times New Roman" pitchFamily="18" charset="0"/>
                <a:ea typeface="Calibri"/>
                <a:cs typeface="Times New Roman" pitchFamily="18" charset="0"/>
              </a:rPr>
              <a:t>-</a:t>
            </a:r>
            <a:r>
              <a:rPr lang="en-IN" sz="2400" dirty="0">
                <a:solidFill>
                  <a:srgbClr val="0066FF"/>
                </a:solidFill>
                <a:latin typeface="Times New Roman" pitchFamily="18" charset="0"/>
                <a:ea typeface="Calibri"/>
                <a:cs typeface="Times New Roman" pitchFamily="18" charset="0"/>
              </a:rPr>
              <a:t> </a:t>
            </a:r>
            <a:r>
              <a:rPr lang="en-IN" sz="2400" dirty="0">
                <a:solidFill>
                  <a:srgbClr val="000000"/>
                </a:solidFill>
                <a:latin typeface="Times New Roman" pitchFamily="18" charset="0"/>
                <a:ea typeface="Calibri"/>
                <a:cs typeface="Times New Roman" pitchFamily="18" charset="0"/>
              </a:rPr>
              <a:t>shows interaction between-</a:t>
            </a:r>
            <a:endParaRPr lang="en-IN" sz="2400" dirty="0">
              <a:latin typeface="Times New Roman" pitchFamily="18" charset="0"/>
              <a:ea typeface="Calibri"/>
              <a:cs typeface="Times New Roman" pitchFamily="18" charset="0"/>
            </a:endParaRPr>
          </a:p>
          <a:p>
            <a:pPr>
              <a:buNone/>
            </a:pPr>
            <a:endParaRPr lang="en-IN" sz="2400" dirty="0"/>
          </a:p>
        </p:txBody>
      </p:sp>
      <p:graphicFrame>
        <p:nvGraphicFramePr>
          <p:cNvPr id="4" name="Diagram 3"/>
          <p:cNvGraphicFramePr/>
          <p:nvPr/>
        </p:nvGraphicFramePr>
        <p:xfrm>
          <a:off x="1071538" y="1214422"/>
          <a:ext cx="571504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buNone/>
            </a:pPr>
            <a:endParaRPr lang="en-IN" sz="2800" b="1" u="sng" dirty="0" smtClean="0">
              <a:solidFill>
                <a:srgbClr val="0E0E8E"/>
              </a:solidFill>
              <a:latin typeface="Times New Roman" pitchFamily="18" charset="0"/>
              <a:cs typeface="Times New Roman" pitchFamily="18" charset="0"/>
            </a:endParaRPr>
          </a:p>
          <a:p>
            <a:pPr lvl="0" algn="ctr">
              <a:buNone/>
            </a:pPr>
            <a:r>
              <a:rPr lang="en-IN" sz="2800" b="1" u="sng" dirty="0" smtClean="0">
                <a:solidFill>
                  <a:srgbClr val="0066FF"/>
                </a:solidFill>
                <a:latin typeface="Times New Roman" pitchFamily="18" charset="0"/>
                <a:cs typeface="Times New Roman" pitchFamily="18" charset="0"/>
              </a:rPr>
              <a:t>Environmental </a:t>
            </a:r>
            <a:r>
              <a:rPr lang="en-IN" sz="2800" b="1" u="sng" dirty="0">
                <a:solidFill>
                  <a:srgbClr val="0066FF"/>
                </a:solidFill>
                <a:latin typeface="Times New Roman" pitchFamily="18" charset="0"/>
                <a:cs typeface="Times New Roman" pitchFamily="18" charset="0"/>
              </a:rPr>
              <a:t>factors:</a:t>
            </a:r>
          </a:p>
          <a:p>
            <a:pPr lvl="0">
              <a:buFont typeface="Calibri" pitchFamily="34" charset="0"/>
              <a:buChar char="–"/>
            </a:pPr>
            <a:r>
              <a:rPr lang="en-IN" sz="2400" dirty="0">
                <a:latin typeface="Times New Roman" pitchFamily="18" charset="0"/>
                <a:cs typeface="Times New Roman" pitchFamily="18" charset="0"/>
              </a:rPr>
              <a:t>In India the disease is most commonly associated with periods of heavy rainfall.</a:t>
            </a:r>
          </a:p>
          <a:p>
            <a:pPr lvl="0">
              <a:buFont typeface="Calibri" pitchFamily="34" charset="0"/>
              <a:buChar char="–"/>
            </a:pPr>
            <a:r>
              <a:rPr lang="en-IN" sz="2400" dirty="0">
                <a:latin typeface="Times New Roman" pitchFamily="18" charset="0"/>
                <a:cs typeface="Times New Roman" pitchFamily="18" charset="0"/>
              </a:rPr>
              <a:t>Other factors are:</a:t>
            </a:r>
          </a:p>
          <a:p>
            <a:pPr lvl="1">
              <a:buFont typeface="Calibri" pitchFamily="34" charset="0"/>
              <a:buChar char="–"/>
            </a:pPr>
            <a:r>
              <a:rPr lang="en-IN" sz="2400" dirty="0">
                <a:latin typeface="Times New Roman" pitchFamily="18" charset="0"/>
                <a:cs typeface="Times New Roman" pitchFamily="18" charset="0"/>
              </a:rPr>
              <a:t>Poor standard of hygiene</a:t>
            </a:r>
          </a:p>
          <a:p>
            <a:pPr lvl="1">
              <a:buFont typeface="Calibri" pitchFamily="34" charset="0"/>
              <a:buChar char="–"/>
            </a:pPr>
            <a:r>
              <a:rPr lang="en-IN" sz="2400" dirty="0">
                <a:latin typeface="Times New Roman" pitchFamily="18" charset="0"/>
                <a:cs typeface="Times New Roman" pitchFamily="18" charset="0"/>
              </a:rPr>
              <a:t>Poor sanitation</a:t>
            </a:r>
          </a:p>
          <a:p>
            <a:pPr lvl="1">
              <a:buFont typeface="Calibri" pitchFamily="34" charset="0"/>
              <a:buChar char="–"/>
            </a:pPr>
            <a:r>
              <a:rPr lang="en-IN" sz="2400" dirty="0">
                <a:latin typeface="Times New Roman" pitchFamily="18" charset="0"/>
                <a:cs typeface="Times New Roman" pitchFamily="18" charset="0"/>
              </a:rPr>
              <a:t>Overcrowding</a:t>
            </a:r>
          </a:p>
          <a:p>
            <a:pPr lvl="1">
              <a:buFont typeface="Calibri" pitchFamily="34" charset="0"/>
              <a:buChar char="–"/>
            </a:pPr>
            <a:r>
              <a:rPr lang="en-IN" sz="2400" dirty="0">
                <a:latin typeface="Times New Roman" pitchFamily="18" charset="0"/>
                <a:cs typeface="Times New Roman" pitchFamily="18" charset="0"/>
              </a:rPr>
              <a:t>Unsafe drinking water</a:t>
            </a:r>
          </a:p>
          <a:p>
            <a:pPr lvl="1">
              <a:buFont typeface="Calibri" pitchFamily="34" charset="0"/>
              <a:buChar char="–"/>
            </a:pPr>
            <a:r>
              <a:rPr lang="en-IN" sz="2400" dirty="0">
                <a:latin typeface="Times New Roman" pitchFamily="18" charset="0"/>
                <a:cs typeface="Times New Roman" pitchFamily="18" charset="0"/>
              </a:rPr>
              <a:t>Food giving rise to water borne &amp; food borne </a:t>
            </a:r>
            <a:r>
              <a:rPr lang="en-IN" sz="2400" dirty="0" smtClean="0">
                <a:latin typeface="Times New Roman" pitchFamily="18" charset="0"/>
                <a:cs typeface="Times New Roman" pitchFamily="18" charset="0"/>
              </a:rPr>
              <a:t>epidemics</a:t>
            </a:r>
          </a:p>
          <a:p>
            <a:pPr lvl="1">
              <a:buFont typeface="Calibri" pitchFamily="34" charset="0"/>
              <a:buChar char="–"/>
            </a:pPr>
            <a:endParaRPr lang="en-US" sz="2400" dirty="0">
              <a:latin typeface="Times New Roman" pitchFamily="18" charset="0"/>
              <a:cs typeface="Times New Roman" pitchFamily="18" charset="0"/>
            </a:endParaRPr>
          </a:p>
          <a:p>
            <a:pPr lvl="0" algn="ctr">
              <a:buNone/>
            </a:pPr>
            <a:r>
              <a:rPr lang="en-IN" sz="2800" b="1" u="sng" dirty="0">
                <a:solidFill>
                  <a:srgbClr val="0066FF"/>
                </a:solidFill>
                <a:latin typeface="Times New Roman" pitchFamily="18" charset="0"/>
                <a:cs typeface="Times New Roman" pitchFamily="18" charset="0"/>
              </a:rPr>
              <a:t>Agent factors:</a:t>
            </a:r>
          </a:p>
          <a:p>
            <a:pPr lvl="1"/>
            <a:r>
              <a:rPr lang="en-IN" sz="2400" dirty="0" smtClean="0">
                <a:latin typeface="Times New Roman" pitchFamily="18" charset="0"/>
                <a:cs typeface="Times New Roman" pitchFamily="18" charset="0"/>
              </a:rPr>
              <a:t>Agent: Hepatitis A virus (HAV), is an enterovirus (type 72) of the picornaviridae family.</a:t>
            </a:r>
          </a:p>
          <a:p>
            <a:pPr lvl="2">
              <a:buFont typeface="Calibri" pitchFamily="34" charset="0"/>
              <a:buChar char="–"/>
            </a:pPr>
            <a:endParaRPr lang="en-IN" dirty="0" smtClean="0">
              <a:latin typeface="Times New Roman" pitchFamily="18" charset="0"/>
              <a:cs typeface="Times New Roman" pitchFamily="18" charset="0"/>
            </a:endParaRPr>
          </a:p>
          <a:p>
            <a:pPr>
              <a:buFont typeface="Calibri" pitchFamily="34" charset="0"/>
              <a:buChar char="–"/>
            </a:pP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lvl="1">
              <a:buFont typeface="Calibri" pitchFamily="34" charset="0"/>
              <a:buChar char="–"/>
            </a:pPr>
            <a:endParaRPr lang="en-IN" sz="2400" b="1" dirty="0" smtClean="0">
              <a:solidFill>
                <a:srgbClr val="0E0E8E"/>
              </a:solidFill>
              <a:latin typeface="Times New Roman" pitchFamily="18" charset="0"/>
              <a:cs typeface="Times New Roman" pitchFamily="18" charset="0"/>
            </a:endParaRPr>
          </a:p>
          <a:p>
            <a:pPr lvl="1">
              <a:buFont typeface="Calibri" pitchFamily="34" charset="0"/>
              <a:buChar char="–"/>
            </a:pPr>
            <a:r>
              <a:rPr lang="en-IN" sz="2400" b="1" u="sng" dirty="0" smtClean="0">
                <a:solidFill>
                  <a:srgbClr val="0066FF"/>
                </a:solidFill>
                <a:latin typeface="Times New Roman" pitchFamily="18" charset="0"/>
                <a:cs typeface="Times New Roman" pitchFamily="18" charset="0"/>
              </a:rPr>
              <a:t>Resistance</a:t>
            </a:r>
            <a:r>
              <a:rPr lang="en-IN" sz="2400" u="sng" dirty="0">
                <a:solidFill>
                  <a:srgbClr val="0066FF"/>
                </a:solidFill>
                <a:latin typeface="Times New Roman" pitchFamily="18" charset="0"/>
                <a:cs typeface="Times New Roman" pitchFamily="18" charset="0"/>
              </a:rPr>
              <a:t>:</a:t>
            </a:r>
          </a:p>
          <a:p>
            <a:pPr lvl="2"/>
            <a:r>
              <a:rPr lang="en-IN" dirty="0">
                <a:latin typeface="Times New Roman" pitchFamily="18" charset="0"/>
                <a:cs typeface="Times New Roman" pitchFamily="18" charset="0"/>
              </a:rPr>
              <a:t>Virus is fairly resistant to heat &amp; chemicals.</a:t>
            </a:r>
          </a:p>
          <a:p>
            <a:pPr lvl="2"/>
            <a:r>
              <a:rPr lang="en-IN" dirty="0">
                <a:latin typeface="Times New Roman" pitchFamily="18" charset="0"/>
                <a:cs typeface="Times New Roman" pitchFamily="18" charset="0"/>
              </a:rPr>
              <a:t>Survive &gt;10 weeks in well water.</a:t>
            </a:r>
          </a:p>
          <a:p>
            <a:pPr lvl="2"/>
            <a:r>
              <a:rPr lang="en-IN" dirty="0">
                <a:latin typeface="Times New Roman" pitchFamily="18" charset="0"/>
                <a:cs typeface="Times New Roman" pitchFamily="18" charset="0"/>
              </a:rPr>
              <a:t>With stands heating to 60˚C for 1 hour.</a:t>
            </a:r>
          </a:p>
          <a:p>
            <a:pPr lvl="2"/>
            <a:r>
              <a:rPr lang="en-IN" dirty="0">
                <a:latin typeface="Times New Roman" pitchFamily="18" charset="0"/>
                <a:cs typeface="Times New Roman" pitchFamily="18" charset="0"/>
              </a:rPr>
              <a:t>Not affected by Chlorine in doses usually employed for chlorination (minimal recommended concentration of free chlorine is 0.5 mg/l for 1 hour).</a:t>
            </a:r>
          </a:p>
          <a:p>
            <a:pPr lvl="1">
              <a:buFont typeface="Calibri" pitchFamily="34" charset="0"/>
              <a:buChar char="–"/>
            </a:pPr>
            <a:r>
              <a:rPr lang="en-IN" sz="2400" b="1" u="sng" dirty="0">
                <a:solidFill>
                  <a:srgbClr val="0066FF"/>
                </a:solidFill>
                <a:latin typeface="Times New Roman" pitchFamily="18" charset="0"/>
                <a:cs typeface="Times New Roman" pitchFamily="18" charset="0"/>
              </a:rPr>
              <a:t>Inactivation of virus</a:t>
            </a:r>
            <a:r>
              <a:rPr lang="en-IN" sz="2400" dirty="0">
                <a:solidFill>
                  <a:srgbClr val="0066FF"/>
                </a:solidFill>
                <a:latin typeface="Times New Roman" pitchFamily="18" charset="0"/>
                <a:cs typeface="Times New Roman" pitchFamily="18" charset="0"/>
              </a:rPr>
              <a:t>:</a:t>
            </a:r>
          </a:p>
          <a:p>
            <a:pPr lvl="2"/>
            <a:r>
              <a:rPr lang="en-IN" dirty="0">
                <a:latin typeface="Times New Roman" pitchFamily="18" charset="0"/>
                <a:cs typeface="Times New Roman" pitchFamily="18" charset="0"/>
              </a:rPr>
              <a:t>Formalin (effective disinfectant)</a:t>
            </a:r>
          </a:p>
          <a:p>
            <a:pPr lvl="2"/>
            <a:r>
              <a:rPr lang="en-IN" dirty="0">
                <a:latin typeface="Times New Roman" pitchFamily="18" charset="0"/>
                <a:cs typeface="Times New Roman" pitchFamily="18" charset="0"/>
              </a:rPr>
              <a:t>UV rays</a:t>
            </a:r>
          </a:p>
          <a:p>
            <a:pPr lvl="2"/>
            <a:r>
              <a:rPr lang="en-IN" dirty="0">
                <a:latin typeface="Times New Roman" pitchFamily="18" charset="0"/>
                <a:cs typeface="Times New Roman" pitchFamily="18" charset="0"/>
              </a:rPr>
              <a:t>Boiling for 5 minutes or </a:t>
            </a:r>
            <a:r>
              <a:rPr lang="en-IN" dirty="0" smtClean="0">
                <a:latin typeface="Times New Roman" pitchFamily="18" charset="0"/>
                <a:cs typeface="Times New Roman" pitchFamily="18" charset="0"/>
              </a:rPr>
              <a:t>autoclave</a:t>
            </a:r>
          </a:p>
          <a:p>
            <a:pPr lvl="1">
              <a:buFont typeface="Calibri" pitchFamily="34" charset="0"/>
              <a:buChar char="–"/>
            </a:pPr>
            <a:r>
              <a:rPr lang="en-IN" sz="2400" b="1" u="sng" dirty="0">
                <a:solidFill>
                  <a:srgbClr val="0066FF"/>
                </a:solidFill>
                <a:latin typeface="Times New Roman" pitchFamily="18" charset="0"/>
                <a:cs typeface="Times New Roman" pitchFamily="18" charset="0"/>
              </a:rPr>
              <a:t>Reservoirs of infection</a:t>
            </a:r>
            <a:r>
              <a:rPr lang="en-IN" sz="2400" u="sng" dirty="0" smtClean="0">
                <a:solidFill>
                  <a:srgbClr val="0066FF"/>
                </a:solidFill>
                <a:latin typeface="Times New Roman" pitchFamily="18" charset="0"/>
                <a:cs typeface="Times New Roman" pitchFamily="18" charset="0"/>
              </a:rPr>
              <a:t>:</a:t>
            </a:r>
          </a:p>
          <a:p>
            <a:pPr lvl="2"/>
            <a:r>
              <a:rPr lang="en-IN" dirty="0">
                <a:latin typeface="Times New Roman" pitchFamily="18" charset="0"/>
                <a:cs typeface="Times New Roman" pitchFamily="18" charset="0"/>
              </a:rPr>
              <a:t>Human cases are the only reservoir</a:t>
            </a:r>
          </a:p>
          <a:p>
            <a:pPr lvl="2"/>
            <a:r>
              <a:rPr lang="en-IN" dirty="0">
                <a:latin typeface="Times New Roman" pitchFamily="18" charset="0"/>
                <a:cs typeface="Times New Roman" pitchFamily="18" charset="0"/>
              </a:rPr>
              <a:t>No animal reservoir</a:t>
            </a:r>
          </a:p>
          <a:p>
            <a:pPr lvl="2"/>
            <a:r>
              <a:rPr lang="en-IN" dirty="0">
                <a:latin typeface="Times New Roman" pitchFamily="18" charset="0"/>
                <a:cs typeface="Times New Roman" pitchFamily="18" charset="0"/>
              </a:rPr>
              <a:t>Asymptomatic (anicteric) infections are common in children and these cases play an important role in maintaining the chain of transmissions in the community.</a:t>
            </a:r>
          </a:p>
          <a:p>
            <a:pPr lvl="4"/>
            <a:endParaRPr lang="en-IN" sz="2200" dirty="0">
              <a:latin typeface="Times New Roman" pitchFamily="18" charset="0"/>
              <a:cs typeface="Times New Roman" pitchFamily="18" charset="0"/>
            </a:endParaRPr>
          </a:p>
          <a:p>
            <a:pPr lvl="5">
              <a:buFont typeface="Calibri" pitchFamily="34" charset="0"/>
              <a:buChar char="–"/>
            </a:pPr>
            <a:endParaRPr lang="en-IN" sz="26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buFont typeface="Calibri" pitchFamily="34" charset="0"/>
              <a:buChar char="–"/>
            </a:pPr>
            <a:endParaRPr lang="en-IN" sz="2400" b="1" dirty="0" smtClean="0">
              <a:solidFill>
                <a:srgbClr val="0E0E8E"/>
              </a:solidFill>
              <a:latin typeface="Times New Roman" pitchFamily="18" charset="0"/>
              <a:cs typeface="Times New Roman" pitchFamily="18" charset="0"/>
            </a:endParaRPr>
          </a:p>
          <a:p>
            <a:pPr lvl="0">
              <a:buFont typeface="Calibri" pitchFamily="34" charset="0"/>
              <a:buChar char="–"/>
            </a:pPr>
            <a:r>
              <a:rPr lang="en-IN" sz="2400" b="1" u="sng" dirty="0" smtClean="0">
                <a:solidFill>
                  <a:srgbClr val="0066FF"/>
                </a:solidFill>
                <a:latin typeface="Times New Roman" pitchFamily="18" charset="0"/>
                <a:cs typeface="Times New Roman" pitchFamily="18" charset="0"/>
              </a:rPr>
              <a:t>Period </a:t>
            </a:r>
            <a:r>
              <a:rPr lang="en-IN" sz="2400" b="1" u="sng" dirty="0">
                <a:solidFill>
                  <a:srgbClr val="0066FF"/>
                </a:solidFill>
                <a:latin typeface="Times New Roman" pitchFamily="18" charset="0"/>
                <a:cs typeface="Times New Roman" pitchFamily="18" charset="0"/>
              </a:rPr>
              <a:t>of infectivity</a:t>
            </a:r>
            <a:r>
              <a:rPr lang="en-IN" sz="2400" dirty="0">
                <a:solidFill>
                  <a:srgbClr val="0066FF"/>
                </a:solidFill>
                <a:latin typeface="Times New Roman" pitchFamily="18" charset="0"/>
                <a:cs typeface="Times New Roman" pitchFamily="18" charset="0"/>
              </a:rPr>
              <a:t>:</a:t>
            </a:r>
          </a:p>
          <a:p>
            <a:pPr lvl="1">
              <a:buFont typeface="Arial" pitchFamily="34" charset="0"/>
              <a:buChar char="•"/>
            </a:pPr>
            <a:r>
              <a:rPr lang="en-IN" sz="2400" dirty="0">
                <a:latin typeface="Times New Roman" pitchFamily="18" charset="0"/>
                <a:cs typeface="Times New Roman" pitchFamily="18" charset="0"/>
              </a:rPr>
              <a:t>Risk of transmitting HAV is greatest from 2 week before to 1 week after the onset of jaundice.</a:t>
            </a:r>
          </a:p>
          <a:p>
            <a:pPr lvl="1">
              <a:buFont typeface="Arial" pitchFamily="34" charset="0"/>
              <a:buChar char="•"/>
            </a:pPr>
            <a:r>
              <a:rPr lang="en-IN" sz="2400" dirty="0">
                <a:latin typeface="Times New Roman" pitchFamily="18" charset="0"/>
                <a:cs typeface="Times New Roman" pitchFamily="18" charset="0"/>
              </a:rPr>
              <a:t>Infectivity falls rapidly with the onset of jaundice</a:t>
            </a:r>
            <a:r>
              <a:rPr lang="en-IN" sz="2400" dirty="0" smtClean="0">
                <a:latin typeface="Times New Roman" pitchFamily="18" charset="0"/>
                <a:cs typeface="Times New Roman" pitchFamily="18" charset="0"/>
              </a:rPr>
              <a:t>.</a:t>
            </a:r>
            <a:r>
              <a:rPr lang="en-IN" sz="2400" dirty="0">
                <a:latin typeface="Times New Roman" pitchFamily="18" charset="0"/>
                <a:cs typeface="Times New Roman" pitchFamily="18" charset="0"/>
              </a:rPr>
              <a:t> </a:t>
            </a:r>
          </a:p>
          <a:p>
            <a:pPr>
              <a:buFont typeface="Calibri" pitchFamily="34" charset="0"/>
              <a:buChar char="–"/>
            </a:pPr>
            <a:r>
              <a:rPr lang="en-IN" sz="2400" b="1" u="sng" dirty="0" smtClean="0">
                <a:solidFill>
                  <a:srgbClr val="0066FF"/>
                </a:solidFill>
                <a:latin typeface="Times New Roman" pitchFamily="18" charset="0"/>
                <a:cs typeface="Times New Roman" pitchFamily="18" charset="0"/>
              </a:rPr>
              <a:t>Infective material</a:t>
            </a:r>
            <a:r>
              <a:rPr lang="en-IN" sz="2400" u="sng" dirty="0" smtClean="0">
                <a:solidFill>
                  <a:srgbClr val="0066FF"/>
                </a:solidFill>
                <a:latin typeface="Times New Roman" pitchFamily="18" charset="0"/>
                <a:cs typeface="Times New Roman" pitchFamily="18" charset="0"/>
              </a:rPr>
              <a:t>:</a:t>
            </a:r>
            <a:endParaRPr lang="en-IN" sz="2400" u="sng" dirty="0">
              <a:solidFill>
                <a:srgbClr val="0066FF"/>
              </a:solidFill>
              <a:latin typeface="Times New Roman" pitchFamily="18" charset="0"/>
              <a:cs typeface="Times New Roman" pitchFamily="18" charset="0"/>
            </a:endParaRPr>
          </a:p>
          <a:p>
            <a:pPr lvl="1">
              <a:buFont typeface="Arial" pitchFamily="34" charset="0"/>
              <a:buChar char="•"/>
            </a:pPr>
            <a:r>
              <a:rPr lang="en-IN" sz="2400" dirty="0">
                <a:latin typeface="Times New Roman" pitchFamily="18" charset="0"/>
                <a:cs typeface="Times New Roman" pitchFamily="18" charset="0"/>
              </a:rPr>
              <a:t>Mainly man’s faeces: HAV is excreted in the faeces for about 2 weeks before the onset of jaundice and for up to 2 weeks thereafter.</a:t>
            </a:r>
          </a:p>
          <a:p>
            <a:pPr lvl="1">
              <a:buFont typeface="Arial" pitchFamily="34" charset="0"/>
              <a:buChar char="•"/>
            </a:pPr>
            <a:r>
              <a:rPr lang="en-IN" sz="2400" dirty="0">
                <a:latin typeface="Times New Roman" pitchFamily="18" charset="0"/>
                <a:cs typeface="Times New Roman" pitchFamily="18" charset="0"/>
              </a:rPr>
              <a:t>Virus also be excreted in urine</a:t>
            </a:r>
          </a:p>
          <a:p>
            <a:pPr lvl="1">
              <a:buFont typeface="Arial" pitchFamily="34" charset="0"/>
              <a:buChar char="•"/>
            </a:pPr>
            <a:r>
              <a:rPr lang="en-IN" sz="2400" dirty="0">
                <a:latin typeface="Times New Roman" pitchFamily="18" charset="0"/>
                <a:cs typeface="Times New Roman" pitchFamily="18" charset="0"/>
              </a:rPr>
              <a:t>Blood, serum and other fluids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4647426"/>
          </a:xfrm>
          <a:prstGeom prst="rect">
            <a:avLst/>
          </a:prstGeom>
          <a:noFill/>
        </p:spPr>
        <p:txBody>
          <a:bodyPr wrap="square" rtlCol="0">
            <a:spAutoFit/>
          </a:bodyPr>
          <a:lstStyle/>
          <a:p>
            <a:endParaRPr lang="en-IN" sz="2800" b="1" u="sng" dirty="0" smtClean="0">
              <a:solidFill>
                <a:srgbClr val="0E0E8E"/>
              </a:solidFill>
              <a:latin typeface="Times New Roman" pitchFamily="18" charset="0"/>
              <a:cs typeface="Times New Roman" pitchFamily="18" charset="0"/>
            </a:endParaRPr>
          </a:p>
          <a:p>
            <a:pPr algn="ctr"/>
            <a:r>
              <a:rPr lang="en-IN" sz="2800" b="1" u="sng" dirty="0" smtClean="0">
                <a:solidFill>
                  <a:srgbClr val="0066FF"/>
                </a:solidFill>
                <a:latin typeface="Times New Roman" pitchFamily="18" charset="0"/>
                <a:cs typeface="Times New Roman" pitchFamily="18" charset="0"/>
              </a:rPr>
              <a:t>Host factors</a:t>
            </a:r>
            <a:r>
              <a:rPr lang="en-IN" sz="2800" b="1" dirty="0" smtClean="0">
                <a:solidFill>
                  <a:srgbClr val="0066FF"/>
                </a:solidFill>
                <a:latin typeface="Times New Roman" pitchFamily="18" charset="0"/>
                <a:cs typeface="Times New Roman" pitchFamily="18" charset="0"/>
              </a:rPr>
              <a:t>:</a:t>
            </a:r>
            <a:endParaRPr lang="en-US" sz="2800" b="1" dirty="0" smtClean="0">
              <a:solidFill>
                <a:srgbClr val="0066FF"/>
              </a:solidFill>
              <a:latin typeface="Times New Roman" pitchFamily="18" charset="0"/>
              <a:cs typeface="Times New Roman" pitchFamily="18" charset="0"/>
            </a:endParaRPr>
          </a:p>
          <a:p>
            <a:pPr lvl="0"/>
            <a:r>
              <a:rPr lang="en-IN" sz="2400" dirty="0" smtClean="0">
                <a:latin typeface="Times New Roman" pitchFamily="18" charset="0"/>
                <a:cs typeface="Times New Roman" pitchFamily="18" charset="0"/>
              </a:rPr>
              <a:t>Age:However people from all ages may be infected if susceptible but more frequent among children than in adult.</a:t>
            </a:r>
            <a:endParaRPr lang="en-US" sz="2400" dirty="0" smtClean="0">
              <a:latin typeface="Times New Roman" pitchFamily="18" charset="0"/>
              <a:cs typeface="Times New Roman" pitchFamily="18" charset="0"/>
            </a:endParaRPr>
          </a:p>
          <a:p>
            <a:pPr lvl="0"/>
            <a:r>
              <a:rPr lang="en-IN" sz="2400" dirty="0" smtClean="0">
                <a:latin typeface="Times New Roman" pitchFamily="18" charset="0"/>
                <a:cs typeface="Times New Roman" pitchFamily="18" charset="0"/>
              </a:rPr>
              <a:t>Clinically severity of disease increase with age.</a:t>
            </a:r>
            <a:endParaRPr lang="en-US" sz="2400" dirty="0" smtClean="0">
              <a:latin typeface="Times New Roman" pitchFamily="18" charset="0"/>
              <a:cs typeface="Times New Roman" pitchFamily="18" charset="0"/>
            </a:endParaRPr>
          </a:p>
          <a:p>
            <a:pPr lvl="0"/>
            <a:r>
              <a:rPr lang="en-IN" sz="2400" dirty="0" smtClean="0">
                <a:latin typeface="Times New Roman" pitchFamily="18" charset="0"/>
                <a:cs typeface="Times New Roman" pitchFamily="18" charset="0"/>
              </a:rPr>
              <a:t>Ratio of anicteric cases to icteric cases:</a:t>
            </a:r>
            <a:endParaRPr lang="en-US"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In adult about 1:3</a:t>
            </a:r>
            <a:endParaRPr lang="en-US"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In children about 12:1</a:t>
            </a:r>
            <a:endParaRPr lang="en-US" sz="2400" dirty="0" smtClean="0">
              <a:latin typeface="Times New Roman" pitchFamily="18" charset="0"/>
              <a:cs typeface="Times New Roman" pitchFamily="18" charset="0"/>
            </a:endParaRPr>
          </a:p>
          <a:p>
            <a:pPr lvl="0"/>
            <a:r>
              <a:rPr lang="en-IN" sz="2400" dirty="0" smtClean="0">
                <a:latin typeface="Times New Roman" pitchFamily="18" charset="0"/>
                <a:cs typeface="Times New Roman" pitchFamily="18" charset="0"/>
              </a:rPr>
              <a:t>In India by the age of 10 year 90% of healthy person have serological evidence of HAV infection.</a:t>
            </a:r>
          </a:p>
          <a:p>
            <a:pPr lvl="0"/>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6" name="Picture 5" descr="07i.ht26.gif"/>
          <p:cNvPicPr/>
          <p:nvPr/>
        </p:nvPicPr>
        <p:blipFill>
          <a:blip r:embed="rId2" cstate="print"/>
          <a:srcRect t="6186" r="6948" b="5670"/>
          <a:stretch>
            <a:fillRect/>
          </a:stretch>
        </p:blipFill>
        <p:spPr>
          <a:xfrm>
            <a:off x="2357422" y="4143380"/>
            <a:ext cx="4643470" cy="25003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571480"/>
            <a:ext cx="6858048" cy="428628"/>
          </a:xfrm>
        </p:spPr>
        <p:txBody>
          <a:bodyPr>
            <a:normAutofit fontScale="90000"/>
          </a:bodyPr>
          <a:lstStyle/>
          <a:p>
            <a:pPr algn="l"/>
            <a:r>
              <a:rPr lang="en-US" b="1" i="1" dirty="0" smtClean="0">
                <a:solidFill>
                  <a:srgbClr val="00B0F0"/>
                </a:solidFill>
                <a:latin typeface="Times New Roman" pitchFamily="18" charset="0"/>
                <a:cs typeface="Times New Roman" pitchFamily="18" charset="0"/>
              </a:rPr>
              <a:t>Topics included</a:t>
            </a:r>
            <a:endParaRPr lang="en-IN" b="1" i="1" dirty="0">
              <a:solidFill>
                <a:srgbClr val="00B0F0"/>
              </a:solidFill>
              <a:latin typeface="Times New Roman" pitchFamily="18" charset="0"/>
              <a:cs typeface="Times New Roman" pitchFamily="18" charset="0"/>
            </a:endParaRPr>
          </a:p>
        </p:txBody>
      </p:sp>
      <p:sp>
        <p:nvSpPr>
          <p:cNvPr id="3" name="Subtitle 2"/>
          <p:cNvSpPr>
            <a:spLocks noGrp="1"/>
          </p:cNvSpPr>
          <p:nvPr>
            <p:ph type="subTitle" idx="1"/>
          </p:nvPr>
        </p:nvSpPr>
        <p:spPr>
          <a:xfrm>
            <a:off x="785786" y="1428736"/>
            <a:ext cx="6929486" cy="5143536"/>
          </a:xfrm>
        </p:spPr>
        <p:txBody>
          <a:bodyPr>
            <a:normAutofit fontScale="92500" lnSpcReduction="10000"/>
          </a:bodyPr>
          <a:lstStyle/>
          <a:p>
            <a:pPr marL="514350" indent="-514350" algn="l">
              <a:buAutoNum type="arabicPeriod"/>
            </a:pPr>
            <a:r>
              <a:rPr lang="en-US" dirty="0" smtClean="0">
                <a:solidFill>
                  <a:srgbClr val="00B0F0"/>
                </a:solidFill>
                <a:latin typeface="Times New Roman" pitchFamily="18" charset="0"/>
                <a:cs typeface="Times New Roman" pitchFamily="18" charset="0"/>
              </a:rPr>
              <a:t>Introduction</a:t>
            </a:r>
          </a:p>
          <a:p>
            <a:pPr marL="514350" indent="-514350" algn="l">
              <a:buAutoNum type="arabicPeriod"/>
            </a:pPr>
            <a:r>
              <a:rPr lang="en-US" dirty="0" smtClean="0">
                <a:solidFill>
                  <a:srgbClr val="00B0F0"/>
                </a:solidFill>
                <a:latin typeface="Times New Roman" pitchFamily="18" charset="0"/>
                <a:cs typeface="Times New Roman" pitchFamily="18" charset="0"/>
              </a:rPr>
              <a:t>Signs and symptoms</a:t>
            </a:r>
          </a:p>
          <a:p>
            <a:pPr marL="514350" indent="-514350" algn="l">
              <a:buAutoNum type="arabicPeriod"/>
            </a:pPr>
            <a:r>
              <a:rPr lang="en-US" dirty="0" smtClean="0">
                <a:solidFill>
                  <a:srgbClr val="00B0F0"/>
                </a:solidFill>
                <a:latin typeface="Times New Roman" pitchFamily="18" charset="0"/>
                <a:cs typeface="Times New Roman" pitchFamily="18" charset="0"/>
              </a:rPr>
              <a:t>Epidemiology </a:t>
            </a:r>
          </a:p>
          <a:p>
            <a:pPr marL="514350" indent="-514350" algn="l">
              <a:buAutoNum type="arabicPeriod"/>
            </a:pPr>
            <a:r>
              <a:rPr lang="en-US" dirty="0" smtClean="0">
                <a:solidFill>
                  <a:srgbClr val="00B0F0"/>
                </a:solidFill>
                <a:latin typeface="Times New Roman" pitchFamily="18" charset="0"/>
                <a:cs typeface="Times New Roman" pitchFamily="18" charset="0"/>
              </a:rPr>
              <a:t>Modes of transmission &amp; </a:t>
            </a:r>
          </a:p>
          <a:p>
            <a:pPr marL="514350" indent="-514350" algn="l"/>
            <a:r>
              <a:rPr lang="en-US" dirty="0" smtClean="0">
                <a:solidFill>
                  <a:srgbClr val="00B0F0"/>
                </a:solidFill>
                <a:latin typeface="Times New Roman" pitchFamily="18" charset="0"/>
                <a:cs typeface="Times New Roman" pitchFamily="18" charset="0"/>
              </a:rPr>
              <a:t>      incubation period</a:t>
            </a:r>
          </a:p>
          <a:p>
            <a:pPr marL="514350" indent="-514350" algn="l">
              <a:buAutoNum type="arabicPeriod" startAt="5"/>
            </a:pPr>
            <a:r>
              <a:rPr lang="en-US" dirty="0" smtClean="0">
                <a:solidFill>
                  <a:srgbClr val="00B0F0"/>
                </a:solidFill>
                <a:latin typeface="Times New Roman" pitchFamily="18" charset="0"/>
                <a:cs typeface="Times New Roman" pitchFamily="18" charset="0"/>
              </a:rPr>
              <a:t>Risk factors</a:t>
            </a:r>
          </a:p>
          <a:p>
            <a:pPr marL="514350" indent="-514350" algn="l">
              <a:buAutoNum type="arabicPeriod" startAt="5"/>
            </a:pPr>
            <a:r>
              <a:rPr lang="en-US" dirty="0" smtClean="0">
                <a:solidFill>
                  <a:srgbClr val="00B0F0"/>
                </a:solidFill>
                <a:latin typeface="Times New Roman" pitchFamily="18" charset="0"/>
                <a:cs typeface="Times New Roman" pitchFamily="18" charset="0"/>
              </a:rPr>
              <a:t>Problem statement</a:t>
            </a:r>
          </a:p>
          <a:p>
            <a:pPr marL="514350" indent="-514350" algn="l">
              <a:buAutoNum type="arabicPeriod" startAt="5"/>
            </a:pPr>
            <a:r>
              <a:rPr lang="en-US" dirty="0" smtClean="0">
                <a:solidFill>
                  <a:srgbClr val="00B0F0"/>
                </a:solidFill>
                <a:latin typeface="Times New Roman" pitchFamily="18" charset="0"/>
                <a:cs typeface="Times New Roman" pitchFamily="18" charset="0"/>
              </a:rPr>
              <a:t>Diagnosis</a:t>
            </a:r>
          </a:p>
          <a:p>
            <a:pPr marL="514350" indent="-514350" algn="l">
              <a:buAutoNum type="arabicPeriod" startAt="5"/>
            </a:pPr>
            <a:r>
              <a:rPr lang="en-US" dirty="0" smtClean="0">
                <a:solidFill>
                  <a:srgbClr val="00B0F0"/>
                </a:solidFill>
                <a:latin typeface="Times New Roman" pitchFamily="18" charset="0"/>
                <a:cs typeface="Times New Roman" pitchFamily="18" charset="0"/>
              </a:rPr>
              <a:t>Treatment &amp; prevention</a:t>
            </a:r>
          </a:p>
          <a:p>
            <a:pPr marL="514350" indent="-514350" algn="l">
              <a:buAutoNum type="arabicPeriod" startAt="5"/>
            </a:pPr>
            <a:r>
              <a:rPr lang="en-IN" dirty="0" smtClean="0">
                <a:solidFill>
                  <a:srgbClr val="00B0F0"/>
                </a:solidFill>
              </a:rPr>
              <a:t>Bibliography</a:t>
            </a:r>
            <a:endParaRPr lang="en-US" dirty="0" smtClean="0">
              <a:solidFill>
                <a:srgbClr val="00B0F0"/>
              </a:solidFill>
              <a:latin typeface="Times New Roman" pitchFamily="18" charset="0"/>
              <a:cs typeface="Times New Roman" pitchFamily="18" charset="0"/>
            </a:endParaRPr>
          </a:p>
          <a:p>
            <a:pPr marL="514350" indent="-514350" algn="l">
              <a:buAutoNum type="arabicPeriod" startAt="5"/>
            </a:pPr>
            <a:endParaRPr lang="en-US" dirty="0" smtClean="0">
              <a:solidFill>
                <a:srgbClr val="00B0F0"/>
              </a:solidFill>
              <a:latin typeface="Times New Roman" pitchFamily="18" charset="0"/>
              <a:cs typeface="Times New Roman" pitchFamily="18" charset="0"/>
            </a:endParaRPr>
          </a:p>
          <a:p>
            <a:pPr marL="514350" indent="-514350" algn="l"/>
            <a:endParaRPr lang="en-US" dirty="0" smtClean="0">
              <a:latin typeface="Times New Roman" pitchFamily="18" charset="0"/>
              <a:cs typeface="Times New Roman" pitchFamily="18" charset="0"/>
            </a:endParaRPr>
          </a:p>
          <a:p>
            <a:pPr marL="514350" indent="-514350" algn="l">
              <a:buAutoNum type="arabicPeriod"/>
            </a:pPr>
            <a:endParaRPr lang="en-US" dirty="0" smtClean="0">
              <a:latin typeface="Times New Roman" pitchFamily="18" charset="0"/>
              <a:cs typeface="Times New Roman" pitchFamily="18" charset="0"/>
            </a:endParaRPr>
          </a:p>
          <a:p>
            <a:pPr marL="514350" indent="-514350" algn="l">
              <a:buAutoNum type="arabicPeriod"/>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1" i="0" u="sng" strike="noStrike" cap="none" normalizeH="0" baseline="0" dirty="0" smtClean="0">
              <a:ln>
                <a:noFill/>
              </a:ln>
              <a:solidFill>
                <a:srgbClr val="0E0E8E"/>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Sex</a:t>
            </a:r>
            <a:r>
              <a:rPr kumimoji="0" lang="en-US" sz="2400" b="0" i="0" u="none"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Males and Females are equally susceptible.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Immunity</a:t>
            </a:r>
            <a:r>
              <a:rPr kumimoji="0" lang="en-US" sz="2400" b="0" i="0" u="none"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1" eaLnBrk="0" fontAlgn="base" hangingPunct="0">
              <a:spcBef>
                <a:spcPct val="0"/>
              </a:spcBef>
              <a:spcAft>
                <a:spcPct val="0"/>
              </a:spcAft>
              <a:buFont typeface="Courier New" pitchFamily="49" charset="0"/>
              <a:buChar char="o"/>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Immunity after 1</a:t>
            </a:r>
            <a:r>
              <a:rPr kumimoji="0" lang="en-US" sz="24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st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attack probably last for life, but in 5% of patients 2</a:t>
            </a:r>
            <a:r>
              <a:rPr kumimoji="0" lang="en-US" sz="24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nd</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attack have been reported.</a:t>
            </a:r>
            <a:endParaRPr lang="en-US" sz="2400" dirty="0" smtClean="0">
              <a:latin typeface="Times New Roman" pitchFamily="18" charset="0"/>
              <a:ea typeface="Times New Roman" pitchFamily="18" charset="0"/>
              <a:cs typeface="Times New Roman" pitchFamily="18" charset="0"/>
            </a:endParaRPr>
          </a:p>
          <a:p>
            <a:pPr lvl="1" eaLnBrk="0" fontAlgn="base" hangingPunct="0">
              <a:spcBef>
                <a:spcPct val="0"/>
              </a:spcBef>
              <a:spcAft>
                <a:spcPct val="0"/>
              </a:spcAft>
              <a:buFont typeface="Courier New" pitchFamily="49" charset="0"/>
              <a:buChar char="o"/>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IgM antibody appears early in the illness and persist for over 90 days</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than IgG antibody appears more slowly and persist for many years.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5537" name="Picture 1" descr="hepatitisHAV_page1_2.gif"/>
          <p:cNvPicPr>
            <a:picLocks noChangeAspect="1" noChangeArrowheads="1"/>
          </p:cNvPicPr>
          <p:nvPr/>
        </p:nvPicPr>
        <p:blipFill>
          <a:blip r:embed="rId2" cstate="print"/>
          <a:srcRect l="1859" t="1630" r="8179" b="3583"/>
          <a:stretch>
            <a:fillRect/>
          </a:stretch>
        </p:blipFill>
        <p:spPr bwMode="auto">
          <a:xfrm>
            <a:off x="1676400" y="3733801"/>
            <a:ext cx="5181600" cy="3124200"/>
          </a:xfrm>
          <a:prstGeom prst="rect">
            <a:avLst/>
          </a:prstGeom>
          <a:noFill/>
        </p:spPr>
      </p:pic>
      <p:sp>
        <p:nvSpPr>
          <p:cNvPr id="65539" name="Rectangle 3"/>
          <p:cNvSpPr>
            <a:spLocks noChangeArrowheads="1"/>
          </p:cNvSpPr>
          <p:nvPr/>
        </p:nvSpPr>
        <p:spPr bwMode="auto">
          <a:xfrm>
            <a:off x="139858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357430"/>
            <a:ext cx="8229600" cy="1143000"/>
          </a:xfrm>
        </p:spPr>
        <p:txBody>
          <a:bodyPr>
            <a:noAutofit/>
          </a:bodyPr>
          <a:lstStyle/>
          <a:p>
            <a:r>
              <a:rPr lang="en-US" sz="4800" dirty="0" smtClean="0">
                <a:solidFill>
                  <a:srgbClr val="00B0F0"/>
                </a:solidFill>
                <a:latin typeface="Times New Roman" pitchFamily="18" charset="0"/>
                <a:cs typeface="Times New Roman" pitchFamily="18" charset="0"/>
              </a:rPr>
              <a:t>Modes of transmission &amp; incubation period</a:t>
            </a:r>
            <a:endParaRPr lang="en-IN" sz="4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t="-8000" b="-8000"/>
          </a:stretch>
        </a:blipFill>
        <a:effectLst/>
      </p:bgPr>
    </p:bg>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1" i="0" strike="noStrike" cap="none" normalizeH="0" baseline="0" dirty="0" smtClean="0">
              <a:ln>
                <a:noFill/>
              </a:ln>
              <a:solidFill>
                <a:srgbClr val="0E0E8E"/>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66FF"/>
                </a:solidFill>
                <a:effectLst/>
                <a:latin typeface="Times New Roman" pitchFamily="18" charset="0"/>
                <a:ea typeface="Calibri" pitchFamily="34" charset="0"/>
                <a:cs typeface="Times New Roman" pitchFamily="18" charset="0"/>
              </a:rPr>
              <a:t>Modes of transmission</a:t>
            </a:r>
            <a:r>
              <a:rPr kumimoji="0" lang="en-US" sz="2800" i="0" u="none" strike="noStrike" cap="none" normalizeH="0" baseline="0" dirty="0" smtClean="0">
                <a:ln>
                  <a:noFill/>
                </a:ln>
                <a:solidFill>
                  <a:srgbClr val="0066FF"/>
                </a:solidFill>
                <a:effectLst/>
                <a:latin typeface="Times New Roman" pitchFamily="18" charset="0"/>
                <a:ea typeface="Calibri" pitchFamily="34" charset="0"/>
                <a:cs typeface="Times New Roman" pitchFamily="18" charset="0"/>
              </a:rPr>
              <a:t>:</a:t>
            </a:r>
            <a:endParaRPr kumimoji="0" lang="en-US" sz="2400" i="0" u="none" strike="noStrike" cap="none" normalizeH="0" baseline="0" dirty="0" smtClean="0">
              <a:ln>
                <a:noFill/>
              </a:ln>
              <a:solidFill>
                <a:srgbClr val="0066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Faeco-oral route:</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 typeface="Courier New" pitchFamily="49" charset="0"/>
              <a:buChar char="o"/>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Major route of transmission</a:t>
            </a:r>
            <a:endParaRPr lang="en-US" sz="2400" dirty="0" smtClean="0">
              <a:latin typeface="Times New Roman" pitchFamily="18" charset="0"/>
              <a:ea typeface="Times New Roman" pitchFamily="18" charset="0"/>
              <a:cs typeface="Times New Roman" pitchFamily="18" charset="0"/>
            </a:endParaRPr>
          </a:p>
          <a:p>
            <a:pPr lvl="1" algn="just" eaLnBrk="0" fontAlgn="base" hangingPunct="0">
              <a:spcBef>
                <a:spcPct val="0"/>
              </a:spcBef>
              <a:spcAft>
                <a:spcPct val="0"/>
              </a:spcAft>
              <a:buFont typeface="Courier New" pitchFamily="49" charset="0"/>
              <a:buChar char="o"/>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May occur by direct contact (person to person) or indirectly by way of contaminated water, food or milk</a:t>
            </a:r>
            <a:r>
              <a:rPr kumimoji="0" lang="en-US" sz="240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i.e.</a:t>
            </a: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consumption of raw or inadequately cooked shell fish cultivated in sewage polluted water is associated with epidemic outbreaks of Hepatitis A.</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Parenteral route:</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 typeface="Courier New" pitchFamily="49" charset="0"/>
              <a:buChar char="o"/>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Transmitted by blood &amp; blood products or by skin penetration through contaminated needles.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Sexual transmission:Mainly among homosexual men because of oral anal contact.</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66FF"/>
                </a:solidFill>
                <a:effectLst/>
                <a:latin typeface="Times New Roman" pitchFamily="18" charset="0"/>
                <a:ea typeface="Calibri" pitchFamily="34" charset="0"/>
                <a:cs typeface="Times New Roman" pitchFamily="18" charset="0"/>
              </a:rPr>
              <a:t>Incubation period</a:t>
            </a:r>
            <a:r>
              <a:rPr kumimoji="0" lang="en-US" sz="2800" i="0" u="none" strike="noStrike" cap="none" normalizeH="0" baseline="0" dirty="0" smtClean="0">
                <a:ln>
                  <a:noFill/>
                </a:ln>
                <a:solidFill>
                  <a:srgbClr val="0066FF"/>
                </a:solidFill>
                <a:effectLst/>
                <a:latin typeface="Times New Roman" pitchFamily="18" charset="0"/>
                <a:ea typeface="Calibri" pitchFamily="34" charset="0"/>
                <a:cs typeface="Times New Roman" pitchFamily="18" charset="0"/>
              </a:rPr>
              <a:t>:</a:t>
            </a:r>
            <a:endParaRPr kumimoji="0" lang="en-US" sz="2800" i="0" u="none" strike="noStrike" cap="none" normalizeH="0" baseline="0" dirty="0" smtClean="0">
              <a:ln>
                <a:noFill/>
              </a:ln>
              <a:solidFill>
                <a:srgbClr val="0066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10-50 days (average 28 days)</a:t>
            </a:r>
            <a:r>
              <a:rPr lang="en-US" sz="2400" dirty="0" smtClean="0">
                <a:latin typeface="Times New Roman" pitchFamily="18" charset="0"/>
                <a:ea typeface="Times New Roman" pitchFamily="18" charset="0"/>
                <a:cs typeface="Times New Roman" pitchFamily="18" charset="0"/>
              </a:rPr>
              <a:t>,</a:t>
            </a: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Length of incubation period is proportional to dose of the virus ingested. </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0" name="Object 2048"/>
          <p:cNvGraphicFramePr>
            <a:graphicFrameLocks/>
          </p:cNvGraphicFramePr>
          <p:nvPr/>
        </p:nvGraphicFramePr>
        <p:xfrm>
          <a:off x="357909" y="1333500"/>
          <a:ext cx="8360353" cy="5070662"/>
        </p:xfrm>
        <a:graphic>
          <a:graphicData uri="http://schemas.openxmlformats.org/presentationml/2006/ole">
            <mc:AlternateContent xmlns:mc="http://schemas.openxmlformats.org/markup-compatibility/2006">
              <mc:Choice xmlns:v="urn:schemas-microsoft-com:vml" Requires="v">
                <p:oleObj spid="_x0000_s27653" name="Chart" r:id="rId4" imgW="9201205" imgH="5743647" progId="MSGraph.Chart.8">
                  <p:embed followColorScheme="textAndBackground"/>
                </p:oleObj>
              </mc:Choice>
              <mc:Fallback>
                <p:oleObj name="Chart" r:id="rId4" imgW="9201205" imgH="5743647" progId="MSGraph.Chart.8">
                  <p:embed followColorScheme="textAndBackgroun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09" y="1333500"/>
                        <a:ext cx="8360353" cy="507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3"/>
          <p:cNvSpPr>
            <a:spLocks noGrp="1" noChangeArrowheads="1"/>
          </p:cNvSpPr>
          <p:nvPr>
            <p:ph type="body" idx="1"/>
          </p:nvPr>
        </p:nvSpPr>
        <p:spPr>
          <a:xfrm>
            <a:off x="346364" y="546287"/>
            <a:ext cx="8282421" cy="596713"/>
          </a:xfrm>
          <a:noFill/>
          <a:ln/>
        </p:spPr>
        <p:txBody>
          <a:bodyPr lIns="0" tIns="0" rIns="0" bIns="0"/>
          <a:lstStyle/>
          <a:p>
            <a:pPr marL="0" indent="0" algn="ctr" defTabSz="425963">
              <a:lnSpc>
                <a:spcPct val="90000"/>
              </a:lnSpc>
              <a:spcBef>
                <a:spcPct val="0"/>
              </a:spcBef>
              <a:buClr>
                <a:srgbClr val="4F4F4F"/>
              </a:buClr>
              <a:buSzPct val="90000"/>
              <a:buNone/>
            </a:pPr>
            <a:r>
              <a:rPr lang="en-US" sz="4300" dirty="0"/>
              <a:t>Source of Hepatitis A Infection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571744"/>
            <a:ext cx="8229600" cy="1143000"/>
          </a:xfrm>
        </p:spPr>
        <p:txBody>
          <a:bodyPr>
            <a:normAutofit/>
          </a:bodyPr>
          <a:lstStyle/>
          <a:p>
            <a:r>
              <a:rPr lang="en-US" sz="4800" dirty="0" smtClean="0">
                <a:solidFill>
                  <a:srgbClr val="00B0F0"/>
                </a:solidFill>
                <a:latin typeface="Times New Roman" pitchFamily="18" charset="0"/>
                <a:cs typeface="Times New Roman" pitchFamily="18" charset="0"/>
              </a:rPr>
              <a:t>Risk factors</a:t>
            </a:r>
            <a:endParaRPr lang="en-IN" sz="4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786842" cy="3477875"/>
          </a:xfrm>
          <a:prstGeom prst="rect">
            <a:avLst/>
          </a:prstGeom>
          <a:noFill/>
        </p:spPr>
        <p:txBody>
          <a:bodyPr wrap="square" rtlCol="0">
            <a:spAutoFit/>
          </a:bodyPr>
          <a:lstStyle/>
          <a:p>
            <a:pPr algn="just"/>
            <a:endParaRPr lang="en-US" sz="2400" u="sng" dirty="0" smtClean="0">
              <a:latin typeface="Times New Roman" pitchFamily="18" charset="0"/>
              <a:cs typeface="Times New Roman" pitchFamily="18" charset="0"/>
            </a:endParaRPr>
          </a:p>
          <a:p>
            <a:pPr algn="ctr"/>
            <a:r>
              <a:rPr lang="en-US" sz="2800" b="1" u="sng" dirty="0" smtClean="0">
                <a:solidFill>
                  <a:srgbClr val="0066FF"/>
                </a:solidFill>
                <a:latin typeface="Times New Roman" pitchFamily="18" charset="0"/>
                <a:cs typeface="Times New Roman" pitchFamily="18" charset="0"/>
              </a:rPr>
              <a:t>Risk </a:t>
            </a:r>
            <a:r>
              <a:rPr lang="en-US" sz="2800" b="1" u="sng" dirty="0">
                <a:solidFill>
                  <a:srgbClr val="0066FF"/>
                </a:solidFill>
                <a:latin typeface="Times New Roman" pitchFamily="18" charset="0"/>
                <a:cs typeface="Times New Roman" pitchFamily="18" charset="0"/>
              </a:rPr>
              <a:t>factors</a:t>
            </a:r>
            <a:r>
              <a:rPr lang="en-US" sz="2800" b="1" dirty="0">
                <a:solidFill>
                  <a:srgbClr val="0066FF"/>
                </a:solidFill>
                <a:latin typeface="Times New Roman" pitchFamily="18" charset="0"/>
                <a:cs typeface="Times New Roman" pitchFamily="18" charset="0"/>
              </a:rPr>
              <a:t>:-</a:t>
            </a:r>
            <a:endParaRPr lang="en-IN" sz="2800" dirty="0">
              <a:solidFill>
                <a:srgbClr val="0066FF"/>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Certain groups can be defined as high risk for containing HAV</a:t>
            </a:r>
            <a:endParaRPr lang="en-IN" sz="2400" dirty="0">
              <a:latin typeface="Times New Roman" pitchFamily="18" charset="0"/>
              <a:cs typeface="Times New Roman" pitchFamily="18" charset="0"/>
            </a:endParaRPr>
          </a:p>
          <a:p>
            <a:pPr lvl="1" algn="just">
              <a:buFont typeface="Arial" pitchFamily="34" charset="0"/>
              <a:buChar char="•"/>
            </a:pPr>
            <a:r>
              <a:rPr lang="en-US" sz="2400" dirty="0">
                <a:latin typeface="Times New Roman" pitchFamily="18" charset="0"/>
                <a:cs typeface="Times New Roman" pitchFamily="18" charset="0"/>
              </a:rPr>
              <a:t>People in household/ Sexual contact with infected </a:t>
            </a:r>
            <a:r>
              <a:rPr lang="en-US" sz="2400" dirty="0" smtClean="0">
                <a:latin typeface="Times New Roman" pitchFamily="18" charset="0"/>
                <a:cs typeface="Times New Roman" pitchFamily="18" charset="0"/>
              </a:rPr>
              <a:t>person.</a:t>
            </a:r>
            <a:endParaRPr lang="en-IN" sz="2400" dirty="0">
              <a:latin typeface="Times New Roman" pitchFamily="18" charset="0"/>
              <a:cs typeface="Times New Roman" pitchFamily="18" charset="0"/>
            </a:endParaRPr>
          </a:p>
          <a:p>
            <a:pPr lvl="1" algn="just">
              <a:buFont typeface="Arial" pitchFamily="34" charset="0"/>
              <a:buChar char="•"/>
            </a:pPr>
            <a:r>
              <a:rPr lang="en-US" sz="2400" dirty="0" smtClean="0">
                <a:latin typeface="Times New Roman" pitchFamily="18" charset="0"/>
                <a:cs typeface="Times New Roman" pitchFamily="18" charset="0"/>
              </a:rPr>
              <a:t>Medical </a:t>
            </a:r>
            <a:r>
              <a:rPr lang="en-US" sz="2400" dirty="0">
                <a:latin typeface="Times New Roman" pitchFamily="18" charset="0"/>
                <a:cs typeface="Times New Roman" pitchFamily="18" charset="0"/>
              </a:rPr>
              <a:t>and paramedical personnel in </a:t>
            </a:r>
            <a:r>
              <a:rPr lang="en-US" sz="2400" dirty="0" smtClean="0">
                <a:latin typeface="Times New Roman" pitchFamily="18" charset="0"/>
                <a:cs typeface="Times New Roman" pitchFamily="18" charset="0"/>
              </a:rPr>
              <a:t>hospital.</a:t>
            </a:r>
            <a:endParaRPr lang="en-IN" sz="2400" dirty="0">
              <a:latin typeface="Times New Roman" pitchFamily="18" charset="0"/>
              <a:cs typeface="Times New Roman" pitchFamily="18" charset="0"/>
            </a:endParaRPr>
          </a:p>
          <a:p>
            <a:pPr lvl="1" algn="just">
              <a:buFont typeface="Arial" pitchFamily="34" charset="0"/>
              <a:buChar char="•"/>
            </a:pPr>
            <a:r>
              <a:rPr lang="en-US" sz="2400" dirty="0" smtClean="0">
                <a:latin typeface="Times New Roman" pitchFamily="18" charset="0"/>
                <a:cs typeface="Times New Roman" pitchFamily="18" charset="0"/>
              </a:rPr>
              <a:t>International </a:t>
            </a:r>
            <a:r>
              <a:rPr lang="en-US" sz="2400" dirty="0">
                <a:latin typeface="Times New Roman" pitchFamily="18" charset="0"/>
                <a:cs typeface="Times New Roman" pitchFamily="18" charset="0"/>
              </a:rPr>
              <a:t>travelers from developed countries to regions of the </a:t>
            </a:r>
            <a:r>
              <a:rPr lang="en-US" sz="2400" dirty="0" smtClean="0">
                <a:latin typeface="Times New Roman" pitchFamily="18" charset="0"/>
                <a:cs typeface="Times New Roman" pitchFamily="18" charset="0"/>
              </a:rPr>
              <a:t>        world </a:t>
            </a:r>
            <a:r>
              <a:rPr lang="en-US" sz="2400" dirty="0">
                <a:latin typeface="Times New Roman" pitchFamily="18" charset="0"/>
                <a:cs typeface="Times New Roman" pitchFamily="18" charset="0"/>
              </a:rPr>
              <a:t>where HAV is </a:t>
            </a:r>
            <a:r>
              <a:rPr lang="en-US" sz="2400" dirty="0" smtClean="0">
                <a:latin typeface="Times New Roman" pitchFamily="18" charset="0"/>
                <a:cs typeface="Times New Roman" pitchFamily="18" charset="0"/>
              </a:rPr>
              <a:t>endemic.</a:t>
            </a:r>
            <a:endParaRPr lang="en-IN" sz="2400" dirty="0">
              <a:latin typeface="Times New Roman" pitchFamily="18" charset="0"/>
              <a:cs typeface="Times New Roman" pitchFamily="18" charset="0"/>
            </a:endParaRPr>
          </a:p>
          <a:p>
            <a:pPr lvl="1" algn="just">
              <a:buFont typeface="Arial" pitchFamily="34" charset="0"/>
              <a:buChar char="•"/>
            </a:pPr>
            <a:r>
              <a:rPr lang="en-US" sz="2400" dirty="0" smtClean="0">
                <a:latin typeface="Times New Roman" pitchFamily="18" charset="0"/>
                <a:cs typeface="Times New Roman" pitchFamily="18" charset="0"/>
              </a:rPr>
              <a:t>Persons </a:t>
            </a:r>
            <a:r>
              <a:rPr lang="en-US" sz="2400" dirty="0">
                <a:latin typeface="Times New Roman" pitchFamily="18" charset="0"/>
                <a:cs typeface="Times New Roman" pitchFamily="18" charset="0"/>
              </a:rPr>
              <a:t>living in regions with endemic hepatitis A</a:t>
            </a:r>
            <a:endParaRPr lang="en-IN" sz="2400" dirty="0">
              <a:latin typeface="Times New Roman" pitchFamily="18" charset="0"/>
              <a:cs typeface="Times New Roman" pitchFamily="18" charset="0"/>
            </a:endParaRPr>
          </a:p>
          <a:p>
            <a:endParaRPr lang="en-IN" sz="2400" dirty="0"/>
          </a:p>
        </p:txBody>
      </p:sp>
      <p:sp>
        <p:nvSpPr>
          <p:cNvPr id="3" name="Rectangle 2"/>
          <p:cNvSpPr/>
          <p:nvPr/>
        </p:nvSpPr>
        <p:spPr>
          <a:xfrm>
            <a:off x="0" y="3071810"/>
            <a:ext cx="9144000" cy="3785652"/>
          </a:xfrm>
          <a:prstGeom prst="rect">
            <a:avLst/>
          </a:prstGeom>
        </p:spPr>
        <p:txBody>
          <a:bodyPr wrap="square">
            <a:spAutoFit/>
          </a:bodyPr>
          <a:lstStyle/>
          <a:p>
            <a:pPr lvl="1" algn="just">
              <a:buFont typeface="Arial" pitchFamily="34" charset="0"/>
              <a:buChar char="•"/>
            </a:pPr>
            <a:r>
              <a:rPr lang="en-US" sz="2400" dirty="0" smtClean="0">
                <a:latin typeface="Times New Roman" pitchFamily="18" charset="0"/>
                <a:cs typeface="Times New Roman" pitchFamily="18" charset="0"/>
              </a:rPr>
              <a:t>Persons residing in areas where extended community outbreaks exist.</a:t>
            </a:r>
            <a:endParaRPr lang="en-IN" sz="2400" dirty="0">
              <a:latin typeface="Times New Roman" pitchFamily="18" charset="0"/>
              <a:cs typeface="Times New Roman" pitchFamily="18" charset="0"/>
            </a:endParaRPr>
          </a:p>
          <a:p>
            <a:pPr lvl="1" algn="just">
              <a:buFont typeface="Arial" pitchFamily="34" charset="0"/>
              <a:buChar char="•"/>
            </a:pPr>
            <a:r>
              <a:rPr lang="en-US" sz="2400" dirty="0" smtClean="0">
                <a:latin typeface="Times New Roman" pitchFamily="18" charset="0"/>
                <a:cs typeface="Times New Roman" pitchFamily="18" charset="0"/>
              </a:rPr>
              <a:t>Preschool children attending day care centers.</a:t>
            </a:r>
            <a:endParaRPr lang="en-IN" sz="2400" dirty="0">
              <a:latin typeface="Times New Roman" pitchFamily="18" charset="0"/>
              <a:cs typeface="Times New Roman" pitchFamily="18" charset="0"/>
            </a:endParaRPr>
          </a:p>
          <a:p>
            <a:pPr lvl="1" algn="just">
              <a:buFont typeface="Arial" pitchFamily="34" charset="0"/>
              <a:buChar char="•"/>
            </a:pPr>
            <a:r>
              <a:rPr lang="en-US" sz="2400" dirty="0" smtClean="0">
                <a:latin typeface="Times New Roman" pitchFamily="18" charset="0"/>
                <a:cs typeface="Times New Roman" pitchFamily="18" charset="0"/>
              </a:rPr>
              <a:t>Refugees residing in temporary camps following catastrophe.</a:t>
            </a:r>
            <a:endParaRPr lang="en-IN" sz="2400" dirty="0">
              <a:latin typeface="Times New Roman" pitchFamily="18" charset="0"/>
              <a:cs typeface="Times New Roman" pitchFamily="18" charset="0"/>
            </a:endParaRPr>
          </a:p>
          <a:p>
            <a:pPr lvl="1" algn="just">
              <a:buFont typeface="Arial" pitchFamily="34" charset="0"/>
              <a:buChar char="•"/>
            </a:pPr>
            <a:r>
              <a:rPr lang="en-US" sz="2400" dirty="0" smtClean="0">
                <a:latin typeface="Times New Roman" pitchFamily="18" charset="0"/>
                <a:cs typeface="Times New Roman" pitchFamily="18" charset="0"/>
              </a:rPr>
              <a:t>Homosexually active men.</a:t>
            </a:r>
            <a:endParaRPr lang="en-IN" sz="2400" dirty="0">
              <a:latin typeface="Times New Roman" pitchFamily="18" charset="0"/>
              <a:cs typeface="Times New Roman" pitchFamily="18" charset="0"/>
            </a:endParaRPr>
          </a:p>
          <a:p>
            <a:pPr lvl="1" algn="just">
              <a:buFont typeface="Arial" pitchFamily="34" charset="0"/>
              <a:buChar char="•"/>
            </a:pPr>
            <a:r>
              <a:rPr lang="en-US" sz="2400" dirty="0" smtClean="0">
                <a:latin typeface="Times New Roman" pitchFamily="18" charset="0"/>
                <a:cs typeface="Times New Roman" pitchFamily="18" charset="0"/>
              </a:rPr>
              <a:t>Injecting drug users using unsterilized injection needles</a:t>
            </a:r>
            <a:endParaRPr lang="en-IN" sz="2400" dirty="0">
              <a:latin typeface="Times New Roman" pitchFamily="18" charset="0"/>
              <a:cs typeface="Times New Roman" pitchFamily="18" charset="0"/>
            </a:endParaRPr>
          </a:p>
          <a:p>
            <a:pPr lvl="1" algn="just">
              <a:buFont typeface="Arial" pitchFamily="34" charset="0"/>
              <a:buChar char="•"/>
            </a:pPr>
            <a:r>
              <a:rPr lang="en-US" sz="2400" dirty="0" smtClean="0">
                <a:latin typeface="Times New Roman" pitchFamily="18" charset="0"/>
                <a:cs typeface="Times New Roman" pitchFamily="18" charset="0"/>
              </a:rPr>
              <a:t>Persons with clotting factor disorders.</a:t>
            </a:r>
            <a:endParaRPr lang="en-IN" sz="2400" dirty="0">
              <a:latin typeface="Times New Roman" pitchFamily="18" charset="0"/>
              <a:cs typeface="Times New Roman" pitchFamily="18" charset="0"/>
            </a:endParaRPr>
          </a:p>
          <a:p>
            <a:pPr lvl="1" algn="just">
              <a:buFont typeface="Arial" pitchFamily="34" charset="0"/>
              <a:buChar char="•"/>
            </a:pPr>
            <a:r>
              <a:rPr lang="en-US" sz="2400" dirty="0" smtClean="0">
                <a:latin typeface="Times New Roman" pitchFamily="18" charset="0"/>
                <a:cs typeface="Times New Roman" pitchFamily="18" charset="0"/>
              </a:rPr>
              <a:t>Persons with chronic liver disease.</a:t>
            </a:r>
            <a:endParaRPr lang="en-IN" sz="2400" dirty="0">
              <a:latin typeface="Times New Roman" pitchFamily="18" charset="0"/>
              <a:cs typeface="Times New Roman" pitchFamily="18" charset="0"/>
            </a:endParaRPr>
          </a:p>
          <a:p>
            <a:pPr lvl="1" algn="just">
              <a:buFont typeface="Arial" pitchFamily="34" charset="0"/>
              <a:buChar char="•"/>
            </a:pPr>
            <a:r>
              <a:rPr lang="en-US" sz="2400" dirty="0" smtClean="0">
                <a:latin typeface="Times New Roman" pitchFamily="18" charset="0"/>
                <a:cs typeface="Times New Roman" pitchFamily="18" charset="0"/>
              </a:rPr>
              <a:t>Food service establishment/food handlers.</a:t>
            </a:r>
          </a:p>
          <a:p>
            <a:pPr algn="just"/>
            <a:r>
              <a:rPr lang="en-US" sz="2400" dirty="0" smtClean="0">
                <a:latin typeface="Times New Roman" pitchFamily="18" charset="0"/>
                <a:cs typeface="Times New Roman" pitchFamily="18" charset="0"/>
              </a:rPr>
              <a:t>Risk factors remain unidentified in as much as 50% of hepatitis A cases.</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0011.jpg"/>
          <p:cNvPicPr>
            <a:picLocks noChangeAspect="1"/>
          </p:cNvPicPr>
          <p:nvPr/>
        </p:nvPicPr>
        <p:blipFill>
          <a:blip r:embed="rId2" cstate="print"/>
          <a:stretch>
            <a:fillRect/>
          </a:stretch>
        </p:blipFill>
        <p:spPr>
          <a:xfrm>
            <a:off x="857224" y="1000108"/>
            <a:ext cx="7286676" cy="5465007"/>
          </a:xfrm>
          <a:prstGeom prst="rect">
            <a:avLst/>
          </a:prstGeom>
        </p:spPr>
      </p:pic>
      <p:sp>
        <p:nvSpPr>
          <p:cNvPr id="3" name="TextBox 2"/>
          <p:cNvSpPr txBox="1"/>
          <p:nvPr/>
        </p:nvSpPr>
        <p:spPr>
          <a:xfrm>
            <a:off x="4714876" y="285729"/>
            <a:ext cx="1785950" cy="369332"/>
          </a:xfrm>
          <a:prstGeom prst="rect">
            <a:avLst/>
          </a:prstGeom>
          <a:noFill/>
        </p:spPr>
        <p:txBody>
          <a:bodyPr wrap="square" rtlCol="0">
            <a:spAutoFit/>
          </a:bodyPr>
          <a:lstStyle/>
          <a:p>
            <a:r>
              <a:rPr lang="en-US" dirty="0" smtClean="0">
                <a:solidFill>
                  <a:srgbClr val="FF0000"/>
                </a:solidFill>
              </a:rPr>
              <a:t>Poor sanitation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14620"/>
            <a:ext cx="8229600" cy="1143000"/>
          </a:xfrm>
        </p:spPr>
        <p:txBody>
          <a:bodyPr>
            <a:normAutofit/>
          </a:bodyPr>
          <a:lstStyle/>
          <a:p>
            <a:r>
              <a:rPr lang="en-US" sz="4800" dirty="0" smtClean="0">
                <a:solidFill>
                  <a:srgbClr val="00B0F0"/>
                </a:solidFill>
                <a:latin typeface="Times New Roman" pitchFamily="18" charset="0"/>
                <a:cs typeface="Times New Roman" pitchFamily="18" charset="0"/>
              </a:rPr>
              <a:t>Problem statement</a:t>
            </a:r>
            <a:endParaRPr lang="en-IN" sz="4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0" y="0"/>
            <a:ext cx="9144000"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924050" algn="l"/>
              </a:tabLst>
            </a:pPr>
            <a:r>
              <a:rPr kumimoji="0" lang="en-US" sz="2800" b="1" i="0" u="sng" strike="noStrike" cap="none" normalizeH="0" baseline="0" dirty="0" smtClean="0">
                <a:ln>
                  <a:noFill/>
                </a:ln>
                <a:solidFill>
                  <a:srgbClr val="0066FF"/>
                </a:solidFill>
                <a:effectLst/>
                <a:latin typeface="Times New Roman" pitchFamily="18" charset="0"/>
                <a:ea typeface="Calibri" pitchFamily="34" charset="0"/>
                <a:cs typeface="Times New Roman" pitchFamily="18" charset="0"/>
              </a:rPr>
              <a:t>Problem statement</a:t>
            </a:r>
            <a:r>
              <a:rPr kumimoji="0" lang="en-US" sz="2400" i="0" strike="noStrike" cap="none" normalizeH="0" baseline="0" dirty="0" smtClean="0">
                <a:ln>
                  <a:noFill/>
                </a:ln>
                <a:solidFill>
                  <a:srgbClr val="0066FF"/>
                </a:solidFill>
                <a:effectLst/>
                <a:latin typeface="Times New Roman" pitchFamily="18" charset="0"/>
                <a:ea typeface="Calibri" pitchFamily="34" charset="0"/>
                <a:cs typeface="Times New Roman" pitchFamily="18" charset="0"/>
              </a:rPr>
              <a:t>:</a:t>
            </a:r>
            <a:endParaRPr kumimoji="0" lang="en-US" sz="2400" i="0" strike="noStrike" cap="none" normalizeH="0" baseline="0" dirty="0" smtClean="0">
              <a:ln>
                <a:noFill/>
              </a:ln>
              <a:solidFill>
                <a:srgbClr val="0066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b="1" i="0" u="sng"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World</a:t>
            </a:r>
            <a:r>
              <a:rPr kumimoji="0" lang="en-US" sz="2400" i="0" u="none"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a:t>
            </a: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most developing countries Hepatitis A is endemic. According to WHO about 10-15 person per 1 lakh are affected annually.</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lvl="1" algn="just" eaLnBrk="0" fontAlgn="base" hangingPunct="0">
              <a:spcBef>
                <a:spcPct val="0"/>
              </a:spcBef>
              <a:spcAft>
                <a:spcPct val="0"/>
              </a:spcAft>
              <a:buFont typeface="Courier New" pitchFamily="49" charset="0"/>
              <a:buChar char="o"/>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the developed countries, the incidence of Hepatitis A is declined.</a:t>
            </a:r>
            <a:endParaRPr lang="en-US" sz="2400" dirty="0" smtClean="0">
              <a:latin typeface="Times New Roman" pitchFamily="18" charset="0"/>
              <a:ea typeface="Times New Roman" pitchFamily="18" charset="0"/>
              <a:cs typeface="Times New Roman" pitchFamily="18" charset="0"/>
            </a:endParaRPr>
          </a:p>
          <a:p>
            <a:pPr lvl="1" algn="just" eaLnBrk="0" fontAlgn="base" hangingPunct="0">
              <a:spcBef>
                <a:spcPct val="0"/>
              </a:spcBef>
              <a:spcAft>
                <a:spcPct val="0"/>
              </a:spcAft>
              <a:buFont typeface="Courier New" pitchFamily="49" charset="0"/>
              <a:buChar char="o"/>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Hepatitis A is very common in all countries of SEAR (South East Asia Region).</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SEAR countries:-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0" lvl="3"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Bangladesh</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0" lvl="3"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Bhutan</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0" lvl="3"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Korea</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0" lvl="3"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India</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0" lvl="3"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Indonesia</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0" lvl="3"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Maldives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0" lvl="3"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Myanmar</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0" lvl="3"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Nepal</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0" lvl="3"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Srilanka</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0" lvl="3"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Thailand</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0" lvl="3"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Timor-leste</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924050" algn="l"/>
              </a:tabLst>
            </a:pP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lvl="0" algn="just" eaLnBrk="0" fontAlgn="base" hangingPunct="0">
              <a:spcBef>
                <a:spcPct val="0"/>
              </a:spcBef>
              <a:spcAft>
                <a:spcPct val="0"/>
              </a:spcAft>
              <a:buFontTx/>
              <a:buChar char="•"/>
              <a:tabLst>
                <a:tab pos="1924050" algn="l"/>
              </a:tabLst>
            </a:pPr>
            <a:endParaRPr lang="en-US" sz="2400" dirty="0" smtClean="0">
              <a:solidFill>
                <a:srgbClr val="000000"/>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buFontTx/>
              <a:buChar char="•"/>
              <a:tabLst>
                <a:tab pos="1924050" algn="l"/>
              </a:tabLst>
            </a:pPr>
            <a:r>
              <a:rPr lang="en-US" sz="2400" dirty="0" smtClean="0">
                <a:solidFill>
                  <a:srgbClr val="000000"/>
                </a:solidFill>
                <a:latin typeface="Times New Roman" pitchFamily="18" charset="0"/>
                <a:ea typeface="Times New Roman" pitchFamily="18" charset="0"/>
                <a:cs typeface="Times New Roman" pitchFamily="18" charset="0"/>
              </a:rPr>
              <a:t>The sero-epidemiological studies carried out in India, Bangladesh, Bhutan &amp; Nepal demonstrated that 85-95% of children have been infected &amp; in this countries demonstrated that HAV infection is responsible for approximately 10-25% of total case of hepatitis in children.</a:t>
            </a:r>
            <a:endParaRPr lang="en-US" sz="2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1924050" algn="l"/>
              </a:tabLst>
            </a:pPr>
            <a:r>
              <a:rPr lang="en-US" sz="2400" dirty="0" smtClean="0">
                <a:solidFill>
                  <a:srgbClr val="000000"/>
                </a:solidFill>
                <a:latin typeface="Times New Roman" pitchFamily="18" charset="0"/>
                <a:ea typeface="Times New Roman" pitchFamily="18" charset="0"/>
                <a:cs typeface="Times New Roman" pitchFamily="18" charset="0"/>
              </a:rPr>
              <a:t>According to endemicity world can be divided into:</a:t>
            </a:r>
            <a:endParaRPr lang="en-US" sz="2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1924050" algn="l"/>
              </a:tabLst>
            </a:pPr>
            <a:r>
              <a:rPr lang="en-US" sz="2400" dirty="0" smtClean="0">
                <a:solidFill>
                  <a:srgbClr val="000000"/>
                </a:solidFill>
                <a:latin typeface="Times New Roman" pitchFamily="18" charset="0"/>
                <a:ea typeface="Times New Roman" pitchFamily="18" charset="0"/>
                <a:cs typeface="Times New Roman" pitchFamily="18" charset="0"/>
              </a:rPr>
              <a:t>High endemicity areas</a:t>
            </a:r>
            <a:endParaRPr lang="en-US" sz="2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1924050" algn="l"/>
              </a:tabLst>
            </a:pPr>
            <a:r>
              <a:rPr lang="en-US" sz="2400" dirty="0" smtClean="0">
                <a:solidFill>
                  <a:srgbClr val="000000"/>
                </a:solidFill>
                <a:latin typeface="Times New Roman" pitchFamily="18" charset="0"/>
                <a:ea typeface="Times New Roman" pitchFamily="18" charset="0"/>
                <a:cs typeface="Times New Roman" pitchFamily="18" charset="0"/>
              </a:rPr>
              <a:t>Intermediate endemicity areas</a:t>
            </a:r>
            <a:endParaRPr lang="en-US" sz="2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1924050" algn="l"/>
              </a:tabLst>
            </a:pPr>
            <a:r>
              <a:rPr lang="en-US" sz="2400" dirty="0" smtClean="0">
                <a:solidFill>
                  <a:srgbClr val="000000"/>
                </a:solidFill>
                <a:latin typeface="Times New Roman" pitchFamily="18" charset="0"/>
                <a:ea typeface="Times New Roman" pitchFamily="18" charset="0"/>
                <a:cs typeface="Times New Roman" pitchFamily="18" charset="0"/>
              </a:rPr>
              <a:t>low endemicity areas</a:t>
            </a:r>
            <a:endParaRPr lang="en-US" sz="24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1924050" algn="l"/>
              </a:tabLst>
            </a:pPr>
            <a:r>
              <a:rPr lang="en-US" sz="2400" dirty="0" smtClean="0">
                <a:solidFill>
                  <a:srgbClr val="000000"/>
                </a:solidFill>
                <a:latin typeface="Times New Roman" pitchFamily="18" charset="0"/>
                <a:ea typeface="Times New Roman" pitchFamily="18" charset="0"/>
                <a:cs typeface="Times New Roman" pitchFamily="18" charset="0"/>
              </a:rPr>
              <a:t>very low endemicity areas</a:t>
            </a:r>
          </a:p>
          <a:p>
            <a:pPr lvl="0" algn="just" eaLnBrk="0" fontAlgn="base" hangingPunct="0">
              <a:spcBef>
                <a:spcPct val="0"/>
              </a:spcBef>
              <a:spcAft>
                <a:spcPct val="0"/>
              </a:spcAft>
              <a:tabLst>
                <a:tab pos="1924050" algn="l"/>
              </a:tabLst>
            </a:pPr>
            <a:endParaRPr lang="en-US" sz="2400" dirty="0">
              <a:latin typeface="Times New Roman" pitchFamily="18" charset="0"/>
              <a:cs typeface="Times New Roman" pitchFamily="18" charset="0"/>
            </a:endParaRPr>
          </a:p>
        </p:txBody>
      </p:sp>
      <p:sp>
        <p:nvSpPr>
          <p:cNvPr id="3" name="Rectangle 2"/>
          <p:cNvSpPr/>
          <p:nvPr/>
        </p:nvSpPr>
        <p:spPr>
          <a:xfrm>
            <a:off x="0" y="4143380"/>
            <a:ext cx="9144000" cy="1938992"/>
          </a:xfrm>
          <a:prstGeom prst="rect">
            <a:avLst/>
          </a:prstGeom>
        </p:spPr>
        <p:txBody>
          <a:bodyPr wrap="square">
            <a:spAutoFit/>
          </a:bodyPr>
          <a:lstStyle/>
          <a:p>
            <a:pPr lvl="0" algn="just" fontAlgn="base">
              <a:spcBef>
                <a:spcPct val="0"/>
              </a:spcBef>
              <a:spcAft>
                <a:spcPct val="0"/>
              </a:spcAft>
              <a:buFontTx/>
              <a:buChar char="•"/>
              <a:tabLst>
                <a:tab pos="1924050" algn="l"/>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low endemicity area disease mainly occurs in adolescents and adults.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tabLst>
                <a:tab pos="1924050" algn="l"/>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intermediate endemicity area disease mainly occurs in late childhood and early adulthood.</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tabLst>
                <a:tab pos="1924050" algn="l"/>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high endemicity area most infection occur in early childhood and here the lifetime risk of infection is &gt;90%.</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472" y="2500306"/>
            <a:ext cx="8229600" cy="1143000"/>
          </a:xfrm>
        </p:spPr>
        <p:txBody>
          <a:bodyPr/>
          <a:lstStyle/>
          <a:p>
            <a:r>
              <a:rPr lang="en-US" sz="4800" b="1" dirty="0" smtClean="0">
                <a:solidFill>
                  <a:srgbClr val="00B0F0"/>
                </a:solidFill>
              </a:rPr>
              <a:t>Introduction</a:t>
            </a:r>
            <a:r>
              <a:rPr lang="en-US" dirty="0" smtClean="0"/>
              <a:t> </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3-3-estimated-prevalence-hepatitis-a.jpg"/>
          <p:cNvPicPr/>
          <p:nvPr/>
        </p:nvPicPr>
        <p:blipFill>
          <a:blip r:embed="rId2" cstate="print"/>
          <a:stretch>
            <a:fillRect/>
          </a:stretch>
        </p:blipFill>
        <p:spPr>
          <a:xfrm>
            <a:off x="0" y="0"/>
            <a:ext cx="9144000" cy="685800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1924050" algn="l"/>
              </a:tabLst>
            </a:pPr>
            <a:endParaRPr kumimoji="0" lang="en-US" sz="2400" b="1" i="0" u="none" strike="noStrike" cap="none" normalizeH="0" baseline="0" dirty="0" smtClean="0">
              <a:ln>
                <a:noFill/>
              </a:ln>
              <a:solidFill>
                <a:srgbClr val="0E0E8E"/>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1924050" algn="l"/>
              </a:tabLst>
            </a:pPr>
            <a:r>
              <a:rPr kumimoji="0" lang="en-US" sz="2400" b="1" i="0" u="sng"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India</a:t>
            </a:r>
            <a:endParaRPr kumimoji="0" lang="en-US" sz="2400" b="1" i="0" u="sng" strike="noStrike" cap="none" normalizeH="0" baseline="0" dirty="0" smtClean="0">
              <a:ln>
                <a:noFill/>
              </a:ln>
              <a:solidFill>
                <a:srgbClr val="0066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924050" algn="l"/>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exect incidence of HAV is not known but numerous report of sporadic &amp; epidemic occurence of this disease in various cities, residencial colonies &amp; campuses.</a:t>
            </a:r>
          </a:p>
          <a:p>
            <a:pPr marL="0" marR="0" lvl="0" indent="0" algn="just" defTabSz="914400" rtl="0" eaLnBrk="0" fontAlgn="base" latinLnBrk="0" hangingPunct="0">
              <a:lnSpc>
                <a:spcPct val="100000"/>
              </a:lnSpc>
              <a:spcBef>
                <a:spcPct val="0"/>
              </a:spcBef>
              <a:spcAft>
                <a:spcPct val="0"/>
              </a:spcAft>
              <a:buClrTx/>
              <a:buSzTx/>
              <a:tabLst>
                <a:tab pos="1924050" algn="l"/>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r>
              <a:rPr lang="en-IN" sz="2400" b="1" u="sng" dirty="0" smtClean="0">
                <a:solidFill>
                  <a:srgbClr val="0066FF"/>
                </a:solidFill>
                <a:latin typeface="Times New Roman" pitchFamily="18" charset="0"/>
                <a:cs typeface="Times New Roman" pitchFamily="18" charset="0"/>
              </a:rPr>
              <a:t>Anti-HAV in rural adults (2006</a:t>
            </a:r>
            <a:r>
              <a:rPr lang="en-IN" sz="2400" u="sng" dirty="0" smtClean="0">
                <a:solidFill>
                  <a:srgbClr val="0066FF"/>
                </a:solidFill>
                <a:latin typeface="Times New Roman" pitchFamily="18" charset="0"/>
                <a:cs typeface="Times New Roman" pitchFamily="18" charset="0"/>
              </a:rPr>
              <a:t>):-</a:t>
            </a:r>
            <a:endParaRPr lang="en-US" sz="2400" u="sng" dirty="0" smtClean="0">
              <a:solidFill>
                <a:srgbClr val="0066FF"/>
              </a:solidFill>
              <a:latin typeface="Times New Roman" pitchFamily="18" charset="0"/>
              <a:cs typeface="Times New Roman" pitchFamily="18" charset="0"/>
            </a:endParaRPr>
          </a:p>
          <a:p>
            <a:r>
              <a:rPr lang="en-IN" sz="2400" dirty="0" smtClean="0">
                <a:latin typeface="Times New Roman" pitchFamily="18" charset="0"/>
                <a:cs typeface="Times New Roman" pitchFamily="18" charset="0"/>
              </a:rPr>
              <a:t>1. Rajasthan-133/143 (93%)</a:t>
            </a:r>
            <a:endParaRPr lang="en-US"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2. Gujarat 173/182 (95.1%)</a:t>
            </a:r>
            <a:endParaRPr lang="en-US"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3. Maharashtra 176/182 (96.7%)</a:t>
            </a:r>
            <a:endParaRPr lang="en-US"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4. Karnataka 146/182 (80.2%)</a:t>
            </a:r>
            <a:endParaRPr lang="en-US"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5. A Pradesh 173/182 (95.1%)</a:t>
            </a:r>
            <a:endParaRPr lang="en-US"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6. Kerala 162/182 (89%)</a:t>
            </a:r>
            <a:endParaRPr lang="en-US"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7. Tamilnadu 173/193 (89.6%)</a:t>
            </a:r>
            <a:endParaRPr lang="en-US" sz="2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192405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5400000">
            <a:off x="1657350" y="252413"/>
            <a:ext cx="5851148" cy="6376987"/>
          </a:xfrm>
          <a:prstGeom prst="rect">
            <a:avLst/>
          </a:prstGeom>
          <a:noFill/>
          <a:ln w="9525">
            <a:noFill/>
            <a:miter lim="800000"/>
            <a:headEnd/>
            <a:tailEnd/>
          </a:ln>
          <a:effectLst/>
        </p:spPr>
      </p:pic>
      <p:sp>
        <p:nvSpPr>
          <p:cNvPr id="3" name="TextBox 2"/>
          <p:cNvSpPr txBox="1"/>
          <p:nvPr/>
        </p:nvSpPr>
        <p:spPr>
          <a:xfrm>
            <a:off x="2514600" y="2362200"/>
            <a:ext cx="301686" cy="369332"/>
          </a:xfrm>
          <a:prstGeom prst="rect">
            <a:avLst/>
          </a:prstGeom>
          <a:noFill/>
        </p:spPr>
        <p:txBody>
          <a:bodyPr wrap="none" rtlCol="0">
            <a:spAutoFit/>
          </a:bodyPr>
          <a:lstStyle/>
          <a:p>
            <a:r>
              <a:rPr lang="en-US" dirty="0" smtClean="0"/>
              <a:t>1</a:t>
            </a:r>
            <a:endParaRPr lang="en-IN" dirty="0"/>
          </a:p>
        </p:txBody>
      </p:sp>
      <p:sp>
        <p:nvSpPr>
          <p:cNvPr id="4" name="TextBox 3"/>
          <p:cNvSpPr txBox="1"/>
          <p:nvPr/>
        </p:nvSpPr>
        <p:spPr>
          <a:xfrm>
            <a:off x="2057400" y="3124200"/>
            <a:ext cx="301686" cy="369332"/>
          </a:xfrm>
          <a:prstGeom prst="rect">
            <a:avLst/>
          </a:prstGeom>
          <a:noFill/>
        </p:spPr>
        <p:txBody>
          <a:bodyPr wrap="none" rtlCol="0">
            <a:spAutoFit/>
          </a:bodyPr>
          <a:lstStyle/>
          <a:p>
            <a:r>
              <a:rPr lang="en-US" dirty="0" smtClean="0"/>
              <a:t>2</a:t>
            </a:r>
            <a:endParaRPr lang="en-IN" dirty="0"/>
          </a:p>
        </p:txBody>
      </p:sp>
      <p:sp>
        <p:nvSpPr>
          <p:cNvPr id="5" name="TextBox 4"/>
          <p:cNvSpPr txBox="1"/>
          <p:nvPr/>
        </p:nvSpPr>
        <p:spPr>
          <a:xfrm>
            <a:off x="2819400" y="3962400"/>
            <a:ext cx="301686" cy="369332"/>
          </a:xfrm>
          <a:prstGeom prst="rect">
            <a:avLst/>
          </a:prstGeom>
          <a:noFill/>
        </p:spPr>
        <p:txBody>
          <a:bodyPr wrap="none" rtlCol="0">
            <a:spAutoFit/>
          </a:bodyPr>
          <a:lstStyle/>
          <a:p>
            <a:r>
              <a:rPr lang="en-US" dirty="0" smtClean="0"/>
              <a:t>3</a:t>
            </a:r>
            <a:endParaRPr lang="en-IN" dirty="0"/>
          </a:p>
        </p:txBody>
      </p:sp>
      <p:sp>
        <p:nvSpPr>
          <p:cNvPr id="6" name="TextBox 5"/>
          <p:cNvSpPr txBox="1"/>
          <p:nvPr/>
        </p:nvSpPr>
        <p:spPr>
          <a:xfrm>
            <a:off x="2895600" y="4876800"/>
            <a:ext cx="301686" cy="369332"/>
          </a:xfrm>
          <a:prstGeom prst="rect">
            <a:avLst/>
          </a:prstGeom>
          <a:noFill/>
        </p:spPr>
        <p:txBody>
          <a:bodyPr wrap="none" rtlCol="0">
            <a:spAutoFit/>
          </a:bodyPr>
          <a:lstStyle/>
          <a:p>
            <a:r>
              <a:rPr lang="en-US" dirty="0" smtClean="0"/>
              <a:t>4</a:t>
            </a:r>
            <a:endParaRPr lang="en-IN" dirty="0"/>
          </a:p>
        </p:txBody>
      </p:sp>
      <p:sp>
        <p:nvSpPr>
          <p:cNvPr id="7" name="TextBox 6"/>
          <p:cNvSpPr txBox="1"/>
          <p:nvPr/>
        </p:nvSpPr>
        <p:spPr>
          <a:xfrm>
            <a:off x="3733800" y="4419600"/>
            <a:ext cx="301686" cy="369332"/>
          </a:xfrm>
          <a:prstGeom prst="rect">
            <a:avLst/>
          </a:prstGeom>
          <a:noFill/>
        </p:spPr>
        <p:txBody>
          <a:bodyPr wrap="none" rtlCol="0">
            <a:spAutoFit/>
          </a:bodyPr>
          <a:lstStyle/>
          <a:p>
            <a:r>
              <a:rPr lang="en-US" dirty="0" smtClean="0"/>
              <a:t>5</a:t>
            </a:r>
            <a:endParaRPr lang="en-IN" dirty="0"/>
          </a:p>
        </p:txBody>
      </p:sp>
      <p:sp>
        <p:nvSpPr>
          <p:cNvPr id="8" name="TextBox 7"/>
          <p:cNvSpPr txBox="1"/>
          <p:nvPr/>
        </p:nvSpPr>
        <p:spPr>
          <a:xfrm>
            <a:off x="2971800" y="5715000"/>
            <a:ext cx="301686" cy="369332"/>
          </a:xfrm>
          <a:prstGeom prst="rect">
            <a:avLst/>
          </a:prstGeom>
          <a:noFill/>
        </p:spPr>
        <p:txBody>
          <a:bodyPr wrap="none" rtlCol="0">
            <a:spAutoFit/>
          </a:bodyPr>
          <a:lstStyle/>
          <a:p>
            <a:r>
              <a:rPr lang="en-US" dirty="0" smtClean="0"/>
              <a:t>6</a:t>
            </a:r>
            <a:endParaRPr lang="en-IN" dirty="0"/>
          </a:p>
        </p:txBody>
      </p:sp>
      <p:sp>
        <p:nvSpPr>
          <p:cNvPr id="9" name="TextBox 8"/>
          <p:cNvSpPr txBox="1"/>
          <p:nvPr/>
        </p:nvSpPr>
        <p:spPr>
          <a:xfrm>
            <a:off x="3429000" y="5638800"/>
            <a:ext cx="301686" cy="369332"/>
          </a:xfrm>
          <a:prstGeom prst="rect">
            <a:avLst/>
          </a:prstGeom>
          <a:noFill/>
        </p:spPr>
        <p:txBody>
          <a:bodyPr wrap="none" rtlCol="0">
            <a:spAutoFit/>
          </a:bodyPr>
          <a:lstStyle/>
          <a:p>
            <a:r>
              <a:rPr lang="en-US" dirty="0" smtClean="0"/>
              <a:t>7</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2500306"/>
            <a:ext cx="8229600" cy="1143000"/>
          </a:xfrm>
        </p:spPr>
        <p:txBody>
          <a:bodyPr>
            <a:normAutofit/>
          </a:bodyPr>
          <a:lstStyle/>
          <a:p>
            <a:r>
              <a:rPr lang="en-US" sz="4800" dirty="0" smtClean="0">
                <a:solidFill>
                  <a:srgbClr val="00B0F0"/>
                </a:solidFill>
                <a:latin typeface="Times New Roman" pitchFamily="18" charset="0"/>
                <a:cs typeface="Times New Roman" pitchFamily="18" charset="0"/>
              </a:rPr>
              <a:t>Diagnosis </a:t>
            </a:r>
            <a:endParaRPr lang="en-IN" sz="4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0"/>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Test for the abnormal liver function such as:-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Serum alanine</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Aminotransferase</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Bilirubin</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Along with clinical, pathological and epidemiological findings.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Specific laboratory diagnosis of hepatitis A is obtained by:- </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Demonstration of HAV particles or specific viral antigens i</a:t>
            </a:r>
            <a:r>
              <a:rPr lang="en-US" sz="2400" dirty="0" smtClean="0">
                <a:solidFill>
                  <a:srgbClr val="000000"/>
                </a:solidFill>
                <a:latin typeface="Times New Roman" pitchFamily="18" charset="0"/>
                <a:ea typeface="Times New Roman" pitchFamily="18" charset="0"/>
                <a:cs typeface="Times New Roman" pitchFamily="18" charset="0"/>
              </a:rPr>
              <a:t>n </a:t>
            </a: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faeces, bile and blood as HAV is detected in the stool from about 2 weeks prior to onset of jaundice, up to 2 weeks after.</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Anti HAV appears in the IgM fraction during acute phase, peaking about 2 weeks after the elevation of liver enzymes.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Anti HAV-</a:t>
            </a:r>
            <a:r>
              <a:rPr lang="en-US" sz="2400" dirty="0" smtClean="0">
                <a:solidFill>
                  <a:srgbClr val="000000"/>
                </a:solidFill>
                <a:latin typeface="Times New Roman" pitchFamily="18" charset="0"/>
                <a:ea typeface="Calibri" pitchFamily="34" charset="0"/>
                <a:cs typeface="Times New Roman" pitchFamily="18" charset="0"/>
              </a:rPr>
              <a:t>I</a:t>
            </a: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gM usually declines to non-detectable levels within 3-6 months. Thus detection of </a:t>
            </a:r>
            <a:r>
              <a:rPr lang="en-US" sz="2400" dirty="0" smtClean="0">
                <a:solidFill>
                  <a:srgbClr val="000000"/>
                </a:solidFill>
                <a:latin typeface="Times New Roman" pitchFamily="18" charset="0"/>
                <a:ea typeface="Calibri" pitchFamily="34" charset="0"/>
                <a:cs typeface="Times New Roman" pitchFamily="18" charset="0"/>
              </a:rPr>
              <a:t>I</a:t>
            </a: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gM specific, anti HAV in the blood of an acutely infected person confirms the diagnosis of hepatitis A</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Anti HAV-IgG</a:t>
            </a:r>
            <a:r>
              <a:rPr kumimoji="0" lang="en-US" sz="240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appears soon after the onset of diseases and persists for decades.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Elisa is the method of choice for measuring the HAV antibodies.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285992"/>
            <a:ext cx="8229600" cy="1143000"/>
          </a:xfrm>
        </p:spPr>
        <p:txBody>
          <a:bodyPr>
            <a:normAutofit/>
          </a:bodyPr>
          <a:lstStyle/>
          <a:p>
            <a:r>
              <a:rPr lang="en-US" sz="4800" dirty="0" smtClean="0">
                <a:solidFill>
                  <a:srgbClr val="00B0F0"/>
                </a:solidFill>
                <a:latin typeface="Times New Roman" pitchFamily="18" charset="0"/>
                <a:cs typeface="Times New Roman" pitchFamily="18" charset="0"/>
              </a:rPr>
              <a:t>Treatment &amp; prevention </a:t>
            </a:r>
            <a:endParaRPr lang="en-IN" sz="4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857232"/>
            <a:ext cx="5429288" cy="4929222"/>
          </a:xfrm>
        </p:spPr>
        <p:txBody>
          <a:bodyPr>
            <a:noAutofit/>
          </a:bodyPr>
          <a:lstStyle/>
          <a:p>
            <a:pPr lvl="0" eaLnBrk="0" fontAlgn="base" hangingPunct="0">
              <a:spcAft>
                <a:spcPct val="0"/>
              </a:spcAft>
            </a:pPr>
            <a:r>
              <a:rPr lang="en-US" sz="3600" dirty="0" smtClean="0">
                <a:solidFill>
                  <a:srgbClr val="00B0F0"/>
                </a:solidFill>
                <a:latin typeface="Times New Roman" pitchFamily="18" charset="0"/>
                <a:ea typeface="Times New Roman" pitchFamily="18" charset="0"/>
                <a:cs typeface="Times New Roman" pitchFamily="18" charset="0"/>
              </a:rPr>
              <a:t>Treatment</a:t>
            </a:r>
            <a:r>
              <a:rPr lang="en-US" sz="2000" dirty="0" smtClean="0">
                <a:solidFill>
                  <a:srgbClr val="000000"/>
                </a:solidFill>
                <a:latin typeface="Times New Roman" pitchFamily="18" charset="0"/>
                <a:ea typeface="Times New Roman" pitchFamily="18" charset="0"/>
                <a:cs typeface="Times New Roman" pitchFamily="18" charset="0"/>
              </a:rPr>
              <a:t/>
            </a:r>
            <a:br>
              <a:rPr lang="en-US" sz="2000" dirty="0" smtClean="0">
                <a:solidFill>
                  <a:srgbClr val="000000"/>
                </a:solidFill>
                <a:latin typeface="Times New Roman" pitchFamily="18" charset="0"/>
                <a:ea typeface="Times New Roman" pitchFamily="18" charset="0"/>
                <a:cs typeface="Times New Roman" pitchFamily="18" charset="0"/>
              </a:rPr>
            </a:br>
            <a:r>
              <a:rPr lang="en-US" sz="2000" dirty="0" smtClean="0">
                <a:solidFill>
                  <a:srgbClr val="000000"/>
                </a:solidFill>
                <a:latin typeface="Times New Roman" pitchFamily="18" charset="0"/>
                <a:ea typeface="Times New Roman" pitchFamily="18" charset="0"/>
                <a:cs typeface="Times New Roman" pitchFamily="18" charset="0"/>
              </a:rPr>
              <a:t>Tab ciprofloxacin	500 mg </a:t>
            </a:r>
            <a:br>
              <a:rPr lang="en-US" sz="2000" dirty="0" smtClean="0">
                <a:solidFill>
                  <a:srgbClr val="000000"/>
                </a:solidFill>
                <a:latin typeface="Times New Roman" pitchFamily="18" charset="0"/>
                <a:ea typeface="Times New Roman" pitchFamily="18" charset="0"/>
                <a:cs typeface="Times New Roman" pitchFamily="18" charset="0"/>
              </a:rPr>
            </a:br>
            <a:r>
              <a:rPr lang="en-US" sz="2000" dirty="0" smtClean="0">
                <a:solidFill>
                  <a:srgbClr val="000000"/>
                </a:solidFill>
                <a:latin typeface="Times New Roman" pitchFamily="18" charset="0"/>
                <a:ea typeface="Times New Roman" pitchFamily="18" charset="0"/>
                <a:cs typeface="Times New Roman" pitchFamily="18" charset="0"/>
              </a:rPr>
              <a:t/>
            </a:r>
            <a:br>
              <a:rPr lang="en-US" sz="2000" dirty="0" smtClean="0">
                <a:solidFill>
                  <a:srgbClr val="000000"/>
                </a:solidFill>
                <a:latin typeface="Times New Roman" pitchFamily="18" charset="0"/>
                <a:ea typeface="Times New Roman" pitchFamily="18" charset="0"/>
                <a:cs typeface="Times New Roman" pitchFamily="18" charset="0"/>
              </a:rPr>
            </a:br>
            <a:r>
              <a:rPr lang="en-US" sz="2000" dirty="0" smtClean="0">
                <a:solidFill>
                  <a:srgbClr val="000000"/>
                </a:solidFill>
                <a:latin typeface="Times New Roman" pitchFamily="18" charset="0"/>
                <a:ea typeface="Times New Roman" pitchFamily="18" charset="0"/>
                <a:cs typeface="Times New Roman" pitchFamily="18" charset="0"/>
              </a:rPr>
              <a:t>T</a:t>
            </a:r>
            <a:r>
              <a:rPr lang="en-US" sz="2000" dirty="0" smtClean="0">
                <a:latin typeface="Times New Roman" pitchFamily="18" charset="0"/>
                <a:cs typeface="Times New Roman" pitchFamily="18" charset="0"/>
              </a:rPr>
              <a:t>ab </a:t>
            </a:r>
            <a:r>
              <a:rPr lang="en-US" sz="2000" dirty="0" smtClean="0">
                <a:solidFill>
                  <a:srgbClr val="000000"/>
                </a:solidFill>
                <a:latin typeface="Times New Roman" pitchFamily="18" charset="0"/>
                <a:ea typeface="Times New Roman" pitchFamily="18" charset="0"/>
                <a:cs typeface="Times New Roman" pitchFamily="18" charset="0"/>
              </a:rPr>
              <a:t>ranitidine 	50 mg  </a:t>
            </a:r>
            <a:br>
              <a:rPr lang="en-US" sz="2000" dirty="0" smtClean="0">
                <a:solidFill>
                  <a:srgbClr val="000000"/>
                </a:solidFill>
                <a:latin typeface="Times New Roman" pitchFamily="18" charset="0"/>
                <a:ea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solidFill>
                  <a:srgbClr val="000000"/>
                </a:solidFill>
                <a:latin typeface="Times New Roman" pitchFamily="18" charset="0"/>
                <a:ea typeface="Times New Roman" pitchFamily="18" charset="0"/>
                <a:cs typeface="Times New Roman" pitchFamily="18" charset="0"/>
              </a:rPr>
              <a:t>Tab multi vitamin B complex  	</a:t>
            </a:r>
            <a:br>
              <a:rPr lang="en-US" sz="2000" dirty="0" smtClean="0">
                <a:solidFill>
                  <a:srgbClr val="000000"/>
                </a:solidFill>
                <a:latin typeface="Times New Roman" pitchFamily="18" charset="0"/>
                <a:ea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solidFill>
                  <a:srgbClr val="000000"/>
                </a:solidFill>
                <a:latin typeface="Times New Roman" pitchFamily="18" charset="0"/>
                <a:ea typeface="Times New Roman" pitchFamily="18" charset="0"/>
                <a:cs typeface="Times New Roman" pitchFamily="18" charset="0"/>
              </a:rPr>
              <a:t>Tab </a:t>
            </a:r>
            <a:r>
              <a:rPr lang="en-US" sz="2000" dirty="0" err="1" smtClean="0">
                <a:solidFill>
                  <a:srgbClr val="000000"/>
                </a:solidFill>
                <a:latin typeface="Times New Roman" pitchFamily="18" charset="0"/>
                <a:ea typeface="Times New Roman" pitchFamily="18" charset="0"/>
                <a:cs typeface="Times New Roman" pitchFamily="18" charset="0"/>
              </a:rPr>
              <a:t>metronidazole</a:t>
            </a:r>
            <a:r>
              <a:rPr lang="en-US" sz="2000" dirty="0" smtClean="0">
                <a:solidFill>
                  <a:srgbClr val="000000"/>
                </a:solidFill>
                <a:latin typeface="Times New Roman" pitchFamily="18" charset="0"/>
                <a:ea typeface="Times New Roman" pitchFamily="18" charset="0"/>
                <a:cs typeface="Times New Roman" pitchFamily="18" charset="0"/>
              </a:rPr>
              <a:t>    400 mg </a:t>
            </a:r>
            <a:br>
              <a:rPr lang="en-US" sz="2000" dirty="0" smtClean="0">
                <a:solidFill>
                  <a:srgbClr val="000000"/>
                </a:solidFill>
                <a:latin typeface="Times New Roman" pitchFamily="18" charset="0"/>
                <a:ea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solidFill>
                  <a:srgbClr val="000000"/>
                </a:solidFill>
                <a:latin typeface="Times New Roman" pitchFamily="18" charset="0"/>
                <a:ea typeface="Times New Roman" pitchFamily="18" charset="0"/>
                <a:cs typeface="Times New Roman" pitchFamily="18" charset="0"/>
              </a:rPr>
              <a:t>Inj. </a:t>
            </a:r>
            <a:r>
              <a:rPr lang="en-US" sz="2000" dirty="0" err="1" smtClean="0">
                <a:solidFill>
                  <a:srgbClr val="000000"/>
                </a:solidFill>
                <a:latin typeface="Times New Roman" pitchFamily="18" charset="0"/>
                <a:ea typeface="Times New Roman" pitchFamily="18" charset="0"/>
                <a:cs typeface="Times New Roman" pitchFamily="18" charset="0"/>
              </a:rPr>
              <a:t>Cefotaxime</a:t>
            </a:r>
            <a:r>
              <a:rPr lang="en-US" sz="2000" dirty="0" smtClean="0">
                <a:solidFill>
                  <a:srgbClr val="000000"/>
                </a:solidFill>
                <a:latin typeface="Times New Roman" pitchFamily="18" charset="0"/>
                <a:ea typeface="Times New Roman" pitchFamily="18" charset="0"/>
                <a:cs typeface="Times New Roman" pitchFamily="18" charset="0"/>
              </a:rPr>
              <a:t> 1gm I.V. T.D.S.</a:t>
            </a:r>
            <a:br>
              <a:rPr lang="en-US" sz="2000" dirty="0" smtClean="0">
                <a:solidFill>
                  <a:srgbClr val="000000"/>
                </a:solidFill>
                <a:latin typeface="Times New Roman" pitchFamily="18" charset="0"/>
                <a:ea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solidFill>
                  <a:srgbClr val="000000"/>
                </a:solidFill>
                <a:latin typeface="Times New Roman" pitchFamily="18" charset="0"/>
                <a:ea typeface="Times New Roman" pitchFamily="18" charset="0"/>
                <a:cs typeface="Times New Roman" pitchFamily="18" charset="0"/>
              </a:rPr>
              <a:t>Glucose powder</a:t>
            </a:r>
            <a:br>
              <a:rPr lang="en-US" sz="2000" dirty="0" smtClean="0">
                <a:solidFill>
                  <a:srgbClr val="000000"/>
                </a:solidFill>
                <a:latin typeface="Times New Roman" pitchFamily="18" charset="0"/>
                <a:ea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solidFill>
                  <a:srgbClr val="000000"/>
                </a:solidFill>
                <a:latin typeface="Times New Roman" pitchFamily="18" charset="0"/>
                <a:ea typeface="Times New Roman" pitchFamily="18" charset="0"/>
                <a:cs typeface="Times New Roman" pitchFamily="18" charset="0"/>
              </a:rPr>
              <a:t>Tab. </a:t>
            </a:r>
            <a:r>
              <a:rPr lang="en-US" sz="2000" dirty="0" err="1" smtClean="0">
                <a:solidFill>
                  <a:srgbClr val="000000"/>
                </a:solidFill>
                <a:latin typeface="Times New Roman" pitchFamily="18" charset="0"/>
                <a:ea typeface="Times New Roman" pitchFamily="18" charset="0"/>
                <a:cs typeface="Times New Roman" pitchFamily="18" charset="0"/>
              </a:rPr>
              <a:t>Cyclopalm</a:t>
            </a:r>
            <a:r>
              <a:rPr lang="en-US" sz="2000" dirty="0" smtClean="0">
                <a:solidFill>
                  <a:srgbClr val="000000"/>
                </a:solidFill>
                <a:latin typeface="Times New Roman" pitchFamily="18" charset="0"/>
                <a:ea typeface="Times New Roman" pitchFamily="18" charset="0"/>
                <a:cs typeface="Times New Roman" pitchFamily="18" charset="0"/>
              </a:rPr>
              <a:t> 1-0-1</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IN"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0"/>
            <a:ext cx="9144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i="0"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66FF"/>
                </a:solidFill>
                <a:effectLst/>
                <a:latin typeface="Times New Roman" pitchFamily="18" charset="0"/>
                <a:ea typeface="Calibri" pitchFamily="34" charset="0"/>
                <a:cs typeface="Times New Roman" pitchFamily="18" charset="0"/>
              </a:rPr>
              <a:t>Prevention</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i="0"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Control of reservoir</a:t>
            </a:r>
            <a:r>
              <a:rPr kumimoji="0" lang="en-US" sz="2400" i="0"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 :-</a:t>
            </a:r>
            <a:endParaRPr kumimoji="0" lang="en-US" sz="2400" i="0" strike="noStrike" cap="none" normalizeH="0" baseline="0" dirty="0" smtClean="0">
              <a:ln>
                <a:noFill/>
              </a:ln>
              <a:solidFill>
                <a:srgbClr val="0066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Attention should be paid to the usual control measures such as notification, complete bed rest and disinfection of faeces and fomites. </a:t>
            </a:r>
            <a:endParaRPr kumimoji="0" lang="en-US" sz="240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Use of 0.5% sodium hypochlorite has been strongly recommended as an effective disinfectant.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1" i="0"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Control of transmission </a:t>
            </a:r>
            <a:r>
              <a:rPr kumimoji="0" lang="en-US" sz="2400" i="0"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a:t>
            </a:r>
            <a:endParaRPr kumimoji="0" lang="en-US" sz="2400" i="0" strike="noStrike" cap="none" normalizeH="0" baseline="0" dirty="0" smtClean="0">
              <a:ln>
                <a:noFill/>
              </a:ln>
              <a:solidFill>
                <a:srgbClr val="0066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This is successfully prevented by simple measures of personal and community hygiene.</a:t>
            </a:r>
            <a:endParaRPr kumimoji="0" lang="en-US" sz="240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Hand washing before eating and after toilet.</a:t>
            </a:r>
            <a:endParaRPr kumimoji="0" lang="en-US" sz="240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Sanitary disposal of excreta which will prevent the contamination of food and water.</a:t>
            </a:r>
            <a:endParaRPr kumimoji="0" lang="en-US" sz="240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Purification of community, water supplies by flocculation, filtration and adequate chlorination.</a:t>
            </a:r>
            <a:endParaRPr kumimoji="0" lang="en-US" sz="240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Usage of boiling water to drink.</a:t>
            </a:r>
            <a:endParaRPr kumimoji="0" lang="en-US" sz="240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Proper autoclaving of syringes, needles and other equipment.</a:t>
            </a:r>
            <a:endParaRPr kumimoji="0" lang="en-US" sz="2400" i="0"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lvl="0" algn="just" eaLnBrk="0" fontAlgn="base" hangingPunct="0">
              <a:spcBef>
                <a:spcPct val="0"/>
              </a:spcBef>
              <a:spcAft>
                <a:spcPct val="0"/>
              </a:spcAft>
              <a:buFont typeface="Arial" pitchFamily="34" charset="0"/>
              <a:buChar char="•"/>
            </a:pPr>
            <a:endPar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buFont typeface="Arial" pitchFamily="34" charset="0"/>
              <a:buChar char="•"/>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Infection in community is best prevented by improving Social conditions especially overcrowding and poor sanitation.</a:t>
            </a:r>
          </a:p>
          <a:p>
            <a:pPr lvl="0" algn="just" eaLnBrk="0" fontAlgn="base" hangingPunct="0">
              <a:spcBef>
                <a:spcPct val="0"/>
              </a:spcBef>
              <a:spcAft>
                <a:spcPct val="0"/>
              </a:spcAft>
              <a:buFont typeface="Arial" pitchFamily="34" charset="0"/>
              <a:buChar char="•"/>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Individuals are protected by active immunization by inactivated virus vaccine.</a:t>
            </a:r>
          </a:p>
          <a:p>
            <a:pPr lvl="0" algn="just" eaLnBrk="0" fontAlgn="base" hangingPunct="0">
              <a:spcBef>
                <a:spcPct val="0"/>
              </a:spcBef>
              <a:spcAft>
                <a:spcPct val="0"/>
              </a:spcAft>
              <a:buFont typeface="Arial" pitchFamily="34" charset="0"/>
              <a:buChar char="•"/>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Immediate protection soon after exposure of virus is provided by immune serum globulin.</a:t>
            </a:r>
          </a:p>
          <a:p>
            <a:pPr lvl="0" algn="just" eaLnBrk="0" fontAlgn="base" hangingPunct="0">
              <a:spcBef>
                <a:spcPct val="0"/>
              </a:spcBef>
              <a:spcAft>
                <a:spcPct val="0"/>
              </a:spcAft>
              <a:buFont typeface="Arial" pitchFamily="34" charset="0"/>
              <a:buChar char="•"/>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Immunization is mainly given to people who are in patient</a:t>
            </a:r>
            <a:r>
              <a:rPr lang="en-US" sz="2400" dirty="0">
                <a:solidFill>
                  <a:srgbClr val="000000"/>
                </a:solidFill>
                <a:latin typeface="Times New Roman" pitchFamily="18" charset="0"/>
                <a:ea typeface="Calibri" pitchFamily="34" charset="0"/>
                <a:cs typeface="Times New Roman" pitchFamily="18" charset="0"/>
              </a:rPr>
              <a:t>’</a:t>
            </a: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close contact, elderly people, people with major Diseases, Pregnant women. People Travelling by endemic area.</a:t>
            </a:r>
            <a:endParaRPr lang="en-US" sz="2400" dirty="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buFont typeface="Arial" pitchFamily="34" charset="0"/>
              <a:buChar char="•"/>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Once Immunization is done after being diseased it offers lifelong immunity. So, Presence of antibody suggests patient is immunized</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patitis_A_Live_vaccine.jpg"/>
          <p:cNvPicPr>
            <a:picLocks noChangeAspect="1"/>
          </p:cNvPicPr>
          <p:nvPr/>
        </p:nvPicPr>
        <p:blipFill>
          <a:blip r:embed="rId2" cstate="print"/>
          <a:stretch>
            <a:fillRect/>
          </a:stretch>
        </p:blipFill>
        <p:spPr>
          <a:xfrm>
            <a:off x="928662" y="428604"/>
            <a:ext cx="3714777" cy="2333642"/>
          </a:xfrm>
          <a:prstGeom prst="rect">
            <a:avLst/>
          </a:prstGeom>
        </p:spPr>
      </p:pic>
      <p:sp>
        <p:nvSpPr>
          <p:cNvPr id="3" name="TextBox 2"/>
          <p:cNvSpPr txBox="1"/>
          <p:nvPr/>
        </p:nvSpPr>
        <p:spPr>
          <a:xfrm>
            <a:off x="4929190" y="857232"/>
            <a:ext cx="3989105" cy="461665"/>
          </a:xfrm>
          <a:prstGeom prst="rect">
            <a:avLst/>
          </a:prstGeom>
          <a:noFill/>
        </p:spPr>
        <p:txBody>
          <a:bodyPr wrap="none" rtlCol="0">
            <a:spAutoFit/>
          </a:bodyPr>
          <a:lstStyle/>
          <a:p>
            <a:r>
              <a:rPr lang="en-US" sz="2400" b="1" dirty="0" smtClean="0">
                <a:solidFill>
                  <a:srgbClr val="0066FF"/>
                </a:solidFill>
                <a:latin typeface="Times New Roman" pitchFamily="18" charset="0"/>
                <a:cs typeface="Times New Roman" pitchFamily="18" charset="0"/>
              </a:rPr>
              <a:t>Picture of hepatitis A vaccine</a:t>
            </a:r>
            <a:endParaRPr lang="en-US" sz="2400" b="1" dirty="0">
              <a:solidFill>
                <a:srgbClr val="0066FF"/>
              </a:solidFill>
              <a:latin typeface="Times New Roman" pitchFamily="18" charset="0"/>
              <a:cs typeface="Times New Roman" pitchFamily="18" charset="0"/>
            </a:endParaRPr>
          </a:p>
        </p:txBody>
      </p:sp>
      <p:sp>
        <p:nvSpPr>
          <p:cNvPr id="5" name="Title 4"/>
          <p:cNvSpPr>
            <a:spLocks noGrp="1"/>
          </p:cNvSpPr>
          <p:nvPr>
            <p:ph type="title"/>
          </p:nvPr>
        </p:nvSpPr>
        <p:spPr>
          <a:xfrm>
            <a:off x="214282" y="3143248"/>
            <a:ext cx="8229600" cy="1143000"/>
          </a:xfrm>
        </p:spPr>
        <p:txBody>
          <a:bodyPr>
            <a:noAutofit/>
          </a:bodyPr>
          <a:lstStyle/>
          <a:p>
            <a:pPr algn="l">
              <a:buFont typeface="Arial" pitchFamily="34" charset="0"/>
              <a:buChar char="•"/>
            </a:pPr>
            <a:r>
              <a:rPr lang="en-US" sz="2400" dirty="0" smtClean="0">
                <a:latin typeface="Times New Roman" pitchFamily="18" charset="0"/>
                <a:cs typeface="Times New Roman" pitchFamily="18" charset="0"/>
              </a:rPr>
              <a:t>Inactivated Vaccine : given IM, in 2 doses at 6-18 months apart above age of 1 year.</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Combination with Hepatitis B , given at 0,1 and 6 months.</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3.bp.blogspot.com/-xEEmqizb2jw/TgggXf-2jCI/AAAAAAAAAU4/kTAizi0pvjY/s320/who.bmp">
            <a:hlinkClick r:id="rId2"/>
          </p:cNvPr>
          <p:cNvPicPr/>
          <p:nvPr/>
        </p:nvPicPr>
        <p:blipFill>
          <a:blip r:embed="rId3" cstate="print"/>
          <a:srcRect/>
          <a:stretch>
            <a:fillRect/>
          </a:stretch>
        </p:blipFill>
        <p:spPr bwMode="auto">
          <a:xfrm>
            <a:off x="2928926" y="3000372"/>
            <a:ext cx="3190876" cy="2590800"/>
          </a:xfrm>
          <a:prstGeom prst="rect">
            <a:avLst/>
          </a:prstGeom>
          <a:noFill/>
          <a:ln w="9525">
            <a:noFill/>
            <a:miter lim="800000"/>
            <a:headEnd/>
            <a:tailEnd/>
          </a:ln>
        </p:spPr>
      </p:pic>
      <p:sp>
        <p:nvSpPr>
          <p:cNvPr id="29697" name="Rectangle 1"/>
          <p:cNvSpPr>
            <a:spLocks noChangeArrowheads="1"/>
          </p:cNvSpPr>
          <p:nvPr/>
        </p:nvSpPr>
        <p:spPr bwMode="auto">
          <a:xfrm>
            <a:off x="2000232" y="1571612"/>
            <a:ext cx="534197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66FF"/>
                </a:solidFill>
                <a:effectLst/>
                <a:latin typeface="Times New Roman" pitchFamily="18" charset="0"/>
                <a:ea typeface="Times New Roman" pitchFamily="18" charset="0"/>
                <a:cs typeface="Times New Roman" pitchFamily="18" charset="0"/>
              </a:rPr>
              <a:t>World Hepatitis Day 28 July 2013</a:t>
            </a:r>
            <a:endParaRPr kumimoji="0" lang="en-US" sz="2800" b="0" i="0" u="none" strike="noStrike" cap="none" normalizeH="0" baseline="0" dirty="0" smtClean="0">
              <a:ln>
                <a:noFill/>
              </a:ln>
              <a:solidFill>
                <a:srgbClr val="0066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algn="just" fontAlgn="base">
              <a:spcBef>
                <a:spcPct val="0"/>
              </a:spcBef>
              <a:spcAft>
                <a:spcPct val="0"/>
              </a:spcAft>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Diet: Patient is advised to take balanced adequate diet such as green leafy vegetables, pulses, sugar, jiggery, fruits and juices. Patient is advised not to take fatty diet including ghee, Butter, Oil and Non-veg. Food.</a:t>
            </a:r>
          </a:p>
          <a:p>
            <a:pPr lvl="0" algn="just"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Personal Hygiene: Proper washing of Hands before each meal</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Chlorination of water</a:t>
            </a:r>
            <a:r>
              <a:rPr lang="en-US" sz="2400" dirty="0" smtClean="0">
                <a:latin typeface="Arial" pitchFamily="34" charset="0"/>
                <a:ea typeface="Calibri" pitchFamily="34" charset="0"/>
                <a:cs typeface="Arial" pitchFamily="34" charset="0"/>
              </a:rPr>
              <a:t> &amp; </a:t>
            </a:r>
            <a:r>
              <a:rPr kumimoji="0" lang="en-US"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Boiling of drinking water.</a:t>
            </a:r>
          </a:p>
          <a:p>
            <a:pPr lvl="0" algn="just"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Habit: Patient is advised not to take alcohol, which leads to cirrhosis of liver on prolonged intake.</a:t>
            </a:r>
          </a:p>
          <a:p>
            <a:pPr lvl="0" algn="just" eaLnBrk="0" fontAlgn="base" hangingPunct="0">
              <a:spcBef>
                <a:spcPct val="0"/>
              </a:spcBef>
              <a:spcAft>
                <a:spcPct val="0"/>
              </a:spcAft>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Immunization: Hepatitis A vaccine.</a:t>
            </a:r>
          </a:p>
          <a:p>
            <a:pPr lvl="0" algn="just" eaLnBrk="0" fontAlgn="base" hangingPunct="0">
              <a:spcBef>
                <a:spcPct val="0"/>
              </a:spcBef>
              <a:spcAft>
                <a:spcPct val="0"/>
              </a:spcAft>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kumimoji="0" lang="en-US"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dirty="0" smtClean="0">
                <a:solidFill>
                  <a:srgbClr val="000000"/>
                </a:solidFill>
                <a:latin typeface="Times New Roman" pitchFamily="18" charset="0"/>
                <a:ea typeface="Times New Roman" pitchFamily="18" charset="0"/>
                <a:cs typeface="Times New Roman" pitchFamily="18" charset="0"/>
              </a:rPr>
              <a:t>Regular Health Check  up If the Patient or any family members develop similar disease or any other diseases (diabetes, Hypertension, Cardiovascular disease, Malignancy)</a:t>
            </a:r>
            <a:endParaRPr lang="en-US" sz="2400" dirty="0" smtClean="0">
              <a:latin typeface="Arial" pitchFamily="34" charset="0"/>
              <a:cs typeface="Arial" pitchFamily="34" charset="0"/>
            </a:endParaRPr>
          </a:p>
          <a:p>
            <a:pPr lvl="0" algn="just"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US" sz="2400" dirty="0" smtClean="0">
              <a:latin typeface="Arial" pitchFamily="34" charset="0"/>
              <a:cs typeface="Arial" pitchFamily="34" charset="0"/>
            </a:endParaRPr>
          </a:p>
          <a:p>
            <a:pPr lvl="0" algn="just" eaLnBrk="0" fontAlgn="base" hangingPunct="0">
              <a:spcBef>
                <a:spcPct val="0"/>
              </a:spcBef>
              <a:spcAft>
                <a:spcPct val="0"/>
              </a:spcAft>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512" y="116632"/>
          <a:ext cx="8784976" cy="6552728"/>
        </p:xfrm>
        <a:graphic>
          <a:graphicData uri="http://schemas.openxmlformats.org/drawingml/2006/table">
            <a:tbl>
              <a:tblPr firstRow="1" bandRow="1">
                <a:tableStyleId>{5C22544A-7EE6-4342-B048-85BDC9FD1C3A}</a:tableStyleId>
              </a:tblPr>
              <a:tblGrid>
                <a:gridCol w="2196244"/>
                <a:gridCol w="2196244"/>
                <a:gridCol w="2196244"/>
                <a:gridCol w="2196244"/>
              </a:tblGrid>
              <a:tr h="6552728">
                <a:tc>
                  <a:txBody>
                    <a:bodyPr/>
                    <a:lstStyle/>
                    <a:p>
                      <a:r>
                        <a:rPr lang="en-US" b="1" dirty="0" smtClean="0"/>
                        <a:t>Hepatitis A vaccination coverage among adults 18-49 years traveling to a country of high or intermediate </a:t>
                      </a:r>
                      <a:r>
                        <a:rPr lang="en-US" b="1" dirty="0" err="1" smtClean="0"/>
                        <a:t>endemicity</a:t>
                      </a:r>
                      <a:r>
                        <a:rPr lang="en-US" b="1" dirty="0" smtClean="0"/>
                        <a:t>, United States.</a:t>
                      </a:r>
                    </a:p>
                    <a:p>
                      <a:r>
                        <a:rPr lang="en-US" dirty="0" smtClean="0">
                          <a:hlinkClick r:id="rId2"/>
                        </a:rPr>
                        <a:t>Lu PJ</a:t>
                      </a:r>
                      <a:r>
                        <a:rPr lang="en-US" baseline="30000" dirty="0" smtClean="0"/>
                        <a:t>1</a:t>
                      </a:r>
                      <a:r>
                        <a:rPr lang="en-US" dirty="0" smtClean="0"/>
                        <a:t>, </a:t>
                      </a:r>
                      <a:r>
                        <a:rPr lang="en-US" dirty="0" smtClean="0">
                          <a:hlinkClick r:id="rId3"/>
                        </a:rPr>
                        <a:t>Byrd KK</a:t>
                      </a:r>
                      <a:r>
                        <a:rPr lang="en-US" dirty="0" smtClean="0"/>
                        <a:t>, </a:t>
                      </a:r>
                      <a:r>
                        <a:rPr lang="en-US" dirty="0" smtClean="0">
                          <a:hlinkClick r:id="rId4"/>
                        </a:rPr>
                        <a:t>Murphy TV</a:t>
                      </a:r>
                      <a:r>
                        <a:rPr lang="en-US" dirty="0" smtClean="0"/>
                        <a:t>.</a:t>
                      </a:r>
                    </a:p>
                    <a:p>
                      <a:endParaRPr lang="en-US" dirty="0"/>
                    </a:p>
                  </a:txBody>
                  <a:tcPr/>
                </a:tc>
                <a:tc>
                  <a:txBody>
                    <a:bodyPr/>
                    <a:lstStyle/>
                    <a:p>
                      <a:r>
                        <a:rPr lang="en-US" dirty="0" smtClean="0"/>
                        <a:t>National Health Interview Survey (NHIS)</a:t>
                      </a:r>
                      <a:endParaRPr lang="en-US" dirty="0"/>
                    </a:p>
                  </a:txBody>
                  <a:tcPr/>
                </a:tc>
                <a:tc>
                  <a:txBody>
                    <a:bodyPr/>
                    <a:lstStyle/>
                    <a:p>
                      <a:r>
                        <a:rPr lang="en-US" dirty="0" smtClean="0"/>
                        <a:t>determine self-reported </a:t>
                      </a:r>
                      <a:r>
                        <a:rPr lang="en-US" dirty="0" err="1" smtClean="0"/>
                        <a:t>HepA</a:t>
                      </a:r>
                      <a:r>
                        <a:rPr lang="en-US" dirty="0" smtClean="0"/>
                        <a:t> vaccination coverage (≥1 dose) and series completion (≥2 dose) among persons 18-49 years who traveled, since 1995, to a country of high or intermediate HAV </a:t>
                      </a:r>
                      <a:r>
                        <a:rPr lang="en-US" dirty="0" err="1" smtClean="0"/>
                        <a:t>endemicity</a:t>
                      </a:r>
                      <a:r>
                        <a:rPr lang="en-US" dirty="0" smtClean="0"/>
                        <a:t>. Multivariable logistic regression and predictive marginal analyses were conducted to identify factors independently associated with </a:t>
                      </a:r>
                      <a:r>
                        <a:rPr lang="en-US" dirty="0" err="1" smtClean="0"/>
                        <a:t>HepA</a:t>
                      </a:r>
                      <a:r>
                        <a:rPr lang="en-US" dirty="0" smtClean="0"/>
                        <a:t> vaccine receipt.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approximately 36.6% of adults 18-49 years reported traveling to high or intermediate hepatitis A endemic countries; among this group unadjusted </a:t>
                      </a:r>
                      <a:r>
                        <a:rPr lang="en-US" dirty="0" err="1" smtClean="0"/>
                        <a:t>HepA</a:t>
                      </a:r>
                      <a:r>
                        <a:rPr lang="en-US" dirty="0" smtClean="0"/>
                        <a:t> vaccination coverage was 26.6% compared to 12.7% among non-travelers (P-values&lt;0.001) and series completion were 16.9% and 7.6%, respectively (P-values&lt;0.001).</a:t>
                      </a:r>
                    </a:p>
                    <a:p>
                      <a:endParaRPr lang="en-US" dirty="0"/>
                    </a:p>
                  </a:txBody>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512" y="116632"/>
          <a:ext cx="8784976" cy="6624736"/>
        </p:xfrm>
        <a:graphic>
          <a:graphicData uri="http://schemas.openxmlformats.org/drawingml/2006/table">
            <a:tbl>
              <a:tblPr firstRow="1" bandRow="1">
                <a:tableStyleId>{5C22544A-7EE6-4342-B048-85BDC9FD1C3A}</a:tableStyleId>
              </a:tblPr>
              <a:tblGrid>
                <a:gridCol w="2196244"/>
                <a:gridCol w="2196244"/>
                <a:gridCol w="2196244"/>
                <a:gridCol w="2196244"/>
              </a:tblGrid>
              <a:tr h="6624736">
                <a:tc>
                  <a:txBody>
                    <a:bodyPr/>
                    <a:lstStyle/>
                    <a:p>
                      <a:r>
                        <a:rPr lang="en-US" b="1" dirty="0" smtClean="0"/>
                        <a:t>Hepatitis A virus infections in the United States: model-based estimates and implications for childhood immunization.</a:t>
                      </a:r>
                    </a:p>
                    <a:p>
                      <a:r>
                        <a:rPr lang="en-US" dirty="0" smtClean="0">
                          <a:hlinkClick r:id="rId2"/>
                        </a:rPr>
                        <a:t>Armstrong GL</a:t>
                      </a:r>
                      <a:r>
                        <a:rPr lang="en-US" dirty="0" smtClean="0"/>
                        <a:t>, </a:t>
                      </a:r>
                      <a:r>
                        <a:rPr lang="en-US" dirty="0" smtClean="0">
                          <a:hlinkClick r:id="rId3"/>
                        </a:rPr>
                        <a:t>Bell BP</a:t>
                      </a:r>
                      <a:r>
                        <a:rPr lang="en-US" dirty="0" smtClean="0"/>
                        <a:t>.</a:t>
                      </a:r>
                    </a:p>
                    <a:p>
                      <a:endParaRPr lang="en-US" dirty="0"/>
                    </a:p>
                  </a:txBody>
                  <a:tcPr/>
                </a:tc>
                <a:tc>
                  <a:txBody>
                    <a:bodyPr/>
                    <a:lstStyle/>
                    <a:p>
                      <a:r>
                        <a:rPr lang="en-US" dirty="0" smtClean="0"/>
                        <a:t>Nationwide survey(high level evidence)</a:t>
                      </a:r>
                      <a:endParaRPr lang="en-US" dirty="0"/>
                    </a:p>
                  </a:txBody>
                  <a:tcPr/>
                </a:tc>
                <a:tc>
                  <a:txBody>
                    <a:bodyPr/>
                    <a:lstStyle/>
                    <a:p>
                      <a:r>
                        <a:rPr lang="en-US" dirty="0" smtClean="0"/>
                        <a:t>The model estimated approximately 270 000 (range: 190 000-360 000) infections annually from 1980 to 1999, 10.4 times the number of hepatitis A cases actually reported during this period. More than half of these infections occurred in children who were younger than 10 years, most of which would have been clinically unrecognizable as hepatitis.</a:t>
                      </a:r>
                      <a:endParaRPr lang="en-US" dirty="0"/>
                    </a:p>
                  </a:txBody>
                  <a:tcPr/>
                </a:tc>
                <a:tc>
                  <a:txBody>
                    <a:bodyPr/>
                    <a:lstStyle/>
                    <a:p>
                      <a:r>
                        <a:rPr lang="en-US" dirty="0" smtClean="0"/>
                        <a:t>These results suggest a large reservoir of infection in children and that interruption of transmission in children may substantially reduce incidence of hepatitis A overall.</a:t>
                      </a:r>
                      <a:endParaRPr lang="en-US" dirty="0"/>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14620"/>
            <a:ext cx="8229600" cy="1143000"/>
          </a:xfrm>
        </p:spPr>
        <p:txBody>
          <a:bodyPr>
            <a:noAutofit/>
          </a:bodyPr>
          <a:lstStyle/>
          <a:p>
            <a:r>
              <a:rPr lang="en-IN" sz="6600" dirty="0" smtClean="0">
                <a:solidFill>
                  <a:srgbClr val="00B0F0"/>
                </a:solidFill>
              </a:rPr>
              <a:t>Bibliography</a:t>
            </a:r>
            <a:endParaRPr lang="en-IN" sz="6600" dirty="0">
              <a:solidFill>
                <a:srgbClr val="00B0F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29642" cy="5154626"/>
          </a:xfrm>
        </p:spPr>
        <p:txBody>
          <a:bodyPr>
            <a:normAutofit/>
          </a:bodyPr>
          <a:lstStyle/>
          <a:p>
            <a:pPr algn="l"/>
            <a:r>
              <a:rPr lang="en-IN" sz="2000" dirty="0" smtClean="0">
                <a:latin typeface="Times New Roman" pitchFamily="18" charset="0"/>
                <a:cs typeface="Times New Roman" pitchFamily="18" charset="0"/>
              </a:rPr>
              <a:t>1. </a:t>
            </a:r>
            <a:r>
              <a:rPr lang="en-IN" sz="2000" dirty="0" err="1" smtClean="0">
                <a:latin typeface="Times New Roman" pitchFamily="18" charset="0"/>
                <a:cs typeface="Times New Roman" pitchFamily="18" charset="0"/>
              </a:rPr>
              <a:t>Rathi</a:t>
            </a:r>
            <a:r>
              <a:rPr lang="en-IN" sz="2000" dirty="0" smtClean="0">
                <a:latin typeface="Times New Roman" pitchFamily="18" charset="0"/>
                <a:cs typeface="Times New Roman" pitchFamily="18" charset="0"/>
              </a:rPr>
              <a:t> S.K., Public health needs modified strategy health line l(1); </a:t>
            </a:r>
            <a:r>
              <a:rPr lang="en-IN" sz="1800" dirty="0" smtClean="0">
                <a:latin typeface="Times New Roman" pitchFamily="18" charset="0"/>
                <a:cs typeface="Times New Roman" pitchFamily="18" charset="0"/>
              </a:rPr>
              <a:t>2010:49-52.</a:t>
            </a:r>
            <a:br>
              <a:rPr lang="en-IN" sz="1800" dirty="0" smtClean="0">
                <a:latin typeface="Times New Roman" pitchFamily="18" charset="0"/>
                <a:cs typeface="Times New Roman" pitchFamily="18" charset="0"/>
              </a:rPr>
            </a:br>
            <a:r>
              <a:rPr lang="en-IN" sz="1800" dirty="0" smtClean="0">
                <a:latin typeface="Times New Roman" pitchFamily="18" charset="0"/>
                <a:cs typeface="Times New Roman" pitchFamily="18" charset="0"/>
              </a:rPr>
              <a:t>2. 9</a:t>
            </a:r>
            <a:r>
              <a:rPr lang="en-IN" sz="1800" baseline="30000" dirty="0" smtClean="0">
                <a:latin typeface="Times New Roman" pitchFamily="18" charset="0"/>
                <a:cs typeface="Times New Roman" pitchFamily="18" charset="0"/>
              </a:rPr>
              <a:t>th</a:t>
            </a:r>
            <a:r>
              <a:rPr lang="en-IN" sz="1800" dirty="0" smtClean="0">
                <a:latin typeface="Times New Roman" pitchFamily="18" charset="0"/>
                <a:cs typeface="Times New Roman" pitchFamily="18" charset="0"/>
              </a:rPr>
              <a:t> textbook of preventive and social medicine, 21</a:t>
            </a:r>
            <a:r>
              <a:rPr lang="en-IN" sz="1800" baseline="30000" dirty="0" smtClean="0">
                <a:latin typeface="Times New Roman" pitchFamily="18" charset="0"/>
                <a:cs typeface="Times New Roman" pitchFamily="18" charset="0"/>
              </a:rPr>
              <a:t>st</a:t>
            </a:r>
            <a:r>
              <a:rPr lang="en-IN" sz="1800" dirty="0" smtClean="0">
                <a:latin typeface="Times New Roman" pitchFamily="18" charset="0"/>
                <a:cs typeface="Times New Roman" pitchFamily="18" charset="0"/>
              </a:rPr>
              <a:t> edition by K. Park.</a:t>
            </a:r>
            <a:br>
              <a:rPr lang="en-IN" sz="1800" dirty="0" smtClean="0">
                <a:latin typeface="Times New Roman" pitchFamily="18" charset="0"/>
                <a:cs typeface="Times New Roman" pitchFamily="18" charset="0"/>
              </a:rPr>
            </a:br>
            <a:r>
              <a:rPr lang="en-IN" sz="1800" dirty="0" smtClean="0">
                <a:latin typeface="Times New Roman" pitchFamily="18" charset="0"/>
                <a:cs typeface="Times New Roman" pitchFamily="18" charset="0"/>
              </a:rPr>
              <a:t>3. WHO (1999), health situation in south East Asia region 1994-1997, south east region new       Delhi.</a:t>
            </a:r>
            <a:br>
              <a:rPr lang="en-IN" sz="1800" dirty="0" smtClean="0">
                <a:latin typeface="Times New Roman" pitchFamily="18" charset="0"/>
                <a:cs typeface="Times New Roman" pitchFamily="18" charset="0"/>
              </a:rPr>
            </a:br>
            <a:r>
              <a:rPr lang="en-IN" sz="1800" dirty="0" smtClean="0">
                <a:latin typeface="Times New Roman" pitchFamily="18" charset="0"/>
                <a:cs typeface="Times New Roman" pitchFamily="18" charset="0"/>
              </a:rPr>
              <a:t>4.</a:t>
            </a:r>
            <a:r>
              <a:rPr lang="en-IN" sz="1600" dirty="0" smtClean="0">
                <a:latin typeface="Times New Roman" pitchFamily="18" charset="0"/>
                <a:cs typeface="Times New Roman" pitchFamily="18" charset="0"/>
              </a:rPr>
              <a:t> </a:t>
            </a:r>
            <a:r>
              <a:rPr lang="en-IN" sz="1800" dirty="0" smtClean="0">
                <a:latin typeface="Times New Roman" pitchFamily="18" charset="0"/>
                <a:cs typeface="Times New Roman" pitchFamily="18" charset="0"/>
              </a:rPr>
              <a:t>Indian council of medical research (1980). Viral Hepatitis.</a:t>
            </a:r>
            <a:br>
              <a:rPr lang="en-IN" sz="1800" dirty="0" smtClean="0">
                <a:latin typeface="Times New Roman" pitchFamily="18" charset="0"/>
                <a:cs typeface="Times New Roman" pitchFamily="18" charset="0"/>
              </a:rPr>
            </a:br>
            <a:r>
              <a:rPr lang="en-IN" sz="1800" dirty="0" smtClean="0">
                <a:latin typeface="Times New Roman" pitchFamily="18" charset="0"/>
                <a:cs typeface="Times New Roman" pitchFamily="18" charset="0"/>
              </a:rPr>
              <a:t>5. Google.</a:t>
            </a:r>
            <a:br>
              <a:rPr lang="en-IN" sz="1800" dirty="0" smtClean="0">
                <a:latin typeface="Times New Roman" pitchFamily="18" charset="0"/>
                <a:cs typeface="Times New Roman" pitchFamily="18" charset="0"/>
              </a:rPr>
            </a:br>
            <a:r>
              <a:rPr lang="en-IN" sz="1800" dirty="0" smtClean="0">
                <a:latin typeface="Times New Roman" pitchFamily="18" charset="0"/>
                <a:cs typeface="Times New Roman" pitchFamily="18" charset="0"/>
              </a:rPr>
              <a:t>6. Wikipedia.</a:t>
            </a:r>
            <a:br>
              <a:rPr lang="en-IN" sz="1800" dirty="0" smtClean="0">
                <a:latin typeface="Times New Roman" pitchFamily="18" charset="0"/>
                <a:cs typeface="Times New Roman" pitchFamily="18" charset="0"/>
              </a:rPr>
            </a:br>
            <a:r>
              <a:rPr lang="en-IN" sz="1800" dirty="0" smtClean="0">
                <a:latin typeface="Times New Roman" pitchFamily="18" charset="0"/>
                <a:cs typeface="Times New Roman" pitchFamily="18" charset="0"/>
              </a:rPr>
              <a:t>7. Harrison principle of internal medicine. Section 2, liver and </a:t>
            </a:r>
            <a:r>
              <a:rPr lang="en-IN" sz="1800" dirty="0" err="1" smtClean="0">
                <a:latin typeface="Times New Roman" pitchFamily="18" charset="0"/>
                <a:cs typeface="Times New Roman" pitchFamily="18" charset="0"/>
              </a:rPr>
              <a:t>biliary</a:t>
            </a:r>
            <a:r>
              <a:rPr lang="en-IN" sz="1800" dirty="0" smtClean="0">
                <a:latin typeface="Times New Roman" pitchFamily="18" charset="0"/>
                <a:cs typeface="Times New Roman" pitchFamily="18" charset="0"/>
              </a:rPr>
              <a:t> disease,17</a:t>
            </a:r>
            <a:r>
              <a:rPr lang="en-IN" sz="1800" baseline="30000" dirty="0" smtClean="0">
                <a:latin typeface="Times New Roman" pitchFamily="18" charset="0"/>
                <a:cs typeface="Times New Roman" pitchFamily="18" charset="0"/>
              </a:rPr>
              <a:t>th</a:t>
            </a:r>
            <a:r>
              <a:rPr lang="en-IN" sz="1800" dirty="0" smtClean="0">
                <a:latin typeface="Times New Roman" pitchFamily="18" charset="0"/>
                <a:cs typeface="Times New Roman" pitchFamily="18" charset="0"/>
              </a:rPr>
              <a:t> edition,. </a:t>
            </a:r>
            <a:r>
              <a:rPr lang="en-IN" sz="1800" dirty="0" err="1" smtClean="0">
                <a:latin typeface="Times New Roman" pitchFamily="18" charset="0"/>
                <a:cs typeface="Times New Roman" pitchFamily="18" charset="0"/>
              </a:rPr>
              <a:t>Chp</a:t>
            </a:r>
            <a:r>
              <a:rPr lang="en-IN" sz="1800" dirty="0" smtClean="0">
                <a:latin typeface="Times New Roman" pitchFamily="18" charset="0"/>
                <a:cs typeface="Times New Roman" pitchFamily="18" charset="0"/>
              </a:rPr>
              <a:t>. No. 298-300.4.</a:t>
            </a:r>
            <a:br>
              <a:rPr lang="en-IN" sz="1800" dirty="0" smtClean="0">
                <a:latin typeface="Times New Roman" pitchFamily="18" charset="0"/>
                <a:cs typeface="Times New Roman" pitchFamily="18" charset="0"/>
              </a:rPr>
            </a:br>
            <a:endParaRPr lang="en-IN" sz="18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Questions</a:t>
            </a:r>
            <a:endParaRPr lang="en-US" dirty="0"/>
          </a:p>
        </p:txBody>
      </p:sp>
      <p:sp>
        <p:nvSpPr>
          <p:cNvPr id="3" name="Content Placeholder 2"/>
          <p:cNvSpPr>
            <a:spLocks noGrp="1"/>
          </p:cNvSpPr>
          <p:nvPr>
            <p:ph idx="1"/>
          </p:nvPr>
        </p:nvSpPr>
        <p:spPr/>
        <p:txBody>
          <a:bodyPr/>
          <a:lstStyle/>
          <a:p>
            <a:r>
              <a:rPr lang="en-US" dirty="0" smtClean="0"/>
              <a:t>Q 1: Hepatitis A is transmitted by</a:t>
            </a:r>
          </a:p>
          <a:p>
            <a:pPr marL="914400" lvl="1" indent="-514350">
              <a:buFont typeface="+mj-lt"/>
              <a:buAutoNum type="arabicPeriod"/>
            </a:pPr>
            <a:r>
              <a:rPr lang="en-US" dirty="0" err="1" smtClean="0"/>
              <a:t>Feco</a:t>
            </a:r>
            <a:r>
              <a:rPr lang="en-US" dirty="0" smtClean="0"/>
              <a:t> oral route</a:t>
            </a:r>
          </a:p>
          <a:p>
            <a:pPr marL="914400" lvl="1" indent="-514350">
              <a:buFont typeface="+mj-lt"/>
              <a:buAutoNum type="arabicPeriod"/>
            </a:pPr>
            <a:r>
              <a:rPr lang="en-US" dirty="0" smtClean="0"/>
              <a:t>Direct inoculation</a:t>
            </a:r>
          </a:p>
          <a:p>
            <a:pPr marL="914400" lvl="1" indent="-514350">
              <a:buFont typeface="+mj-lt"/>
              <a:buAutoNum type="arabicPeriod"/>
            </a:pPr>
            <a:r>
              <a:rPr lang="en-US" dirty="0" smtClean="0"/>
              <a:t>Sexually </a:t>
            </a:r>
          </a:p>
          <a:p>
            <a:pPr marL="914400" lvl="1" indent="-514350">
              <a:buFont typeface="+mj-lt"/>
              <a:buAutoNum type="arabicPeriod"/>
            </a:pPr>
            <a:r>
              <a:rPr lang="en-US" dirty="0" smtClean="0"/>
              <a:t>Through blood transfusion</a:t>
            </a:r>
            <a:endParaRPr lang="en-US" dirty="0"/>
          </a:p>
        </p:txBody>
      </p:sp>
    </p:spTree>
    <p:extLst>
      <p:ext uri="{BB962C8B-B14F-4D97-AF65-F5344CB8AC3E}">
        <p14:creationId xmlns:p14="http://schemas.microsoft.com/office/powerpoint/2010/main" val="2361936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Questions</a:t>
            </a:r>
            <a:endParaRPr lang="en-US" dirty="0"/>
          </a:p>
        </p:txBody>
      </p:sp>
      <p:sp>
        <p:nvSpPr>
          <p:cNvPr id="3" name="Content Placeholder 2"/>
          <p:cNvSpPr>
            <a:spLocks noGrp="1"/>
          </p:cNvSpPr>
          <p:nvPr>
            <p:ph idx="1"/>
          </p:nvPr>
        </p:nvSpPr>
        <p:spPr/>
        <p:txBody>
          <a:bodyPr/>
          <a:lstStyle/>
          <a:p>
            <a:r>
              <a:rPr lang="en-US" dirty="0" smtClean="0"/>
              <a:t>Q 1: Hepatitis A is transmitted by</a:t>
            </a:r>
          </a:p>
          <a:p>
            <a:pPr marL="914400" lvl="1" indent="-514350">
              <a:buFont typeface="+mj-lt"/>
              <a:buAutoNum type="arabicPeriod"/>
            </a:pPr>
            <a:r>
              <a:rPr lang="en-US" dirty="0" err="1" smtClean="0"/>
              <a:t>Feco</a:t>
            </a:r>
            <a:r>
              <a:rPr lang="en-US" dirty="0" smtClean="0"/>
              <a:t> oral route</a:t>
            </a:r>
          </a:p>
          <a:p>
            <a:pPr marL="914400" lvl="1" indent="-514350">
              <a:buFont typeface="+mj-lt"/>
              <a:buAutoNum type="arabicPeriod"/>
            </a:pPr>
            <a:r>
              <a:rPr lang="en-US" dirty="0" smtClean="0"/>
              <a:t>Direct inoculation</a:t>
            </a:r>
          </a:p>
          <a:p>
            <a:pPr marL="914400" lvl="1" indent="-514350">
              <a:buFont typeface="+mj-lt"/>
              <a:buAutoNum type="arabicPeriod"/>
            </a:pPr>
            <a:r>
              <a:rPr lang="en-US" dirty="0" smtClean="0"/>
              <a:t>Sexually </a:t>
            </a:r>
          </a:p>
          <a:p>
            <a:pPr marL="914400" lvl="1" indent="-514350">
              <a:buFont typeface="+mj-lt"/>
              <a:buAutoNum type="arabicPeriod"/>
            </a:pPr>
            <a:r>
              <a:rPr lang="en-US" dirty="0" smtClean="0"/>
              <a:t>Through blood transfusion</a:t>
            </a:r>
            <a:endParaRPr lang="en-US" dirty="0"/>
          </a:p>
        </p:txBody>
      </p:sp>
    </p:spTree>
    <p:extLst>
      <p:ext uri="{BB962C8B-B14F-4D97-AF65-F5344CB8AC3E}">
        <p14:creationId xmlns:p14="http://schemas.microsoft.com/office/powerpoint/2010/main" val="2254630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Questions</a:t>
            </a:r>
            <a:endParaRPr lang="en-US" dirty="0"/>
          </a:p>
        </p:txBody>
      </p:sp>
      <p:sp>
        <p:nvSpPr>
          <p:cNvPr id="3" name="Content Placeholder 2"/>
          <p:cNvSpPr>
            <a:spLocks noGrp="1"/>
          </p:cNvSpPr>
          <p:nvPr>
            <p:ph idx="1"/>
          </p:nvPr>
        </p:nvSpPr>
        <p:spPr/>
        <p:txBody>
          <a:bodyPr/>
          <a:lstStyle/>
          <a:p>
            <a:r>
              <a:rPr lang="en-US" dirty="0" smtClean="0"/>
              <a:t>Q 2: Incubation period for Hepatitis A is _______. </a:t>
            </a:r>
            <a:endParaRPr lang="en-US" dirty="0"/>
          </a:p>
        </p:txBody>
      </p:sp>
    </p:spTree>
    <p:extLst>
      <p:ext uri="{BB962C8B-B14F-4D97-AF65-F5344CB8AC3E}">
        <p14:creationId xmlns:p14="http://schemas.microsoft.com/office/powerpoint/2010/main" val="301822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Questions</a:t>
            </a:r>
            <a:endParaRPr lang="en-US" dirty="0"/>
          </a:p>
        </p:txBody>
      </p:sp>
      <p:sp>
        <p:nvSpPr>
          <p:cNvPr id="3" name="Content Placeholder 2"/>
          <p:cNvSpPr>
            <a:spLocks noGrp="1"/>
          </p:cNvSpPr>
          <p:nvPr>
            <p:ph idx="1"/>
          </p:nvPr>
        </p:nvSpPr>
        <p:spPr/>
        <p:txBody>
          <a:bodyPr/>
          <a:lstStyle/>
          <a:p>
            <a:r>
              <a:rPr lang="en-US" dirty="0" smtClean="0"/>
              <a:t>Q 3: Hepatitis A; Mode of transmission.</a:t>
            </a:r>
            <a:endParaRPr lang="en-US" dirty="0"/>
          </a:p>
        </p:txBody>
      </p:sp>
    </p:spTree>
    <p:extLst>
      <p:ext uri="{BB962C8B-B14F-4D97-AF65-F5344CB8AC3E}">
        <p14:creationId xmlns:p14="http://schemas.microsoft.com/office/powerpoint/2010/main" val="2222395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Questions</a:t>
            </a:r>
            <a:endParaRPr lang="en-US" dirty="0"/>
          </a:p>
        </p:txBody>
      </p:sp>
      <p:sp>
        <p:nvSpPr>
          <p:cNvPr id="3" name="Content Placeholder 2"/>
          <p:cNvSpPr>
            <a:spLocks noGrp="1"/>
          </p:cNvSpPr>
          <p:nvPr>
            <p:ph idx="1"/>
          </p:nvPr>
        </p:nvSpPr>
        <p:spPr/>
        <p:txBody>
          <a:bodyPr/>
          <a:lstStyle/>
          <a:p>
            <a:r>
              <a:rPr lang="en-US" dirty="0" smtClean="0"/>
              <a:t>Q 4: Name few high risk groups for Hepatitis A</a:t>
            </a:r>
            <a:endParaRPr lang="en-US" dirty="0"/>
          </a:p>
        </p:txBody>
      </p:sp>
    </p:spTree>
    <p:extLst>
      <p:ext uri="{BB962C8B-B14F-4D97-AF65-F5344CB8AC3E}">
        <p14:creationId xmlns:p14="http://schemas.microsoft.com/office/powerpoint/2010/main" val="194293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1472" y="0"/>
            <a:ext cx="7429552" cy="4585871"/>
          </a:xfrm>
          <a:prstGeom prst="rect">
            <a:avLst/>
          </a:prstGeom>
          <a:noFill/>
        </p:spPr>
        <p:txBody>
          <a:bodyPr wrap="square" rtlCol="0">
            <a:spAutoFit/>
          </a:bodyPr>
          <a:lstStyle/>
          <a:p>
            <a:pPr algn="ctr"/>
            <a:endParaRPr lang="en-IN"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endParaRPr lang="en-IN" sz="2400" b="1" dirty="0">
              <a:latin typeface="Times New Roman" pitchFamily="18" charset="0"/>
              <a:cs typeface="Times New Roman" pitchFamily="18" charset="0"/>
            </a:endParaRPr>
          </a:p>
          <a:p>
            <a:pPr algn="ctr"/>
            <a:r>
              <a:rPr lang="en-US" sz="2800" b="1" u="sng" dirty="0" smtClean="0">
                <a:solidFill>
                  <a:srgbClr val="0066FF"/>
                </a:solidFill>
                <a:latin typeface="Times New Roman" pitchFamily="18" charset="0"/>
                <a:cs typeface="Times New Roman" pitchFamily="18" charset="0"/>
              </a:rPr>
              <a:t>HEPATITIS</a:t>
            </a:r>
          </a:p>
          <a:p>
            <a:pPr algn="ctr"/>
            <a:endParaRPr lang="en-IN" sz="2800" b="1" dirty="0" smtClean="0">
              <a:solidFill>
                <a:srgbClr val="0E0E8E"/>
              </a:solidFill>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Hepatitis </a:t>
            </a:r>
            <a:r>
              <a:rPr lang="en-US" sz="2400" dirty="0">
                <a:latin typeface="Times New Roman" pitchFamily="18" charset="0"/>
                <a:cs typeface="Times New Roman" pitchFamily="18" charset="0"/>
              </a:rPr>
              <a:t>is a general term meaning inflammation of the liver and can be caused by a variety of different agents. Since the development of jaundice is a characteristic feature of liver disease, a correct diagnosis can only be made by testing patient’s sera for the presence of viral </a:t>
            </a:r>
            <a:r>
              <a:rPr lang="en-US" sz="2400" dirty="0" smtClean="0">
                <a:latin typeface="Times New Roman" pitchFamily="18" charset="0"/>
                <a:cs typeface="Times New Roman" pitchFamily="18" charset="0"/>
              </a:rPr>
              <a:t>antibodies.</a:t>
            </a:r>
            <a:endParaRPr lang="en-IN"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 </a:t>
            </a:r>
            <a:endParaRPr lang="en-IN" sz="2400" dirty="0">
              <a:latin typeface="Times New Roman" pitchFamily="18" charset="0"/>
              <a:cs typeface="Times New Roman" pitchFamily="18" charset="0"/>
            </a:endParaRPr>
          </a:p>
          <a:p>
            <a:endParaRPr lang="en-IN"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Questions</a:t>
            </a:r>
            <a:endParaRPr lang="en-US" dirty="0"/>
          </a:p>
        </p:txBody>
      </p:sp>
      <p:sp>
        <p:nvSpPr>
          <p:cNvPr id="3" name="Content Placeholder 2"/>
          <p:cNvSpPr>
            <a:spLocks noGrp="1"/>
          </p:cNvSpPr>
          <p:nvPr>
            <p:ph idx="1"/>
          </p:nvPr>
        </p:nvSpPr>
        <p:spPr/>
        <p:txBody>
          <a:bodyPr/>
          <a:lstStyle/>
          <a:p>
            <a:r>
              <a:rPr lang="en-US" dirty="0" smtClean="0"/>
              <a:t>Q 5: Basic level of prevention for Hepatitis A.</a:t>
            </a:r>
            <a:endParaRPr lang="en-US" dirty="0"/>
          </a:p>
        </p:txBody>
      </p:sp>
    </p:spTree>
    <p:extLst>
      <p:ext uri="{BB962C8B-B14F-4D97-AF65-F5344CB8AC3E}">
        <p14:creationId xmlns:p14="http://schemas.microsoft.com/office/powerpoint/2010/main" val="863953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323850" y="1700213"/>
            <a:ext cx="4186238" cy="3097212"/>
          </a:xfrm>
        </p:spPr>
        <p:txBody>
          <a:bodyPr/>
          <a:lstStyle/>
          <a:p>
            <a:pPr marL="0" indent="0" algn="ctr">
              <a:lnSpc>
                <a:spcPct val="90000"/>
              </a:lnSpc>
              <a:buFontTx/>
              <a:buNone/>
            </a:pPr>
            <a:r>
              <a:rPr lang="en-GB" sz="6600" dirty="0"/>
              <a:t>Thank you for your attention</a:t>
            </a:r>
          </a:p>
        </p:txBody>
      </p:sp>
      <p:pic>
        <p:nvPicPr>
          <p:cNvPr id="45062" name="Picture 6" descr="Thank%20you%20card4"/>
          <p:cNvPicPr>
            <a:picLocks noChangeAspect="1" noChangeArrowheads="1"/>
          </p:cNvPicPr>
          <p:nvPr/>
        </p:nvPicPr>
        <p:blipFill>
          <a:blip r:embed="rId2" cstate="print"/>
          <a:srcRect/>
          <a:stretch>
            <a:fillRect/>
          </a:stretch>
        </p:blipFill>
        <p:spPr bwMode="auto">
          <a:xfrm>
            <a:off x="4876800" y="260350"/>
            <a:ext cx="3983038" cy="6408738"/>
          </a:xfrm>
          <a:prstGeom prst="rect">
            <a:avLst/>
          </a:prstGeom>
          <a:noFill/>
          <a:ln w="57150">
            <a:solidFill>
              <a:schemeClr val="bg1"/>
            </a:solid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86124"/>
            <a:ext cx="8915400" cy="2308324"/>
          </a:xfrm>
          <a:prstGeom prst="rect">
            <a:avLst/>
          </a:prstGeom>
        </p:spPr>
        <p:txBody>
          <a:bodyPr wrap="square">
            <a:spAutoFit/>
          </a:bodyPr>
          <a:lstStyle/>
          <a:p>
            <a:pPr lvl="0"/>
            <a:endParaRPr lang="en-US" sz="2400" u="sng" dirty="0" smtClean="0">
              <a:latin typeface="Times New Roman" pitchFamily="18" charset="0"/>
              <a:cs typeface="Times New Roman" pitchFamily="18" charset="0"/>
            </a:endParaRPr>
          </a:p>
          <a:p>
            <a:pPr lvl="0"/>
            <a:r>
              <a:rPr lang="en-US" sz="2400" b="1" u="sng" dirty="0" smtClean="0">
                <a:solidFill>
                  <a:srgbClr val="0066FF"/>
                </a:solidFill>
                <a:latin typeface="Times New Roman" pitchFamily="18" charset="0"/>
                <a:cs typeface="Times New Roman" pitchFamily="18" charset="0"/>
              </a:rPr>
              <a:t>Chronic</a:t>
            </a:r>
            <a:endParaRPr lang="en-IN" sz="2400" b="1" dirty="0" smtClean="0">
              <a:solidFill>
                <a:srgbClr val="0066FF"/>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     	1. Chronic viral hepatitis</a:t>
            </a:r>
            <a:endParaRPr lang="en-IN"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2. Drug induced chronic hepatitis</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3. Auto immune chronic hepatitis.</a:t>
            </a:r>
          </a:p>
          <a:p>
            <a:endParaRPr lang="en-IN" sz="2400" dirty="0"/>
          </a:p>
        </p:txBody>
      </p:sp>
      <p:sp>
        <p:nvSpPr>
          <p:cNvPr id="4" name="Rectangle 3"/>
          <p:cNvSpPr/>
          <p:nvPr/>
        </p:nvSpPr>
        <p:spPr>
          <a:xfrm>
            <a:off x="0" y="428604"/>
            <a:ext cx="8858280" cy="3170099"/>
          </a:xfrm>
          <a:prstGeom prst="rect">
            <a:avLst/>
          </a:prstGeom>
        </p:spPr>
        <p:txBody>
          <a:bodyPr wrap="square">
            <a:spAutoFit/>
          </a:bodyPr>
          <a:lstStyle/>
          <a:p>
            <a:pPr algn="ctr"/>
            <a:r>
              <a:rPr lang="en-US" sz="3200" b="1" u="sng" dirty="0" smtClean="0">
                <a:solidFill>
                  <a:srgbClr val="0066FF"/>
                </a:solidFill>
                <a:latin typeface="Times New Roman" pitchFamily="18" charset="0"/>
                <a:cs typeface="Times New Roman" pitchFamily="18" charset="0"/>
              </a:rPr>
              <a:t>TYPES OF HEPATITIS</a:t>
            </a:r>
            <a:r>
              <a:rPr lang="en-US" sz="2800" b="1" u="sng" dirty="0" smtClean="0">
                <a:solidFill>
                  <a:srgbClr val="0066FF"/>
                </a:solidFill>
                <a:latin typeface="Times New Roman" pitchFamily="18" charset="0"/>
                <a:cs typeface="Times New Roman" pitchFamily="18" charset="0"/>
              </a:rPr>
              <a:t>:-</a:t>
            </a:r>
            <a:endParaRPr lang="en-IN" sz="2800" u="sng" dirty="0" smtClean="0">
              <a:solidFill>
                <a:srgbClr val="0066FF"/>
              </a:solidFill>
              <a:latin typeface="Times New Roman" pitchFamily="18" charset="0"/>
              <a:cs typeface="Times New Roman" pitchFamily="18" charset="0"/>
            </a:endParaRPr>
          </a:p>
          <a:p>
            <a:pPr lvl="0"/>
            <a:r>
              <a:rPr lang="en-US" sz="2400" b="1" u="sng" dirty="0" smtClean="0">
                <a:solidFill>
                  <a:srgbClr val="0066FF"/>
                </a:solidFill>
                <a:latin typeface="Times New Roman" pitchFamily="18" charset="0"/>
                <a:cs typeface="Times New Roman" pitchFamily="18" charset="0"/>
              </a:rPr>
              <a:t>Acute</a:t>
            </a:r>
            <a:endParaRPr lang="en-IN" sz="2400" b="1" dirty="0" smtClean="0">
              <a:solidFill>
                <a:srgbClr val="0066FF"/>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       	1. Acute viral hepatitis: -Hepatitis A</a:t>
            </a:r>
          </a:p>
          <a:p>
            <a:r>
              <a:rPr lang="en-US" sz="2400" dirty="0" smtClean="0">
                <a:latin typeface="Times New Roman" pitchFamily="18" charset="0"/>
                <a:cs typeface="Times New Roman" pitchFamily="18" charset="0"/>
              </a:rPr>
              <a:t>				  -Hepatitis B</a:t>
            </a:r>
          </a:p>
          <a:p>
            <a:r>
              <a:rPr lang="en-US" sz="2400" dirty="0" smtClean="0">
                <a:latin typeface="Times New Roman" pitchFamily="18" charset="0"/>
                <a:cs typeface="Times New Roman" pitchFamily="18" charset="0"/>
              </a:rPr>
              <a:t>				  -Hepatitis C</a:t>
            </a:r>
          </a:p>
          <a:p>
            <a:r>
              <a:rPr lang="en-US" sz="2400" dirty="0" smtClean="0">
                <a:latin typeface="Times New Roman" pitchFamily="18" charset="0"/>
                <a:cs typeface="Times New Roman" pitchFamily="18" charset="0"/>
              </a:rPr>
              <a:t>				  -Hepatitis D</a:t>
            </a:r>
          </a:p>
          <a:p>
            <a:r>
              <a:rPr lang="en-US" sz="2400" dirty="0" smtClean="0">
                <a:latin typeface="Times New Roman" pitchFamily="18" charset="0"/>
                <a:cs typeface="Times New Roman" pitchFamily="18" charset="0"/>
              </a:rPr>
              <a:t>				  -Hepatitis E</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2. Toxic and drug induced hepatitis</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0"/>
            <a:ext cx="8215370" cy="6740307"/>
          </a:xfrm>
          <a:prstGeom prst="rect">
            <a:avLst/>
          </a:prstGeom>
          <a:noFill/>
        </p:spPr>
        <p:txBody>
          <a:bodyPr wrap="square" rtlCol="0">
            <a:spAutoFit/>
          </a:bodyPr>
          <a:lstStyle/>
          <a:p>
            <a:pPr algn="just"/>
            <a:endParaRPr lang="en-IN" sz="2400" b="1" u="sng" dirty="0" smtClean="0">
              <a:solidFill>
                <a:srgbClr val="0E0E8E"/>
              </a:solidFill>
              <a:latin typeface="Times New Roman" pitchFamily="18" charset="0"/>
              <a:cs typeface="Times New Roman" pitchFamily="18" charset="0"/>
            </a:endParaRPr>
          </a:p>
          <a:p>
            <a:pPr algn="ctr"/>
            <a:r>
              <a:rPr lang="en-IN" sz="2800" b="1" u="sng" dirty="0" smtClean="0">
                <a:solidFill>
                  <a:srgbClr val="0066FF"/>
                </a:solidFill>
                <a:latin typeface="Times New Roman" pitchFamily="18" charset="0"/>
                <a:cs typeface="Times New Roman" pitchFamily="18" charset="0"/>
              </a:rPr>
              <a:t>HEPATITIS A</a:t>
            </a:r>
            <a:endParaRPr lang="en-IN" sz="2800" b="1" dirty="0">
              <a:solidFill>
                <a:srgbClr val="0066FF"/>
              </a:solidFill>
              <a:latin typeface="Times New Roman" pitchFamily="18" charset="0"/>
              <a:cs typeface="Times New Roman" pitchFamily="18" charset="0"/>
            </a:endParaRPr>
          </a:p>
          <a:p>
            <a:pPr algn="just">
              <a:buFont typeface="Arial" pitchFamily="34" charset="0"/>
              <a:buChar char="•"/>
            </a:pPr>
            <a:r>
              <a:rPr lang="en-IN" sz="2400" dirty="0">
                <a:latin typeface="Times New Roman" pitchFamily="18" charset="0"/>
                <a:cs typeface="Times New Roman" pitchFamily="18" charset="0"/>
              </a:rPr>
              <a:t> </a:t>
            </a:r>
            <a:r>
              <a:rPr lang="en-IN" sz="2400" dirty="0" smtClean="0">
                <a:latin typeface="Times New Roman" pitchFamily="18" charset="0"/>
                <a:cs typeface="Times New Roman" pitchFamily="18" charset="0"/>
              </a:rPr>
              <a:t>Hepatitis </a:t>
            </a:r>
            <a:r>
              <a:rPr lang="en-IN" sz="2400" dirty="0">
                <a:latin typeface="Times New Roman" pitchFamily="18" charset="0"/>
                <a:cs typeface="Times New Roman" pitchFamily="18" charset="0"/>
              </a:rPr>
              <a:t>A (formerly known as infectious </a:t>
            </a:r>
            <a:r>
              <a:rPr lang="en-IN" sz="2400" dirty="0" smtClean="0">
                <a:latin typeface="Times New Roman" pitchFamily="18" charset="0"/>
                <a:cs typeface="Times New Roman" pitchFamily="18" charset="0"/>
              </a:rPr>
              <a:t>hepatitis) </a:t>
            </a:r>
            <a:r>
              <a:rPr lang="en-IN" sz="2400" dirty="0">
                <a:latin typeface="Times New Roman" pitchFamily="18" charset="0"/>
                <a:cs typeface="Times New Roman" pitchFamily="18" charset="0"/>
              </a:rPr>
              <a:t>is an </a:t>
            </a:r>
            <a:r>
              <a:rPr lang="en-IN" sz="2400" dirty="0" smtClean="0">
                <a:latin typeface="Times New Roman" pitchFamily="18" charset="0"/>
                <a:cs typeface="Times New Roman" pitchFamily="18" charset="0"/>
              </a:rPr>
              <a:t>acute</a:t>
            </a:r>
            <a:r>
              <a:rPr lang="en-IN" sz="2400" dirty="0">
                <a:latin typeface="Times New Roman" pitchFamily="18" charset="0"/>
                <a:cs typeface="Times New Roman" pitchFamily="18" charset="0"/>
              </a:rPr>
              <a:t> </a:t>
            </a:r>
            <a:r>
              <a:rPr lang="en-IN" sz="2400" dirty="0" smtClean="0">
                <a:latin typeface="Times New Roman" pitchFamily="18" charset="0"/>
                <a:cs typeface="Times New Roman" pitchFamily="18" charset="0"/>
              </a:rPr>
              <a:t>infectious disease</a:t>
            </a:r>
            <a:r>
              <a:rPr lang="en-IN" sz="2400" dirty="0">
                <a:latin typeface="Times New Roman" pitchFamily="18" charset="0"/>
                <a:cs typeface="Times New Roman" pitchFamily="18" charset="0"/>
              </a:rPr>
              <a:t> </a:t>
            </a:r>
            <a:r>
              <a:rPr lang="en-IN" sz="2400" dirty="0" smtClean="0">
                <a:latin typeface="Times New Roman" pitchFamily="18" charset="0"/>
                <a:cs typeface="Times New Roman" pitchFamily="18" charset="0"/>
              </a:rPr>
              <a:t>of </a:t>
            </a:r>
            <a:r>
              <a:rPr lang="en-IN" sz="2400" dirty="0">
                <a:latin typeface="Times New Roman" pitchFamily="18" charset="0"/>
                <a:cs typeface="Times New Roman" pitchFamily="18" charset="0"/>
              </a:rPr>
              <a:t>the liver caused by the hepatitis A virus (</a:t>
            </a:r>
            <a:r>
              <a:rPr lang="en-IN" sz="2400" dirty="0" smtClean="0">
                <a:latin typeface="Times New Roman" pitchFamily="18" charset="0"/>
                <a:cs typeface="Times New Roman" pitchFamily="18" charset="0"/>
              </a:rPr>
              <a:t>HAV), </a:t>
            </a:r>
            <a:r>
              <a:rPr lang="en-IN" sz="2400" dirty="0">
                <a:latin typeface="Times New Roman" pitchFamily="18" charset="0"/>
                <a:cs typeface="Times New Roman" pitchFamily="18" charset="0"/>
              </a:rPr>
              <a:t>an RNA virus, usually spread through  the faeco-oral route; transmitted person-to-person by ingestion of contaminated food or water or through direct contact with an infectious </a:t>
            </a:r>
            <a:r>
              <a:rPr lang="en-IN" sz="2400" dirty="0" smtClean="0">
                <a:latin typeface="Times New Roman" pitchFamily="18" charset="0"/>
                <a:cs typeface="Times New Roman" pitchFamily="18" charset="0"/>
              </a:rPr>
              <a:t>person.</a:t>
            </a:r>
          </a:p>
          <a:p>
            <a:pPr algn="just">
              <a:buFont typeface="Arial" pitchFamily="34" charset="0"/>
              <a:buChar char="•"/>
            </a:pPr>
            <a:r>
              <a:rPr lang="en-IN" sz="2400" dirty="0" smtClean="0">
                <a:latin typeface="Times New Roman" pitchFamily="18" charset="0"/>
                <a:cs typeface="Times New Roman" pitchFamily="18" charset="0"/>
              </a:rPr>
              <a:t>Tens </a:t>
            </a:r>
            <a:r>
              <a:rPr lang="en-IN" sz="2400" dirty="0">
                <a:latin typeface="Times New Roman" pitchFamily="18" charset="0"/>
                <a:cs typeface="Times New Roman" pitchFamily="18" charset="0"/>
              </a:rPr>
              <a:t>of millions of individuals worldwide are estimated to become infected with Hep A each year</a:t>
            </a:r>
            <a:r>
              <a:rPr lang="en-IN" sz="2400" dirty="0" smtClean="0">
                <a:latin typeface="Times New Roman" pitchFamily="18" charset="0"/>
                <a:cs typeface="Times New Roman" pitchFamily="18" charset="0"/>
              </a:rPr>
              <a:t>.</a:t>
            </a:r>
          </a:p>
          <a:p>
            <a:pPr algn="just">
              <a:buFont typeface="Arial" pitchFamily="34" charset="0"/>
              <a:buChar char="•"/>
            </a:pPr>
            <a:r>
              <a:rPr lang="en-IN" sz="2400" dirty="0" smtClean="0">
                <a:latin typeface="Times New Roman" pitchFamily="18" charset="0"/>
                <a:cs typeface="Times New Roman" pitchFamily="18" charset="0"/>
              </a:rPr>
              <a:t>In developing countries, and in regions with poor hygiene standards, the incidence of infection with this virus is high  and the illness is usually contracted in early childhood.</a:t>
            </a:r>
          </a:p>
          <a:p>
            <a:pPr algn="just">
              <a:buFont typeface="Arial" pitchFamily="34" charset="0"/>
              <a:buChar char="•"/>
            </a:pPr>
            <a:r>
              <a:rPr lang="en-IN" sz="2400" dirty="0" smtClean="0">
                <a:latin typeface="Times New Roman" pitchFamily="18" charset="0"/>
                <a:cs typeface="Times New Roman" pitchFamily="18" charset="0"/>
              </a:rPr>
              <a:t>As incomes rise and access to clean water increases, the incidence of HAV decreases.</a:t>
            </a:r>
          </a:p>
          <a:p>
            <a:pPr algn="just">
              <a:buFont typeface="Arial" pitchFamily="34" charset="0"/>
              <a:buChar char="•"/>
            </a:pPr>
            <a:r>
              <a:rPr lang="en-IN" sz="2400" dirty="0" smtClean="0">
                <a:latin typeface="Times New Roman" pitchFamily="18" charset="0"/>
                <a:cs typeface="Times New Roman" pitchFamily="18" charset="0"/>
              </a:rPr>
              <a:t> Hepatitis A infection causes no clinical signs and symptoms in over 90% of infected children and since the infection confers lifelong immunity, the disease is of no special significance to those infected early in life.</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pPr algn="just">
              <a:buFont typeface="Arial" pitchFamily="34" charset="0"/>
              <a:buChar char="•"/>
            </a:pPr>
            <a:endParaRPr lang="en-IN" sz="2400" dirty="0" smtClean="0">
              <a:latin typeface="Times New Roman" pitchFamily="18" charset="0"/>
              <a:cs typeface="Times New Roman" pitchFamily="18" charset="0"/>
            </a:endParaRPr>
          </a:p>
          <a:p>
            <a:pPr algn="just">
              <a:buFont typeface="Arial" pitchFamily="34" charset="0"/>
              <a:buChar char="•"/>
            </a:pPr>
            <a:r>
              <a:rPr lang="en-IN" sz="2400" dirty="0" smtClean="0">
                <a:latin typeface="Times New Roman" pitchFamily="18" charset="0"/>
                <a:cs typeface="Times New Roman" pitchFamily="18" charset="0"/>
              </a:rPr>
              <a:t>HAV infection produces a self-limited disease that does not result in chronic infection or chronic liver disease. However, 10%–15% of patients might experience a relapse of symptoms during the 6 months after acute illness.</a:t>
            </a:r>
          </a:p>
          <a:p>
            <a:pPr algn="just">
              <a:buFont typeface="Arial" pitchFamily="34" charset="0"/>
              <a:buChar char="•"/>
            </a:pPr>
            <a:r>
              <a:rPr lang="en-IN" sz="2400" dirty="0" smtClean="0">
                <a:latin typeface="Times New Roman" pitchFamily="18" charset="0"/>
                <a:cs typeface="Times New Roman" pitchFamily="18" charset="0"/>
              </a:rPr>
              <a:t>Acute liver failure from Hepatitis A is rare (overall case-fatality rate: 0.5%).</a:t>
            </a:r>
          </a:p>
          <a:p>
            <a:pPr algn="just">
              <a:buFont typeface="Arial" pitchFamily="34" charset="0"/>
              <a:buChar char="•"/>
            </a:pPr>
            <a:r>
              <a:rPr lang="en-IN" sz="2400" dirty="0" smtClean="0">
                <a:latin typeface="Times New Roman" pitchFamily="18" charset="0"/>
                <a:cs typeface="Times New Roman" pitchFamily="18" charset="0"/>
              </a:rPr>
              <a:t> The risk for symptomatic infection is directly related to age, with &gt;80% of adults having symptoms compatible with acute viral hepatitis and the majority of children having either asymptomatic or unrecognized infection.</a:t>
            </a:r>
          </a:p>
          <a:p>
            <a:pPr algn="just">
              <a:buFont typeface="Arial" pitchFamily="34" charset="0"/>
              <a:buChar char="•"/>
            </a:pPr>
            <a:r>
              <a:rPr lang="en-IN" sz="2400" dirty="0" smtClean="0">
                <a:latin typeface="Times New Roman" pitchFamily="18" charset="0"/>
                <a:cs typeface="Times New Roman" pitchFamily="18" charset="0"/>
              </a:rPr>
              <a:t>Antibody produced in response to HAV infection persists for life and confers protection against reinfection.</a:t>
            </a:r>
          </a:p>
          <a:p>
            <a:pPr algn="just">
              <a:buFont typeface="Arial" pitchFamily="34" charset="0"/>
              <a:buChar char="•"/>
            </a:pPr>
            <a:r>
              <a:rPr lang="en-IN" sz="2400" dirty="0" smtClean="0">
                <a:latin typeface="Times New Roman" pitchFamily="18" charset="0"/>
                <a:cs typeface="Times New Roman" pitchFamily="18" charset="0"/>
              </a:rPr>
              <a:t>The disease can be prevented by vaccination and hepatitis A vaccine has been proven effective in controlling </a:t>
            </a:r>
            <a:r>
              <a:rPr lang="en-IN" sz="2000" dirty="0" smtClean="0">
                <a:latin typeface="Times New Roman" pitchFamily="18" charset="0"/>
                <a:cs typeface="Times New Roman" pitchFamily="18" charset="0"/>
              </a:rPr>
              <a:t>outbreaks</a:t>
            </a:r>
            <a:r>
              <a:rPr lang="en-IN" sz="2400" dirty="0" smtClean="0">
                <a:latin typeface="Times New Roman" pitchFamily="18" charset="0"/>
                <a:cs typeface="Times New Roman" pitchFamily="18" charset="0"/>
              </a:rPr>
              <a:t> worldwide</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14620"/>
            <a:ext cx="8229600" cy="1143000"/>
          </a:xfrm>
        </p:spPr>
        <p:txBody>
          <a:bodyPr>
            <a:normAutofit/>
          </a:bodyPr>
          <a:lstStyle/>
          <a:p>
            <a:r>
              <a:rPr lang="en-US" sz="5400" b="1" dirty="0" smtClean="0">
                <a:solidFill>
                  <a:srgbClr val="00B0F0"/>
                </a:solidFill>
                <a:latin typeface="Times New Roman" pitchFamily="18" charset="0"/>
                <a:cs typeface="Times New Roman" pitchFamily="18" charset="0"/>
              </a:rPr>
              <a:t>Signs and symptoms</a:t>
            </a:r>
            <a:endParaRPr lang="en-IN" sz="5400" b="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2097</Words>
  <Application>Microsoft Office PowerPoint</Application>
  <PresentationFormat>On-screen Show (4:3)</PresentationFormat>
  <Paragraphs>297</Paragraphs>
  <Slides>51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Chart</vt:lpstr>
      <vt:lpstr>PowerPoint Presentation</vt:lpstr>
      <vt:lpstr>Topics included</vt:lpstr>
      <vt:lpstr>Introduction </vt:lpstr>
      <vt:lpstr>PowerPoint Presentation</vt:lpstr>
      <vt:lpstr>PowerPoint Presentation</vt:lpstr>
      <vt:lpstr>PowerPoint Presentation</vt:lpstr>
      <vt:lpstr>PowerPoint Presentation</vt:lpstr>
      <vt:lpstr>PowerPoint Presentation</vt:lpstr>
      <vt:lpstr>Signs and symptoms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Modes of transmission &amp; incubation period</vt:lpstr>
      <vt:lpstr>PowerPoint Presentation</vt:lpstr>
      <vt:lpstr>PowerPoint Presentation</vt:lpstr>
      <vt:lpstr>Risk factors</vt:lpstr>
      <vt:lpstr>PowerPoint Presentation</vt:lpstr>
      <vt:lpstr>PowerPoint Presentation</vt:lpstr>
      <vt:lpstr>Problem statement</vt:lpstr>
      <vt:lpstr>PowerPoint Presentation</vt:lpstr>
      <vt:lpstr>PowerPoint Presentation</vt:lpstr>
      <vt:lpstr>PowerPoint Presentation</vt:lpstr>
      <vt:lpstr>PowerPoint Presentation</vt:lpstr>
      <vt:lpstr>PowerPoint Presentation</vt:lpstr>
      <vt:lpstr>Diagnosis </vt:lpstr>
      <vt:lpstr>PowerPoint Presentation</vt:lpstr>
      <vt:lpstr>Treatment &amp; prevention </vt:lpstr>
      <vt:lpstr>Treatment Tab ciprofloxacin 500 mg   Tab ranitidine  50 mg    Tab multi vitamin B complex     Tab metronidazole    400 mg   Inj. Cefotaxime 1gm I.V. T.D.S.  Glucose powder  Tab. Cyclopalm 1-0-1 </vt:lpstr>
      <vt:lpstr>PowerPoint Presentation</vt:lpstr>
      <vt:lpstr>PowerPoint Presentation</vt:lpstr>
      <vt:lpstr>Inactivated Vaccine : given IM, in 2 doses at 6-18 months apart above age of 1 year. Combination with Hepatitis B , given at 0,1 and 6 months.</vt:lpstr>
      <vt:lpstr>PowerPoint Presentation</vt:lpstr>
      <vt:lpstr>PowerPoint Presentation</vt:lpstr>
      <vt:lpstr>PowerPoint Presentation</vt:lpstr>
      <vt:lpstr>Bibliography</vt:lpstr>
      <vt:lpstr>1. Rathi S.K., Public health needs modified strategy health line l(1); 2010:49-52. 2. 9th textbook of preventive and social medicine, 21st edition by K. Park. 3. WHO (1999), health situation in south East Asia region 1994-1997, south east region new       Delhi. 4. Indian council of medical research (1980). Viral Hepatitis. 5. Google. 6. Wikipedia. 7. Harrison principle of internal medicine. Section 2, liver and biliary disease,17th edition,. Chp. No. 298-300.4. </vt:lpstr>
      <vt:lpstr>Project Questions</vt:lpstr>
      <vt:lpstr>Project Questions</vt:lpstr>
      <vt:lpstr>Project Questions</vt:lpstr>
      <vt:lpstr>Project Questions</vt:lpstr>
      <vt:lpstr>Project Questions</vt:lpstr>
      <vt:lpstr>Project Questions</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dc:creator>
  <cp:lastModifiedBy>m</cp:lastModifiedBy>
  <cp:revision>104</cp:revision>
  <dcterms:created xsi:type="dcterms:W3CDTF">2011-08-02T11:55:56Z</dcterms:created>
  <dcterms:modified xsi:type="dcterms:W3CDTF">2017-01-11T10:49:13Z</dcterms:modified>
</cp:coreProperties>
</file>