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6" r:id="rId8"/>
    <p:sldId id="267" r:id="rId9"/>
    <p:sldId id="261" r:id="rId10"/>
    <p:sldId id="264" r:id="rId11"/>
    <p:sldId id="262" r:id="rId12"/>
    <p:sldId id="268" r:id="rId13"/>
    <p:sldId id="269" r:id="rId14"/>
    <p:sldId id="270" r:id="rId15"/>
    <p:sldId id="271" r:id="rId16"/>
    <p:sldId id="272" r:id="rId17"/>
    <p:sldId id="26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80"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D8BD707-D9CF-40AE-B4C6-C98DA3205C09}" type="datetimeFigureOut">
              <a:rPr lang="en-US" smtClean="0"/>
              <a:pPr/>
              <a:t>4/18/2014</a:t>
            </a:fld>
            <a:endParaRPr lang="en-US"/>
          </a:p>
        </p:txBody>
      </p:sp>
      <p:sp>
        <p:nvSpPr>
          <p:cNvPr id="16" name="Slide Number Placeholder 15"/>
          <p:cNvSpPr>
            <a:spLocks noGrp="1"/>
          </p:cNvSpPr>
          <p:nvPr>
            <p:ph type="sldNum" sz="quarter" idx="11"/>
          </p:nvPr>
        </p:nvSpPr>
        <p:spPr/>
        <p:txBody>
          <a:bodyPr/>
          <a:lstStyle/>
          <a:p>
            <a:fld id="{B6F15528-21DE-4FAA-801E-634DDDAF4B2B}" type="slidenum">
              <a:rPr lang="en-US" smtClean="0"/>
              <a:pPr/>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D8BD707-D9CF-40AE-B4C6-C98DA3205C09}" type="datetimeFigureOut">
              <a:rPr lang="en-US" smtClean="0"/>
              <a:pPr/>
              <a:t>4/18/2014</a:t>
            </a:fld>
            <a:endParaRPr lang="en-US"/>
          </a:p>
        </p:txBody>
      </p:sp>
      <p:sp>
        <p:nvSpPr>
          <p:cNvPr id="15" name="Slide Number Placeholder 14"/>
          <p:cNvSpPr>
            <a:spLocks noGrp="1"/>
          </p:cNvSpPr>
          <p:nvPr>
            <p:ph type="sldNum" sz="quarter" idx="15"/>
          </p:nvPr>
        </p:nvSpPr>
        <p:spPr/>
        <p:txBody>
          <a:bodyPr/>
          <a:lstStyle>
            <a:lvl1pPr algn="ctr">
              <a:defRPr/>
            </a:lvl1pPr>
          </a:lstStyle>
          <a:p>
            <a:fld id="{B6F15528-21DE-4FAA-801E-634DDDAF4B2B}" type="slidenum">
              <a:rPr lang="en-US" smtClean="0"/>
              <a:pPr/>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4/18/2014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4/18/2014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4/18/2014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4/18/2014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D8BD707-D9CF-40AE-B4C6-C98DA3205C09}" type="datetimeFigureOut">
              <a:rPr lang="en-US" smtClean="0"/>
              <a:pPr/>
              <a:t>4/18/2014</a:t>
            </a:fld>
            <a:endParaRPr lang="en-US"/>
          </a:p>
        </p:txBody>
      </p:sp>
      <p:sp>
        <p:nvSpPr>
          <p:cNvPr id="9" name="Slide Number Placeholder 8"/>
          <p:cNvSpPr>
            <a:spLocks noGrp="1"/>
          </p:cNvSpPr>
          <p:nvPr>
            <p:ph type="sldNum" sz="quarter" idx="15"/>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4/18/2014</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D8BD707-D9CF-40AE-B4C6-C98DA3205C09}" type="datetimeFigureOut">
              <a:rPr lang="en-US" smtClean="0"/>
              <a:pPr/>
              <a:t>4/18/2014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6F15528-21DE-4FAA-801E-634DDDAF4B2B}" type="slidenum">
              <a:rPr lang="en-US" smtClean="0"/>
              <a:pPr/>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www.ncbi.nlm.nih.gov/pubmed?term=Knowler%20WC%5bAuthor%5d&amp;cauthor=true&amp;cauthor_uid=8379805" TargetMode="External"/><Relationship Id="rId3" Type="http://schemas.openxmlformats.org/officeDocument/2006/relationships/hyperlink" Target="http://www.ncbi.nlm.nih.gov/pubmed?term=Nelson%20RG%5bAuthor%5d&amp;cauthor=true&amp;cauthor_uid=8379805" TargetMode="External"/><Relationship Id="rId7" Type="http://schemas.openxmlformats.org/officeDocument/2006/relationships/hyperlink" Target="http://www.ncbi.nlm.nih.gov/pubmed?term=Pettitt%20DJ%5bAuthor%5d&amp;cauthor=true&amp;cauthor_uid=8379805" TargetMode="External"/><Relationship Id="rId2" Type="http://schemas.openxmlformats.org/officeDocument/2006/relationships/hyperlink" Target="http://www.ncbi.nlm.nih.gov/pubmed?term=Hanson%20RL%5bAuthor%5d&amp;cauthor=true&amp;cauthor_uid=8379805" TargetMode="External"/><Relationship Id="rId1" Type="http://schemas.openxmlformats.org/officeDocument/2006/relationships/slideLayout" Target="../slideLayouts/slideLayout2.xml"/><Relationship Id="rId6" Type="http://schemas.openxmlformats.org/officeDocument/2006/relationships/hyperlink" Target="http://www.ncbi.nlm.nih.gov/pubmed?term=Charles%20MA%5bAuthor%5d&amp;cauthor=true&amp;cauthor_uid=8379805" TargetMode="External"/><Relationship Id="rId5" Type="http://schemas.openxmlformats.org/officeDocument/2006/relationships/hyperlink" Target="http://www.ncbi.nlm.nih.gov/pubmed?term=Beart%20JA%5bAuthor%5d&amp;cauthor=true&amp;cauthor_uid=8379805" TargetMode="External"/><Relationship Id="rId4" Type="http://schemas.openxmlformats.org/officeDocument/2006/relationships/hyperlink" Target="http://www.ncbi.nlm.nih.gov/pubmed?term=McCance%20DR%5bAuthor%5d&amp;cauthor=true&amp;cauthor_uid=8379805" TargetMode="External"/><Relationship Id="rId9" Type="http://schemas.openxmlformats.org/officeDocument/2006/relationships/hyperlink" Target="http://www.ncbi.nlm.nih.gov/pubmed/8379805"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Prepared By</a:t>
            </a:r>
          </a:p>
          <a:p>
            <a:r>
              <a:rPr lang="en-US" dirty="0" smtClean="0"/>
              <a:t>Dr Divyang N Patel</a:t>
            </a:r>
          </a:p>
          <a:p>
            <a:r>
              <a:rPr lang="en-US" dirty="0" smtClean="0"/>
              <a:t>Asst Professor</a:t>
            </a:r>
          </a:p>
          <a:p>
            <a:r>
              <a:rPr lang="en-US" dirty="0" smtClean="0"/>
              <a:t>(Community Medicine)</a:t>
            </a:r>
          </a:p>
          <a:p>
            <a:r>
              <a:rPr lang="en-US" dirty="0" smtClean="0"/>
              <a:t>A Evidence based Medicine Lecture</a:t>
            </a:r>
            <a:endParaRPr lang="en-US" dirty="0"/>
          </a:p>
        </p:txBody>
      </p:sp>
      <p:sp>
        <p:nvSpPr>
          <p:cNvPr id="2" name="Title 1"/>
          <p:cNvSpPr>
            <a:spLocks noGrp="1"/>
          </p:cNvSpPr>
          <p:nvPr>
            <p:ph type="ctrTitle"/>
          </p:nvPr>
        </p:nvSpPr>
        <p:spPr/>
        <p:txBody>
          <a:bodyPr/>
          <a:lstStyle/>
          <a:p>
            <a:r>
              <a:rPr smtClean="0"/>
              <a:t>Diagnosis of Diabetes </a:t>
            </a:r>
            <a:br>
              <a:rPr smtClean="0"/>
            </a:br>
            <a:r>
              <a:rPr smtClean="0"/>
              <a:t>By Urine sugar estimation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600"/>
          <a:ext cx="8229600" cy="6431280"/>
        </p:xfrm>
        <a:graphic>
          <a:graphicData uri="http://schemas.openxmlformats.org/drawingml/2006/table">
            <a:tbl>
              <a:tblPr firstRow="1" bandRow="1">
                <a:tableStyleId>{5C22544A-7EE6-4342-B048-85BDC9FD1C3A}</a:tableStyleId>
              </a:tblPr>
              <a:tblGrid>
                <a:gridCol w="2057400"/>
                <a:gridCol w="2057400"/>
                <a:gridCol w="2057400"/>
                <a:gridCol w="2057400"/>
              </a:tblGrid>
              <a:tr h="6324600">
                <a:tc>
                  <a:txBody>
                    <a:bodyPr/>
                    <a:lstStyle/>
                    <a:p>
                      <a:r>
                        <a:rPr lang="en-US" sz="1600" dirty="0" smtClean="0"/>
                        <a:t>JOHN T. HAYFORD, JOY A. WEYDERT, AND ROBERT G. THOMPSON, </a:t>
                      </a:r>
                    </a:p>
                    <a:p>
                      <a:r>
                        <a:rPr lang="en-US" sz="1600" dirty="0" smtClean="0"/>
                        <a:t>Validity of Urine Glucose Measurements for</a:t>
                      </a:r>
                    </a:p>
                    <a:p>
                      <a:r>
                        <a:rPr lang="en-US" sz="1600" dirty="0" smtClean="0"/>
                        <a:t>Estimating Plasma Glucose Concentration.  Diabetes Care. VOL. 6 NO. 1, JANUARY-FEBRUARY 1983</a:t>
                      </a:r>
                      <a:endParaRPr lang="en-US" sz="1600" dirty="0"/>
                    </a:p>
                  </a:txBody>
                  <a:tcPr/>
                </a:tc>
                <a:tc>
                  <a:txBody>
                    <a:bodyPr/>
                    <a:lstStyle/>
                    <a:p>
                      <a:r>
                        <a:rPr lang="en-US" sz="1600" dirty="0" smtClean="0"/>
                        <a:t>Cross section study </a:t>
                      </a:r>
                    </a:p>
                    <a:p>
                      <a:r>
                        <a:rPr lang="en-US" sz="1600" dirty="0" smtClean="0"/>
                        <a:t>Medium level of evidence</a:t>
                      </a:r>
                      <a:endParaRPr lang="en-US" sz="1600" dirty="0"/>
                    </a:p>
                  </a:txBody>
                  <a:tcPr/>
                </a:tc>
                <a:tc>
                  <a:txBody>
                    <a:bodyPr/>
                    <a:lstStyle/>
                    <a:p>
                      <a:r>
                        <a:rPr lang="en-US" sz="1600" dirty="0" smtClean="0"/>
                        <a:t>The study population was comprised of 24 diabetic</a:t>
                      </a:r>
                    </a:p>
                    <a:p>
                      <a:r>
                        <a:rPr lang="en-US" sz="1600" dirty="0" smtClean="0"/>
                        <a:t>Subjects,</a:t>
                      </a:r>
                    </a:p>
                    <a:p>
                      <a:r>
                        <a:rPr lang="en-US" sz="1600" dirty="0" smtClean="0"/>
                        <a:t>During the 24 hour period at the interval blood glucose and urinary glucose measured with this urine volume measured. And </a:t>
                      </a:r>
                      <a:r>
                        <a:rPr lang="en-US" sz="1600" dirty="0" err="1" smtClean="0"/>
                        <a:t>lineare</a:t>
                      </a:r>
                      <a:r>
                        <a:rPr lang="en-US" sz="1600" dirty="0" smtClean="0"/>
                        <a:t> correlation done</a:t>
                      </a:r>
                      <a:endParaRPr lang="en-US" sz="1600" dirty="0"/>
                    </a:p>
                  </a:txBody>
                  <a:tcPr/>
                </a:tc>
                <a:tc>
                  <a:txBody>
                    <a:bodyPr/>
                    <a:lstStyle/>
                    <a:p>
                      <a:r>
                        <a:rPr lang="en-US" sz="1600" dirty="0" smtClean="0"/>
                        <a:t>urine</a:t>
                      </a:r>
                    </a:p>
                    <a:p>
                      <a:r>
                        <a:rPr lang="en-US" sz="1600" dirty="0" smtClean="0"/>
                        <a:t>glucose concentration and urine glucose excretion</a:t>
                      </a:r>
                    </a:p>
                    <a:p>
                      <a:r>
                        <a:rPr lang="en-US" sz="1600" dirty="0" smtClean="0"/>
                        <a:t>rate are significantly correlated (P &lt; 0.0001) with</a:t>
                      </a:r>
                    </a:p>
                    <a:p>
                      <a:r>
                        <a:rPr lang="en-US" sz="1600" dirty="0" smtClean="0"/>
                        <a:t>the mean 2-, 4-, or 24-h plasma glucose concentration. There are small differences (range of correlation coefficient 0.704-0.796) in the strength of the association between mean plasma glucose concentration and parameters of</a:t>
                      </a:r>
                    </a:p>
                    <a:p>
                      <a:r>
                        <a:rPr lang="en-US" sz="1600" dirty="0" smtClean="0"/>
                        <a:t>urine glucose excretion</a:t>
                      </a:r>
                      <a:endParaRPr lang="en-US" sz="16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Urine glucose estimation is cheap method for the screening of diabetes.</a:t>
            </a:r>
          </a:p>
          <a:p>
            <a:r>
              <a:rPr lang="en-US" dirty="0" smtClean="0"/>
              <a:t>It will not detect the all cases than blood glucose</a:t>
            </a:r>
          </a:p>
          <a:p>
            <a:r>
              <a:rPr lang="en-US" dirty="0" smtClean="0"/>
              <a:t>Method of diabetes diagnosis for screening is FBS</a:t>
            </a:r>
          </a:p>
          <a:p>
            <a:r>
              <a:rPr lang="en-US" dirty="0" smtClean="0"/>
              <a:t>But in setting where scarcity of recourses is there quantitative urine analysis is preferred method</a:t>
            </a:r>
          </a:p>
          <a:p>
            <a:endParaRPr lang="en-US" dirty="0"/>
          </a:p>
        </p:txBody>
      </p:sp>
      <p:sp>
        <p:nvSpPr>
          <p:cNvPr id="3" name="Title 2"/>
          <p:cNvSpPr>
            <a:spLocks noGrp="1"/>
          </p:cNvSpPr>
          <p:nvPr>
            <p:ph type="title"/>
          </p:nvPr>
        </p:nvSpPr>
        <p:spPr/>
        <p:txBody>
          <a:bodyPr/>
          <a:lstStyle/>
          <a:p>
            <a:r>
              <a:rPr smtClean="0"/>
              <a:t>Conclusion</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 1: Give types of Diabetes and role of insulin in them.</a:t>
            </a:r>
            <a:endParaRPr lang="en-US" dirty="0"/>
          </a:p>
        </p:txBody>
      </p:sp>
      <p:sp>
        <p:nvSpPr>
          <p:cNvPr id="3" name="Date Placeholder 2"/>
          <p:cNvSpPr>
            <a:spLocks noGrp="1"/>
          </p:cNvSpPr>
          <p:nvPr>
            <p:ph type="dt" sz="half" idx="4294967295"/>
          </p:nvPr>
        </p:nvSpPr>
        <p:spPr>
          <a:xfrm>
            <a:off x="6727032" y="6407944"/>
            <a:ext cx="1920240" cy="365760"/>
          </a:xfrm>
          <a:prstGeom prst="rect">
            <a:avLst/>
          </a:prstGeom>
        </p:spPr>
        <p:txBody>
          <a:bodyPr/>
          <a:lstStyle/>
          <a:p>
            <a:fld id="{2A10097B-302F-4B48-A5A6-75752928F22C}" type="datetime1">
              <a:rPr lang="en-US" smtClean="0"/>
              <a:t>4/18/2014</a:t>
            </a:fld>
            <a:endParaRPr lang="en-US"/>
          </a:p>
        </p:txBody>
      </p:sp>
      <p:sp>
        <p:nvSpPr>
          <p:cNvPr id="4" name="Footer Placeholder 3"/>
          <p:cNvSpPr>
            <a:spLocks noGrp="1"/>
          </p:cNvSpPr>
          <p:nvPr>
            <p:ph type="ftr" sz="quarter" idx="4294967295"/>
          </p:nvPr>
        </p:nvSpPr>
        <p:spPr>
          <a:xfrm>
            <a:off x="4380072" y="6407944"/>
            <a:ext cx="2350681" cy="365125"/>
          </a:xfrm>
          <a:prstGeom prst="rect">
            <a:avLst/>
          </a:prstGeom>
        </p:spPr>
        <p:txBody>
          <a:bodyPr/>
          <a:lstStyle/>
          <a:p>
            <a:r>
              <a:rPr lang="en-US" smtClean="0"/>
              <a:t>Dr Divyang N Patel (Asst Professor)</a:t>
            </a:r>
            <a:endParaRPr lang="en-US"/>
          </a:p>
        </p:txBody>
      </p:sp>
      <p:sp>
        <p:nvSpPr>
          <p:cNvPr id="5" name="Slide Number Placeholder 4"/>
          <p:cNvSpPr>
            <a:spLocks noGrp="1"/>
          </p:cNvSpPr>
          <p:nvPr>
            <p:ph type="sldNum" sz="quarter" idx="4294967295"/>
          </p:nvPr>
        </p:nvSpPr>
        <p:spPr>
          <a:xfrm>
            <a:off x="8647272" y="6407944"/>
            <a:ext cx="365760" cy="365125"/>
          </a:xfrm>
          <a:prstGeom prst="rect">
            <a:avLst/>
          </a:prstGeom>
        </p:spPr>
        <p:txBody>
          <a:bodyPr/>
          <a:lstStyle/>
          <a:p>
            <a:fld id="{B6F15528-21DE-4FAA-801E-634DDDAF4B2B}" type="slidenum">
              <a:rPr lang="en-US" smtClean="0"/>
              <a:pPr/>
              <a:t>12</a:t>
            </a:fld>
            <a:endParaRPr lang="en-US"/>
          </a:p>
        </p:txBody>
      </p:sp>
      <p:sp>
        <p:nvSpPr>
          <p:cNvPr id="6" name="Title 5"/>
          <p:cNvSpPr>
            <a:spLocks noGrp="1"/>
          </p:cNvSpPr>
          <p:nvPr>
            <p:ph type="title"/>
          </p:nvPr>
        </p:nvSpPr>
        <p:spPr/>
        <p:txBody>
          <a:bodyPr/>
          <a:lstStyle/>
          <a:p>
            <a:r>
              <a:rPr lang="en-US" dirty="0" smtClean="0"/>
              <a:t>Project Questions</a:t>
            </a:r>
            <a:endParaRPr lang="en-US" dirty="0"/>
          </a:p>
        </p:txBody>
      </p:sp>
    </p:spTree>
    <p:extLst>
      <p:ext uri="{BB962C8B-B14F-4D97-AF65-F5344CB8AC3E}">
        <p14:creationId xmlns:p14="http://schemas.microsoft.com/office/powerpoint/2010/main" val="925268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 2: Screening test in case of Diabetes is _________.</a:t>
            </a:r>
            <a:endParaRPr lang="en-US" dirty="0"/>
          </a:p>
        </p:txBody>
      </p:sp>
      <p:sp>
        <p:nvSpPr>
          <p:cNvPr id="3" name="Date Placeholder 2"/>
          <p:cNvSpPr>
            <a:spLocks noGrp="1"/>
          </p:cNvSpPr>
          <p:nvPr>
            <p:ph type="dt" sz="half" idx="4294967295"/>
          </p:nvPr>
        </p:nvSpPr>
        <p:spPr>
          <a:xfrm>
            <a:off x="6727032" y="6407944"/>
            <a:ext cx="1920240" cy="365760"/>
          </a:xfrm>
          <a:prstGeom prst="rect">
            <a:avLst/>
          </a:prstGeom>
        </p:spPr>
        <p:txBody>
          <a:bodyPr/>
          <a:lstStyle/>
          <a:p>
            <a:fld id="{2A10097B-302F-4B48-A5A6-75752928F22C}" type="datetime1">
              <a:rPr lang="en-US" smtClean="0"/>
              <a:t>4/18/2014</a:t>
            </a:fld>
            <a:endParaRPr lang="en-US"/>
          </a:p>
        </p:txBody>
      </p:sp>
      <p:sp>
        <p:nvSpPr>
          <p:cNvPr id="4" name="Footer Placeholder 3"/>
          <p:cNvSpPr>
            <a:spLocks noGrp="1"/>
          </p:cNvSpPr>
          <p:nvPr>
            <p:ph type="ftr" sz="quarter" idx="4294967295"/>
          </p:nvPr>
        </p:nvSpPr>
        <p:spPr>
          <a:xfrm>
            <a:off x="4380072" y="6407944"/>
            <a:ext cx="2350681" cy="365125"/>
          </a:xfrm>
          <a:prstGeom prst="rect">
            <a:avLst/>
          </a:prstGeom>
        </p:spPr>
        <p:txBody>
          <a:bodyPr/>
          <a:lstStyle/>
          <a:p>
            <a:r>
              <a:rPr lang="en-US" smtClean="0"/>
              <a:t>Dr Divyang N Patel (Asst Professor)</a:t>
            </a:r>
            <a:endParaRPr lang="en-US"/>
          </a:p>
        </p:txBody>
      </p:sp>
      <p:sp>
        <p:nvSpPr>
          <p:cNvPr id="5" name="Slide Number Placeholder 4"/>
          <p:cNvSpPr>
            <a:spLocks noGrp="1"/>
          </p:cNvSpPr>
          <p:nvPr>
            <p:ph type="sldNum" sz="quarter" idx="4294967295"/>
          </p:nvPr>
        </p:nvSpPr>
        <p:spPr>
          <a:xfrm>
            <a:off x="8647272" y="6407944"/>
            <a:ext cx="365760" cy="365125"/>
          </a:xfrm>
          <a:prstGeom prst="rect">
            <a:avLst/>
          </a:prstGeom>
        </p:spPr>
        <p:txBody>
          <a:bodyPr/>
          <a:lstStyle/>
          <a:p>
            <a:fld id="{B6F15528-21DE-4FAA-801E-634DDDAF4B2B}" type="slidenum">
              <a:rPr lang="en-US" smtClean="0"/>
              <a:pPr/>
              <a:t>13</a:t>
            </a:fld>
            <a:endParaRPr lang="en-US"/>
          </a:p>
        </p:txBody>
      </p:sp>
      <p:sp>
        <p:nvSpPr>
          <p:cNvPr id="6" name="Title 5"/>
          <p:cNvSpPr>
            <a:spLocks noGrp="1"/>
          </p:cNvSpPr>
          <p:nvPr>
            <p:ph type="title"/>
          </p:nvPr>
        </p:nvSpPr>
        <p:spPr/>
        <p:txBody>
          <a:bodyPr/>
          <a:lstStyle/>
          <a:p>
            <a:r>
              <a:rPr lang="en-US" dirty="0" smtClean="0"/>
              <a:t>Project Questions</a:t>
            </a:r>
            <a:endParaRPr lang="en-US" dirty="0"/>
          </a:p>
        </p:txBody>
      </p:sp>
    </p:spTree>
    <p:extLst>
      <p:ext uri="{BB962C8B-B14F-4D97-AF65-F5344CB8AC3E}">
        <p14:creationId xmlns:p14="http://schemas.microsoft.com/office/powerpoint/2010/main" val="210430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 3: Approximate prevalence of diabetes in India is ________.</a:t>
            </a:r>
            <a:endParaRPr lang="en-US" dirty="0"/>
          </a:p>
        </p:txBody>
      </p:sp>
      <p:sp>
        <p:nvSpPr>
          <p:cNvPr id="3" name="Date Placeholder 2"/>
          <p:cNvSpPr>
            <a:spLocks noGrp="1"/>
          </p:cNvSpPr>
          <p:nvPr>
            <p:ph type="dt" sz="half" idx="4294967295"/>
          </p:nvPr>
        </p:nvSpPr>
        <p:spPr>
          <a:xfrm>
            <a:off x="6727032" y="6407944"/>
            <a:ext cx="1920240" cy="365760"/>
          </a:xfrm>
          <a:prstGeom prst="rect">
            <a:avLst/>
          </a:prstGeom>
        </p:spPr>
        <p:txBody>
          <a:bodyPr/>
          <a:lstStyle/>
          <a:p>
            <a:fld id="{2A10097B-302F-4B48-A5A6-75752928F22C}" type="datetime1">
              <a:rPr lang="en-US" smtClean="0"/>
              <a:t>4/18/2014</a:t>
            </a:fld>
            <a:endParaRPr lang="en-US"/>
          </a:p>
        </p:txBody>
      </p:sp>
      <p:sp>
        <p:nvSpPr>
          <p:cNvPr id="4" name="Footer Placeholder 3"/>
          <p:cNvSpPr>
            <a:spLocks noGrp="1"/>
          </p:cNvSpPr>
          <p:nvPr>
            <p:ph type="ftr" sz="quarter" idx="4294967295"/>
          </p:nvPr>
        </p:nvSpPr>
        <p:spPr>
          <a:xfrm>
            <a:off x="4380072" y="6407944"/>
            <a:ext cx="2350681" cy="365125"/>
          </a:xfrm>
          <a:prstGeom prst="rect">
            <a:avLst/>
          </a:prstGeom>
        </p:spPr>
        <p:txBody>
          <a:bodyPr/>
          <a:lstStyle/>
          <a:p>
            <a:r>
              <a:rPr lang="en-US" smtClean="0"/>
              <a:t>Dr Divyang N Patel (Asst Professor)</a:t>
            </a:r>
            <a:endParaRPr lang="en-US"/>
          </a:p>
        </p:txBody>
      </p:sp>
      <p:sp>
        <p:nvSpPr>
          <p:cNvPr id="5" name="Slide Number Placeholder 4"/>
          <p:cNvSpPr>
            <a:spLocks noGrp="1"/>
          </p:cNvSpPr>
          <p:nvPr>
            <p:ph type="sldNum" sz="quarter" idx="4294967295"/>
          </p:nvPr>
        </p:nvSpPr>
        <p:spPr>
          <a:xfrm>
            <a:off x="8647272" y="6407944"/>
            <a:ext cx="365760" cy="365125"/>
          </a:xfrm>
          <a:prstGeom prst="rect">
            <a:avLst/>
          </a:prstGeom>
        </p:spPr>
        <p:txBody>
          <a:bodyPr/>
          <a:lstStyle/>
          <a:p>
            <a:fld id="{B6F15528-21DE-4FAA-801E-634DDDAF4B2B}" type="slidenum">
              <a:rPr lang="en-US" smtClean="0"/>
              <a:pPr/>
              <a:t>14</a:t>
            </a:fld>
            <a:endParaRPr lang="en-US"/>
          </a:p>
        </p:txBody>
      </p:sp>
      <p:sp>
        <p:nvSpPr>
          <p:cNvPr id="6" name="Title 5"/>
          <p:cNvSpPr>
            <a:spLocks noGrp="1"/>
          </p:cNvSpPr>
          <p:nvPr>
            <p:ph type="title"/>
          </p:nvPr>
        </p:nvSpPr>
        <p:spPr/>
        <p:txBody>
          <a:bodyPr/>
          <a:lstStyle/>
          <a:p>
            <a:r>
              <a:rPr lang="en-US" dirty="0" smtClean="0"/>
              <a:t>Project Questions</a:t>
            </a:r>
            <a:endParaRPr lang="en-US" dirty="0"/>
          </a:p>
        </p:txBody>
      </p:sp>
    </p:spTree>
    <p:extLst>
      <p:ext uri="{BB962C8B-B14F-4D97-AF65-F5344CB8AC3E}">
        <p14:creationId xmlns:p14="http://schemas.microsoft.com/office/powerpoint/2010/main" val="2919541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 </a:t>
            </a:r>
            <a:r>
              <a:rPr lang="en-US" dirty="0" smtClean="0"/>
              <a:t>4: What is normal range of glucose level in Urine?</a:t>
            </a:r>
            <a:endParaRPr lang="en-US" dirty="0"/>
          </a:p>
        </p:txBody>
      </p:sp>
      <p:sp>
        <p:nvSpPr>
          <p:cNvPr id="3" name="Date Placeholder 2"/>
          <p:cNvSpPr>
            <a:spLocks noGrp="1"/>
          </p:cNvSpPr>
          <p:nvPr>
            <p:ph type="dt" sz="half" idx="4294967295"/>
          </p:nvPr>
        </p:nvSpPr>
        <p:spPr>
          <a:xfrm>
            <a:off x="6727032" y="6407944"/>
            <a:ext cx="1920240" cy="365760"/>
          </a:xfrm>
          <a:prstGeom prst="rect">
            <a:avLst/>
          </a:prstGeom>
        </p:spPr>
        <p:txBody>
          <a:bodyPr/>
          <a:lstStyle/>
          <a:p>
            <a:fld id="{2A10097B-302F-4B48-A5A6-75752928F22C}" type="datetime1">
              <a:rPr lang="en-US" smtClean="0"/>
              <a:t>4/18/2014</a:t>
            </a:fld>
            <a:endParaRPr lang="en-US"/>
          </a:p>
        </p:txBody>
      </p:sp>
      <p:sp>
        <p:nvSpPr>
          <p:cNvPr id="4" name="Footer Placeholder 3"/>
          <p:cNvSpPr>
            <a:spLocks noGrp="1"/>
          </p:cNvSpPr>
          <p:nvPr>
            <p:ph type="ftr" sz="quarter" idx="4294967295"/>
          </p:nvPr>
        </p:nvSpPr>
        <p:spPr>
          <a:xfrm>
            <a:off x="4380072" y="6407944"/>
            <a:ext cx="2350681" cy="365125"/>
          </a:xfrm>
          <a:prstGeom prst="rect">
            <a:avLst/>
          </a:prstGeom>
        </p:spPr>
        <p:txBody>
          <a:bodyPr/>
          <a:lstStyle/>
          <a:p>
            <a:r>
              <a:rPr lang="en-US" smtClean="0"/>
              <a:t>Dr Divyang N Patel (Asst Professor)</a:t>
            </a:r>
            <a:endParaRPr lang="en-US"/>
          </a:p>
        </p:txBody>
      </p:sp>
      <p:sp>
        <p:nvSpPr>
          <p:cNvPr id="5" name="Slide Number Placeholder 4"/>
          <p:cNvSpPr>
            <a:spLocks noGrp="1"/>
          </p:cNvSpPr>
          <p:nvPr>
            <p:ph type="sldNum" sz="quarter" idx="4294967295"/>
          </p:nvPr>
        </p:nvSpPr>
        <p:spPr>
          <a:xfrm>
            <a:off x="8647272" y="6407944"/>
            <a:ext cx="365760" cy="365125"/>
          </a:xfrm>
          <a:prstGeom prst="rect">
            <a:avLst/>
          </a:prstGeom>
        </p:spPr>
        <p:txBody>
          <a:bodyPr/>
          <a:lstStyle/>
          <a:p>
            <a:fld id="{B6F15528-21DE-4FAA-801E-634DDDAF4B2B}" type="slidenum">
              <a:rPr lang="en-US" smtClean="0"/>
              <a:pPr/>
              <a:t>15</a:t>
            </a:fld>
            <a:endParaRPr lang="en-US"/>
          </a:p>
        </p:txBody>
      </p:sp>
      <p:sp>
        <p:nvSpPr>
          <p:cNvPr id="6" name="Title 5"/>
          <p:cNvSpPr>
            <a:spLocks noGrp="1"/>
          </p:cNvSpPr>
          <p:nvPr>
            <p:ph type="title"/>
          </p:nvPr>
        </p:nvSpPr>
        <p:spPr/>
        <p:txBody>
          <a:bodyPr/>
          <a:lstStyle/>
          <a:p>
            <a:r>
              <a:rPr lang="en-US" dirty="0" smtClean="0"/>
              <a:t>Project Questions</a:t>
            </a:r>
            <a:endParaRPr lang="en-US" dirty="0"/>
          </a:p>
        </p:txBody>
      </p:sp>
    </p:spTree>
    <p:extLst>
      <p:ext uri="{BB962C8B-B14F-4D97-AF65-F5344CB8AC3E}">
        <p14:creationId xmlns:p14="http://schemas.microsoft.com/office/powerpoint/2010/main" val="1716161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mtClean="0"/>
              <a:t>Q </a:t>
            </a:r>
            <a:r>
              <a:rPr lang="en-US" dirty="0"/>
              <a:t>5</a:t>
            </a:r>
            <a:r>
              <a:rPr lang="en-US" smtClean="0"/>
              <a:t>: </a:t>
            </a:r>
            <a:r>
              <a:rPr lang="en-US" dirty="0" smtClean="0"/>
              <a:t>Describe in few words role </a:t>
            </a:r>
            <a:r>
              <a:rPr lang="en-US" smtClean="0"/>
              <a:t>urinary glucose </a:t>
            </a:r>
            <a:r>
              <a:rPr lang="en-US" dirty="0" smtClean="0"/>
              <a:t>test as a screening test for diabetes.</a:t>
            </a:r>
            <a:endParaRPr lang="en-US" dirty="0"/>
          </a:p>
        </p:txBody>
      </p:sp>
      <p:sp>
        <p:nvSpPr>
          <p:cNvPr id="3" name="Date Placeholder 2"/>
          <p:cNvSpPr>
            <a:spLocks noGrp="1"/>
          </p:cNvSpPr>
          <p:nvPr>
            <p:ph type="dt" sz="half" idx="4294967295"/>
          </p:nvPr>
        </p:nvSpPr>
        <p:spPr>
          <a:xfrm>
            <a:off x="6727032" y="6407944"/>
            <a:ext cx="1920240" cy="365760"/>
          </a:xfrm>
          <a:prstGeom prst="rect">
            <a:avLst/>
          </a:prstGeom>
        </p:spPr>
        <p:txBody>
          <a:bodyPr/>
          <a:lstStyle/>
          <a:p>
            <a:fld id="{2A10097B-302F-4B48-A5A6-75752928F22C}" type="datetime1">
              <a:rPr lang="en-US" smtClean="0"/>
              <a:t>4/18/2014</a:t>
            </a:fld>
            <a:endParaRPr lang="en-US"/>
          </a:p>
        </p:txBody>
      </p:sp>
      <p:sp>
        <p:nvSpPr>
          <p:cNvPr id="4" name="Footer Placeholder 3"/>
          <p:cNvSpPr>
            <a:spLocks noGrp="1"/>
          </p:cNvSpPr>
          <p:nvPr>
            <p:ph type="ftr" sz="quarter" idx="4294967295"/>
          </p:nvPr>
        </p:nvSpPr>
        <p:spPr>
          <a:xfrm>
            <a:off x="4380072" y="6407944"/>
            <a:ext cx="2350681" cy="365125"/>
          </a:xfrm>
          <a:prstGeom prst="rect">
            <a:avLst/>
          </a:prstGeom>
        </p:spPr>
        <p:txBody>
          <a:bodyPr/>
          <a:lstStyle/>
          <a:p>
            <a:r>
              <a:rPr lang="en-US" smtClean="0"/>
              <a:t>Dr Divyang N Patel (Asst Professor)</a:t>
            </a:r>
            <a:endParaRPr lang="en-US"/>
          </a:p>
        </p:txBody>
      </p:sp>
      <p:sp>
        <p:nvSpPr>
          <p:cNvPr id="5" name="Slide Number Placeholder 4"/>
          <p:cNvSpPr>
            <a:spLocks noGrp="1"/>
          </p:cNvSpPr>
          <p:nvPr>
            <p:ph type="sldNum" sz="quarter" idx="4294967295"/>
          </p:nvPr>
        </p:nvSpPr>
        <p:spPr>
          <a:xfrm>
            <a:off x="8647272" y="6407944"/>
            <a:ext cx="365760" cy="365125"/>
          </a:xfrm>
          <a:prstGeom prst="rect">
            <a:avLst/>
          </a:prstGeom>
        </p:spPr>
        <p:txBody>
          <a:bodyPr/>
          <a:lstStyle/>
          <a:p>
            <a:fld id="{B6F15528-21DE-4FAA-801E-634DDDAF4B2B}" type="slidenum">
              <a:rPr lang="en-US" smtClean="0"/>
              <a:pPr/>
              <a:t>16</a:t>
            </a:fld>
            <a:endParaRPr lang="en-US"/>
          </a:p>
        </p:txBody>
      </p:sp>
      <p:sp>
        <p:nvSpPr>
          <p:cNvPr id="6" name="Title 5"/>
          <p:cNvSpPr>
            <a:spLocks noGrp="1"/>
          </p:cNvSpPr>
          <p:nvPr>
            <p:ph type="title"/>
          </p:nvPr>
        </p:nvSpPr>
        <p:spPr/>
        <p:txBody>
          <a:bodyPr/>
          <a:lstStyle/>
          <a:p>
            <a:r>
              <a:rPr lang="en-US" dirty="0" smtClean="0"/>
              <a:t>Project Questions</a:t>
            </a:r>
            <a:endParaRPr lang="en-US" dirty="0"/>
          </a:p>
        </p:txBody>
      </p:sp>
    </p:spTree>
    <p:extLst>
      <p:ext uri="{BB962C8B-B14F-4D97-AF65-F5344CB8AC3E}">
        <p14:creationId xmlns:p14="http://schemas.microsoft.com/office/powerpoint/2010/main" val="375385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algn="ctr">
              <a:buNone/>
            </a:pPr>
            <a:r>
              <a:rPr lang="en-US" sz="13800" i="1" u="sng" dirty="0" smtClean="0">
                <a:solidFill>
                  <a:schemeClr val="bg2">
                    <a:lumMod val="50000"/>
                  </a:schemeClr>
                </a:solidFill>
              </a:rPr>
              <a:t>Thank You</a:t>
            </a:r>
            <a:endParaRPr lang="en-US" sz="13800" i="1" u="sng" dirty="0">
              <a:solidFill>
                <a:schemeClr val="bg2">
                  <a:lumMod val="50000"/>
                </a:schemeClr>
              </a:solidFill>
            </a:endParaRPr>
          </a:p>
        </p:txBody>
      </p:sp>
      <p:sp>
        <p:nvSpPr>
          <p:cNvPr id="3" name="Title 2"/>
          <p:cNvSpPr>
            <a:spLocks noGrp="1"/>
          </p:cNvSpPr>
          <p:nvPr>
            <p:ph type="title"/>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lstStyle/>
          <a:p>
            <a:pPr fontAlgn="base"/>
            <a:r>
              <a:rPr lang="en-US" b="1" dirty="0" smtClean="0"/>
              <a:t>What is diabetes?</a:t>
            </a:r>
          </a:p>
          <a:p>
            <a:pPr fontAlgn="base">
              <a:buNone/>
            </a:pPr>
            <a:r>
              <a:rPr lang="en-US" dirty="0" smtClean="0"/>
              <a:t>	Diabetes is a chronic disease that occurs either when the pancreas does not produce enough insulin or when the body cannot effectively use the insulin it produces. Insulin is a hormone that regulates blood sugar. </a:t>
            </a:r>
            <a:r>
              <a:rPr lang="en-US" dirty="0" err="1" smtClean="0"/>
              <a:t>Hyperglycaemia</a:t>
            </a:r>
            <a:r>
              <a:rPr lang="en-US" dirty="0" smtClean="0"/>
              <a:t>, or raised blood sugar, is a common effect of uncontrolled diabetes and over time leads to serious damage to many of the body's systems, especially the nerves and blood vessels.</a:t>
            </a:r>
          </a:p>
          <a:p>
            <a:r>
              <a:rPr lang="en-US" dirty="0" smtClean="0"/>
              <a:t>There are two major forms of diabetes.</a:t>
            </a:r>
          </a:p>
          <a:p>
            <a:pPr>
              <a:buNone/>
            </a:pPr>
            <a:r>
              <a:rPr lang="en-US" dirty="0" smtClean="0"/>
              <a:t>	Type 1 diabetes is characterized by a lack of insulin production and type 2 diabetes results from the body's ineffective use of insulin.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91200"/>
          </a:xfrm>
        </p:spPr>
        <p:txBody>
          <a:bodyPr>
            <a:normAutofit fontScale="92500" lnSpcReduction="10000"/>
          </a:bodyPr>
          <a:lstStyle/>
          <a:p>
            <a:r>
              <a:rPr lang="en-US" dirty="0" smtClean="0"/>
              <a:t>A third type of diabetes is gestational diabetes.</a:t>
            </a:r>
          </a:p>
          <a:p>
            <a:pPr>
              <a:buNone/>
            </a:pPr>
            <a:r>
              <a:rPr lang="en-US" dirty="0" smtClean="0"/>
              <a:t>	This type is characterized by </a:t>
            </a:r>
            <a:r>
              <a:rPr lang="en-US" dirty="0" err="1" smtClean="0"/>
              <a:t>hyperglycaemia</a:t>
            </a:r>
            <a:r>
              <a:rPr lang="en-US" dirty="0" smtClean="0"/>
              <a:t>, or raised blood sugar, which has first appeared or been recognized during pregnancy.</a:t>
            </a:r>
          </a:p>
          <a:p>
            <a:r>
              <a:rPr lang="en-US" dirty="0" smtClean="0"/>
              <a:t>Type 2 diabetes is much more common than type 1 diabetes.</a:t>
            </a:r>
          </a:p>
          <a:p>
            <a:pPr>
              <a:buNone/>
            </a:pPr>
            <a:r>
              <a:rPr lang="en-US" dirty="0" smtClean="0"/>
              <a:t>	Type 2 accounts for around 90% of all diabetes worldwide. Reports of type 2 diabetes in children – previously rare – have increased worldwide. In some countries, it accounts for almost half of newly diagnosed cases in children and adolescents.</a:t>
            </a:r>
          </a:p>
          <a:p>
            <a:r>
              <a:rPr lang="en-US" dirty="0" smtClean="0"/>
              <a:t>Cardiovascular disease is responsible for between 50% and 80% of deaths in people with diabetes.</a:t>
            </a:r>
          </a:p>
          <a:p>
            <a:r>
              <a:rPr lang="en-US" dirty="0" smtClean="0"/>
              <a:t>Diabetes has become one of the major causes of premature illness and death in most countries, mainly through the increased risk of cardiovascular disease (CVD).</a:t>
            </a:r>
          </a:p>
          <a:p>
            <a:pPr>
              <a:buNone/>
            </a:pPr>
            <a:endParaRPr lang="en-US" dirty="0" smtClean="0"/>
          </a:p>
          <a:p>
            <a:pPr>
              <a:buNone/>
            </a:pPr>
            <a:endParaRPr lang="en-US" dirty="0" smtClean="0"/>
          </a:p>
          <a:p>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347 million people worldwide have diabetes. In 2004, an estimated 3.4 million people died from consequences of fasting high blood sugar. A similar number of deaths has been estimated for 2010. More than 80% of diabetes deaths occur in low- and middle-income countries.</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fontAlgn="base"/>
            <a:r>
              <a:rPr lang="en-US" b="1" dirty="0" smtClean="0"/>
              <a:t>Type 1 diabetes</a:t>
            </a:r>
          </a:p>
          <a:p>
            <a:pPr fontAlgn="base">
              <a:buNone/>
            </a:pPr>
            <a:r>
              <a:rPr lang="en-US" dirty="0" smtClean="0"/>
              <a:t>	Type 1 diabetes (previously known as insulin-dependent, juvenile or childhood-onset) is characterized by deficient insulin production and requires daily administration of insulin. The cause of type 1 diabetes is not known and it is not preventable with current knowledge</a:t>
            </a:r>
          </a:p>
          <a:p>
            <a:pPr fontAlgn="base"/>
            <a:r>
              <a:rPr lang="en-US" b="1" dirty="0" smtClean="0"/>
              <a:t>Type 2 diabetes</a:t>
            </a:r>
          </a:p>
          <a:p>
            <a:pPr fontAlgn="base">
              <a:buNone/>
            </a:pPr>
            <a:r>
              <a:rPr lang="en-US" dirty="0" smtClean="0"/>
              <a:t>	Type 2 diabetes (formerly called non-insulin-dependent or adult-onset) results from the body’s ineffective use of insulin. Type 2 diabetes comprises 90% of people with diabetes around the world (5), and is largely the result of excess body weight and physical inactivity.</a:t>
            </a:r>
          </a:p>
          <a:p>
            <a:pPr fontAlgn="base"/>
            <a:r>
              <a:rPr lang="en-US" b="1" dirty="0" smtClean="0"/>
              <a:t>Gestational diabetes</a:t>
            </a:r>
          </a:p>
          <a:p>
            <a:pPr fontAlgn="base">
              <a:buNone/>
            </a:pPr>
            <a:r>
              <a:rPr lang="en-US" smtClean="0"/>
              <a:t>	Gestational </a:t>
            </a:r>
            <a:r>
              <a:rPr lang="en-US" dirty="0" smtClean="0"/>
              <a:t>diabetes is </a:t>
            </a:r>
            <a:r>
              <a:rPr lang="en-US" dirty="0" err="1" smtClean="0"/>
              <a:t>hyperglycaemia</a:t>
            </a:r>
            <a:r>
              <a:rPr lang="en-US" dirty="0" smtClean="0"/>
              <a:t> with onset or first recognition during pregnancy.</a:t>
            </a:r>
          </a:p>
          <a:p>
            <a:pPr fontAlgn="base">
              <a:buNone/>
            </a:pPr>
            <a:endParaRPr lang="en-US" dirty="0" smtClean="0"/>
          </a:p>
          <a:p>
            <a:pPr fontAlgn="base">
              <a:buNone/>
            </a:pPr>
            <a:endParaRPr lang="en-US" dirty="0" smtClean="0"/>
          </a:p>
          <a:p>
            <a:endParaRPr lang="en-US" dirty="0"/>
          </a:p>
        </p:txBody>
      </p:sp>
      <p:sp>
        <p:nvSpPr>
          <p:cNvPr id="3" name="Title 2"/>
          <p:cNvSpPr>
            <a:spLocks noGrp="1"/>
          </p:cNvSpPr>
          <p:nvPr>
            <p:ph type="title"/>
          </p:nvPr>
        </p:nvSpPr>
        <p:spPr/>
        <p:txBody>
          <a:bodyPr/>
          <a:lstStyle/>
          <a:p>
            <a:r>
              <a:rPr smtClean="0"/>
              <a:t>Types of Diabetes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The decision about conducting a detection programme should be based on the following considerations</a:t>
            </a:r>
          </a:p>
          <a:p>
            <a:pPr>
              <a:buNone/>
            </a:pPr>
            <a:r>
              <a:rPr lang="en-US" b="1" dirty="0" smtClean="0"/>
              <a:t>epidemiological</a:t>
            </a:r>
            <a:r>
              <a:rPr lang="en-US" dirty="0" smtClean="0"/>
              <a:t> - prevalence of undiagnosed Type 2 - prevalence of undiagnosed Type 2 Diabetes</a:t>
            </a:r>
          </a:p>
          <a:p>
            <a:pPr>
              <a:buNone/>
            </a:pPr>
            <a:r>
              <a:rPr lang="en-US" b="1" dirty="0" smtClean="0"/>
              <a:t>Health systems </a:t>
            </a:r>
            <a:r>
              <a:rPr lang="en-US" dirty="0" smtClean="0"/>
              <a:t>- capacity to carry out the screening, - capacity to carry out the screening, provide care for those who screen positive, and implement prevention </a:t>
            </a:r>
            <a:r>
              <a:rPr lang="en-US" dirty="0" err="1" smtClean="0"/>
              <a:t>programmes</a:t>
            </a:r>
            <a:r>
              <a:rPr lang="en-US" dirty="0" smtClean="0"/>
              <a:t> in those at high risk of future development of diabetes</a:t>
            </a:r>
          </a:p>
          <a:p>
            <a:pPr>
              <a:buNone/>
            </a:pPr>
            <a:r>
              <a:rPr lang="en-US" b="1" dirty="0" smtClean="0"/>
              <a:t>Population </a:t>
            </a:r>
            <a:r>
              <a:rPr lang="en-US" dirty="0" smtClean="0"/>
              <a:t>- acceptability and likely uptake of the screening programme</a:t>
            </a:r>
          </a:p>
          <a:p>
            <a:pPr>
              <a:buNone/>
            </a:pPr>
            <a:r>
              <a:rPr lang="en-US" b="1" dirty="0" smtClean="0"/>
              <a:t>Economic </a:t>
            </a:r>
            <a:r>
              <a:rPr lang="en-US" dirty="0" smtClean="0"/>
              <a:t>- cost of early detection to the health system and to the individual, and relative cost-effectiveness of  early detection compared with improving care for people  with known diabetes.</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638800"/>
          </a:xfrm>
        </p:spPr>
        <p:txBody>
          <a:bodyPr>
            <a:normAutofit lnSpcReduction="10000"/>
          </a:bodyPr>
          <a:lstStyle/>
          <a:p>
            <a:r>
              <a:rPr lang="en-US" dirty="0" smtClean="0"/>
              <a:t>Type 2 diabetes has a long asymptomatic pre-clinical phase which frequently goes undetected. At the time of diagnosis, over half have one or more diabetes complications</a:t>
            </a:r>
          </a:p>
          <a:p>
            <a:r>
              <a:rPr lang="en-US" dirty="0" smtClean="0"/>
              <a:t>Of people with Type 2 diabetes, the proportion who are undiagnosed ranges from 30 % to 90 %</a:t>
            </a:r>
          </a:p>
          <a:p>
            <a:r>
              <a:rPr lang="en-US" dirty="0" smtClean="0"/>
              <a:t>Although there is considerable evidence supporting the </a:t>
            </a:r>
            <a:r>
              <a:rPr lang="en-US" dirty="0" err="1" smtClean="0"/>
              <a:t>beneﬁts</a:t>
            </a:r>
            <a:r>
              <a:rPr lang="en-US" dirty="0" smtClean="0"/>
              <a:t> of improved blood glucose, blood pressure and blood lipid control in Type 2 diabetes, no randomized controlled studies have assessed the potential </a:t>
            </a:r>
            <a:r>
              <a:rPr lang="en-US" dirty="0" err="1" smtClean="0"/>
              <a:t>beneﬁts</a:t>
            </a:r>
            <a:r>
              <a:rPr lang="en-US" dirty="0" smtClean="0"/>
              <a:t> of early diagnosis on outcomes in screen-detected diabetes. Therefore there is only limited indirect evidence suggesting that early detection may be </a:t>
            </a:r>
            <a:r>
              <a:rPr lang="en-US" dirty="0" err="1" smtClean="0"/>
              <a:t>beneﬁcial</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Schneider et al. [13] performed an analysis of a mass screening programme based on urinary glucose levels, conducted in the former East Germany in the 1960s and 1970s. It suggested that people found to have diabetes by screening had an improved outcome compared with those presenting spontaneously with diabetes.</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52400"/>
          <a:ext cx="8229600" cy="6057900"/>
        </p:xfrm>
        <a:graphic>
          <a:graphicData uri="http://schemas.openxmlformats.org/drawingml/2006/table">
            <a:tbl>
              <a:tblPr firstRow="1" bandRow="1">
                <a:tableStyleId>{5C22544A-7EE6-4342-B048-85BDC9FD1C3A}</a:tableStyleId>
              </a:tblPr>
              <a:tblGrid>
                <a:gridCol w="2057400"/>
                <a:gridCol w="2057400"/>
                <a:gridCol w="2057400"/>
                <a:gridCol w="2057400"/>
              </a:tblGrid>
              <a:tr h="42672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50" b="0" i="0" u="none" kern="1200" dirty="0" smtClean="0">
                          <a:solidFill>
                            <a:schemeClr val="bg1"/>
                          </a:solidFill>
                          <a:latin typeface="+mn-lt"/>
                          <a:ea typeface="+mn-ea"/>
                          <a:cs typeface="+mn-cs"/>
                          <a:hlinkClick r:id="rId2"/>
                        </a:rPr>
                        <a:t>Hanson RL</a:t>
                      </a:r>
                      <a:r>
                        <a:rPr kumimoji="0" lang="en-US" sz="1450" b="0" i="0" u="none" kern="1200" dirty="0" smtClean="0">
                          <a:solidFill>
                            <a:schemeClr val="bg1"/>
                          </a:solidFill>
                          <a:latin typeface="+mn-lt"/>
                          <a:ea typeface="+mn-ea"/>
                          <a:cs typeface="+mn-cs"/>
                        </a:rPr>
                        <a:t>, </a:t>
                      </a:r>
                      <a:r>
                        <a:rPr kumimoji="0" lang="en-US" sz="1450" b="0" i="0" u="none" kern="1200" dirty="0" smtClean="0">
                          <a:solidFill>
                            <a:schemeClr val="bg1"/>
                          </a:solidFill>
                          <a:latin typeface="+mn-lt"/>
                          <a:ea typeface="+mn-ea"/>
                          <a:cs typeface="+mn-cs"/>
                          <a:hlinkClick r:id="rId3"/>
                        </a:rPr>
                        <a:t>Nelson RG</a:t>
                      </a:r>
                      <a:r>
                        <a:rPr kumimoji="0" lang="en-US" sz="1450" b="0" i="0" u="none" kern="1200" dirty="0" smtClean="0">
                          <a:solidFill>
                            <a:schemeClr val="bg1"/>
                          </a:solidFill>
                          <a:latin typeface="+mn-lt"/>
                          <a:ea typeface="+mn-ea"/>
                          <a:cs typeface="+mn-cs"/>
                        </a:rPr>
                        <a:t>, </a:t>
                      </a:r>
                      <a:r>
                        <a:rPr kumimoji="0" lang="en-US" sz="1450" b="0" i="0" u="none" kern="1200" dirty="0" err="1" smtClean="0">
                          <a:solidFill>
                            <a:schemeClr val="bg1"/>
                          </a:solidFill>
                          <a:latin typeface="+mn-lt"/>
                          <a:ea typeface="+mn-ea"/>
                          <a:cs typeface="+mn-cs"/>
                          <a:hlinkClick r:id="rId4"/>
                        </a:rPr>
                        <a:t>McCance</a:t>
                      </a:r>
                      <a:r>
                        <a:rPr kumimoji="0" lang="en-US" sz="1450" b="0" i="0" u="none" kern="1200" dirty="0" smtClean="0">
                          <a:solidFill>
                            <a:schemeClr val="bg1"/>
                          </a:solidFill>
                          <a:latin typeface="+mn-lt"/>
                          <a:ea typeface="+mn-ea"/>
                          <a:cs typeface="+mn-cs"/>
                          <a:hlinkClick r:id="rId4"/>
                        </a:rPr>
                        <a:t> DR</a:t>
                      </a:r>
                      <a:r>
                        <a:rPr kumimoji="0" lang="en-US" sz="1450" b="0" i="0" u="none" kern="1200" dirty="0" smtClean="0">
                          <a:solidFill>
                            <a:schemeClr val="bg1"/>
                          </a:solidFill>
                          <a:latin typeface="+mn-lt"/>
                          <a:ea typeface="+mn-ea"/>
                          <a:cs typeface="+mn-cs"/>
                        </a:rPr>
                        <a:t>, </a:t>
                      </a:r>
                      <a:r>
                        <a:rPr kumimoji="0" lang="en-US" sz="1450" b="0" i="0" u="none" kern="1200" dirty="0" err="1" smtClean="0">
                          <a:solidFill>
                            <a:schemeClr val="bg1"/>
                          </a:solidFill>
                          <a:latin typeface="+mn-lt"/>
                          <a:ea typeface="+mn-ea"/>
                          <a:cs typeface="+mn-cs"/>
                          <a:hlinkClick r:id="rId5"/>
                        </a:rPr>
                        <a:t>Beart</a:t>
                      </a:r>
                      <a:r>
                        <a:rPr kumimoji="0" lang="en-US" sz="1450" b="0" i="0" u="none" kern="1200" dirty="0" smtClean="0">
                          <a:solidFill>
                            <a:schemeClr val="bg1"/>
                          </a:solidFill>
                          <a:latin typeface="+mn-lt"/>
                          <a:ea typeface="+mn-ea"/>
                          <a:cs typeface="+mn-cs"/>
                          <a:hlinkClick r:id="rId5"/>
                        </a:rPr>
                        <a:t> JA</a:t>
                      </a:r>
                      <a:r>
                        <a:rPr kumimoji="0" lang="en-US" sz="1450" b="0" i="0" u="none" kern="1200" dirty="0" smtClean="0">
                          <a:solidFill>
                            <a:schemeClr val="bg1"/>
                          </a:solidFill>
                          <a:latin typeface="+mn-lt"/>
                          <a:ea typeface="+mn-ea"/>
                          <a:cs typeface="+mn-cs"/>
                        </a:rPr>
                        <a:t>, </a:t>
                      </a:r>
                      <a:r>
                        <a:rPr kumimoji="0" lang="en-US" sz="1450" b="0" i="0" u="none" kern="1200" dirty="0" smtClean="0">
                          <a:solidFill>
                            <a:schemeClr val="bg1"/>
                          </a:solidFill>
                          <a:latin typeface="+mn-lt"/>
                          <a:ea typeface="+mn-ea"/>
                          <a:cs typeface="+mn-cs"/>
                          <a:hlinkClick r:id="rId6"/>
                        </a:rPr>
                        <a:t>Charles MA</a:t>
                      </a:r>
                      <a:r>
                        <a:rPr kumimoji="0" lang="en-US" sz="1450" b="0" i="0" u="none" kern="1200" dirty="0" smtClean="0">
                          <a:solidFill>
                            <a:schemeClr val="bg1"/>
                          </a:solidFill>
                          <a:latin typeface="+mn-lt"/>
                          <a:ea typeface="+mn-ea"/>
                          <a:cs typeface="+mn-cs"/>
                        </a:rPr>
                        <a:t>, </a:t>
                      </a:r>
                      <a:r>
                        <a:rPr kumimoji="0" lang="en-US" sz="1450" b="0" i="0" u="none" kern="1200" dirty="0" err="1" smtClean="0">
                          <a:solidFill>
                            <a:schemeClr val="bg1"/>
                          </a:solidFill>
                          <a:latin typeface="+mn-lt"/>
                          <a:ea typeface="+mn-ea"/>
                          <a:cs typeface="+mn-cs"/>
                          <a:hlinkClick r:id="rId7"/>
                        </a:rPr>
                        <a:t>Pettitt</a:t>
                      </a:r>
                      <a:r>
                        <a:rPr kumimoji="0" lang="en-US" sz="1450" b="0" i="0" u="none" kern="1200" dirty="0" smtClean="0">
                          <a:solidFill>
                            <a:schemeClr val="bg1"/>
                          </a:solidFill>
                          <a:latin typeface="+mn-lt"/>
                          <a:ea typeface="+mn-ea"/>
                          <a:cs typeface="+mn-cs"/>
                          <a:hlinkClick r:id="rId7"/>
                        </a:rPr>
                        <a:t> DJ</a:t>
                      </a:r>
                      <a:r>
                        <a:rPr kumimoji="0" lang="en-US" sz="1450" b="0" i="0" u="none" kern="1200" dirty="0" smtClean="0">
                          <a:solidFill>
                            <a:schemeClr val="bg1"/>
                          </a:solidFill>
                          <a:latin typeface="+mn-lt"/>
                          <a:ea typeface="+mn-ea"/>
                          <a:cs typeface="+mn-cs"/>
                        </a:rPr>
                        <a:t>, </a:t>
                      </a:r>
                      <a:r>
                        <a:rPr kumimoji="0" lang="en-US" sz="1450" b="0" i="0" u="none" kern="1200" dirty="0" err="1" smtClean="0">
                          <a:solidFill>
                            <a:schemeClr val="bg1"/>
                          </a:solidFill>
                          <a:latin typeface="+mn-lt"/>
                          <a:ea typeface="+mn-ea"/>
                          <a:cs typeface="+mn-cs"/>
                          <a:hlinkClick r:id="rId8"/>
                        </a:rPr>
                        <a:t>Knowler</a:t>
                      </a:r>
                      <a:r>
                        <a:rPr kumimoji="0" lang="en-US" sz="1450" b="0" i="0" u="none" kern="1200" dirty="0" smtClean="0">
                          <a:solidFill>
                            <a:schemeClr val="bg1"/>
                          </a:solidFill>
                          <a:latin typeface="+mn-lt"/>
                          <a:ea typeface="+mn-ea"/>
                          <a:cs typeface="+mn-cs"/>
                          <a:hlinkClick r:id="rId8"/>
                        </a:rPr>
                        <a:t> WC</a:t>
                      </a:r>
                      <a:endParaRPr kumimoji="0" lang="en-US" sz="1450" b="0" i="0" u="none" kern="1200" dirty="0" smtClean="0">
                        <a:solidFill>
                          <a:schemeClr val="bg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50" b="1" i="0" kern="1200" dirty="0" smtClean="0">
                          <a:solidFill>
                            <a:schemeClr val="lt1"/>
                          </a:solidFill>
                          <a:latin typeface="+mn-lt"/>
                          <a:ea typeface="+mn-ea"/>
                          <a:cs typeface="+mn-cs"/>
                        </a:rPr>
                        <a:t>Comparison of screening tests for non-insulin-dependent diabetes mellitus.</a:t>
                      </a:r>
                    </a:p>
                    <a:p>
                      <a:pPr marL="0" marR="0" indent="0" algn="l" defTabSz="914400" rtl="0" eaLnBrk="1" fontAlgn="auto" latinLnBrk="0" hangingPunct="1">
                        <a:lnSpc>
                          <a:spcPct val="100000"/>
                        </a:lnSpc>
                        <a:spcBef>
                          <a:spcPts val="0"/>
                        </a:spcBef>
                        <a:spcAft>
                          <a:spcPts val="0"/>
                        </a:spcAft>
                        <a:buClrTx/>
                        <a:buSzTx/>
                        <a:buFontTx/>
                        <a:buNone/>
                        <a:tabLst/>
                        <a:defRPr/>
                      </a:pPr>
                      <a:r>
                        <a:rPr kumimoji="0" lang="sv-SE" sz="1450" b="0" i="0" u="sng" kern="1200" dirty="0" smtClean="0">
                          <a:solidFill>
                            <a:schemeClr val="lt1"/>
                          </a:solidFill>
                          <a:latin typeface="+mn-lt"/>
                          <a:ea typeface="+mn-ea"/>
                          <a:cs typeface="+mn-cs"/>
                          <a:hlinkClick r:id="rId9" tooltip="Archives of internal medicine."/>
                        </a:rPr>
                        <a:t>Arch Intern Med.</a:t>
                      </a:r>
                      <a:r>
                        <a:rPr kumimoji="0" lang="sv-SE" sz="1450" b="0" i="0" kern="1200" dirty="0" smtClean="0">
                          <a:solidFill>
                            <a:schemeClr val="lt1"/>
                          </a:solidFill>
                          <a:latin typeface="+mn-lt"/>
                          <a:ea typeface="+mn-ea"/>
                          <a:cs typeface="+mn-cs"/>
                        </a:rPr>
                        <a:t> 1993 Sep 27;153(18):2133-40</a:t>
                      </a:r>
                      <a:endParaRPr kumimoji="0" lang="en-US" sz="1450" b="1" i="0" kern="1200" dirty="0" smtClean="0">
                        <a:solidFill>
                          <a:schemeClr val="lt1"/>
                        </a:solidFill>
                        <a:latin typeface="+mn-lt"/>
                        <a:ea typeface="+mn-ea"/>
                        <a:cs typeface="+mn-cs"/>
                      </a:endParaRPr>
                    </a:p>
                    <a:p>
                      <a:endParaRPr lang="en-US" sz="1450" dirty="0"/>
                    </a:p>
                  </a:txBody>
                  <a:tcPr/>
                </a:tc>
                <a:tc>
                  <a:txBody>
                    <a:bodyPr/>
                    <a:lstStyle/>
                    <a:p>
                      <a:r>
                        <a:rPr lang="en-US" sz="1450" dirty="0" smtClean="0"/>
                        <a:t>Cross sectional study – medium level of evidence</a:t>
                      </a:r>
                      <a:endParaRPr lang="en-US" sz="1450" dirty="0"/>
                    </a:p>
                  </a:txBody>
                  <a:tcPr/>
                </a:tc>
                <a:tc>
                  <a:txBody>
                    <a:bodyPr/>
                    <a:lstStyle/>
                    <a:p>
                      <a:r>
                        <a:rPr kumimoji="0" lang="en-US" sz="1450" b="0" i="0" kern="1200" dirty="0" smtClean="0">
                          <a:solidFill>
                            <a:schemeClr val="lt1"/>
                          </a:solidFill>
                          <a:latin typeface="+mn-lt"/>
                          <a:ea typeface="+mn-ea"/>
                          <a:cs typeface="+mn-cs"/>
                        </a:rPr>
                        <a:t>Among Pima Indians participating in an epidemiologic study, the sensitivity and specificity for detecting NIDDM of fasting plasma glucose (FPG) levels and two measures of </a:t>
                      </a:r>
                      <a:r>
                        <a:rPr kumimoji="0" lang="en-US" sz="1450" b="0" i="0" kern="1200" dirty="0" err="1" smtClean="0">
                          <a:solidFill>
                            <a:schemeClr val="lt1"/>
                          </a:solidFill>
                          <a:latin typeface="+mn-lt"/>
                          <a:ea typeface="+mn-ea"/>
                          <a:cs typeface="+mn-cs"/>
                        </a:rPr>
                        <a:t>glycated</a:t>
                      </a:r>
                      <a:r>
                        <a:rPr kumimoji="0" lang="en-US" sz="1450" b="0" i="0" kern="1200" dirty="0" smtClean="0">
                          <a:solidFill>
                            <a:schemeClr val="lt1"/>
                          </a:solidFill>
                          <a:latin typeface="+mn-lt"/>
                          <a:ea typeface="+mn-ea"/>
                          <a:cs typeface="+mn-cs"/>
                        </a:rPr>
                        <a:t> hemoglobin (HbA1 or HbA1c) were compared in 2092 fasting subjects. </a:t>
                      </a:r>
                      <a:r>
                        <a:rPr kumimoji="0" lang="en-US" sz="1450" b="0" i="0" kern="1200" dirty="0" err="1" smtClean="0">
                          <a:solidFill>
                            <a:schemeClr val="lt1"/>
                          </a:solidFill>
                          <a:latin typeface="+mn-lt"/>
                          <a:ea typeface="+mn-ea"/>
                          <a:cs typeface="+mn-cs"/>
                        </a:rPr>
                        <a:t>Glycated</a:t>
                      </a:r>
                      <a:r>
                        <a:rPr kumimoji="0" lang="en-US" sz="1450" b="0" i="0" kern="1200" dirty="0" smtClean="0">
                          <a:solidFill>
                            <a:schemeClr val="lt1"/>
                          </a:solidFill>
                          <a:latin typeface="+mn-lt"/>
                          <a:ea typeface="+mn-ea"/>
                          <a:cs typeface="+mn-cs"/>
                        </a:rPr>
                        <a:t> hemoglobin, quantitative </a:t>
                      </a:r>
                      <a:r>
                        <a:rPr kumimoji="0" lang="en-US" sz="1450" b="0" i="0" kern="1200" dirty="0" err="1" smtClean="0">
                          <a:solidFill>
                            <a:schemeClr val="lt1"/>
                          </a:solidFill>
                          <a:latin typeface="+mn-lt"/>
                          <a:ea typeface="+mn-ea"/>
                          <a:cs typeface="+mn-cs"/>
                        </a:rPr>
                        <a:t>glycosuria</a:t>
                      </a:r>
                      <a:r>
                        <a:rPr kumimoji="0" lang="en-US" sz="1450" b="0" i="0" kern="1200" dirty="0" smtClean="0">
                          <a:solidFill>
                            <a:schemeClr val="lt1"/>
                          </a:solidFill>
                          <a:latin typeface="+mn-lt"/>
                          <a:ea typeface="+mn-ea"/>
                          <a:cs typeface="+mn-cs"/>
                        </a:rPr>
                        <a:t>, and dipstick </a:t>
                      </a:r>
                      <a:r>
                        <a:rPr kumimoji="0" lang="en-US" sz="1450" b="0" i="0" kern="1200" dirty="0" err="1" smtClean="0">
                          <a:solidFill>
                            <a:schemeClr val="lt1"/>
                          </a:solidFill>
                          <a:latin typeface="+mn-lt"/>
                          <a:ea typeface="+mn-ea"/>
                          <a:cs typeface="+mn-cs"/>
                        </a:rPr>
                        <a:t>glycosuria</a:t>
                      </a:r>
                      <a:r>
                        <a:rPr kumimoji="0" lang="en-US" sz="1450" b="0" i="0" kern="1200" dirty="0" smtClean="0">
                          <a:solidFill>
                            <a:schemeClr val="lt1"/>
                          </a:solidFill>
                          <a:latin typeface="+mn-lt"/>
                          <a:ea typeface="+mn-ea"/>
                          <a:cs typeface="+mn-cs"/>
                        </a:rPr>
                        <a:t> were compared in 237 </a:t>
                      </a:r>
                      <a:r>
                        <a:rPr kumimoji="0" lang="en-US" sz="1450" b="0" i="0" kern="1200" dirty="0" err="1" smtClean="0">
                          <a:solidFill>
                            <a:schemeClr val="lt1"/>
                          </a:solidFill>
                          <a:latin typeface="+mn-lt"/>
                          <a:ea typeface="+mn-ea"/>
                          <a:cs typeface="+mn-cs"/>
                        </a:rPr>
                        <a:t>nonfasting</a:t>
                      </a:r>
                      <a:r>
                        <a:rPr kumimoji="0" lang="en-US" sz="1450" b="0" i="0" kern="1200" dirty="0" smtClean="0">
                          <a:solidFill>
                            <a:schemeClr val="lt1"/>
                          </a:solidFill>
                          <a:latin typeface="+mn-lt"/>
                          <a:ea typeface="+mn-ea"/>
                          <a:cs typeface="+mn-cs"/>
                        </a:rPr>
                        <a:t> subjects. Diabetes was diagnosed using an oral glucose tolerance test if the 2-hour </a:t>
                      </a:r>
                      <a:r>
                        <a:rPr kumimoji="0" lang="en-US" sz="1450" b="0" i="0" kern="1200" dirty="0" err="1" smtClean="0">
                          <a:solidFill>
                            <a:schemeClr val="lt1"/>
                          </a:solidFill>
                          <a:latin typeface="+mn-lt"/>
                          <a:ea typeface="+mn-ea"/>
                          <a:cs typeface="+mn-cs"/>
                        </a:rPr>
                        <a:t>postload</a:t>
                      </a:r>
                      <a:r>
                        <a:rPr kumimoji="0" lang="en-US" sz="1450" b="0" i="0" kern="1200" dirty="0" smtClean="0">
                          <a:solidFill>
                            <a:schemeClr val="lt1"/>
                          </a:solidFill>
                          <a:latin typeface="+mn-lt"/>
                          <a:ea typeface="+mn-ea"/>
                          <a:cs typeface="+mn-cs"/>
                        </a:rPr>
                        <a:t> venous plasma glucose concentration was 11.1 </a:t>
                      </a:r>
                      <a:r>
                        <a:rPr kumimoji="0" lang="en-US" sz="1450" b="0" i="0" kern="1200" dirty="0" err="1" smtClean="0">
                          <a:solidFill>
                            <a:schemeClr val="lt1"/>
                          </a:solidFill>
                          <a:latin typeface="+mn-lt"/>
                          <a:ea typeface="+mn-ea"/>
                          <a:cs typeface="+mn-cs"/>
                        </a:rPr>
                        <a:t>mmol</a:t>
                      </a:r>
                      <a:r>
                        <a:rPr kumimoji="0" lang="en-US" sz="1450" b="0" i="0" kern="1200" dirty="0" smtClean="0">
                          <a:solidFill>
                            <a:schemeClr val="lt1"/>
                          </a:solidFill>
                          <a:latin typeface="+mn-lt"/>
                          <a:ea typeface="+mn-ea"/>
                          <a:cs typeface="+mn-cs"/>
                        </a:rPr>
                        <a:t>/L (200 mg/</a:t>
                      </a:r>
                      <a:r>
                        <a:rPr kumimoji="0" lang="en-US" sz="1450" b="0" i="0" kern="1200" dirty="0" err="1" smtClean="0">
                          <a:solidFill>
                            <a:schemeClr val="lt1"/>
                          </a:solidFill>
                          <a:latin typeface="+mn-lt"/>
                          <a:ea typeface="+mn-ea"/>
                          <a:cs typeface="+mn-cs"/>
                        </a:rPr>
                        <a:t>dL</a:t>
                      </a:r>
                      <a:r>
                        <a:rPr kumimoji="0" lang="en-US" sz="1450" b="0" i="0" kern="1200" dirty="0" smtClean="0">
                          <a:solidFill>
                            <a:schemeClr val="lt1"/>
                          </a:solidFill>
                          <a:latin typeface="+mn-lt"/>
                          <a:ea typeface="+mn-ea"/>
                          <a:cs typeface="+mn-cs"/>
                        </a:rPr>
                        <a:t>) or greater.</a:t>
                      </a:r>
                      <a:endParaRPr lang="en-US" sz="1450" dirty="0"/>
                    </a:p>
                  </a:txBody>
                  <a:tcPr/>
                </a:tc>
                <a:tc>
                  <a:txBody>
                    <a:bodyPr/>
                    <a:lstStyle/>
                    <a:p>
                      <a:r>
                        <a:rPr kumimoji="0" lang="en-US" sz="1450" b="0" i="0" kern="1200" dirty="0" smtClean="0">
                          <a:solidFill>
                            <a:schemeClr val="lt1"/>
                          </a:solidFill>
                          <a:latin typeface="+mn-lt"/>
                          <a:ea typeface="+mn-ea"/>
                          <a:cs typeface="+mn-cs"/>
                        </a:rPr>
                        <a:t>In </a:t>
                      </a:r>
                      <a:r>
                        <a:rPr kumimoji="0" lang="en-US" sz="1450" b="0" i="0" kern="1200" dirty="0" err="1" smtClean="0">
                          <a:solidFill>
                            <a:schemeClr val="lt1"/>
                          </a:solidFill>
                          <a:latin typeface="+mn-lt"/>
                          <a:ea typeface="+mn-ea"/>
                          <a:cs typeface="+mn-cs"/>
                        </a:rPr>
                        <a:t>nonfasting</a:t>
                      </a:r>
                      <a:r>
                        <a:rPr kumimoji="0" lang="en-US" sz="1450" b="0" i="0" kern="1200" dirty="0" smtClean="0">
                          <a:solidFill>
                            <a:schemeClr val="lt1"/>
                          </a:solidFill>
                          <a:latin typeface="+mn-lt"/>
                          <a:ea typeface="+mn-ea"/>
                          <a:cs typeface="+mn-cs"/>
                        </a:rPr>
                        <a:t> subjects the sensitivity at 98% specificity was 92.9% for HbA1 level of 7.3% or greater, 80.6% for quantitative urine glucose level of 1.94 </a:t>
                      </a:r>
                      <a:r>
                        <a:rPr kumimoji="0" lang="en-US" sz="1450" b="0" i="0" kern="1200" dirty="0" err="1" smtClean="0">
                          <a:solidFill>
                            <a:schemeClr val="lt1"/>
                          </a:solidFill>
                          <a:latin typeface="+mn-lt"/>
                          <a:ea typeface="+mn-ea"/>
                          <a:cs typeface="+mn-cs"/>
                        </a:rPr>
                        <a:t>mmol</a:t>
                      </a:r>
                      <a:r>
                        <a:rPr kumimoji="0" lang="en-US" sz="1450" b="0" i="0" kern="1200" dirty="0" smtClean="0">
                          <a:solidFill>
                            <a:schemeClr val="lt1"/>
                          </a:solidFill>
                          <a:latin typeface="+mn-lt"/>
                          <a:ea typeface="+mn-ea"/>
                          <a:cs typeface="+mn-cs"/>
                        </a:rPr>
                        <a:t>/L (35 mg/</a:t>
                      </a:r>
                      <a:r>
                        <a:rPr kumimoji="0" lang="en-US" sz="1450" b="0" i="0" kern="1200" dirty="0" err="1" smtClean="0">
                          <a:solidFill>
                            <a:schemeClr val="lt1"/>
                          </a:solidFill>
                          <a:latin typeface="+mn-lt"/>
                          <a:ea typeface="+mn-ea"/>
                          <a:cs typeface="+mn-cs"/>
                        </a:rPr>
                        <a:t>dL</a:t>
                      </a:r>
                      <a:r>
                        <a:rPr kumimoji="0" lang="en-US" sz="1450" b="0" i="0" kern="1200" dirty="0" smtClean="0">
                          <a:solidFill>
                            <a:schemeClr val="lt1"/>
                          </a:solidFill>
                          <a:latin typeface="+mn-lt"/>
                          <a:ea typeface="+mn-ea"/>
                          <a:cs typeface="+mn-cs"/>
                        </a:rPr>
                        <a:t>) or greater, and 64.3% for trace or greater of dipstick </a:t>
                      </a:r>
                      <a:r>
                        <a:rPr kumimoji="0" lang="en-US" sz="1450" b="0" i="0" kern="1200" dirty="0" err="1" smtClean="0">
                          <a:solidFill>
                            <a:schemeClr val="lt1"/>
                          </a:solidFill>
                          <a:latin typeface="+mn-lt"/>
                          <a:ea typeface="+mn-ea"/>
                          <a:cs typeface="+mn-cs"/>
                        </a:rPr>
                        <a:t>glycosuria</a:t>
                      </a:r>
                      <a:r>
                        <a:rPr kumimoji="0" lang="en-US" sz="1450" b="0" i="0" kern="1200" dirty="0" smtClean="0">
                          <a:solidFill>
                            <a:schemeClr val="lt1"/>
                          </a:solidFill>
                          <a:latin typeface="+mn-lt"/>
                          <a:ea typeface="+mn-ea"/>
                          <a:cs typeface="+mn-cs"/>
                        </a:rPr>
                        <a:t>.</a:t>
                      </a:r>
                    </a:p>
                    <a:p>
                      <a:endParaRPr kumimoji="0" lang="en-US" sz="1450" b="0" i="0" kern="1200" dirty="0" smtClean="0">
                        <a:solidFill>
                          <a:schemeClr val="lt1"/>
                        </a:solidFill>
                        <a:latin typeface="+mn-lt"/>
                        <a:ea typeface="+mn-ea"/>
                        <a:cs typeface="+mn-cs"/>
                      </a:endParaRPr>
                    </a:p>
                    <a:p>
                      <a:r>
                        <a:rPr kumimoji="0" lang="en-US" sz="1450" b="0" i="0" kern="1200" dirty="0" smtClean="0">
                          <a:solidFill>
                            <a:schemeClr val="lt1"/>
                          </a:solidFill>
                          <a:latin typeface="+mn-lt"/>
                          <a:ea typeface="+mn-ea"/>
                          <a:cs typeface="+mn-cs"/>
                        </a:rPr>
                        <a:t>quantitative urine glucose also provide high specificity and approximately 80% sensitivity in detecting NIDDM</a:t>
                      </a:r>
                      <a:endParaRPr lang="en-US" sz="1450" dirty="0"/>
                    </a:p>
                  </a:txBody>
                  <a:tcPr/>
                </a:tc>
              </a:tr>
            </a:tbl>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45</TotalTime>
  <Words>827</Words>
  <Application>Microsoft Office PowerPoint</Application>
  <PresentationFormat>On-screen Show (4:3)</PresentationFormat>
  <Paragraphs>87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Paper</vt:lpstr>
      <vt:lpstr>Diagnosis of Diabetes  By Urine sugar estimation</vt:lpstr>
      <vt:lpstr>PowerPoint Presentation</vt:lpstr>
      <vt:lpstr>PowerPoint Presentation</vt:lpstr>
      <vt:lpstr>PowerPoint Presentation</vt:lpstr>
      <vt:lpstr>Types of Diabetes</vt:lpstr>
      <vt:lpstr>PowerPoint Presentation</vt:lpstr>
      <vt:lpstr>PowerPoint Presentation</vt:lpstr>
      <vt:lpstr>PowerPoint Presentation</vt:lpstr>
      <vt:lpstr>PowerPoint Presentation</vt:lpstr>
      <vt:lpstr>PowerPoint Presentation</vt:lpstr>
      <vt:lpstr>Conclusion</vt:lpstr>
      <vt:lpstr>Project Questions</vt:lpstr>
      <vt:lpstr>Project Questions</vt:lpstr>
      <vt:lpstr>Project Questions</vt:lpstr>
      <vt:lpstr>Project Questions</vt:lpstr>
      <vt:lpstr>Project Questions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of Diabetes  By Urine sugar estimation</dc:title>
  <dc:creator>Home</dc:creator>
  <cp:lastModifiedBy>Arsenal FCa's</cp:lastModifiedBy>
  <cp:revision>8</cp:revision>
  <dcterms:created xsi:type="dcterms:W3CDTF">2006-08-16T00:00:00Z</dcterms:created>
  <dcterms:modified xsi:type="dcterms:W3CDTF">2014-04-18T05:39:56Z</dcterms:modified>
</cp:coreProperties>
</file>