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9"/>
  </p:notesMasterIdLst>
  <p:sldIdLst>
    <p:sldId id="308" r:id="rId2"/>
    <p:sldId id="311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310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9" r:id="rId28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C238408C-6839-46EE-8131-EDA75C487F2E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87D77045-401A-4D5E-BFE3-54C21A8A66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3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36" name="Shape 35"/>
          <p:cNvSpPr>
            <a:spLocks/>
          </p:cNvSpPr>
          <p:nvPr/>
        </p:nvSpPr>
        <p:spPr bwMode="auto">
          <a:xfrm>
            <a:off x="4821864" y="1066800"/>
            <a:ext cx="4343400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43" name="Shape 42"/>
          <p:cNvSpPr>
            <a:spLocks/>
          </p:cNvSpPr>
          <p:nvPr/>
        </p:nvSpPr>
        <p:spPr bwMode="auto">
          <a:xfrm>
            <a:off x="290624" y="-14176"/>
            <a:ext cx="5562600" cy="6553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2" name="Shape 21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4" name="Shape 23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6" name="Shape 25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7" name="Shape 26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extLst/>
          </a:lstStyle>
          <a:p>
            <a:fld id="{743653DA-8BF4-4869-96FE-9BCF43372D46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extLst/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33400" y="464504"/>
            <a:ext cx="8153400" cy="774192"/>
          </a:xfrm>
        </p:spPr>
        <p:txBody>
          <a:bodyPr/>
          <a:lstStyle>
            <a:lvl1pPr marR="9144" algn="r">
              <a:defRPr sz="380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838381" y="1371600"/>
            <a:ext cx="3848419" cy="457200"/>
          </a:xfrm>
        </p:spPr>
        <p:txBody>
          <a:bodyPr tIns="0"/>
          <a:lstStyle>
            <a:lvl1pPr marL="0" indent="0" algn="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484CA5A-01E7-43B8-8A52-8A4B9905EE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129108-AC8D-4212-9283-60D9E99BF07A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52800"/>
            <a:ext cx="7772400" cy="1974059"/>
          </a:xfrm>
        </p:spPr>
        <p:txBody>
          <a:bodyPr anchor="b">
            <a:scene3d>
              <a:camera prst="orthographicFront">
                <a:rot lat="0" lon="0" rev="0"/>
              </a:camera>
              <a:lightRig rig="contrasting" dir="t">
                <a:rot lat="0" lon="0" rev="7500000"/>
              </a:lightRig>
            </a:scene3d>
            <a:sp3d contourW="6350" prstMaterial="metal">
              <a:bevelT w="13081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>
              <a:buNone/>
              <a:defRPr lang="en-US" sz="4000" b="1" cap="all" dirty="0">
                <a:ln/>
                <a:solidFill>
                  <a:schemeClr val="tx1"/>
                </a:solidFill>
                <a:effectLst>
                  <a:reflection blurRad="12700" stA="50000" endPos="50000" dir="5400000" sy="-100000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334000"/>
            <a:ext cx="7772400" cy="1052512"/>
          </a:xfrm>
        </p:spPr>
        <p:txBody>
          <a:bodyPr anchor="t"/>
          <a:lstStyle>
            <a:lvl1pPr marL="374904">
              <a:buNone/>
              <a:defRPr sz="20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ED3D3-6235-4F4C-B439-DF277FB555A7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1295400"/>
          </a:xfrm>
        </p:spPr>
        <p:txBody>
          <a:bodyPr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4525963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5F1E3E-4B2F-4895-B65E-28B2E64F39F6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305044" y="3867144"/>
            <a:ext cx="4533900" cy="1601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402264"/>
            <a:ext cx="868680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085435-8225-4333-BFFA-0096413F0D76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83C494-2A87-468C-A21B-CB14FB9ABB00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180FA0-5B31-4864-A2BB-719EA5A679C6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ECC0C8-36B8-442A-833D-B6AACE86BB77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17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6858000" cy="914400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6712" y="1905000"/>
            <a:ext cx="8778240" cy="4960144"/>
          </a:xfrm>
        </p:spPr>
        <p:txBody>
          <a:bodyPr/>
          <a:lstStyle>
            <a:lvl1pPr>
              <a:buNone/>
              <a:defRPr sz="3200"/>
            </a:lvl1pPr>
            <a:extLst/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4" name="Group 17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E20EC5-AC53-4169-941E-EDF10CD23748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100">
                <a:solidFill>
                  <a:schemeClr val="tx2"/>
                </a:solidFill>
              </a:defRPr>
            </a:lvl1pPr>
            <a:extLst/>
          </a:lstStyle>
          <a:p>
            <a:fld id="{8D3816DF-213E-421B-92D3-C068DBB023D6}" type="datetimeFigureOut">
              <a:rPr lang="en-US" smtClean="0">
                <a:solidFill>
                  <a:schemeClr val="tx2"/>
                </a:solidFill>
              </a:rPr>
              <a:pPr/>
              <a:t>1/22/2013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1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200">
                <a:solidFill>
                  <a:schemeClr val="tx2"/>
                </a:solidFill>
              </a:defRPr>
            </a:lvl1pPr>
            <a:extLst/>
          </a:lstStyle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rtl="0" eaLnBrk="1" latinLnBrk="0" hangingPunct="1">
        <a:spcBef>
          <a:spcPct val="0"/>
        </a:spcBef>
        <a:buNone/>
        <a:defRPr sz="4000" kern="1200" spc="-150" baseline="0">
          <a:solidFill>
            <a:schemeClr val="tx2">
              <a:satMod val="200000"/>
            </a:schemeClr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SzPct val="95000"/>
        <a:buFont typeface="Wingdings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1737" y="1371600"/>
            <a:ext cx="6115064" cy="3629036"/>
          </a:xfrm>
        </p:spPr>
        <p:txBody>
          <a:bodyPr>
            <a:noAutofit/>
          </a:bodyPr>
          <a:lstStyle/>
          <a:p>
            <a:pPr algn="l"/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Ervilla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Dass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Assistant Professor</a:t>
            </a: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Department of Pharmacology</a:t>
            </a: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S. B. K. S. Medical Institute and Research Centre 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IN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I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Statins- Adverse effects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Well tolerated, equal to placebo</a:t>
            </a:r>
          </a:p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Headache, nausea, bowel upset, rashes</a:t>
            </a:r>
          </a:p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Sleep disturbances, </a:t>
            </a:r>
          </a:p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Raised serum trans aminase- reversible</a:t>
            </a:r>
          </a:p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Muscle tenderness, raised CPK, </a:t>
            </a:r>
          </a:p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Rarely myopathy- more common on concurrent administration of nicotinic acid/ gemfibrozil or CYP3A4 inhibitors- ketaconazole/ erythromycin/ cyclosporin 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>
                <a:latin typeface="Times New Roman" pitchFamily="18" charset="0"/>
                <a:cs typeface="Times New Roman" pitchFamily="18" charset="0"/>
              </a:rPr>
              <a:t>Statins – Therapeutic uses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Drugs of I choice-</a:t>
            </a:r>
          </a:p>
          <a:p>
            <a:pPr marL="609600" indent="-609600">
              <a:lnSpc>
                <a:spcPct val="80000"/>
              </a:lnSpc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Primary hyperlipedemias- IIa, IIb &amp; V</a:t>
            </a:r>
          </a:p>
          <a:p>
            <a:pPr marL="609600" indent="-609600">
              <a:lnSpc>
                <a:spcPct val="80000"/>
              </a:lnSpc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Secondary hypercholesterolemia</a:t>
            </a:r>
          </a:p>
          <a:p>
            <a:pPr marL="609600" indent="-609600">
              <a:lnSpc>
                <a:spcPct val="80000"/>
              </a:lnSpc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Reduce- the risk of morbidity and mortality in CAD, incidence of cerebro vascular events </a:t>
            </a:r>
          </a:p>
          <a:p>
            <a:pPr marL="609600" indent="-609600">
              <a:lnSpc>
                <a:spcPct val="80000"/>
              </a:lnSpc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In patients of raised cholesterol without evidence of CAD- improve coronary compliance, plaque stabilization, reduce plaque rupture &amp; thrombosis,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400" b="1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IN" sz="4400" b="1" dirty="0" err="1" smtClean="0">
                <a:latin typeface="Times New Roman" pitchFamily="18" charset="0"/>
                <a:cs typeface="Times New Roman" pitchFamily="18" charset="0"/>
              </a:rPr>
              <a:t>statins</a:t>
            </a:r>
            <a:r>
              <a:rPr lang="en-IN" sz="4400" b="1" dirty="0" smtClean="0">
                <a:latin typeface="Times New Roman" pitchFamily="18" charset="0"/>
                <a:cs typeface="Times New Roman" pitchFamily="18" charset="0"/>
              </a:rPr>
              <a:t> safe?</a:t>
            </a:r>
            <a:br>
              <a:rPr lang="en-IN" sz="4400" b="1" dirty="0" smtClean="0">
                <a:latin typeface="Times New Roman" pitchFamily="18" charset="0"/>
                <a:cs typeface="Times New Roman" pitchFamily="18" charset="0"/>
              </a:rPr>
            </a:br>
            <a:endParaRPr lang="en-IN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All drugs may be associated with potentially serious side effects. When a </a:t>
            </a:r>
            <a:r>
              <a:rPr lang="en-IN" sz="3200" b="1" dirty="0" err="1" smtClean="0">
                <a:latin typeface="Times New Roman" pitchFamily="18" charset="0"/>
                <a:cs typeface="Times New Roman" pitchFamily="18" charset="0"/>
              </a:rPr>
              <a:t>statin</a:t>
            </a: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 is given at a high dose, there is a risk of 1% to 2% per year for developing abnormalities in liver tests; these are almost always reversible when the drug is stopped or reduced. (</a:t>
            </a:r>
            <a:r>
              <a:rPr lang="en-IN" sz="3200" b="1" i="1" dirty="0" smtClean="0">
                <a:latin typeface="Times New Roman" pitchFamily="18" charset="0"/>
                <a:cs typeface="Times New Roman" pitchFamily="18" charset="0"/>
              </a:rPr>
              <a:t>Circulation. 2002; 105: 1514-1516)</a:t>
            </a:r>
            <a:endParaRPr lang="en-IN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0"/>
            <a:ext cx="7772400" cy="914400"/>
          </a:xfrm>
        </p:spPr>
        <p:txBody>
          <a:bodyPr/>
          <a:lstStyle/>
          <a:p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Hypolipedemic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Drugs-</a:t>
            </a:r>
            <a:br>
              <a:rPr lang="en-US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Bile acid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sequestrants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428736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u="sng" dirty="0" err="1">
                <a:latin typeface="Times New Roman" pitchFamily="18" charset="0"/>
                <a:cs typeface="Times New Roman" pitchFamily="18" charset="0"/>
              </a:rPr>
              <a:t>Cholestyramine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b="1" u="sng" dirty="0" err="1">
                <a:latin typeface="Times New Roman" pitchFamily="18" charset="0"/>
                <a:cs typeface="Times New Roman" pitchFamily="18" charset="0"/>
              </a:rPr>
              <a:t>Colestipol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**-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Ion exchange resins binds intestinal bile acids &amp; enhance fecal excretion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Indirectly enhance CH metabolism, LDL receptor expression &amp; LDL, IDL clearance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Poor tolerability &amp; drug interactions,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Binds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digoxin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warfarin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thiazides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statins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Relieve jaundice itching &amp;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biliary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diarrhea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Synergistic with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statins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&amp; nicotinic acid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* 4g TDS/QDS,  **5-10 g TDS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latin typeface="Times New Roman" pitchFamily="18" charset="0"/>
                <a:cs typeface="Times New Roman" pitchFamily="18" charset="0"/>
              </a:rPr>
              <a:t>Hypolipedemic Drugs- </a:t>
            </a:r>
            <a:br>
              <a:rPr lang="en-US" sz="4000" b="1">
                <a:latin typeface="Times New Roman" pitchFamily="18" charset="0"/>
                <a:cs typeface="Times New Roman" pitchFamily="18" charset="0"/>
              </a:rPr>
            </a:br>
            <a:r>
              <a:rPr lang="en-US" sz="4000" b="1">
                <a:latin typeface="Times New Roman" pitchFamily="18" charset="0"/>
                <a:cs typeface="Times New Roman" pitchFamily="18" charset="0"/>
              </a:rPr>
              <a:t>Fibric acid derivatives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Activate lipoprotein lipase- destroy VLDL &amp; lower TGs level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Activation of PPAR</a:t>
            </a:r>
            <a:r>
              <a:rPr lang="el-GR" sz="2800" b="1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- increase synthesis of lipoprotein lipase &amp; mediate hepatic LDL receptor expression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 Reduce TG, LDL &amp; raise HDL. 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Gemfibrozil reduce hepatic secretion of VLDL also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Gemfibrozil &amp; Bezafibrate shift small dense particle LDL (more atherogenic) to larger less dense particles </a:t>
            </a:r>
          </a:p>
          <a:p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latin typeface="Times New Roman" pitchFamily="18" charset="0"/>
                <a:cs typeface="Times New Roman" pitchFamily="18" charset="0"/>
              </a:rPr>
              <a:t>Hypolipedemic Drugs- </a:t>
            </a:r>
            <a:br>
              <a:rPr lang="en-US" sz="4000" b="1">
                <a:latin typeface="Times New Roman" pitchFamily="18" charset="0"/>
                <a:cs typeface="Times New Roman" pitchFamily="18" charset="0"/>
              </a:rPr>
            </a:br>
            <a:r>
              <a:rPr lang="en-US" sz="4000" b="1">
                <a:latin typeface="Times New Roman" pitchFamily="18" charset="0"/>
                <a:cs typeface="Times New Roman" pitchFamily="18" charset="0"/>
              </a:rPr>
              <a:t>Fibric acid derivatives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u="sng">
                <a:latin typeface="Times New Roman" pitchFamily="18" charset="0"/>
                <a:cs typeface="Times New Roman" pitchFamily="18" charset="0"/>
              </a:rPr>
              <a:t>Clofibrate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- Used widely in the past. Efficacy is not established &amp; controversial.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b="1" u="sng">
                <a:latin typeface="Times New Roman" pitchFamily="18" charset="0"/>
                <a:cs typeface="Times New Roman" pitchFamily="18" charset="0"/>
              </a:rPr>
              <a:t>Gemfibrozil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- More effective specially in rare type III, better tolerated, reduction in fatal &amp; non fatal MI,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   decrease factor VII &amp; promote fibrinolysis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u="sng">
                <a:latin typeface="Times New Roman" pitchFamily="18" charset="0"/>
                <a:cs typeface="Times New Roman" pitchFamily="18" charset="0"/>
              </a:rPr>
              <a:t>P/K-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complete oral absorption,</a:t>
            </a:r>
            <a:r>
              <a:rPr lang="en-US" b="1" u="sng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entero hepatic cycling, glucuronidation,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u="sng">
                <a:latin typeface="Times New Roman" pitchFamily="18" charset="0"/>
                <a:cs typeface="Times New Roman" pitchFamily="18" charset="0"/>
              </a:rPr>
              <a:t>Ad/E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- epigastric distress, diarrhea, skin rash, head ache, body ache, myositis 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latin typeface="Times New Roman" pitchFamily="18" charset="0"/>
                <a:cs typeface="Times New Roman" pitchFamily="18" charset="0"/>
              </a:rPr>
              <a:t>Hypolipedemic Drugs- </a:t>
            </a:r>
            <a:br>
              <a:rPr lang="en-US" sz="4000" b="1">
                <a:latin typeface="Times New Roman" pitchFamily="18" charset="0"/>
                <a:cs typeface="Times New Roman" pitchFamily="18" charset="0"/>
              </a:rPr>
            </a:br>
            <a:r>
              <a:rPr lang="en-US" sz="4000" b="1">
                <a:latin typeface="Times New Roman" pitchFamily="18" charset="0"/>
                <a:cs typeface="Times New Roman" pitchFamily="18" charset="0"/>
              </a:rPr>
              <a:t>Fibric acid derivatives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915400" cy="5562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Gemfibrozil- .. 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Preparations- Tab/Cap 300, 600, 900 mg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Dose 600 mg BD before meals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Most effective in Type III,  I line drug Type IV hypertrigyceridemia &amp; adjuvant in type IIb patients</a:t>
            </a:r>
          </a:p>
          <a:p>
            <a:pPr>
              <a:buFont typeface="Wingdings" pitchFamily="2" charset="2"/>
              <a:buNone/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Bezafibrate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- 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Alternative drug for Type III, IV, V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For type II – second to statins &amp; resins, 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Greater LDL lowering effect than Gemfibrozil, </a:t>
            </a:r>
          </a:p>
          <a:p>
            <a:pPr>
              <a:buFont typeface="Wingdings" pitchFamily="2" charset="2"/>
              <a:buNone/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   reduce level of fibrinogen &amp; glucose,       </a:t>
            </a:r>
          </a:p>
          <a:p>
            <a:pPr>
              <a:buFont typeface="Wingdings" pitchFamily="2" charset="2"/>
              <a:buNone/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latin typeface="Times New Roman" pitchFamily="18" charset="0"/>
                <a:cs typeface="Times New Roman" pitchFamily="18" charset="0"/>
              </a:rPr>
              <a:t>Hypolipedemic Drugs- </a:t>
            </a:r>
            <a:br>
              <a:rPr lang="en-US" sz="4000" b="1">
                <a:latin typeface="Times New Roman" pitchFamily="18" charset="0"/>
                <a:cs typeface="Times New Roman" pitchFamily="18" charset="0"/>
              </a:rPr>
            </a:br>
            <a:r>
              <a:rPr lang="en-US" sz="4000" b="1">
                <a:latin typeface="Times New Roman" pitchFamily="18" charset="0"/>
                <a:cs typeface="Times New Roman" pitchFamily="18" charset="0"/>
              </a:rPr>
              <a:t>Fibric acid derivatives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5257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 Bezafibrate…..</a:t>
            </a:r>
          </a:p>
          <a:p>
            <a:pPr>
              <a:lnSpc>
                <a:spcPct val="90000"/>
              </a:lnSpc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 Ad/E- Same as gemfibrozil, Combination with statin does not increase rhabdomyolysis.</a:t>
            </a:r>
          </a:p>
          <a:p>
            <a:pPr>
              <a:lnSpc>
                <a:spcPct val="90000"/>
              </a:lnSpc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Tablets 200, 400 mg: Dose- 200 mg TDS With meals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Fenofibrate-</a:t>
            </a:r>
          </a:p>
          <a:p>
            <a:pPr>
              <a:lnSpc>
                <a:spcPct val="90000"/>
              </a:lnSpc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Prodrug, more LDL-CH lowering effect</a:t>
            </a:r>
          </a:p>
          <a:p>
            <a:pPr>
              <a:lnSpc>
                <a:spcPct val="90000"/>
              </a:lnSpc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Adjuvant in raised LDL &amp; TG levels</a:t>
            </a:r>
          </a:p>
          <a:p>
            <a:pPr>
              <a:lnSpc>
                <a:spcPct val="90000"/>
              </a:lnSpc>
            </a:pPr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Ad/E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- Myalgia, hepatitis, rashes, rarely cholelithiasis &amp; rhabdomyolysis</a:t>
            </a:r>
          </a:p>
          <a:p>
            <a:pPr>
              <a:lnSpc>
                <a:spcPct val="90000"/>
              </a:lnSpc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Cap- 200 mg: dose 200 mg OD with meals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latin typeface="Times New Roman" pitchFamily="18" charset="0"/>
                <a:cs typeface="Times New Roman" pitchFamily="18" charset="0"/>
              </a:rPr>
              <a:t>Hypolipedemic Drugs-</a:t>
            </a:r>
            <a:br>
              <a:rPr lang="en-US" sz="4000" b="1">
                <a:latin typeface="Times New Roman" pitchFamily="18" charset="0"/>
                <a:cs typeface="Times New Roman" pitchFamily="18" charset="0"/>
              </a:rPr>
            </a:br>
            <a:r>
              <a:rPr lang="en-US" sz="4000" b="1">
                <a:latin typeface="Times New Roman" pitchFamily="18" charset="0"/>
                <a:cs typeface="Times New Roman" pitchFamily="18" charset="0"/>
              </a:rPr>
              <a:t>Nicotinic acid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5029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Nicotinic acid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Vitamin B group, 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effective in higher doses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Reduce production of TG, VLDL, LDL, CH 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Most effective to raise HDL-CH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Inhibit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lipolysis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&amp; enhance action of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lipo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protein lipase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latin typeface="Times New Roman" pitchFamily="18" charset="0"/>
                <a:cs typeface="Times New Roman" pitchFamily="18" charset="0"/>
              </a:rPr>
              <a:t>Hypolipedemic Drugs-</a:t>
            </a:r>
            <a:br>
              <a:rPr lang="en-US" sz="4000" b="1">
                <a:latin typeface="Times New Roman" pitchFamily="18" charset="0"/>
                <a:cs typeface="Times New Roman" pitchFamily="18" charset="0"/>
              </a:rPr>
            </a:br>
            <a:r>
              <a:rPr lang="en-US" sz="4000" b="1">
                <a:latin typeface="Times New Roman" pitchFamily="18" charset="0"/>
                <a:cs typeface="Times New Roman" pitchFamily="18" charset="0"/>
              </a:rPr>
              <a:t>Nicotinic acid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u="sng">
                <a:latin typeface="Times New Roman" pitchFamily="18" charset="0"/>
                <a:cs typeface="Times New Roman" pitchFamily="18" charset="0"/>
              </a:rPr>
              <a:t>Ad/E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- Flushing, itching after each dose- start with low dose after meals. Aspirin daily- prevents this reaction.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   Dyspepsia, vomiting, diarrhea, ppt ulcer, jaundice, dryness &amp; hyper pigmentation of skin, hyerglycemia, hyperuricemia, atrial arrhythmia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 C/I- diabetes, gout, pregnancy, children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 D/I- Antihypertensives- Hypotension,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        Statins- Myopathy</a:t>
            </a:r>
          </a:p>
          <a:p>
            <a:pPr>
              <a:lnSpc>
                <a:spcPct val="90000"/>
              </a:lnSpc>
            </a:pP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1737" y="1371600"/>
            <a:ext cx="6115064" cy="3914788"/>
          </a:xfrm>
        </p:spPr>
        <p:txBody>
          <a:bodyPr>
            <a:noAutofit/>
          </a:bodyPr>
          <a:lstStyle/>
          <a:p>
            <a:pPr algn="l"/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Ervilla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Dass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Assistant Professor</a:t>
            </a: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Department of Pharmacology</a:t>
            </a: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S. B. K. S. Medical Institute and Research Centre 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Sumandeep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Vidyapeeth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Piparia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endParaRPr lang="en-IN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I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latin typeface="Times New Roman" pitchFamily="18" charset="0"/>
                <a:cs typeface="Times New Roman" pitchFamily="18" charset="0"/>
              </a:rPr>
              <a:t>Hypolipedemic Drugs-</a:t>
            </a:r>
            <a:br>
              <a:rPr lang="en-US" sz="4000" b="1">
                <a:latin typeface="Times New Roman" pitchFamily="18" charset="0"/>
                <a:cs typeface="Times New Roman" pitchFamily="18" charset="0"/>
              </a:rPr>
            </a:b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u="sng">
                <a:latin typeface="Times New Roman" pitchFamily="18" charset="0"/>
                <a:cs typeface="Times New Roman" pitchFamily="18" charset="0"/>
              </a:rPr>
              <a:t>Nicotinic acid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……..</a:t>
            </a:r>
          </a:p>
          <a:p>
            <a:pPr>
              <a:lnSpc>
                <a:spcPct val="90000"/>
              </a:lnSpc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Tablets- 250, 375, 500 mg</a:t>
            </a:r>
          </a:p>
          <a:p>
            <a:pPr>
              <a:lnSpc>
                <a:spcPct val="90000"/>
              </a:lnSpc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100 mg TDS, increase gradually to 2- 6 g/day</a:t>
            </a:r>
          </a:p>
          <a:p>
            <a:pPr>
              <a:lnSpc>
                <a:spcPct val="90000"/>
              </a:lnSpc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Wide spectrum for type III, </a:t>
            </a:r>
            <a:r>
              <a:rPr lang="en-US" b="1" u="sng">
                <a:latin typeface="Times New Roman" pitchFamily="18" charset="0"/>
                <a:cs typeface="Times New Roman" pitchFamily="18" charset="0"/>
              </a:rPr>
              <a:t>IV, V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As adjuvant to- statins/fibrates</a:t>
            </a:r>
          </a:p>
          <a:p>
            <a:pPr>
              <a:lnSpc>
                <a:spcPct val="90000"/>
              </a:lnSpc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Use is limited to high risk patients only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u="sng">
                <a:latin typeface="Times New Roman" pitchFamily="18" charset="0"/>
                <a:cs typeface="Times New Roman" pitchFamily="18" charset="0"/>
              </a:rPr>
              <a:t>Gugulipid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- Moderate lowering of CH &amp; TG,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    well tolerated except loose stools,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    25 mg TDS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Hyperlipidemia – Treatment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u="sng">
                <a:latin typeface="Times New Roman" pitchFamily="18" charset="0"/>
                <a:cs typeface="Times New Roman" pitchFamily="18" charset="0"/>
              </a:rPr>
              <a:t>Life style modification-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‘ with or without drugs’</a:t>
            </a:r>
          </a:p>
          <a:p>
            <a:pPr>
              <a:lnSpc>
                <a:spcPct val="90000"/>
              </a:lnSpc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Low fat, low cholesterol diet</a:t>
            </a:r>
          </a:p>
          <a:p>
            <a:pPr>
              <a:lnSpc>
                <a:spcPct val="90000"/>
              </a:lnSpc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Limitation of saturated fats</a:t>
            </a:r>
          </a:p>
          <a:p>
            <a:pPr>
              <a:lnSpc>
                <a:spcPct val="90000"/>
              </a:lnSpc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Take more of vegetables, fresh fruits, cereals &amp; whole grains</a:t>
            </a:r>
          </a:p>
          <a:p>
            <a:pPr>
              <a:lnSpc>
                <a:spcPct val="90000"/>
              </a:lnSpc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Regular exercise, </a:t>
            </a:r>
          </a:p>
          <a:p>
            <a:pPr>
              <a:lnSpc>
                <a:spcPct val="90000"/>
              </a:lnSpc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Body weight control</a:t>
            </a:r>
          </a:p>
          <a:p>
            <a:pPr>
              <a:lnSpc>
                <a:spcPct val="90000"/>
              </a:lnSpc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Stop tobacco, limit alcohol</a:t>
            </a:r>
          </a:p>
          <a:p>
            <a:pPr>
              <a:lnSpc>
                <a:spcPct val="90000"/>
              </a:lnSpc>
            </a:pP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Hyperlipidemia Treatment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Use of drugs is decided by LDL-CH levels &amp; CAD risk factors- 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Men &gt; 45, Women &gt; 55 yrs of age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Family h/o MI, cardiac death &lt; 55 yrs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Hypertension- BP &gt;140/90 or patient on drug therapy for hypertension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Smoking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Diabetes mellitus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Obesity (BMI &gt;25 kg/ m</a:t>
            </a:r>
            <a:r>
              <a:rPr lang="en-US" sz="2800" b="1" baseline="3000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LDL-CH &gt;160 mg% or Total CH &gt;240 mg%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Low HDL-CH &lt;40 mg% M, &lt;50 mg% F</a:t>
            </a:r>
          </a:p>
          <a:p>
            <a:pPr marL="533400" indent="-533400">
              <a:lnSpc>
                <a:spcPct val="90000"/>
              </a:lnSpc>
            </a:pPr>
            <a:endParaRPr lang="en-US" sz="2800" b="1">
              <a:latin typeface="Times New Roman" pitchFamily="18" charset="0"/>
              <a:cs typeface="Times New Roman" pitchFamily="18" charset="0"/>
            </a:endParaRPr>
          </a:p>
          <a:p>
            <a:pPr marL="533400" indent="-533400">
              <a:lnSpc>
                <a:spcPct val="90000"/>
              </a:lnSpc>
            </a:pP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Hyperlipidemia- Treatment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Primary drugs are statins &amp; resins</a:t>
            </a:r>
          </a:p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Stared with a low dose, doubled in inadequate response after 6 weeks interval till max is reached.</a:t>
            </a:r>
          </a:p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Other drugs or added later if required</a:t>
            </a:r>
          </a:p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 Primary approach in low HDL-CH cases &amp; high TG cases is to reduce LDL. Nicotinic acid acid &amp; fibrates may be added to statins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EVIDENCE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1000108"/>
          </a:xfrm>
        </p:spPr>
        <p:txBody>
          <a:bodyPr/>
          <a:lstStyle/>
          <a:p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KD </a:t>
            </a:r>
            <a:r>
              <a:rPr lang="en-IN" sz="2800" b="1" dirty="0" err="1" smtClean="0">
                <a:latin typeface="Times New Roman" pitchFamily="18" charset="0"/>
                <a:cs typeface="Times New Roman" pitchFamily="18" charset="0"/>
              </a:rPr>
              <a:t>Tripathi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 , Essentials of Medical Pharmacology , Sixth Edition , 2008,  pg . 231 to 241</a:t>
            </a:r>
            <a:endParaRPr lang="en-IN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57224" y="1071546"/>
          <a:ext cx="7772400" cy="923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 of Information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</a:t>
                      </a:r>
                      <a:r>
                        <a:rPr lang="en-IN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726">
                <a:tc>
                  <a:txBody>
                    <a:bodyPr/>
                    <a:lstStyle/>
                    <a:p>
                      <a:r>
                        <a:rPr lang="en-IN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KD </a:t>
                      </a:r>
                      <a:r>
                        <a:rPr lang="en-IN" sz="18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Tripathi</a:t>
                      </a:r>
                      <a:r>
                        <a:rPr lang="en-IN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en-IN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Essentials of Medical Pharmacology,</a:t>
                      </a:r>
                    </a:p>
                    <a:p>
                      <a:r>
                        <a:rPr lang="en-IN" sz="18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Jaypee</a:t>
                      </a:r>
                      <a:r>
                        <a:rPr lang="en-IN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Brothers Medical Publishers (P) LTD, NEW DEL</a:t>
                      </a:r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IN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IN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I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Section 10</a:t>
                      </a:r>
                      <a:r>
                        <a:rPr lang="en-IN" sz="18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IN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Drugs Affecting Blood And Blood</a:t>
                      </a:r>
                      <a:r>
                        <a:rPr lang="en-IN" sz="18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Formation </a:t>
                      </a:r>
                      <a:endParaRPr lang="en-IN" sz="18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45 </a:t>
                      </a:r>
                      <a:r>
                        <a:rPr lang="en-US" sz="18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Hypolipidaemic</a:t>
                      </a:r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Drugs</a:t>
                      </a:r>
                      <a:endParaRPr lang="en-IN" sz="18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I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Dr. K. D. </a:t>
                      </a:r>
                      <a:r>
                        <a:rPr lang="en-IN" sz="18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Tripathi</a:t>
                      </a:r>
                      <a:r>
                        <a:rPr lang="en-IN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M.D. </a:t>
                      </a:r>
                    </a:p>
                    <a:p>
                      <a:r>
                        <a:rPr lang="en-IN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Ex-Director Professor and head of Pharmacology</a:t>
                      </a:r>
                    </a:p>
                    <a:p>
                      <a:r>
                        <a:rPr lang="en-IN" sz="18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Maulana</a:t>
                      </a:r>
                      <a:r>
                        <a:rPr lang="en-IN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Azad Medical College and Associated LN B Pant Hospitals, New Delhi</a:t>
                      </a:r>
                    </a:p>
                    <a:p>
                      <a:endParaRPr lang="en-I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Discuss cholesterol, HDL, LDL, &amp; triglyceride levels &amp; how they contribute</a:t>
                      </a:r>
                    </a:p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 the development of heart disease.</a:t>
                      </a:r>
                    </a:p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Therapeutic life changes and how they affect cholesterol levels.</a:t>
                      </a:r>
                    </a:p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 general actions, uses, adverse reactions of drugs and important points to keep in mind</a:t>
                      </a:r>
                    </a:p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when educating patients about the use of drug.</a:t>
                      </a:r>
                      <a:endParaRPr lang="en-IN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I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- </a:t>
                      </a:r>
                      <a:r>
                        <a:rPr lang="en-IN" sz="18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</a:t>
                      </a:r>
                      <a:r>
                        <a:rPr lang="en-US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ade</a:t>
                      </a:r>
                      <a:r>
                        <a:rPr lang="en-US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one </a:t>
                      </a:r>
                      <a:endParaRPr lang="en-I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1000108"/>
          </a:xfrm>
        </p:spPr>
        <p:txBody>
          <a:bodyPr/>
          <a:lstStyle/>
          <a:p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Satoskar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Bhandarkar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, Pharmacology and </a:t>
            </a:r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Pharmacotherapeutics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, Revised 20 </a:t>
            </a:r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Edition , 2007,  pg . </a:t>
            </a:r>
            <a:r>
              <a:rPr lang="en-IN" sz="2400" b="1" smtClean="0">
                <a:latin typeface="Times New Roman" pitchFamily="18" charset="0"/>
                <a:cs typeface="Times New Roman" pitchFamily="18" charset="0"/>
              </a:rPr>
              <a:t>579 to 583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57224" y="1071546"/>
          <a:ext cx="7772400" cy="4440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1571636"/>
                <a:gridCol w="1500198"/>
                <a:gridCol w="1571636"/>
                <a:gridCol w="1414418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 of Information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</a:t>
                      </a:r>
                      <a:r>
                        <a:rPr lang="en-IN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726"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Pharmacology and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Pharmacotherapeutics</a:t>
                      </a:r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</a:p>
                    <a:p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R. S. </a:t>
                      </a:r>
                      <a:r>
                        <a:rPr lang="en-IN" sz="1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Satoskar</a:t>
                      </a:r>
                      <a:r>
                        <a:rPr lang="en-IN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S. D.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Bhandarkar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Nirmala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N.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Rege</a:t>
                      </a:r>
                      <a:endParaRPr lang="en-IN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POPULAR PRAKAS</a:t>
                      </a:r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AN,</a:t>
                      </a:r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Mumbai.</a:t>
                      </a:r>
                      <a:endParaRPr lang="en-I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Section 10</a:t>
                      </a:r>
                      <a:r>
                        <a:rPr lang="en-IN" sz="18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IN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Drugs  used in disorders of </a:t>
                      </a:r>
                      <a:r>
                        <a:rPr lang="en-IN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</a:t>
                      </a:r>
                      <a:r>
                        <a:rPr lang="en-IN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IT </a:t>
                      </a:r>
                      <a:r>
                        <a:rPr lang="en-IN" sz="18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en-IN" sz="18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39</a:t>
                      </a:r>
                      <a:r>
                        <a:rPr lang="en-IN" sz="18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Hypolipidemic</a:t>
                      </a:r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</a:t>
                      </a:r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gents</a:t>
                      </a:r>
                      <a:endParaRPr lang="en-IN" sz="18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I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Satoskar</a:t>
                      </a:r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en-I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&amp; </a:t>
                      </a:r>
                      <a:r>
                        <a:rPr lang="en-IN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Bhandarkar</a:t>
                      </a:r>
                      <a:endParaRPr lang="en-I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Discuss </a:t>
                      </a:r>
                    </a:p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 general actions, uses, adverse reactions of drugs 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- </a:t>
                      </a:r>
                      <a:r>
                        <a:rPr lang="en-IN" sz="18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</a:t>
                      </a:r>
                      <a:r>
                        <a:rPr lang="en-US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ade</a:t>
                      </a:r>
                      <a:r>
                        <a:rPr lang="en-US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one </a:t>
                      </a:r>
                      <a:endParaRPr lang="en-I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1000108"/>
          </a:xfrm>
        </p:spPr>
        <p:txBody>
          <a:bodyPr/>
          <a:lstStyle/>
          <a:p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Statins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: Powerful Drugs for Lowering Cholesterol</a:t>
            </a:r>
            <a:br>
              <a:rPr lang="en-IN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Advice for Patients (</a:t>
            </a:r>
            <a:r>
              <a:rPr lang="en-IN" sz="2400" b="1" i="1" dirty="0" smtClean="0">
                <a:latin typeface="Times New Roman" pitchFamily="18" charset="0"/>
                <a:cs typeface="Times New Roman" pitchFamily="18" charset="0"/>
              </a:rPr>
              <a:t>Circulation. 2002; 105: 1514-1516 )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57224" y="1071546"/>
          <a:ext cx="7772400" cy="676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 of Information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</a:t>
                      </a:r>
                      <a:r>
                        <a:rPr lang="en-IN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726">
                <a:tc>
                  <a:txBody>
                    <a:bodyPr/>
                    <a:lstStyle/>
                    <a:p>
                      <a:r>
                        <a:rPr lang="en-IN" i="1" dirty="0" smtClean="0">
                          <a:latin typeface="Times New Roman" pitchFamily="18" charset="0"/>
                          <a:cs typeface="Times New Roman" pitchFamily="18" charset="0"/>
                        </a:rPr>
                        <a:t>Circulation. 2002; 105: 1514-1516 </a:t>
                      </a:r>
                      <a:endParaRPr lang="en-I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Cardiology Patient Page</a:t>
                      </a:r>
                    </a:p>
                    <a:p>
                      <a:r>
                        <a:rPr lang="en-IN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Statins</a:t>
                      </a:r>
                      <a:r>
                        <a:rPr lang="en-IN" b="1" dirty="0" smtClean="0">
                          <a:latin typeface="Times New Roman" pitchFamily="18" charset="0"/>
                          <a:cs typeface="Times New Roman" pitchFamily="18" charset="0"/>
                        </a:rPr>
                        <a:t>: Powerful Drugs for Lowering Cholesterol</a:t>
                      </a:r>
                    </a:p>
                    <a:p>
                      <a:r>
                        <a:rPr lang="en-IN" b="1" dirty="0" smtClean="0">
                          <a:latin typeface="Times New Roman" pitchFamily="18" charset="0"/>
                          <a:cs typeface="Times New Roman" pitchFamily="18" charset="0"/>
                        </a:rPr>
                        <a:t>Advice for Patients</a:t>
                      </a:r>
                    </a:p>
                    <a:p>
                      <a:r>
                        <a:rPr lang="it-IT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Antonio M. Gotto, Jr, MD, DPhil</a:t>
                      </a:r>
                      <a:endParaRPr lang="en-I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Antonio M. Gotto, Jr, MD, Dphil</a:t>
                      </a:r>
                    </a:p>
                    <a:p>
                      <a:endParaRPr lang="it-IT" sz="18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Weill Medical College of Cornell University, 445 E 69th St, OH205, New York, NY 10021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Although you should discuss these and other safety concerns with your physician, the </a:t>
                      </a:r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statins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have been shown to be extremely effective in a wide range of men and women and to be very safe when current dosages are used properly under a physician’s supervision. </a:t>
                      </a:r>
                    </a:p>
                    <a:p>
                      <a:endParaRPr lang="en-I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- </a:t>
                      </a:r>
                      <a:r>
                        <a:rPr lang="en-IN" sz="18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</a:t>
                      </a:r>
                      <a:r>
                        <a:rPr lang="en-US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ade</a:t>
                      </a:r>
                      <a:r>
                        <a:rPr lang="en-US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two </a:t>
                      </a:r>
                      <a:endParaRPr lang="en-I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HYPOLIPIDAEMIC DRUGS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176" y="4071942"/>
            <a:ext cx="7543824" cy="162877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‘ DRUGS LOWERING THE LEVELS OF LIPIDS &amp; LIPOPROTEINS IN BLOOD’</a:t>
            </a:r>
          </a:p>
          <a:p>
            <a:pPr>
              <a:lnSpc>
                <a:spcPct val="90000"/>
              </a:lnSpc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Ervilla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Dass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92" name="Rectangle 8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Hyperlipidemias</a:t>
            </a:r>
          </a:p>
        </p:txBody>
      </p:sp>
      <p:graphicFrame>
        <p:nvGraphicFramePr>
          <p:cNvPr id="13415" name="Group 103"/>
          <p:cNvGraphicFramePr>
            <a:graphicFrameLocks noGrp="1"/>
          </p:cNvGraphicFramePr>
          <p:nvPr>
            <p:ph idx="1"/>
          </p:nvPr>
        </p:nvGraphicFramePr>
        <p:xfrm>
          <a:off x="0" y="1000109"/>
          <a:ext cx="9183688" cy="6021405"/>
        </p:xfrm>
        <a:graphic>
          <a:graphicData uri="http://schemas.openxmlformats.org/drawingml/2006/table">
            <a:tbl>
              <a:tblPr/>
              <a:tblGrid>
                <a:gridCol w="954088"/>
                <a:gridCol w="4267200"/>
                <a:gridCol w="1941512"/>
                <a:gridCol w="990600"/>
                <a:gridCol w="1030288"/>
              </a:tblGrid>
              <a:tr h="9175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Disorder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Elevated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TG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3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G. lipoprotein lipase deficiency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Chylomicron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++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+++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IIa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G. hypercholesterolemia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LDL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++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6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IIb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Polygenic (commonest)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LDL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3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Genetic dys </a:t>
                      </a:r>
                      <a:r>
                        <a: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β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lipoproteinemia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IDL, Chy. remnant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3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Hypertriglyceridemia (common)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VLDL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++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G. combined hyperlipid.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VLDL, LDL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>
                <a:latin typeface="Times New Roman" pitchFamily="18" charset="0"/>
                <a:cs typeface="Times New Roman" pitchFamily="18" charset="0"/>
              </a:rPr>
              <a:t>Hyperlipidemias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sz="3200" b="1" u="sng">
                <a:latin typeface="Times New Roman" pitchFamily="18" charset="0"/>
                <a:cs typeface="Times New Roman" pitchFamily="18" charset="0"/>
              </a:rPr>
              <a:t>Hyperlipoproteinemias- </a:t>
            </a:r>
          </a:p>
          <a:p>
            <a:pPr>
              <a:buFont typeface="Wingdings" pitchFamily="2" charset="2"/>
              <a:buNone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u="sng">
                <a:latin typeface="Times New Roman" pitchFamily="18" charset="0"/>
                <a:cs typeface="Times New Roman" pitchFamily="18" charset="0"/>
              </a:rPr>
              <a:t>Secondary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- Associated with diabetes, myxoedema, nephrotic syndrome, chronic alcoholism, steroids, contraceptives, </a:t>
            </a:r>
            <a:r>
              <a:rPr lang="el-GR" sz="3200" b="1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 blockers</a:t>
            </a:r>
          </a:p>
          <a:p>
            <a:pPr>
              <a:buFont typeface="Wingdings" pitchFamily="2" charset="2"/>
              <a:buNone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2. Primary- </a:t>
            </a:r>
          </a:p>
          <a:p>
            <a:pPr>
              <a:buFont typeface="Wingdings" pitchFamily="2" charset="2"/>
              <a:buNone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  a) Single gene defect- Familial or genetic</a:t>
            </a:r>
          </a:p>
          <a:p>
            <a:pPr>
              <a:buFont typeface="Wingdings" pitchFamily="2" charset="2"/>
              <a:buNone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  b) Multifactorial, polygenic or mixed- Most common; ^LDL, ^Cholesterol (CH),  </a:t>
            </a:r>
            <a:endParaRPr lang="el-GR" sz="32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Hypolipedemic Drugs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5626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HMG-</a:t>
            </a:r>
            <a:r>
              <a:rPr lang="en-US" b="1" u="sng" dirty="0" err="1">
                <a:latin typeface="Times New Roman" pitchFamily="18" charset="0"/>
                <a:cs typeface="Times New Roman" pitchFamily="18" charset="0"/>
              </a:rPr>
              <a:t>CoA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>
                <a:latin typeface="Times New Roman" pitchFamily="18" charset="0"/>
                <a:cs typeface="Times New Roman" pitchFamily="18" charset="0"/>
              </a:rPr>
              <a:t>reductase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 inhibitors (</a:t>
            </a:r>
            <a:r>
              <a:rPr lang="en-US" b="1" u="sng" dirty="0" err="1">
                <a:latin typeface="Times New Roman" pitchFamily="18" charset="0"/>
                <a:cs typeface="Times New Roman" pitchFamily="18" charset="0"/>
              </a:rPr>
              <a:t>statins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)-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Lovastatin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Simvastatin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Pravastatin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Atorvastatin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Bile acid </a:t>
            </a:r>
            <a:r>
              <a:rPr lang="en-US" b="1" u="sng" dirty="0" err="1">
                <a:latin typeface="Times New Roman" pitchFamily="18" charset="0"/>
                <a:cs typeface="Times New Roman" pitchFamily="18" charset="0"/>
              </a:rPr>
              <a:t>sequestrants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 (resins)-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Cholestyramine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Colestipol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Activate lipoprotein lipase (</a:t>
            </a:r>
            <a:r>
              <a:rPr lang="en-US" b="1" u="sng" dirty="0" err="1">
                <a:latin typeface="Times New Roman" pitchFamily="18" charset="0"/>
                <a:cs typeface="Times New Roman" pitchFamily="18" charset="0"/>
              </a:rPr>
              <a:t>fibrates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Clofibrate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Gemfibrozil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Bezafibrate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Fenofibrate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Inhibit TG synthesis &amp; </a:t>
            </a:r>
            <a:r>
              <a:rPr lang="en-US" b="1" u="sng" dirty="0" err="1">
                <a:latin typeface="Times New Roman" pitchFamily="18" charset="0"/>
                <a:cs typeface="Times New Roman" pitchFamily="18" charset="0"/>
              </a:rPr>
              <a:t>lipolysis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  Nicotinic acid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Others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Probucol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Gugulipid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 Statins- Actions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Most efficacious &amp; best tolerated</a:t>
            </a:r>
          </a:p>
          <a:p>
            <a:pPr>
              <a:lnSpc>
                <a:spcPct val="90000"/>
              </a:lnSpc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Inhibit HMG-CoA reductase (rate limiting </a:t>
            </a:r>
            <a:r>
              <a:rPr lang="en-US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 synthesis)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 HMG-CoA </a:t>
            </a:r>
            <a:r>
              <a:rPr lang="en-US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Mevalonate</a:t>
            </a:r>
          </a:p>
          <a:p>
            <a:pPr>
              <a:lnSpc>
                <a:spcPct val="90000"/>
              </a:lnSpc>
            </a:pPr>
            <a:r>
              <a:rPr lang="en-US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Enhance hepatic LDL receptor expression, uptake &amp; catabolism of LDL &amp; IDL</a:t>
            </a:r>
          </a:p>
          <a:p>
            <a:pPr>
              <a:lnSpc>
                <a:spcPct val="90000"/>
              </a:lnSpc>
            </a:pPr>
            <a:r>
              <a:rPr lang="en-US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Dose dependent lowering of  LDL &amp; CH</a:t>
            </a:r>
          </a:p>
          <a:p>
            <a:pPr>
              <a:lnSpc>
                <a:spcPct val="90000"/>
              </a:lnSpc>
            </a:pPr>
            <a:r>
              <a:rPr lang="en-US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Reduce hepatic VLDL synthesis &amp; enhance its clearnce from plasma</a:t>
            </a:r>
          </a:p>
          <a:p>
            <a:pPr>
              <a:lnSpc>
                <a:spcPct val="90000"/>
              </a:lnSpc>
            </a:pPr>
            <a:r>
              <a:rPr lang="en-US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Concurrent fall in plasma TG level &amp; rise in HDL-CH</a:t>
            </a:r>
          </a:p>
          <a:p>
            <a:pPr>
              <a:lnSpc>
                <a:spcPct val="90000"/>
              </a:lnSpc>
            </a:pPr>
            <a:endParaRPr lang="en-US" b="1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Statins- Actions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Atorvastatin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10mg,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Simvastatin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20 mg,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Lovastatin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&amp;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Pravastatin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40mg each are equipotent</a:t>
            </a:r>
          </a:p>
          <a:p>
            <a:pPr>
              <a:lnSpc>
                <a:spcPct val="90000"/>
              </a:lnSpc>
            </a:pPr>
            <a:r>
              <a:rPr lang="en-US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Atorvastatin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&amp;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Simvastatin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are more efficacious in higher doses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Concurrent use of resins &amp; nicotinic acid augments the effect 1½ to 2 fold.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Effective in secondary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hyperlipedemia</a:t>
            </a:r>
            <a:endParaRPr lang="en-US" b="1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No effect in marked rise of TG alone</a:t>
            </a:r>
          </a:p>
          <a:p>
            <a:pPr>
              <a:lnSpc>
                <a:spcPct val="90000"/>
              </a:lnSpc>
            </a:pPr>
            <a:r>
              <a:rPr lang="en-US" b="1" u="sng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Bed time administration- Maximum effect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Hypolipedemic Drugs- Statins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562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1. Lovastatin- Incomplete absorption, first pass metabolism (FPM), excreted in bile.              Tab 10, 20 mg, Dose 10-40 mg/day</a:t>
            </a:r>
          </a:p>
          <a:p>
            <a:pPr>
              <a:buFont typeface="Wingdings" pitchFamily="2" charset="2"/>
              <a:buNone/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Simvastatin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-More potent &amp; efficacious, more rise in HDL-CH, better absorption, FPM;         Tab 5, 10, 20 mg; 5- 20 mg/day (max 40mg)</a:t>
            </a:r>
          </a:p>
          <a:p>
            <a:pPr>
              <a:buFont typeface="Wingdings" pitchFamily="2" charset="2"/>
              <a:buNone/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 Pravastatin-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Equipotent to lovastatin,            Tab 10, 20 mg; 10– 40 mg/day</a:t>
            </a:r>
          </a:p>
          <a:p>
            <a:pPr>
              <a:buFont typeface="Wingdings" pitchFamily="2" charset="2"/>
              <a:buNone/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Atorvastatin-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more potent &amp; efficacious, longer t½ 18-24 hrs, antioxidant effect,                   Tab 10, 20 mg; 10-40 mg/day (max 80 mg)   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roducingPowerPoint2007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53000"/>
                <a:satMod val="200000"/>
              </a:schemeClr>
              <a:schemeClr val="phClr">
                <a:tint val="78000"/>
                <a:satMod val="2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IntroducingPowerPoint2007</Template>
  <TotalTime>0</TotalTime>
  <Words>1690</Words>
  <Application>Microsoft Office PowerPoint</Application>
  <PresentationFormat>On-screen Show (4:3)</PresentationFormat>
  <Paragraphs>243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IntroducingPowerPoint2007</vt:lpstr>
      <vt:lpstr>Slide 1</vt:lpstr>
      <vt:lpstr>Slide 2</vt:lpstr>
      <vt:lpstr>HYPOLIPIDAEMIC DRUGS</vt:lpstr>
      <vt:lpstr>Hyperlipidemias</vt:lpstr>
      <vt:lpstr>Hyperlipidemias</vt:lpstr>
      <vt:lpstr>Hypolipedemic Drugs</vt:lpstr>
      <vt:lpstr> Statins- Actions</vt:lpstr>
      <vt:lpstr>Statins- Actions</vt:lpstr>
      <vt:lpstr>Hypolipedemic Drugs- Statins</vt:lpstr>
      <vt:lpstr>Statins- Adverse effects</vt:lpstr>
      <vt:lpstr>Statins – Therapeutic uses</vt:lpstr>
      <vt:lpstr>Are statins safe? </vt:lpstr>
      <vt:lpstr>Hypolipedemic Drugs- Bile acid sequestrants</vt:lpstr>
      <vt:lpstr>Hypolipedemic Drugs-  Fibric acid derivatives</vt:lpstr>
      <vt:lpstr>Hypolipedemic Drugs-  Fibric acid derivatives</vt:lpstr>
      <vt:lpstr>Hypolipedemic Drugs-  Fibric acid derivatives</vt:lpstr>
      <vt:lpstr>Hypolipedemic Drugs-  Fibric acid derivatives</vt:lpstr>
      <vt:lpstr>Hypolipedemic Drugs- Nicotinic acid</vt:lpstr>
      <vt:lpstr>Hypolipedemic Drugs- Nicotinic acid</vt:lpstr>
      <vt:lpstr>Hypolipedemic Drugs- </vt:lpstr>
      <vt:lpstr>Hyperlipidemia – Treatment</vt:lpstr>
      <vt:lpstr>Hyperlipidemia Treatment</vt:lpstr>
      <vt:lpstr>Hyperlipidemia- Treatment</vt:lpstr>
      <vt:lpstr>Slide 24</vt:lpstr>
      <vt:lpstr>KD Tripathi , Essentials of Medical Pharmacology , Sixth Edition , 2008,  pg . 231 to 241</vt:lpstr>
      <vt:lpstr>Satoskar &amp; Bhandarkar, Pharmacology and Pharmacotherapeutics , Revised 20 th Edition , 2007,  pg . 579 to 583</vt:lpstr>
      <vt:lpstr>Statins: Powerful Drugs for Lowering Cholesterol Advice for Patients (Circulation. 2002; 105: 1514-1516 )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2012-11-21T11:06:01Z</dcterms:created>
  <dcterms:modified xsi:type="dcterms:W3CDTF">2013-01-22T09:01:03Z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