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82"/>
  </p:notesMasterIdLst>
  <p:sldIdLst>
    <p:sldId id="256" r:id="rId2"/>
    <p:sldId id="258" r:id="rId3"/>
    <p:sldId id="305" r:id="rId4"/>
    <p:sldId id="257" r:id="rId5"/>
    <p:sldId id="259" r:id="rId6"/>
    <p:sldId id="374" r:id="rId7"/>
    <p:sldId id="375" r:id="rId8"/>
    <p:sldId id="260" r:id="rId9"/>
    <p:sldId id="262" r:id="rId10"/>
    <p:sldId id="263" r:id="rId11"/>
    <p:sldId id="261" r:id="rId12"/>
    <p:sldId id="265" r:id="rId13"/>
    <p:sldId id="308" r:id="rId14"/>
    <p:sldId id="266" r:id="rId15"/>
    <p:sldId id="309" r:id="rId16"/>
    <p:sldId id="311" r:id="rId17"/>
    <p:sldId id="312" r:id="rId18"/>
    <p:sldId id="313" r:id="rId19"/>
    <p:sldId id="270" r:id="rId20"/>
    <p:sldId id="376" r:id="rId21"/>
    <p:sldId id="267" r:id="rId22"/>
    <p:sldId id="271" r:id="rId23"/>
    <p:sldId id="272" r:id="rId24"/>
    <p:sldId id="362" r:id="rId25"/>
    <p:sldId id="275" r:id="rId26"/>
    <p:sldId id="273" r:id="rId27"/>
    <p:sldId id="274" r:id="rId28"/>
    <p:sldId id="276" r:id="rId29"/>
    <p:sldId id="277" r:id="rId30"/>
    <p:sldId id="278" r:id="rId31"/>
    <p:sldId id="316" r:id="rId32"/>
    <p:sldId id="286" r:id="rId33"/>
    <p:sldId id="287" r:id="rId34"/>
    <p:sldId id="288" r:id="rId35"/>
    <p:sldId id="289" r:id="rId36"/>
    <p:sldId id="363" r:id="rId37"/>
    <p:sldId id="290" r:id="rId38"/>
    <p:sldId id="297" r:id="rId39"/>
    <p:sldId id="298" r:id="rId40"/>
    <p:sldId id="299" r:id="rId41"/>
    <p:sldId id="301" r:id="rId42"/>
    <p:sldId id="300" r:id="rId43"/>
    <p:sldId id="303" r:id="rId44"/>
    <p:sldId id="304" r:id="rId45"/>
    <p:sldId id="317" r:id="rId46"/>
    <p:sldId id="319" r:id="rId47"/>
    <p:sldId id="323" r:id="rId48"/>
    <p:sldId id="320" r:id="rId49"/>
    <p:sldId id="321" r:id="rId50"/>
    <p:sldId id="324" r:id="rId51"/>
    <p:sldId id="326" r:id="rId52"/>
    <p:sldId id="327" r:id="rId53"/>
    <p:sldId id="329" r:id="rId54"/>
    <p:sldId id="330" r:id="rId55"/>
    <p:sldId id="331" r:id="rId56"/>
    <p:sldId id="332" r:id="rId57"/>
    <p:sldId id="365" r:id="rId58"/>
    <p:sldId id="352" r:id="rId59"/>
    <p:sldId id="373" r:id="rId60"/>
    <p:sldId id="353" r:id="rId61"/>
    <p:sldId id="355" r:id="rId62"/>
    <p:sldId id="356" r:id="rId63"/>
    <p:sldId id="357" r:id="rId64"/>
    <p:sldId id="358" r:id="rId65"/>
    <p:sldId id="370" r:id="rId66"/>
    <p:sldId id="371" r:id="rId67"/>
    <p:sldId id="369" r:id="rId68"/>
    <p:sldId id="359" r:id="rId69"/>
    <p:sldId id="360" r:id="rId70"/>
    <p:sldId id="361" r:id="rId71"/>
    <p:sldId id="336" r:id="rId72"/>
    <p:sldId id="334" r:id="rId73"/>
    <p:sldId id="345" r:id="rId74"/>
    <p:sldId id="346" r:id="rId75"/>
    <p:sldId id="347" r:id="rId76"/>
    <p:sldId id="348" r:id="rId77"/>
    <p:sldId id="349" r:id="rId78"/>
    <p:sldId id="350" r:id="rId79"/>
    <p:sldId id="351" r:id="rId80"/>
    <p:sldId id="368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83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3B609B-631C-4CCB-9966-ECE9EDD459F0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37F80C-6474-4313-A0A1-E1D16586BF11}">
      <dgm:prSet phldrT="[Text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1943</a:t>
          </a:r>
          <a:endParaRPr lang="en-US" b="0" dirty="0">
            <a:solidFill>
              <a:schemeClr val="bg1"/>
            </a:solidFill>
          </a:endParaRPr>
        </a:p>
      </dgm:t>
    </dgm:pt>
    <dgm:pt modelId="{F3A372FF-EF40-452F-874F-B3F8330420A9}" type="parTrans" cxnId="{47F8A94F-E4A8-4899-9D9B-E1E9528330B6}">
      <dgm:prSet/>
      <dgm:spPr/>
      <dgm:t>
        <a:bodyPr/>
        <a:lstStyle/>
        <a:p>
          <a:endParaRPr lang="en-US"/>
        </a:p>
      </dgm:t>
    </dgm:pt>
    <dgm:pt modelId="{8851CD8C-51EC-44D6-89C0-4F3E145D0C42}" type="sibTrans" cxnId="{47F8A94F-E4A8-4899-9D9B-E1E9528330B6}">
      <dgm:prSet/>
      <dgm:spPr/>
      <dgm:t>
        <a:bodyPr/>
        <a:lstStyle/>
        <a:p>
          <a:endParaRPr lang="en-US"/>
        </a:p>
      </dgm:t>
    </dgm:pt>
    <dgm:pt modelId="{E6B2D18D-A8FB-4C59-8D38-BC0FA0014602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1944</a:t>
          </a:r>
          <a:endParaRPr lang="en-US" dirty="0">
            <a:solidFill>
              <a:schemeClr val="bg1"/>
            </a:solidFill>
          </a:endParaRPr>
        </a:p>
      </dgm:t>
    </dgm:pt>
    <dgm:pt modelId="{5E4A9310-66BE-4129-A679-4F8AB4CF740B}" type="parTrans" cxnId="{81850250-6DE3-4D3D-997A-E2EC418BF89E}">
      <dgm:prSet/>
      <dgm:spPr/>
      <dgm:t>
        <a:bodyPr/>
        <a:lstStyle/>
        <a:p>
          <a:endParaRPr lang="en-US"/>
        </a:p>
      </dgm:t>
    </dgm:pt>
    <dgm:pt modelId="{B0CF36D3-2F73-455D-BC93-1260327268A8}" type="sibTrans" cxnId="{81850250-6DE3-4D3D-997A-E2EC418BF89E}">
      <dgm:prSet/>
      <dgm:spPr/>
      <dgm:t>
        <a:bodyPr/>
        <a:lstStyle/>
        <a:p>
          <a:endParaRPr lang="en-US"/>
        </a:p>
      </dgm:t>
    </dgm:pt>
    <dgm:pt modelId="{C6D7C7A9-BD8C-4BCE-80DD-A2A9C9F7DBDD}">
      <dgm:prSet phldrT="[Text]"/>
      <dgm:spPr>
        <a:solidFill>
          <a:srgbClr val="00B050"/>
        </a:solidFill>
      </dgm:spPr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1945</a:t>
          </a:r>
          <a:endParaRPr lang="en-US" b="0" dirty="0">
            <a:solidFill>
              <a:schemeClr val="bg1"/>
            </a:solidFill>
          </a:endParaRPr>
        </a:p>
      </dgm:t>
    </dgm:pt>
    <dgm:pt modelId="{612B53DA-D408-453D-B687-593BDDC02E77}" type="parTrans" cxnId="{F40388BD-865F-454D-9599-BE678203AD5E}">
      <dgm:prSet/>
      <dgm:spPr/>
      <dgm:t>
        <a:bodyPr/>
        <a:lstStyle/>
        <a:p>
          <a:endParaRPr lang="en-US"/>
        </a:p>
      </dgm:t>
    </dgm:pt>
    <dgm:pt modelId="{F37CBBE0-A443-4951-9277-1A60C305DC14}" type="sibTrans" cxnId="{F40388BD-865F-454D-9599-BE678203AD5E}">
      <dgm:prSet/>
      <dgm:spPr/>
      <dgm:t>
        <a:bodyPr/>
        <a:lstStyle/>
        <a:p>
          <a:endParaRPr lang="en-US"/>
        </a:p>
      </dgm:t>
    </dgm:pt>
    <dgm:pt modelId="{86D69328-AF9F-4C53-9E75-C8897A37FF5C}">
      <dgm:prSet custT="1"/>
      <dgm:spPr/>
      <dgm:t>
        <a:bodyPr/>
        <a:lstStyle/>
        <a:p>
          <a:r>
            <a:rPr lang="en-US" sz="2000" dirty="0" smtClean="0"/>
            <a:t>First isolated on October 19 </a:t>
          </a:r>
          <a:r>
            <a:rPr lang="en-US" sz="2000" dirty="0" smtClean="0">
              <a:solidFill>
                <a:schemeClr val="bg1"/>
              </a:solidFill>
            </a:rPr>
            <a:t>by</a:t>
          </a:r>
          <a:r>
            <a:rPr lang="en-US" sz="2000" dirty="0" smtClean="0">
              <a:solidFill>
                <a:srgbClr val="FF0000"/>
              </a:solidFill>
            </a:rPr>
            <a:t> Albert Schatz</a:t>
          </a:r>
          <a:r>
            <a:rPr lang="en-US" sz="2000" dirty="0" smtClean="0"/>
            <a:t>, a graduate student, in the laboratory of </a:t>
          </a:r>
          <a:r>
            <a:rPr lang="en-US" sz="2000" dirty="0" smtClean="0">
              <a:solidFill>
                <a:srgbClr val="FF0000"/>
              </a:solidFill>
            </a:rPr>
            <a:t>Selman Abraham Waksman </a:t>
          </a:r>
          <a:r>
            <a:rPr lang="en-US" sz="2000" dirty="0" smtClean="0"/>
            <a:t>at Rutgers University</a:t>
          </a:r>
          <a:endParaRPr lang="en-US" sz="2000" dirty="0"/>
        </a:p>
      </dgm:t>
    </dgm:pt>
    <dgm:pt modelId="{CD416D86-CA36-48C3-8376-86B701DBB0DA}" type="parTrans" cxnId="{C75696E5-8E11-4077-858F-F09B35F38A30}">
      <dgm:prSet/>
      <dgm:spPr/>
      <dgm:t>
        <a:bodyPr/>
        <a:lstStyle/>
        <a:p>
          <a:endParaRPr lang="en-US"/>
        </a:p>
      </dgm:t>
    </dgm:pt>
    <dgm:pt modelId="{E5A94A35-CFB2-44CC-917B-79CB4709A2C5}" type="sibTrans" cxnId="{C75696E5-8E11-4077-858F-F09B35F38A30}">
      <dgm:prSet/>
      <dgm:spPr/>
      <dgm:t>
        <a:bodyPr/>
        <a:lstStyle/>
        <a:p>
          <a:endParaRPr lang="en-US"/>
        </a:p>
      </dgm:t>
    </dgm:pt>
    <dgm:pt modelId="{B211B35D-0DDB-4014-BC00-0F02B4588646}">
      <dgm:prSet custT="1"/>
      <dgm:spPr/>
      <dgm:t>
        <a:bodyPr/>
        <a:lstStyle/>
        <a:p>
          <a:r>
            <a:rPr lang="en-US" sz="2000" dirty="0" smtClean="0"/>
            <a:t>Waksman contacted two medical researchers at the Mayo Clinic, </a:t>
          </a:r>
          <a:r>
            <a:rPr lang="en-US" sz="2000" dirty="0" smtClean="0">
              <a:solidFill>
                <a:srgbClr val="FF0000"/>
              </a:solidFill>
            </a:rPr>
            <a:t>William H. Feldman </a:t>
          </a:r>
          <a:r>
            <a:rPr lang="en-US" sz="2000" dirty="0" smtClean="0"/>
            <a:t>and </a:t>
          </a:r>
          <a:r>
            <a:rPr lang="en-US" sz="2000" dirty="0" smtClean="0">
              <a:solidFill>
                <a:srgbClr val="FF0000"/>
              </a:solidFill>
            </a:rPr>
            <a:t>H. Corwin </a:t>
          </a:r>
          <a:r>
            <a:rPr lang="en-US" sz="2000" dirty="0" err="1" smtClean="0">
              <a:solidFill>
                <a:srgbClr val="FF0000"/>
              </a:solidFill>
            </a:rPr>
            <a:t>Hinshaw</a:t>
          </a:r>
          <a:r>
            <a:rPr lang="en-US" sz="2000" dirty="0" smtClean="0"/>
            <a:t>, to perform animal tests using guinea pigs on  march 7,1944.</a:t>
          </a:r>
          <a:endParaRPr lang="en-US" sz="2000" dirty="0"/>
        </a:p>
      </dgm:t>
    </dgm:pt>
    <dgm:pt modelId="{108E2ED6-D060-4B78-AEB6-65E0B45C6D0A}" type="parTrans" cxnId="{5D10B1B1-66B0-4E84-B8BE-A4639D6ADF60}">
      <dgm:prSet/>
      <dgm:spPr/>
      <dgm:t>
        <a:bodyPr/>
        <a:lstStyle/>
        <a:p>
          <a:endParaRPr lang="en-US"/>
        </a:p>
      </dgm:t>
    </dgm:pt>
    <dgm:pt modelId="{70DA77DF-3F22-413C-829C-884E338615EC}" type="sibTrans" cxnId="{5D10B1B1-66B0-4E84-B8BE-A4639D6ADF60}">
      <dgm:prSet/>
      <dgm:spPr/>
      <dgm:t>
        <a:bodyPr/>
        <a:lstStyle/>
        <a:p>
          <a:endParaRPr lang="en-US"/>
        </a:p>
      </dgm:t>
    </dgm:pt>
    <dgm:pt modelId="{AF4E13A6-257C-41AC-BD8B-2CA08CDF7F03}">
      <dgm:prSet custT="1"/>
      <dgm:spPr/>
      <dgm:t>
        <a:bodyPr/>
        <a:lstStyle/>
        <a:p>
          <a:r>
            <a:rPr lang="en-US" sz="2000" dirty="0" smtClean="0"/>
            <a:t>Toxic effects on the</a:t>
          </a:r>
        </a:p>
        <a:p>
          <a:r>
            <a:rPr lang="en-US" sz="2000" dirty="0" smtClean="0"/>
            <a:t>vestibular apparatus were reported by </a:t>
          </a:r>
          <a:r>
            <a:rPr lang="en-US" sz="2000" dirty="0" err="1" smtClean="0">
              <a:solidFill>
                <a:srgbClr val="FF0000"/>
              </a:solidFill>
            </a:rPr>
            <a:t>Hinshaw</a:t>
          </a:r>
          <a:r>
            <a:rPr lang="en-US" sz="2000" dirty="0" smtClean="0">
              <a:solidFill>
                <a:srgbClr val="FF0000"/>
              </a:solidFill>
            </a:rPr>
            <a:t> and Feldman</a:t>
          </a:r>
        </a:p>
        <a:p>
          <a:endParaRPr lang="en-US" sz="800" dirty="0"/>
        </a:p>
      </dgm:t>
    </dgm:pt>
    <dgm:pt modelId="{E965A4F1-7240-47C5-B410-C283A1D19657}" type="parTrans" cxnId="{A3AF6AC7-AF85-4407-82E7-F6AD8520427E}">
      <dgm:prSet/>
      <dgm:spPr/>
      <dgm:t>
        <a:bodyPr/>
        <a:lstStyle/>
        <a:p>
          <a:endParaRPr lang="en-US"/>
        </a:p>
      </dgm:t>
    </dgm:pt>
    <dgm:pt modelId="{A0CC3362-093B-42CA-941F-6CB3FF07500A}" type="sibTrans" cxnId="{A3AF6AC7-AF85-4407-82E7-F6AD8520427E}">
      <dgm:prSet/>
      <dgm:spPr/>
      <dgm:t>
        <a:bodyPr/>
        <a:lstStyle/>
        <a:p>
          <a:endParaRPr lang="en-US"/>
        </a:p>
      </dgm:t>
    </dgm:pt>
    <dgm:pt modelId="{D8F77DCB-BCFD-424B-812B-1E5533158B66}" type="pres">
      <dgm:prSet presAssocID="{533B609B-631C-4CCB-9966-ECE9EDD459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FE7910-E5DD-4504-B5D0-CF703BD31740}" type="pres">
      <dgm:prSet presAssocID="{C6D7C7A9-BD8C-4BCE-80DD-A2A9C9F7DBDD}" presName="boxAndChildren" presStyleCnt="0"/>
      <dgm:spPr/>
    </dgm:pt>
    <dgm:pt modelId="{C75D84A0-B7F7-4AA6-A2B4-E73AE5EDDDE9}" type="pres">
      <dgm:prSet presAssocID="{C6D7C7A9-BD8C-4BCE-80DD-A2A9C9F7DBDD}" presName="parentTextBox" presStyleLbl="node1" presStyleIdx="0" presStyleCnt="3"/>
      <dgm:spPr/>
      <dgm:t>
        <a:bodyPr/>
        <a:lstStyle/>
        <a:p>
          <a:endParaRPr lang="en-US"/>
        </a:p>
      </dgm:t>
    </dgm:pt>
    <dgm:pt modelId="{F665AF9F-A31A-4D2A-9BC2-FF754B17D034}" type="pres">
      <dgm:prSet presAssocID="{C6D7C7A9-BD8C-4BCE-80DD-A2A9C9F7DBDD}" presName="entireBox" presStyleLbl="node1" presStyleIdx="0" presStyleCnt="3" custLinFactNeighborY="-1746"/>
      <dgm:spPr/>
      <dgm:t>
        <a:bodyPr/>
        <a:lstStyle/>
        <a:p>
          <a:endParaRPr lang="en-US"/>
        </a:p>
      </dgm:t>
    </dgm:pt>
    <dgm:pt modelId="{A04C2EA5-003B-4627-94B3-6EAD9C372C96}" type="pres">
      <dgm:prSet presAssocID="{C6D7C7A9-BD8C-4BCE-80DD-A2A9C9F7DBDD}" presName="descendantBox" presStyleCnt="0"/>
      <dgm:spPr/>
    </dgm:pt>
    <dgm:pt modelId="{7119C88A-EA2E-4125-B452-60EDFC636DE4}" type="pres">
      <dgm:prSet presAssocID="{AF4E13A6-257C-41AC-BD8B-2CA08CDF7F03}" presName="childTextBox" presStyleLbl="fgAccFollowNode1" presStyleIdx="0" presStyleCnt="3" custScaleY="152515" custLinFactNeighborY="128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05DDD-26EB-4FE9-AD53-B9597C56250F}" type="pres">
      <dgm:prSet presAssocID="{B0CF36D3-2F73-455D-BC93-1260327268A8}" presName="sp" presStyleCnt="0"/>
      <dgm:spPr/>
    </dgm:pt>
    <dgm:pt modelId="{A5304BF5-FAFF-4A88-9E5C-C13E513F8899}" type="pres">
      <dgm:prSet presAssocID="{E6B2D18D-A8FB-4C59-8D38-BC0FA0014602}" presName="arrowAndChildren" presStyleCnt="0"/>
      <dgm:spPr/>
    </dgm:pt>
    <dgm:pt modelId="{D918D08C-9BD8-4BBA-B191-4C67DC20CC8B}" type="pres">
      <dgm:prSet presAssocID="{E6B2D18D-A8FB-4C59-8D38-BC0FA0014602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EF5D9696-582D-445C-B483-FAEE4CD27892}" type="pres">
      <dgm:prSet presAssocID="{E6B2D18D-A8FB-4C59-8D38-BC0FA0014602}" presName="arrow" presStyleLbl="node1" presStyleIdx="1" presStyleCnt="3"/>
      <dgm:spPr/>
      <dgm:t>
        <a:bodyPr/>
        <a:lstStyle/>
        <a:p>
          <a:endParaRPr lang="en-US"/>
        </a:p>
      </dgm:t>
    </dgm:pt>
    <dgm:pt modelId="{93A6BA4B-DB6E-459B-88AD-E264490A5CB2}" type="pres">
      <dgm:prSet presAssocID="{E6B2D18D-A8FB-4C59-8D38-BC0FA0014602}" presName="descendantArrow" presStyleCnt="0"/>
      <dgm:spPr/>
    </dgm:pt>
    <dgm:pt modelId="{D43F8487-9405-429C-8490-823C3AB21AD2}" type="pres">
      <dgm:prSet presAssocID="{B211B35D-0DDB-4014-BC00-0F02B4588646}" presName="childTextArrow" presStyleLbl="fgAccFollowNode1" presStyleIdx="1" presStyleCnt="3" custScaleX="100000" custScaleY="155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56D76-C7F4-43F7-BB2A-B95E7542A31F}" type="pres">
      <dgm:prSet presAssocID="{8851CD8C-51EC-44D6-89C0-4F3E145D0C42}" presName="sp" presStyleCnt="0"/>
      <dgm:spPr/>
    </dgm:pt>
    <dgm:pt modelId="{AF458B4B-0B44-4B43-BD52-74ED949DA205}" type="pres">
      <dgm:prSet presAssocID="{0E37F80C-6474-4313-A0A1-E1D16586BF11}" presName="arrowAndChildren" presStyleCnt="0"/>
      <dgm:spPr/>
    </dgm:pt>
    <dgm:pt modelId="{58BC3279-0E2E-466C-9FB0-CE0747807B41}" type="pres">
      <dgm:prSet presAssocID="{0E37F80C-6474-4313-A0A1-E1D16586BF11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71C58E2D-994D-4B8C-AE38-90F998DB14A0}" type="pres">
      <dgm:prSet presAssocID="{0E37F80C-6474-4313-A0A1-E1D16586BF11}" presName="arrow" presStyleLbl="node1" presStyleIdx="2" presStyleCnt="3" custScaleY="90909" custLinFactNeighborX="33750" custLinFactNeighborY="-26363"/>
      <dgm:spPr/>
      <dgm:t>
        <a:bodyPr/>
        <a:lstStyle/>
        <a:p>
          <a:endParaRPr lang="en-US"/>
        </a:p>
      </dgm:t>
    </dgm:pt>
    <dgm:pt modelId="{1BAA968D-35F0-464D-B2DE-5909E7FD930F}" type="pres">
      <dgm:prSet presAssocID="{0E37F80C-6474-4313-A0A1-E1D16586BF11}" presName="descendantArrow" presStyleCnt="0"/>
      <dgm:spPr/>
    </dgm:pt>
    <dgm:pt modelId="{DC59482A-57BC-4592-9A34-A7E6FC73DC41}" type="pres">
      <dgm:prSet presAssocID="{86D69328-AF9F-4C53-9E75-C8897A37FF5C}" presName="childTextArrow" presStyleLbl="fgAccFollowNode1" presStyleIdx="2" presStyleCnt="3" custScaleX="100000" custScaleY="139682" custLinFactNeighborX="-10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E696F4-145C-4A71-91A4-8351D8A1F45E}" type="presOf" srcId="{0E37F80C-6474-4313-A0A1-E1D16586BF11}" destId="{71C58E2D-994D-4B8C-AE38-90F998DB14A0}" srcOrd="1" destOrd="0" presId="urn:microsoft.com/office/officeart/2005/8/layout/process4"/>
    <dgm:cxn modelId="{019C510F-AF94-4872-9CA7-C9D7F6278F75}" type="presOf" srcId="{0E37F80C-6474-4313-A0A1-E1D16586BF11}" destId="{58BC3279-0E2E-466C-9FB0-CE0747807B41}" srcOrd="0" destOrd="0" presId="urn:microsoft.com/office/officeart/2005/8/layout/process4"/>
    <dgm:cxn modelId="{78901482-6FE8-43DF-9472-2564C9EE8597}" type="presOf" srcId="{533B609B-631C-4CCB-9966-ECE9EDD459F0}" destId="{D8F77DCB-BCFD-424B-812B-1E5533158B66}" srcOrd="0" destOrd="0" presId="urn:microsoft.com/office/officeart/2005/8/layout/process4"/>
    <dgm:cxn modelId="{A9474D83-62B3-40DE-9E2A-EEC3751ABF11}" type="presOf" srcId="{86D69328-AF9F-4C53-9E75-C8897A37FF5C}" destId="{DC59482A-57BC-4592-9A34-A7E6FC73DC41}" srcOrd="0" destOrd="0" presId="urn:microsoft.com/office/officeart/2005/8/layout/process4"/>
    <dgm:cxn modelId="{A3AF6AC7-AF85-4407-82E7-F6AD8520427E}" srcId="{C6D7C7A9-BD8C-4BCE-80DD-A2A9C9F7DBDD}" destId="{AF4E13A6-257C-41AC-BD8B-2CA08CDF7F03}" srcOrd="0" destOrd="0" parTransId="{E965A4F1-7240-47C5-B410-C283A1D19657}" sibTransId="{A0CC3362-093B-42CA-941F-6CB3FF07500A}"/>
    <dgm:cxn modelId="{81850250-6DE3-4D3D-997A-E2EC418BF89E}" srcId="{533B609B-631C-4CCB-9966-ECE9EDD459F0}" destId="{E6B2D18D-A8FB-4C59-8D38-BC0FA0014602}" srcOrd="1" destOrd="0" parTransId="{5E4A9310-66BE-4129-A679-4F8AB4CF740B}" sibTransId="{B0CF36D3-2F73-455D-BC93-1260327268A8}"/>
    <dgm:cxn modelId="{B5C80117-CB09-4E6B-B94E-0EA436378A78}" type="presOf" srcId="{AF4E13A6-257C-41AC-BD8B-2CA08CDF7F03}" destId="{7119C88A-EA2E-4125-B452-60EDFC636DE4}" srcOrd="0" destOrd="0" presId="urn:microsoft.com/office/officeart/2005/8/layout/process4"/>
    <dgm:cxn modelId="{88D2EB47-F22E-4A74-A0ED-48E2FDA31708}" type="presOf" srcId="{C6D7C7A9-BD8C-4BCE-80DD-A2A9C9F7DBDD}" destId="{C75D84A0-B7F7-4AA6-A2B4-E73AE5EDDDE9}" srcOrd="0" destOrd="0" presId="urn:microsoft.com/office/officeart/2005/8/layout/process4"/>
    <dgm:cxn modelId="{ECF331BC-1ADD-4D9C-BFD1-D3AB92550529}" type="presOf" srcId="{E6B2D18D-A8FB-4C59-8D38-BC0FA0014602}" destId="{EF5D9696-582D-445C-B483-FAEE4CD27892}" srcOrd="1" destOrd="0" presId="urn:microsoft.com/office/officeart/2005/8/layout/process4"/>
    <dgm:cxn modelId="{F40388BD-865F-454D-9599-BE678203AD5E}" srcId="{533B609B-631C-4CCB-9966-ECE9EDD459F0}" destId="{C6D7C7A9-BD8C-4BCE-80DD-A2A9C9F7DBDD}" srcOrd="2" destOrd="0" parTransId="{612B53DA-D408-453D-B687-593BDDC02E77}" sibTransId="{F37CBBE0-A443-4951-9277-1A60C305DC14}"/>
    <dgm:cxn modelId="{7FFC6424-D15A-4345-ADFD-F65F3CF33C21}" type="presOf" srcId="{C6D7C7A9-BD8C-4BCE-80DD-A2A9C9F7DBDD}" destId="{F665AF9F-A31A-4D2A-9BC2-FF754B17D034}" srcOrd="1" destOrd="0" presId="urn:microsoft.com/office/officeart/2005/8/layout/process4"/>
    <dgm:cxn modelId="{779B39D1-E571-499D-9A72-139631AB3A7B}" type="presOf" srcId="{E6B2D18D-A8FB-4C59-8D38-BC0FA0014602}" destId="{D918D08C-9BD8-4BBA-B191-4C67DC20CC8B}" srcOrd="0" destOrd="0" presId="urn:microsoft.com/office/officeart/2005/8/layout/process4"/>
    <dgm:cxn modelId="{C75696E5-8E11-4077-858F-F09B35F38A30}" srcId="{0E37F80C-6474-4313-A0A1-E1D16586BF11}" destId="{86D69328-AF9F-4C53-9E75-C8897A37FF5C}" srcOrd="0" destOrd="0" parTransId="{CD416D86-CA36-48C3-8376-86B701DBB0DA}" sibTransId="{E5A94A35-CFB2-44CC-917B-79CB4709A2C5}"/>
    <dgm:cxn modelId="{47F8A94F-E4A8-4899-9D9B-E1E9528330B6}" srcId="{533B609B-631C-4CCB-9966-ECE9EDD459F0}" destId="{0E37F80C-6474-4313-A0A1-E1D16586BF11}" srcOrd="0" destOrd="0" parTransId="{F3A372FF-EF40-452F-874F-B3F8330420A9}" sibTransId="{8851CD8C-51EC-44D6-89C0-4F3E145D0C42}"/>
    <dgm:cxn modelId="{5D10B1B1-66B0-4E84-B8BE-A4639D6ADF60}" srcId="{E6B2D18D-A8FB-4C59-8D38-BC0FA0014602}" destId="{B211B35D-0DDB-4014-BC00-0F02B4588646}" srcOrd="0" destOrd="0" parTransId="{108E2ED6-D060-4B78-AEB6-65E0B45C6D0A}" sibTransId="{70DA77DF-3F22-413C-829C-884E338615EC}"/>
    <dgm:cxn modelId="{D967B240-7F97-4EA5-B13D-8BF694FEE421}" type="presOf" srcId="{B211B35D-0DDB-4014-BC00-0F02B4588646}" destId="{D43F8487-9405-429C-8490-823C3AB21AD2}" srcOrd="0" destOrd="0" presId="urn:microsoft.com/office/officeart/2005/8/layout/process4"/>
    <dgm:cxn modelId="{EAECAB12-2821-41AB-9484-96B3CB672163}" type="presParOf" srcId="{D8F77DCB-BCFD-424B-812B-1E5533158B66}" destId="{45FE7910-E5DD-4504-B5D0-CF703BD31740}" srcOrd="0" destOrd="0" presId="urn:microsoft.com/office/officeart/2005/8/layout/process4"/>
    <dgm:cxn modelId="{3A74E98F-27F0-4666-9003-5B598EE854C4}" type="presParOf" srcId="{45FE7910-E5DD-4504-B5D0-CF703BD31740}" destId="{C75D84A0-B7F7-4AA6-A2B4-E73AE5EDDDE9}" srcOrd="0" destOrd="0" presId="urn:microsoft.com/office/officeart/2005/8/layout/process4"/>
    <dgm:cxn modelId="{9D212A41-6502-4B6B-B843-2C6D452738BB}" type="presParOf" srcId="{45FE7910-E5DD-4504-B5D0-CF703BD31740}" destId="{F665AF9F-A31A-4D2A-9BC2-FF754B17D034}" srcOrd="1" destOrd="0" presId="urn:microsoft.com/office/officeart/2005/8/layout/process4"/>
    <dgm:cxn modelId="{EF904565-2204-4532-80CD-AF883724014D}" type="presParOf" srcId="{45FE7910-E5DD-4504-B5D0-CF703BD31740}" destId="{A04C2EA5-003B-4627-94B3-6EAD9C372C96}" srcOrd="2" destOrd="0" presId="urn:microsoft.com/office/officeart/2005/8/layout/process4"/>
    <dgm:cxn modelId="{9F4CF088-75BE-4627-9016-8C3103DE73E3}" type="presParOf" srcId="{A04C2EA5-003B-4627-94B3-6EAD9C372C96}" destId="{7119C88A-EA2E-4125-B452-60EDFC636DE4}" srcOrd="0" destOrd="0" presId="urn:microsoft.com/office/officeart/2005/8/layout/process4"/>
    <dgm:cxn modelId="{8611978F-0B69-4134-B76C-4CF02F04EC3E}" type="presParOf" srcId="{D8F77DCB-BCFD-424B-812B-1E5533158B66}" destId="{67D05DDD-26EB-4FE9-AD53-B9597C56250F}" srcOrd="1" destOrd="0" presId="urn:microsoft.com/office/officeart/2005/8/layout/process4"/>
    <dgm:cxn modelId="{C9921611-AD6F-42CB-A1BC-2C75053F9D68}" type="presParOf" srcId="{D8F77DCB-BCFD-424B-812B-1E5533158B66}" destId="{A5304BF5-FAFF-4A88-9E5C-C13E513F8899}" srcOrd="2" destOrd="0" presId="urn:microsoft.com/office/officeart/2005/8/layout/process4"/>
    <dgm:cxn modelId="{9C68E099-894F-469E-815B-104633AADA3E}" type="presParOf" srcId="{A5304BF5-FAFF-4A88-9E5C-C13E513F8899}" destId="{D918D08C-9BD8-4BBA-B191-4C67DC20CC8B}" srcOrd="0" destOrd="0" presId="urn:microsoft.com/office/officeart/2005/8/layout/process4"/>
    <dgm:cxn modelId="{2FCF6ABB-0E65-49F3-8279-3E4C22ADD267}" type="presParOf" srcId="{A5304BF5-FAFF-4A88-9E5C-C13E513F8899}" destId="{EF5D9696-582D-445C-B483-FAEE4CD27892}" srcOrd="1" destOrd="0" presId="urn:microsoft.com/office/officeart/2005/8/layout/process4"/>
    <dgm:cxn modelId="{3593AA69-6D87-4EFF-8201-80C1B87E093F}" type="presParOf" srcId="{A5304BF5-FAFF-4A88-9E5C-C13E513F8899}" destId="{93A6BA4B-DB6E-459B-88AD-E264490A5CB2}" srcOrd="2" destOrd="0" presId="urn:microsoft.com/office/officeart/2005/8/layout/process4"/>
    <dgm:cxn modelId="{36CA50F3-F727-4AE2-8D08-E36B8C53D4C5}" type="presParOf" srcId="{93A6BA4B-DB6E-459B-88AD-E264490A5CB2}" destId="{D43F8487-9405-429C-8490-823C3AB21AD2}" srcOrd="0" destOrd="0" presId="urn:microsoft.com/office/officeart/2005/8/layout/process4"/>
    <dgm:cxn modelId="{98731007-A622-42C3-B042-5DC9114DCFA4}" type="presParOf" srcId="{D8F77DCB-BCFD-424B-812B-1E5533158B66}" destId="{52D56D76-C7F4-43F7-BB2A-B95E7542A31F}" srcOrd="3" destOrd="0" presId="urn:microsoft.com/office/officeart/2005/8/layout/process4"/>
    <dgm:cxn modelId="{DFD430D5-B67F-4C6C-B1EB-2E84BBEF9170}" type="presParOf" srcId="{D8F77DCB-BCFD-424B-812B-1E5533158B66}" destId="{AF458B4B-0B44-4B43-BD52-74ED949DA205}" srcOrd="4" destOrd="0" presId="urn:microsoft.com/office/officeart/2005/8/layout/process4"/>
    <dgm:cxn modelId="{3D008464-1E42-41C0-8D8A-066C816F3F85}" type="presParOf" srcId="{AF458B4B-0B44-4B43-BD52-74ED949DA205}" destId="{58BC3279-0E2E-466C-9FB0-CE0747807B41}" srcOrd="0" destOrd="0" presId="urn:microsoft.com/office/officeart/2005/8/layout/process4"/>
    <dgm:cxn modelId="{95903484-3F7F-4E0D-A19A-CD4F1735046C}" type="presParOf" srcId="{AF458B4B-0B44-4B43-BD52-74ED949DA205}" destId="{71C58E2D-994D-4B8C-AE38-90F998DB14A0}" srcOrd="1" destOrd="0" presId="urn:microsoft.com/office/officeart/2005/8/layout/process4"/>
    <dgm:cxn modelId="{9793149D-DCAD-487C-AA6C-D84A320817D7}" type="presParOf" srcId="{AF458B4B-0B44-4B43-BD52-74ED949DA205}" destId="{1BAA968D-35F0-464D-B2DE-5909E7FD930F}" srcOrd="2" destOrd="0" presId="urn:microsoft.com/office/officeart/2005/8/layout/process4"/>
    <dgm:cxn modelId="{F312DAC6-F05F-4C09-A5DB-B25D8AB3194E}" type="presParOf" srcId="{1BAA968D-35F0-464D-B2DE-5909E7FD930F}" destId="{DC59482A-57BC-4592-9A34-A7E6FC73DC4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65AF9F-A31A-4D2A-9BC2-FF754B17D034}">
      <dsp:nvSpPr>
        <dsp:cNvPr id="0" name=""/>
        <dsp:cNvSpPr/>
      </dsp:nvSpPr>
      <dsp:spPr>
        <a:xfrm>
          <a:off x="0" y="4064882"/>
          <a:ext cx="7239000" cy="1406946"/>
        </a:xfrm>
        <a:prstGeom prst="rect">
          <a:avLst/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chemeClr val="bg1"/>
              </a:solidFill>
            </a:rPr>
            <a:t>1945</a:t>
          </a:r>
          <a:endParaRPr lang="en-US" sz="2400" b="0" kern="1200" dirty="0">
            <a:solidFill>
              <a:schemeClr val="bg1"/>
            </a:solidFill>
          </a:endParaRPr>
        </a:p>
      </dsp:txBody>
      <dsp:txXfrm>
        <a:off x="0" y="4064882"/>
        <a:ext cx="7239000" cy="759751"/>
      </dsp:txXfrm>
    </dsp:sp>
    <dsp:sp modelId="{7119C88A-EA2E-4125-B452-60EDFC636DE4}">
      <dsp:nvSpPr>
        <dsp:cNvPr id="0" name=""/>
        <dsp:cNvSpPr/>
      </dsp:nvSpPr>
      <dsp:spPr>
        <a:xfrm>
          <a:off x="0" y="4651729"/>
          <a:ext cx="7239000" cy="9870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Toxic effects on the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vestibular apparatus were reported by </a:t>
          </a:r>
          <a:r>
            <a:rPr lang="en-US" sz="2000" kern="1200" dirty="0" err="1" smtClean="0">
              <a:solidFill>
                <a:srgbClr val="FF0000"/>
              </a:solidFill>
            </a:rPr>
            <a:t>Hinshaw</a:t>
          </a:r>
          <a:r>
            <a:rPr lang="en-US" sz="2000" kern="1200" dirty="0" smtClean="0">
              <a:solidFill>
                <a:srgbClr val="FF0000"/>
              </a:solidFill>
            </a:rPr>
            <a:t> and Feldman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0" y="4651729"/>
        <a:ext cx="7239000" cy="987070"/>
      </dsp:txXfrm>
    </dsp:sp>
    <dsp:sp modelId="{EF5D9696-582D-445C-B483-FAEE4CD27892}">
      <dsp:nvSpPr>
        <dsp:cNvPr id="0" name=""/>
        <dsp:cNvSpPr/>
      </dsp:nvSpPr>
      <dsp:spPr>
        <a:xfrm rot="10800000">
          <a:off x="0" y="1946668"/>
          <a:ext cx="7239000" cy="2163883"/>
        </a:xfrm>
        <a:prstGeom prst="upArrowCallout">
          <a:avLst/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1944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0" y="1946668"/>
        <a:ext cx="7239000" cy="759523"/>
      </dsp:txXfrm>
    </dsp:sp>
    <dsp:sp modelId="{D43F8487-9405-429C-8490-823C3AB21AD2}">
      <dsp:nvSpPr>
        <dsp:cNvPr id="0" name=""/>
        <dsp:cNvSpPr/>
      </dsp:nvSpPr>
      <dsp:spPr>
        <a:xfrm>
          <a:off x="0" y="2525610"/>
          <a:ext cx="7239000" cy="10081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Waksman contacted two medical researchers at the Mayo Clinic, </a:t>
          </a:r>
          <a:r>
            <a:rPr lang="en-US" sz="2000" kern="1200" dirty="0" smtClean="0">
              <a:solidFill>
                <a:srgbClr val="FF0000"/>
              </a:solidFill>
            </a:rPr>
            <a:t>William H. Feldman </a:t>
          </a:r>
          <a:r>
            <a:rPr lang="en-US" sz="2000" kern="1200" dirty="0" smtClean="0"/>
            <a:t>and </a:t>
          </a:r>
          <a:r>
            <a:rPr lang="en-US" sz="2000" kern="1200" dirty="0" smtClean="0">
              <a:solidFill>
                <a:srgbClr val="FF0000"/>
              </a:solidFill>
            </a:rPr>
            <a:t>H. Corwin </a:t>
          </a:r>
          <a:r>
            <a:rPr lang="en-US" sz="2000" kern="1200" dirty="0" err="1" smtClean="0">
              <a:solidFill>
                <a:srgbClr val="FF0000"/>
              </a:solidFill>
            </a:rPr>
            <a:t>Hinshaw</a:t>
          </a:r>
          <a:r>
            <a:rPr lang="en-US" sz="2000" kern="1200" dirty="0" smtClean="0"/>
            <a:t>, to perform animal tests using guinea pigs on  march 7,1944.</a:t>
          </a:r>
          <a:endParaRPr lang="en-US" sz="2000" kern="1200" dirty="0"/>
        </a:p>
      </dsp:txBody>
      <dsp:txXfrm>
        <a:off x="0" y="2525610"/>
        <a:ext cx="7239000" cy="1008163"/>
      </dsp:txXfrm>
    </dsp:sp>
    <dsp:sp modelId="{71C58E2D-994D-4B8C-AE38-90F998DB14A0}">
      <dsp:nvSpPr>
        <dsp:cNvPr id="0" name=""/>
        <dsp:cNvSpPr/>
      </dsp:nvSpPr>
      <dsp:spPr>
        <a:xfrm rot="10800000">
          <a:off x="0" y="0"/>
          <a:ext cx="7239000" cy="1967165"/>
        </a:xfrm>
        <a:prstGeom prst="upArrowCallout">
          <a:avLst/>
        </a:prstGeom>
        <a:solidFill>
          <a:srgbClr val="00B050"/>
        </a:solidFill>
        <a:ln w="381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chemeClr val="bg1"/>
              </a:solidFill>
            </a:rPr>
            <a:t>1943</a:t>
          </a:r>
          <a:endParaRPr lang="en-US" sz="2400" b="0" kern="1200" dirty="0">
            <a:solidFill>
              <a:schemeClr val="bg1"/>
            </a:solidFill>
          </a:endParaRPr>
        </a:p>
      </dsp:txBody>
      <dsp:txXfrm>
        <a:off x="0" y="0"/>
        <a:ext cx="7239000" cy="690475"/>
      </dsp:txXfrm>
    </dsp:sp>
    <dsp:sp modelId="{DC59482A-57BC-4592-9A34-A7E6FC73DC41}">
      <dsp:nvSpPr>
        <dsp:cNvPr id="0" name=""/>
        <dsp:cNvSpPr/>
      </dsp:nvSpPr>
      <dsp:spPr>
        <a:xfrm>
          <a:off x="0" y="533399"/>
          <a:ext cx="7239000" cy="903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First isolated on October 19 </a:t>
          </a:r>
          <a:r>
            <a:rPr lang="en-US" sz="2000" kern="1200" dirty="0" smtClean="0">
              <a:solidFill>
                <a:schemeClr val="bg1"/>
              </a:solidFill>
            </a:rPr>
            <a:t>by</a:t>
          </a:r>
          <a:r>
            <a:rPr lang="en-US" sz="2000" kern="1200" dirty="0" smtClean="0">
              <a:solidFill>
                <a:srgbClr val="FF0000"/>
              </a:solidFill>
            </a:rPr>
            <a:t> Albert Schatz</a:t>
          </a:r>
          <a:r>
            <a:rPr lang="en-US" sz="2000" kern="1200" dirty="0" smtClean="0"/>
            <a:t>, a graduate student, in the laboratory of </a:t>
          </a:r>
          <a:r>
            <a:rPr lang="en-US" sz="2000" kern="1200" dirty="0" smtClean="0">
              <a:solidFill>
                <a:srgbClr val="FF0000"/>
              </a:solidFill>
            </a:rPr>
            <a:t>Selman Abraham Waksman </a:t>
          </a:r>
          <a:r>
            <a:rPr lang="en-US" sz="2000" kern="1200" dirty="0" smtClean="0"/>
            <a:t>at Rutgers University</a:t>
          </a:r>
          <a:endParaRPr lang="en-US" sz="2000" kern="1200" dirty="0"/>
        </a:p>
      </dsp:txBody>
      <dsp:txXfrm>
        <a:off x="0" y="533399"/>
        <a:ext cx="7239000" cy="903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57ADB-155C-46C6-8424-1329F748B559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E257A-9073-4AB8-B653-F84CECF66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4270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actinomycetes</a:t>
            </a:r>
            <a:r>
              <a:rPr lang="en-US" dirty="0" smtClean="0"/>
              <a:t> are best known for their ability to produce antibiotics</a:t>
            </a:r>
          </a:p>
          <a:p>
            <a:r>
              <a:rPr lang="en-US" dirty="0" smtClean="0"/>
              <a:t>and are gram positive bacteria which comprise a group of</a:t>
            </a:r>
          </a:p>
          <a:p>
            <a:r>
              <a:rPr lang="en-US" dirty="0" smtClean="0"/>
              <a:t>branching unicellular microorganisms.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82815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of toxicity and limited clinical benefit,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62718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Poor penetration of drug into inflamed tissues and the associated conditions of low oxygen tension and low pH—both of which interfere with aminoglycoside antibacterial activity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anaerobes or S. </a:t>
            </a:r>
            <a:r>
              <a:rPr lang="en-US" dirty="0" err="1" smtClean="0"/>
              <a:t>pneumoniae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5104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Most authorities continue to recommend combination therapy of documented non–urinary tract P. </a:t>
            </a:r>
            <a:r>
              <a:rPr lang="en-US" dirty="0" err="1" smtClean="0"/>
              <a:t>aeruginosa</a:t>
            </a:r>
            <a:r>
              <a:rPr lang="en-US" dirty="0" smtClean="0"/>
              <a:t> infections, particularly pneumonia with bacteremia.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1257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where resistance to gentamicin and tobramycin has become a significant problem. 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6895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like </a:t>
            </a:r>
            <a:r>
              <a:rPr lang="en-US" dirty="0" err="1" smtClean="0"/>
              <a:t>amikacin</a:t>
            </a:r>
            <a:r>
              <a:rPr lang="en-US" dirty="0" smtClean="0"/>
              <a:t>, it is not metabolized by the majority of the aminoglycoside-inactivating enzymes,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60093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no evidence that these topical preparations shorten the time required for healing of wounds or that those containing a steroid are more effective.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4347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ml of a preparation containing 40 mg neomycin and 200,000 units </a:t>
            </a:r>
            <a:r>
              <a:rPr lang="en-US" dirty="0" err="1" smtClean="0"/>
              <a:t>polymyxin</a:t>
            </a:r>
            <a:r>
              <a:rPr lang="en-US" dirty="0" smtClean="0"/>
              <a:t> B per milliliter is diluted in 1 L of 0.9% sodium chloride solution and is used through appropriate catheter systems.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9297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Continuous </a:t>
            </a:r>
            <a:r>
              <a:rPr lang="en-US" dirty="0" err="1" smtClean="0"/>
              <a:t>arteriovenous</a:t>
            </a:r>
            <a:r>
              <a:rPr lang="en-US" dirty="0" smtClean="0"/>
              <a:t> hemofiltration (CAVH) and continuous </a:t>
            </a:r>
            <a:r>
              <a:rPr lang="en-US" dirty="0" err="1" smtClean="0"/>
              <a:t>venovenous</a:t>
            </a:r>
            <a:r>
              <a:rPr lang="en-US" dirty="0" smtClean="0"/>
              <a:t> hemofiltration (CVVH) will result in aminoglycoside clearances approximately equivalent to 15 and 15 to 30 ml/min of </a:t>
            </a:r>
            <a:r>
              <a:rPr lang="en-US" dirty="0" err="1" smtClean="0"/>
              <a:t>creatinine</a:t>
            </a:r>
            <a:r>
              <a:rPr lang="en-US" dirty="0" smtClean="0"/>
              <a:t> clearance, respectively, depending on the flow rate.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administered after each hemodialysis should maintain the plasma concentration in the desired range. However, a number of variables make this a rough approximation at best. 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487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Reactive oxygen species/reactive nitrogen species…. c-Jun N-terminal kinase (JNK), one of the signaling pathways activated by aminoglycosides </a:t>
            </a:r>
            <a:r>
              <a:rPr lang="en-US" i="1" dirty="0" smtClean="0"/>
              <a:t>via</a:t>
            </a:r>
            <a:r>
              <a:rPr lang="en-US" dirty="0" smtClean="0"/>
              <a:t> free radicals, protects the cochlear hair cells from damage due to neomycin treatment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3290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regenerate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80710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3-deoxy-4-C-methyl-3-methylamino-L-arabinopyranose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50719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concentrates to the greatest degree,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4320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Aminoglycosides may inhibit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prejunctional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release of acetylcholine while also reducing postsynaptic sensitivity to the transmitter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5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may be due either to accidental injection of a nerve during the course of parenteral therapy or to toxicity involving nerves remote from the site of antibiotic administration.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5250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Gentamicin or </a:t>
            </a:r>
            <a:r>
              <a:rPr lang="en-US" dirty="0" err="1" smtClean="0"/>
              <a:t>amikacin</a:t>
            </a:r>
            <a:r>
              <a:rPr lang="en-US" dirty="0" smtClean="0"/>
              <a:t> :- </a:t>
            </a:r>
          </a:p>
          <a:p>
            <a:r>
              <a:rPr lang="en-US" dirty="0" smtClean="0"/>
              <a:t>Useful for empirical treatment of nosocomial infections caused by multidrug-resistant gram-negative pathogens such as Pseudomonas or </a:t>
            </a:r>
            <a:r>
              <a:rPr lang="en-US" dirty="0" err="1" smtClean="0"/>
              <a:t>Acinetobacter</a:t>
            </a:r>
            <a:r>
              <a:rPr lang="en-US" dirty="0" smtClean="0"/>
              <a:t>. </a:t>
            </a:r>
          </a:p>
          <a:p>
            <a:r>
              <a:rPr lang="en-US" dirty="0" smtClean="0"/>
              <a:t>Useful for the treatment of serious urinary tract infections caused by enteric organisms that have acquired resistance to sulfa drugs, penicillins, </a:t>
            </a:r>
            <a:r>
              <a:rPr lang="en-US" dirty="0" err="1" smtClean="0"/>
              <a:t>cephalosporins</a:t>
            </a:r>
            <a:r>
              <a:rPr lang="en-US" dirty="0" smtClean="0"/>
              <a:t>, and </a:t>
            </a:r>
            <a:r>
              <a:rPr lang="en-US" dirty="0" err="1" smtClean="0"/>
              <a:t>fluoroquinolones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Combination with </a:t>
            </a:r>
            <a:r>
              <a:rPr lang="en-US" dirty="0" err="1" smtClean="0"/>
              <a:t>vancomycin</a:t>
            </a:r>
            <a:r>
              <a:rPr lang="en-US" dirty="0" smtClean="0"/>
              <a:t> or a β-lactam :- </a:t>
            </a:r>
          </a:p>
          <a:p>
            <a:r>
              <a:rPr lang="en-US" dirty="0" smtClean="0"/>
              <a:t>To enhance bactericidal effect (i.e., synergism), the clinical benefit of such combinations is unproven for most infections.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17874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093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and they should not be used as single agents to treat infections caused by gram-positive bacteria.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6853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4626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Provides a longer period when concentrations fall below the threshold for toxicity than does a multiple-dose regimen (12 hours versus less than 3 hours total in the example shown) Aminoglycoside bactericidal activity, on the other hand, is related directly to the peak concentration achieved because aminoglycosides cause concentration-dependent killing and a concentration-dependent </a:t>
            </a:r>
            <a:r>
              <a:rPr lang="en-US" dirty="0" err="1" smtClean="0"/>
              <a:t>postantibiotic</a:t>
            </a:r>
            <a:r>
              <a:rPr lang="en-US" dirty="0" smtClean="0"/>
              <a:t> effect. This enhanced activity at higher concentrations probably accounts for the equivalent efficacy of a once-daily regimen compared with a multiple-dose regimen despite the relatively prolonged periods of time that plasma concentrations are "</a:t>
            </a:r>
            <a:r>
              <a:rPr lang="en-US" dirty="0" err="1" smtClean="0"/>
              <a:t>subtherapeutic</a:t>
            </a:r>
            <a:r>
              <a:rPr lang="en-US" dirty="0" smtClean="0"/>
              <a:t>,"i.e., below the MIC.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9914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Half-lives of the drugs may be prolonged in the newborn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to 11 hours in the first week of life in newborns weighing less than 2 kg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hours in those weighing more than 2 kg .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914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undetectable trough concentration could reflect grossly inadequate dosing in patients who clear the drug rapidly with prolonged periods (perhaps well over half the dosing interval) during which concentrations are </a:t>
            </a:r>
            <a:r>
              <a:rPr lang="en-US" dirty="0" err="1" smtClean="0"/>
              <a:t>subtherapeutic</a:t>
            </a:r>
            <a:r>
              <a:rPr lang="en-US" dirty="0" smtClean="0"/>
              <a:t>. </a:t>
            </a:r>
          </a:p>
          <a:p>
            <a:r>
              <a:rPr lang="en-US" dirty="0" smtClean="0"/>
              <a:t>24-hour trough concentration target of 1 to 2 µg/ml actually would increase aminoglycoside exposure compared with a multiple-daily-dosing regimen , which defeats the goal of providing a washout with concentrations of 0 to 1 g/ml between 18 to 24 hours after a dose. . For example, if the plasma concentration from a sample obtained 8 hours after a dose of gentamicin is between 1.5 and 6 µg/ml, then the concentration at 18 hours will be less than 1 µg/ml  Target ranges of 1 to 1.5 µg/ml for gentamicin at 18 hours for patients with </a:t>
            </a:r>
            <a:r>
              <a:rPr lang="en-US" dirty="0" err="1" smtClean="0"/>
              <a:t>creatinine</a:t>
            </a:r>
            <a:r>
              <a:rPr lang="en-US" dirty="0" smtClean="0"/>
              <a:t> clearances above 50 ml/min and 1 to 2.5 µg/ml for those with clearances below 50 ml/min also have been used.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3797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Bacteriostatic against enterococci(penicillin</a:t>
            </a:r>
            <a:r>
              <a:rPr lang="en-US" baseline="0" dirty="0" smtClean="0"/>
              <a:t> g)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E257A-9073-4AB8-B653-F84CECF66E5C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300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60264D1-2DE3-40AC-B7E4-17D1278B9AEA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41F12B3-192D-444B-BC4E-250181280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7772400" cy="221128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38100" h="38100" prst="slope"/>
            </a:sp3d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Aminoglycosides 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541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A</a:t>
            </a:r>
            <a:r>
              <a:rPr lang="en-US" b="1" dirty="0" smtClean="0">
                <a:solidFill>
                  <a:schemeClr val="bg1"/>
                </a:solidFill>
              </a:rPr>
              <a:t>mino sugars</a:t>
            </a:r>
            <a:r>
              <a:rPr lang="en-US" dirty="0" smtClean="0">
                <a:solidFill>
                  <a:schemeClr val="bg1"/>
                </a:solidFill>
              </a:rPr>
              <a:t> attached to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 smtClean="0">
                <a:solidFill>
                  <a:schemeClr val="bg1"/>
                </a:solidFill>
              </a:rPr>
              <a:t>aminocyclitol</a:t>
            </a:r>
            <a:r>
              <a:rPr lang="en-US" dirty="0" smtClean="0">
                <a:solidFill>
                  <a:schemeClr val="bg1"/>
                </a:solidFill>
              </a:rPr>
              <a:t> distinguished Aminoglycosides families.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33949487"/>
              </p:ext>
            </p:extLst>
          </p:nvPr>
        </p:nvGraphicFramePr>
        <p:xfrm>
          <a:off x="685800" y="3276600"/>
          <a:ext cx="7620000" cy="23621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10000"/>
                <a:gridCol w="3810000"/>
              </a:tblGrid>
              <a:tr h="6339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Family 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Amino sugars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339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Neomycin 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-Three 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094255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Gentamycin</a:t>
                      </a:r>
                    </a:p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Kanamycin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-Two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840022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640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 HTML Help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50" t="28594" r="58656" b="34908"/>
          <a:stretch/>
        </p:blipFill>
        <p:spPr>
          <a:xfrm>
            <a:off x="685800" y="1524000"/>
            <a:ext cx="4495800" cy="4640239"/>
          </a:xfrm>
          <a:prstGeom prst="rect">
            <a:avLst/>
          </a:prstGeom>
        </p:spPr>
      </p:pic>
      <p:pic>
        <p:nvPicPr>
          <p:cNvPr id="8" name="Picture 7" descr="New HTML Help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64" t="52941" r="63284" b="13422"/>
          <a:stretch/>
        </p:blipFill>
        <p:spPr>
          <a:xfrm>
            <a:off x="5181600" y="1600199"/>
            <a:ext cx="3581400" cy="4564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7999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K</a:t>
            </a:r>
            <a:r>
              <a:rPr lang="en-US" b="1" dirty="0" smtClean="0">
                <a:solidFill>
                  <a:schemeClr val="bg1"/>
                </a:solidFill>
              </a:rPr>
              <a:t>anamycin family</a:t>
            </a:r>
            <a:r>
              <a:rPr lang="en-US" dirty="0" smtClean="0">
                <a:solidFill>
                  <a:schemeClr val="bg1"/>
                </a:solidFill>
              </a:rPr>
              <a:t> 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kanamycins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 and B, </a:t>
            </a:r>
            <a:r>
              <a:rPr lang="en-US" dirty="0" smtClean="0">
                <a:solidFill>
                  <a:schemeClr val="bg1"/>
                </a:solidFill>
              </a:rPr>
              <a:t>   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amikacin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tobramycin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two </a:t>
            </a:r>
            <a:r>
              <a:rPr lang="en-US" dirty="0">
                <a:solidFill>
                  <a:schemeClr val="bg1"/>
                </a:solidFill>
              </a:rPr>
              <a:t>amino </a:t>
            </a:r>
            <a:r>
              <a:rPr lang="en-US" dirty="0" smtClean="0">
                <a:solidFill>
                  <a:schemeClr val="bg1"/>
                </a:solidFill>
              </a:rPr>
              <a:t>sugars and </a:t>
            </a:r>
            <a:r>
              <a:rPr lang="en-US" dirty="0">
                <a:solidFill>
                  <a:schemeClr val="bg1"/>
                </a:solidFill>
              </a:rPr>
              <a:t>one of these is a 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3-aminohexose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59309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inciples of Medicinal Chemistry - - Dr. S. S. Kadam - Google Books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774" t="53324" r="19818" b="15064"/>
          <a:stretch/>
        </p:blipFill>
        <p:spPr>
          <a:xfrm>
            <a:off x="609600" y="1524000"/>
            <a:ext cx="3733800" cy="4648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rinciples of Medicinal Chemistry - - Dr. S. S. Kadam - Google Books - Windows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254" t="54309" r="44179" b="11769"/>
          <a:stretch/>
        </p:blipFill>
        <p:spPr>
          <a:xfrm>
            <a:off x="4724400" y="1752600"/>
            <a:ext cx="3886200" cy="4648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0916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G</a:t>
            </a:r>
            <a:r>
              <a:rPr lang="en-US" b="1" dirty="0" smtClean="0">
                <a:solidFill>
                  <a:schemeClr val="bg1"/>
                </a:solidFill>
              </a:rPr>
              <a:t>entamicin family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  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Gentamicins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C1, C1a, </a:t>
            </a:r>
            <a:r>
              <a:rPr lang="en-US" dirty="0" smtClean="0">
                <a:solidFill>
                  <a:schemeClr val="bg1"/>
                </a:solidFill>
              </a:rPr>
              <a:t>C2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  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Sisomicin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  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Netilmicin</a:t>
            </a:r>
            <a:r>
              <a:rPr lang="en-US" dirty="0" smtClean="0">
                <a:solidFill>
                  <a:schemeClr val="bg1"/>
                </a:solidFill>
              </a:rPr>
              <a:t>              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                                   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different </a:t>
            </a:r>
            <a:r>
              <a:rPr lang="en-US" dirty="0">
                <a:solidFill>
                  <a:schemeClr val="bg1"/>
                </a:solidFill>
              </a:rPr>
              <a:t>3-amino sugar </a:t>
            </a:r>
            <a:r>
              <a:rPr lang="en-US" dirty="0" smtClean="0">
                <a:solidFill>
                  <a:schemeClr val="bg1"/>
                </a:solidFill>
              </a:rPr>
              <a:t>named           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</a:t>
            </a:r>
            <a:r>
              <a:rPr lang="en-US" b="1" dirty="0" err="1" smtClean="0">
                <a:solidFill>
                  <a:schemeClr val="bg1"/>
                </a:solidFill>
              </a:rPr>
              <a:t>garosamine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87051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entamicin: Analysis of Drugs and Poisons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6" t="35190" r="10862" b="11721"/>
          <a:stretch/>
        </p:blipFill>
        <p:spPr>
          <a:xfrm>
            <a:off x="381001" y="914400"/>
            <a:ext cx="8153400" cy="53214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4031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ucsfsop.org/class/pharm10/p3_pdc_exam_cd_2008/Fall/Fall%202006%20and%20back/Pharm%20Chem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77" t="35056" r="49171" b="14791"/>
          <a:stretch/>
        </p:blipFill>
        <p:spPr>
          <a:xfrm>
            <a:off x="1143000" y="1447800"/>
            <a:ext cx="6858000" cy="4876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</a:t>
            </a:r>
            <a:r>
              <a:rPr lang="en-US" dirty="0" smtClean="0">
                <a:solidFill>
                  <a:schemeClr val="bg1"/>
                </a:solidFill>
              </a:rPr>
              <a:t>Structure </a:t>
            </a:r>
            <a:r>
              <a:rPr lang="en-US" dirty="0">
                <a:solidFill>
                  <a:schemeClr val="bg1"/>
                </a:solidFill>
              </a:rPr>
              <a:t>Activity Relationships</a:t>
            </a:r>
          </a:p>
        </p:txBody>
      </p:sp>
    </p:spTree>
    <p:extLst>
      <p:ext uri="{BB962C8B-B14F-4D97-AF65-F5344CB8AC3E}">
        <p14:creationId xmlns="" xmlns:p14="http://schemas.microsoft.com/office/powerpoint/2010/main" val="1440318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ucsfsop.org/class/pharm10/p3_pdc_exam_cd_2008/Fall/Fall%202006%20and%20back/Pharm%20Chem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82" t="33840" r="50000" b="15399"/>
          <a:stretch/>
        </p:blipFill>
        <p:spPr>
          <a:xfrm>
            <a:off x="1011765" y="1143000"/>
            <a:ext cx="6760635" cy="5029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0900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ucsfsop.org/class/pharm10/p3_pdc_exam_cd_2008/Fall/Fall%202006%20and%20back/Pharm%20Chem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77" t="28672" r="50664" b="22390"/>
          <a:stretch/>
        </p:blipFill>
        <p:spPr>
          <a:xfrm>
            <a:off x="914400" y="1236221"/>
            <a:ext cx="6934200" cy="48720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80007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0">
              <a:buClr>
                <a:srgbClr val="F3A447"/>
              </a:buClr>
              <a:buFont typeface="Wingdings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</a:rPr>
              <a:t>Energy-dependent phase I (EDP1)</a:t>
            </a:r>
            <a:r>
              <a:rPr lang="en-US" sz="2400" dirty="0">
                <a:solidFill>
                  <a:prstClr val="black"/>
                </a:solidFill>
              </a:rPr>
              <a:t> :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 Mechanism of action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Google Image Result for - Windows Internet Explor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66" t="46102" r="48507" b="32560"/>
          <a:stretch/>
        </p:blipFill>
        <p:spPr>
          <a:xfrm>
            <a:off x="6324600" y="381001"/>
            <a:ext cx="2251881" cy="990600"/>
          </a:xfrm>
          <a:prstGeom prst="rect">
            <a:avLst/>
          </a:prstGeom>
        </p:spPr>
      </p:pic>
      <p:pic>
        <p:nvPicPr>
          <p:cNvPr id="6" name="Picture 5" descr="Google Image Result for http://www.pdbj.org/eprots/images/2ODJ/2ODJ1.jpg - Windows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33" t="36254" r="45522" b="19429"/>
          <a:stretch/>
        </p:blipFill>
        <p:spPr>
          <a:xfrm>
            <a:off x="1295401" y="1896207"/>
            <a:ext cx="5486400" cy="3285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6782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effectLst/>
              </a:rPr>
              <a:t>Aminoglycoside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:-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molecule or a portion of a molecule composed of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amino-modified sugars</a:t>
            </a:r>
            <a:endParaRPr lang="en-US" baseline="30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In use since </a:t>
            </a:r>
            <a:r>
              <a:rPr lang="en-US" b="1" dirty="0" smtClean="0">
                <a:solidFill>
                  <a:schemeClr val="bg1"/>
                </a:solidFill>
              </a:rPr>
              <a:t>1944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Effective </a:t>
            </a:r>
            <a:r>
              <a:rPr lang="en-US" dirty="0">
                <a:solidFill>
                  <a:schemeClr val="bg1"/>
                </a:solidFill>
              </a:rPr>
              <a:t>antibiotics for treating </a:t>
            </a:r>
            <a:r>
              <a:rPr lang="en-US" b="1" dirty="0">
                <a:solidFill>
                  <a:schemeClr val="bg1"/>
                </a:solidFill>
              </a:rPr>
              <a:t>severe infections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</a:t>
            </a:r>
            <a:r>
              <a:rPr lang="en-US" dirty="0" smtClean="0">
                <a:solidFill>
                  <a:schemeClr val="bg1"/>
                </a:solidFill>
              </a:rPr>
              <a:t> Introduction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introduction images - Google Search - Windows Internet Explor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180" t="47743" r="10298" b="18335"/>
          <a:stretch/>
        </p:blipFill>
        <p:spPr>
          <a:xfrm>
            <a:off x="7086600" y="609600"/>
            <a:ext cx="1261398" cy="966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5706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Clr>
                <a:srgbClr val="F3A447"/>
              </a:buClr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lvl="0">
              <a:buClr>
                <a:srgbClr val="F3A447"/>
              </a:buClr>
            </a:pPr>
            <a:endParaRPr lang="en-US" sz="2400" dirty="0" smtClean="0">
              <a:solidFill>
                <a:prstClr val="black"/>
              </a:solidFill>
            </a:endParaRPr>
          </a:p>
          <a:p>
            <a:pPr lvl="0">
              <a:buClr>
                <a:srgbClr val="F3A447"/>
              </a:buClr>
            </a:pPr>
            <a:r>
              <a:rPr lang="en-US" sz="2400" dirty="0" smtClean="0">
                <a:solidFill>
                  <a:prstClr val="black"/>
                </a:solidFill>
              </a:rPr>
              <a:t>Rate-limiting </a:t>
            </a:r>
            <a:r>
              <a:rPr lang="en-US" sz="2400" dirty="0">
                <a:solidFill>
                  <a:prstClr val="black"/>
                </a:solidFill>
              </a:rPr>
              <a:t>and can be blocked by :</a:t>
            </a:r>
          </a:p>
          <a:p>
            <a:pPr marL="0" lvl="0" indent="0">
              <a:buClr>
                <a:srgbClr val="F3A447"/>
              </a:buClr>
              <a:buNone/>
            </a:pPr>
            <a:r>
              <a:rPr lang="en-US" sz="2400" dirty="0">
                <a:solidFill>
                  <a:prstClr val="black"/>
                </a:solidFill>
              </a:rPr>
              <a:t>                            -divalent </a:t>
            </a:r>
            <a:r>
              <a:rPr lang="en-US" sz="2400" dirty="0" err="1">
                <a:solidFill>
                  <a:prstClr val="black"/>
                </a:solidFill>
              </a:rPr>
              <a:t>cations</a:t>
            </a:r>
            <a:r>
              <a:rPr lang="en-US" sz="2400" dirty="0">
                <a:solidFill>
                  <a:prstClr val="black"/>
                </a:solidFill>
              </a:rPr>
              <a:t> (e.g., Ca2+ and Mg2+),  </a:t>
            </a:r>
          </a:p>
          <a:p>
            <a:pPr marL="0" lvl="0" indent="0">
              <a:buClr>
                <a:srgbClr val="F3A447"/>
              </a:buClr>
              <a:buNone/>
            </a:pPr>
            <a:r>
              <a:rPr lang="en-US" sz="2400" dirty="0">
                <a:solidFill>
                  <a:prstClr val="black"/>
                </a:solidFill>
              </a:rPr>
              <a:t>                            -</a:t>
            </a:r>
            <a:r>
              <a:rPr lang="en-US" sz="2400" dirty="0" err="1">
                <a:solidFill>
                  <a:prstClr val="black"/>
                </a:solidFill>
              </a:rPr>
              <a:t>hyperosmolarity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</a:p>
          <a:p>
            <a:pPr marL="0" lvl="0" indent="0">
              <a:buClr>
                <a:srgbClr val="F3A447"/>
              </a:buClr>
              <a:buNone/>
            </a:pPr>
            <a:r>
              <a:rPr lang="en-US" sz="2400" dirty="0">
                <a:solidFill>
                  <a:prstClr val="black"/>
                </a:solidFill>
              </a:rPr>
              <a:t>                            -a reduction in pH  (acidic urine) </a:t>
            </a:r>
          </a:p>
          <a:p>
            <a:pPr marL="0" lvl="0" indent="0">
              <a:buClr>
                <a:srgbClr val="F3A447"/>
              </a:buClr>
              <a:buNone/>
            </a:pPr>
            <a:r>
              <a:rPr lang="en-US" sz="2400" dirty="0">
                <a:solidFill>
                  <a:prstClr val="black"/>
                </a:solidFill>
              </a:rPr>
              <a:t>                            -anaerobic conditions (abscess) </a:t>
            </a:r>
          </a:p>
          <a:p>
            <a:pPr marL="0" lvl="0" indent="0">
              <a:buClr>
                <a:srgbClr val="F3A447"/>
              </a:buClr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69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w HTML Hel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732" t="30192" r="17829" b="37284"/>
          <a:stretch/>
        </p:blipFill>
        <p:spPr>
          <a:xfrm>
            <a:off x="838200" y="990600"/>
            <a:ext cx="7501753" cy="5181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/>
          <a:lstStyle/>
          <a:p>
            <a:r>
              <a:rPr lang="en-US" dirty="0" smtClean="0"/>
              <a:t>           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80028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E</a:t>
            </a:r>
            <a:r>
              <a:rPr lang="en-US" b="1" dirty="0" smtClean="0">
                <a:solidFill>
                  <a:schemeClr val="bg1"/>
                </a:solidFill>
              </a:rPr>
              <a:t>nergy-dependent </a:t>
            </a:r>
            <a:r>
              <a:rPr lang="en-US" b="1" dirty="0">
                <a:solidFill>
                  <a:schemeClr val="bg1"/>
                </a:solidFill>
              </a:rPr>
              <a:t>phase II (EDP2</a:t>
            </a:r>
            <a:r>
              <a:rPr lang="en-US" b="1" dirty="0" smtClean="0">
                <a:solidFill>
                  <a:schemeClr val="bg1"/>
                </a:solidFill>
              </a:rPr>
              <a:t>) :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Progression </a:t>
            </a:r>
            <a:r>
              <a:rPr lang="en-US" dirty="0">
                <a:solidFill>
                  <a:schemeClr val="bg1"/>
                </a:solidFill>
              </a:rPr>
              <a:t>of the leakage of small ions, followed by larger molecules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proteins </a:t>
            </a:r>
            <a:r>
              <a:rPr lang="en-US" dirty="0" smtClean="0">
                <a:solidFill>
                  <a:schemeClr val="bg1"/>
                </a:solidFill>
              </a:rPr>
              <a:t>prior </a:t>
            </a:r>
            <a:r>
              <a:rPr lang="en-US" dirty="0">
                <a:solidFill>
                  <a:schemeClr val="bg1"/>
                </a:solidFill>
              </a:rPr>
              <a:t>to aminoglycoside-induced death.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.png - Windows Photo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328" t="37347" r="33433" b="37211"/>
          <a:stretch/>
        </p:blipFill>
        <p:spPr>
          <a:xfrm>
            <a:off x="1600200" y="2133600"/>
            <a:ext cx="5867400" cy="2133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0880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Resistant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to aminoglycosides because of 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Failure </a:t>
            </a:r>
            <a:r>
              <a:rPr lang="en-US" sz="2400" dirty="0">
                <a:solidFill>
                  <a:schemeClr val="bg1"/>
                </a:solidFill>
              </a:rPr>
              <a:t>of the antibiotic to penetrate </a:t>
            </a:r>
            <a:r>
              <a:rPr lang="en-US" sz="2400" dirty="0" err="1" smtClean="0">
                <a:solidFill>
                  <a:schemeClr val="bg1"/>
                </a:solidFill>
              </a:rPr>
              <a:t>intracellularly</a:t>
            </a:r>
            <a:r>
              <a:rPr lang="en-US" sz="2400" dirty="0" smtClean="0">
                <a:solidFill>
                  <a:schemeClr val="bg1"/>
                </a:solidFill>
              </a:rPr>
              <a:t> (</a:t>
            </a:r>
            <a:r>
              <a:rPr lang="en-US" sz="2400" b="1" dirty="0" smtClean="0">
                <a:solidFill>
                  <a:schemeClr val="bg1"/>
                </a:solidFill>
              </a:rPr>
              <a:t>Natural resistance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:-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Pseudomonas </a:t>
            </a:r>
            <a:r>
              <a:rPr lang="en-US" sz="2400" dirty="0" err="1" smtClean="0">
                <a:solidFill>
                  <a:schemeClr val="bg1"/>
                </a:solidFill>
              </a:rPr>
              <a:t>aeruginosa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r>
              <a:rPr lang="en-US" sz="2400" dirty="0">
                <a:solidFill>
                  <a:schemeClr val="bg1"/>
                </a:solidFill>
              </a:rPr>
              <a:t> Enterococcus </a:t>
            </a:r>
            <a:r>
              <a:rPr lang="en-US" sz="2400" dirty="0" err="1" smtClean="0">
                <a:solidFill>
                  <a:schemeClr val="bg1"/>
                </a:solidFill>
              </a:rPr>
              <a:t>faecalis</a:t>
            </a:r>
            <a:r>
              <a:rPr lang="en-US" sz="2400" dirty="0" smtClean="0">
                <a:solidFill>
                  <a:schemeClr val="bg1"/>
                </a:solidFill>
              </a:rPr>
              <a:t>, E. </a:t>
            </a:r>
            <a:r>
              <a:rPr lang="en-US" sz="2400" dirty="0" err="1" smtClean="0">
                <a:solidFill>
                  <a:schemeClr val="bg1"/>
                </a:solidFill>
              </a:rPr>
              <a:t>faecium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</a:rPr>
              <a:t>Low </a:t>
            </a:r>
            <a:r>
              <a:rPr lang="en-US" sz="2400" dirty="0">
                <a:solidFill>
                  <a:schemeClr val="bg1"/>
                </a:solidFill>
              </a:rPr>
              <a:t>affinity of the drug for the </a:t>
            </a:r>
            <a:r>
              <a:rPr lang="en-US" sz="2400" b="1" dirty="0">
                <a:solidFill>
                  <a:schemeClr val="bg1"/>
                </a:solidFill>
              </a:rPr>
              <a:t>bacterial </a:t>
            </a:r>
            <a:r>
              <a:rPr lang="en-US" sz="2400" b="1" dirty="0" smtClean="0">
                <a:solidFill>
                  <a:schemeClr val="bg1"/>
                </a:solidFill>
              </a:rPr>
              <a:t>ribosome :-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 -Escherichia coli,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 -5% </a:t>
            </a:r>
            <a:r>
              <a:rPr lang="en-US" sz="2400" dirty="0">
                <a:solidFill>
                  <a:schemeClr val="bg1"/>
                </a:solidFill>
              </a:rPr>
              <a:t>of strains of </a:t>
            </a:r>
            <a:r>
              <a:rPr lang="en-US" sz="2400" dirty="0" smtClean="0">
                <a:solidFill>
                  <a:schemeClr val="bg1"/>
                </a:solidFill>
              </a:rPr>
              <a:t>P. </a:t>
            </a:r>
            <a:r>
              <a:rPr lang="en-US" sz="2400" dirty="0" err="1" smtClean="0">
                <a:solidFill>
                  <a:schemeClr val="bg1"/>
                </a:solidFill>
              </a:rPr>
              <a:t>aeruginosa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</a:t>
            </a:r>
            <a:r>
              <a:rPr lang="en-US" sz="2400" dirty="0" smtClean="0">
                <a:solidFill>
                  <a:prstClr val="black"/>
                </a:solidFill>
              </a:rPr>
              <a:t>-Half </a:t>
            </a:r>
            <a:r>
              <a:rPr lang="en-US" sz="2400" dirty="0">
                <a:solidFill>
                  <a:prstClr val="black"/>
                </a:solidFill>
              </a:rPr>
              <a:t>the streptomycin-resistant strains of enterococci </a:t>
            </a:r>
          </a:p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        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It </a:t>
            </a:r>
            <a:r>
              <a:rPr lang="en-US" sz="2400" dirty="0">
                <a:solidFill>
                  <a:prstClr val="black"/>
                </a:solidFill>
              </a:rPr>
              <a:t>is specific for streptomycin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</a:t>
            </a:r>
            <a:r>
              <a:rPr lang="en-US" dirty="0" smtClean="0">
                <a:solidFill>
                  <a:schemeClr val="bg1"/>
                </a:solidFill>
              </a:rPr>
              <a:t>Microbial </a:t>
            </a:r>
            <a:r>
              <a:rPr lang="en-US" dirty="0">
                <a:solidFill>
                  <a:schemeClr val="bg1"/>
                </a:solidFill>
              </a:rPr>
              <a:t>Resistance </a:t>
            </a:r>
          </a:p>
        </p:txBody>
      </p:sp>
      <p:pic>
        <p:nvPicPr>
          <p:cNvPr id="4" name="Picture 3" descr="microbial resistance - Google Search - Windows Internet Explorer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64" t="44939" r="65672" b="34270"/>
          <a:stretch/>
        </p:blipFill>
        <p:spPr>
          <a:xfrm>
            <a:off x="7010400" y="457200"/>
            <a:ext cx="1569493" cy="10372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3351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150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2800" dirty="0" smtClean="0">
                <a:solidFill>
                  <a:prstClr val="black"/>
                </a:solidFill>
              </a:rPr>
              <a:t>Inactivation of the drug by </a:t>
            </a:r>
            <a:r>
              <a:rPr lang="en-US" sz="2800" b="1" dirty="0" smtClean="0">
                <a:solidFill>
                  <a:prstClr val="black"/>
                </a:solidFill>
              </a:rPr>
              <a:t>microbial enzymes :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0"/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Most </a:t>
            </a:r>
            <a:r>
              <a:rPr lang="en-US" sz="2800" dirty="0">
                <a:solidFill>
                  <a:prstClr val="black"/>
                </a:solidFill>
              </a:rPr>
              <a:t>common mechanism 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0">
              <a:buClr>
                <a:srgbClr val="F3A447"/>
              </a:buClr>
            </a:pPr>
            <a:r>
              <a:rPr lang="en-US" dirty="0">
                <a:solidFill>
                  <a:prstClr val="black"/>
                </a:solidFill>
              </a:rPr>
              <a:t>The genes encoding aminoglycoside-modifying enzymes are acquired primarily by </a:t>
            </a:r>
          </a:p>
          <a:p>
            <a:pPr marL="0" lvl="0" indent="0">
              <a:buClr>
                <a:srgbClr val="F3A447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         -Conjugation </a:t>
            </a:r>
          </a:p>
          <a:p>
            <a:pPr marL="0" lvl="0" indent="0">
              <a:buClr>
                <a:srgbClr val="F3A447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         -Transfer of resistance </a:t>
            </a:r>
            <a:r>
              <a:rPr lang="en-US" dirty="0" smtClean="0">
                <a:solidFill>
                  <a:prstClr val="black"/>
                </a:solidFill>
              </a:rPr>
              <a:t>plasmids</a:t>
            </a:r>
            <a:endParaRPr lang="en-US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err="1">
                <a:solidFill>
                  <a:schemeClr val="bg1"/>
                </a:solidFill>
              </a:rPr>
              <a:t>Amikacin</a:t>
            </a:r>
            <a:r>
              <a:rPr lang="en-US" b="1" dirty="0">
                <a:solidFill>
                  <a:schemeClr val="bg1"/>
                </a:solidFill>
              </a:rPr>
              <a:t> :-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Strains </a:t>
            </a:r>
            <a:r>
              <a:rPr lang="en-US" dirty="0">
                <a:solidFill>
                  <a:schemeClr val="bg1"/>
                </a:solidFill>
              </a:rPr>
              <a:t>that are resistant to multiple other drugs tend to be susceptible to </a:t>
            </a:r>
            <a:r>
              <a:rPr lang="en-US" dirty="0" err="1">
                <a:solidFill>
                  <a:schemeClr val="bg1"/>
                </a:solidFill>
              </a:rPr>
              <a:t>amikacin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lvl="0" indent="0">
              <a:buClr>
                <a:srgbClr val="F3A447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98856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w HTML Hel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908" t="54844" r="19155"/>
          <a:stretch/>
        </p:blipFill>
        <p:spPr>
          <a:xfrm>
            <a:off x="533400" y="381000"/>
            <a:ext cx="8153400" cy="5943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7048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ross-resistance :-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because </a:t>
            </a:r>
            <a:r>
              <a:rPr lang="en-US" dirty="0">
                <a:solidFill>
                  <a:schemeClr val="bg1"/>
                </a:solidFill>
              </a:rPr>
              <a:t>the inactivating enzyme is </a:t>
            </a:r>
            <a:r>
              <a:rPr lang="en-US" dirty="0" err="1" smtClean="0">
                <a:solidFill>
                  <a:schemeClr val="bg1"/>
                </a:solidFill>
              </a:rPr>
              <a:t>bifunctional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Different chemical </a:t>
            </a:r>
            <a:r>
              <a:rPr lang="en-US" dirty="0">
                <a:solidFill>
                  <a:schemeClr val="bg1"/>
                </a:solidFill>
              </a:rPr>
              <a:t>structures of streptomycin and other </a:t>
            </a:r>
            <a:r>
              <a:rPr lang="en-US" dirty="0" smtClean="0">
                <a:solidFill>
                  <a:schemeClr val="bg1"/>
                </a:solidFill>
              </a:rPr>
              <a:t>aminoglycosides :-</a:t>
            </a:r>
          </a:p>
          <a:p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entamicin-resistant </a:t>
            </a:r>
            <a:r>
              <a:rPr lang="en-US" dirty="0">
                <a:solidFill>
                  <a:schemeClr val="bg1"/>
                </a:solidFill>
              </a:rPr>
              <a:t>strains of enterococci may be susceptible to streptomycin.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5175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Bactericidal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Bacterial killing is </a:t>
            </a:r>
            <a:r>
              <a:rPr lang="en-US" b="1" dirty="0">
                <a:solidFill>
                  <a:schemeClr val="bg1"/>
                </a:solidFill>
              </a:rPr>
              <a:t>concentration-dependent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A post-antibiotic </a:t>
            </a:r>
            <a:r>
              <a:rPr lang="en-US" b="1" dirty="0" smtClean="0">
                <a:solidFill>
                  <a:schemeClr val="bg1"/>
                </a:solidFill>
              </a:rPr>
              <a:t>effect :-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 duration of this effect also is concentration dependent.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Primarily </a:t>
            </a:r>
            <a:r>
              <a:rPr lang="en-US" dirty="0">
                <a:solidFill>
                  <a:schemeClr val="bg1"/>
                </a:solidFill>
              </a:rPr>
              <a:t>against </a:t>
            </a:r>
            <a:r>
              <a:rPr lang="en-US" b="1" dirty="0">
                <a:solidFill>
                  <a:schemeClr val="bg1"/>
                </a:solidFill>
              </a:rPr>
              <a:t>aerobic gram-negative </a:t>
            </a:r>
            <a:r>
              <a:rPr lang="en-US" b="1" dirty="0" smtClean="0">
                <a:solidFill>
                  <a:schemeClr val="bg1"/>
                </a:solidFill>
              </a:rPr>
              <a:t>bacilli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Action </a:t>
            </a:r>
            <a:r>
              <a:rPr lang="en-US" dirty="0">
                <a:solidFill>
                  <a:schemeClr val="bg1"/>
                </a:solidFill>
              </a:rPr>
              <a:t>against most </a:t>
            </a:r>
            <a:r>
              <a:rPr lang="en-US" b="1" dirty="0">
                <a:solidFill>
                  <a:schemeClr val="bg1"/>
                </a:solidFill>
              </a:rPr>
              <a:t>gram-positive bacteria</a:t>
            </a:r>
            <a:r>
              <a:rPr lang="en-US" dirty="0">
                <a:solidFill>
                  <a:schemeClr val="bg1"/>
                </a:solidFill>
              </a:rPr>
              <a:t> is </a:t>
            </a:r>
            <a:r>
              <a:rPr lang="en-US" dirty="0" smtClean="0">
                <a:solidFill>
                  <a:schemeClr val="bg1"/>
                </a:solidFill>
              </a:rPr>
              <a:t>limited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Streptomycin </a:t>
            </a:r>
            <a:r>
              <a:rPr lang="en-US" b="1" dirty="0">
                <a:solidFill>
                  <a:schemeClr val="bg1"/>
                </a:solidFill>
              </a:rPr>
              <a:t>and Kanamycin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:- more </a:t>
            </a:r>
            <a:r>
              <a:rPr lang="en-US" dirty="0">
                <a:solidFill>
                  <a:schemeClr val="bg1"/>
                </a:solidFill>
              </a:rPr>
              <a:t>limited spectrum compared with other aminoglycosides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Antibacterial </a:t>
            </a:r>
            <a:r>
              <a:rPr lang="en-US" dirty="0">
                <a:solidFill>
                  <a:schemeClr val="bg1"/>
                </a:solidFill>
              </a:rPr>
              <a:t>Spectrum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bacteria viruses fungi - Google Search - Windows Internet Explorer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15" t="46102" r="65970" b="33654"/>
          <a:stretch/>
        </p:blipFill>
        <p:spPr>
          <a:xfrm>
            <a:off x="6629400" y="381000"/>
            <a:ext cx="1796052" cy="137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7329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Tobramycin :-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More </a:t>
            </a:r>
            <a:r>
              <a:rPr lang="en-US" dirty="0">
                <a:solidFill>
                  <a:schemeClr val="bg1"/>
                </a:solidFill>
              </a:rPr>
              <a:t>active against P. </a:t>
            </a:r>
            <a:r>
              <a:rPr lang="en-US" dirty="0" err="1">
                <a:solidFill>
                  <a:schemeClr val="bg1"/>
                </a:solidFill>
              </a:rPr>
              <a:t>aeruginosa</a:t>
            </a:r>
            <a:r>
              <a:rPr lang="en-US" dirty="0">
                <a:solidFill>
                  <a:schemeClr val="bg1"/>
                </a:solidFill>
              </a:rPr>
              <a:t> and some Proteus spp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>
                <a:solidFill>
                  <a:schemeClr val="bg1"/>
                </a:solidFill>
              </a:rPr>
              <a:t>Amikacin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:-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Effective against P. </a:t>
            </a:r>
            <a:r>
              <a:rPr lang="en-US" dirty="0" err="1" smtClean="0">
                <a:solidFill>
                  <a:schemeClr val="bg1"/>
                </a:solidFill>
              </a:rPr>
              <a:t>aeruginosa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Also against </a:t>
            </a:r>
            <a:r>
              <a:rPr lang="en-US" dirty="0" err="1" smtClean="0">
                <a:solidFill>
                  <a:schemeClr val="bg1"/>
                </a:solidFill>
              </a:rPr>
              <a:t>Klebsiella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Enterobacter</a:t>
            </a:r>
            <a:r>
              <a:rPr lang="en-US" dirty="0">
                <a:solidFill>
                  <a:schemeClr val="bg1"/>
                </a:solidFill>
              </a:rPr>
              <a:t>, and E. coli that are resistant to gentamicin and tobramycin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Neomycin :-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Highly </a:t>
            </a:r>
            <a:r>
              <a:rPr lang="en-US" dirty="0">
                <a:solidFill>
                  <a:schemeClr val="bg1"/>
                </a:solidFill>
              </a:rPr>
              <a:t>sensitive </a:t>
            </a:r>
            <a:r>
              <a:rPr lang="en-US" dirty="0" smtClean="0">
                <a:solidFill>
                  <a:schemeClr val="bg1"/>
                </a:solidFill>
              </a:rPr>
              <a:t>to E</a:t>
            </a:r>
            <a:r>
              <a:rPr lang="en-US" dirty="0">
                <a:solidFill>
                  <a:schemeClr val="bg1"/>
                </a:solidFill>
              </a:rPr>
              <a:t>. coli, </a:t>
            </a:r>
            <a:r>
              <a:rPr lang="en-US" dirty="0" err="1">
                <a:solidFill>
                  <a:schemeClr val="bg1"/>
                </a:solidFill>
              </a:rPr>
              <a:t>Enterobacter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aerogenes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Klebsiella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pneumoniae</a:t>
            </a:r>
            <a:r>
              <a:rPr lang="en-US" dirty="0">
                <a:solidFill>
                  <a:schemeClr val="bg1"/>
                </a:solidFill>
              </a:rPr>
              <a:t>, and Proteus vulgaris.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Gram-positive </a:t>
            </a:r>
            <a:r>
              <a:rPr lang="en-US" dirty="0">
                <a:solidFill>
                  <a:schemeClr val="bg1"/>
                </a:solidFill>
              </a:rPr>
              <a:t>microorganisms that are inhibited include S. </a:t>
            </a:r>
            <a:r>
              <a:rPr lang="en-US" dirty="0" err="1">
                <a:solidFill>
                  <a:schemeClr val="bg1"/>
                </a:solidFill>
              </a:rPr>
              <a:t>aureus</a:t>
            </a:r>
            <a:r>
              <a:rPr lang="en-US" dirty="0">
                <a:solidFill>
                  <a:schemeClr val="bg1"/>
                </a:solidFill>
              </a:rPr>
              <a:t> and E. </a:t>
            </a:r>
            <a:r>
              <a:rPr lang="en-US" dirty="0" err="1">
                <a:solidFill>
                  <a:schemeClr val="bg1"/>
                </a:solidFill>
              </a:rPr>
              <a:t>faecalis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M. tuberculosis also sensitive 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5673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</a:t>
            </a:r>
            <a:r>
              <a:rPr lang="en-US" b="1" dirty="0" smtClean="0">
                <a:solidFill>
                  <a:schemeClr val="bg1"/>
                </a:solidFill>
              </a:rPr>
              <a:t>ighly </a:t>
            </a:r>
            <a:r>
              <a:rPr lang="en-US" b="1" dirty="0">
                <a:solidFill>
                  <a:schemeClr val="bg1"/>
                </a:solidFill>
              </a:rPr>
              <a:t>polar </a:t>
            </a:r>
            <a:r>
              <a:rPr lang="en-US" b="1" dirty="0" err="1">
                <a:solidFill>
                  <a:schemeClr val="bg1"/>
                </a:solidFill>
              </a:rPr>
              <a:t>cations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(due to hydroxyl and amine groups)</a:t>
            </a:r>
            <a:endParaRPr lang="en-US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Absorption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</a:p>
          <a:p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ery </a:t>
            </a:r>
            <a:r>
              <a:rPr lang="en-US" dirty="0">
                <a:solidFill>
                  <a:schemeClr val="bg1"/>
                </a:solidFill>
              </a:rPr>
              <a:t>poorly absorbed from the </a:t>
            </a:r>
            <a:r>
              <a:rPr lang="en-US" b="1" dirty="0">
                <a:solidFill>
                  <a:schemeClr val="bg1"/>
                </a:solidFill>
              </a:rPr>
              <a:t>gastrointestinal </a:t>
            </a:r>
            <a:r>
              <a:rPr lang="en-US" b="1" dirty="0" smtClean="0">
                <a:solidFill>
                  <a:schemeClr val="bg1"/>
                </a:solidFill>
              </a:rPr>
              <a:t>tract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(Less </a:t>
            </a:r>
            <a:r>
              <a:rPr lang="en-US" dirty="0">
                <a:solidFill>
                  <a:schemeClr val="bg1"/>
                </a:solidFill>
              </a:rPr>
              <a:t>than 1% of a </a:t>
            </a:r>
            <a:r>
              <a:rPr lang="en-US" dirty="0" smtClean="0">
                <a:solidFill>
                  <a:schemeClr val="bg1"/>
                </a:solidFill>
              </a:rPr>
              <a:t>dose)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Long-term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oral or rectal </a:t>
            </a:r>
            <a:r>
              <a:rPr lang="en-US" dirty="0" smtClean="0">
                <a:solidFill>
                  <a:schemeClr val="bg1"/>
                </a:solidFill>
              </a:rPr>
              <a:t>administration :-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accumulation </a:t>
            </a:r>
            <a:r>
              <a:rPr lang="en-US" dirty="0">
                <a:solidFill>
                  <a:schemeClr val="bg1"/>
                </a:solidFill>
              </a:rPr>
              <a:t>to toxic concentrations in patients with renal impairment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Pharmacokinetics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Google Image Result for - Windows Internet Explor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16" t="36800" r="38358" b="18335"/>
          <a:stretch/>
        </p:blipFill>
        <p:spPr>
          <a:xfrm>
            <a:off x="6626613" y="457200"/>
            <a:ext cx="1907787" cy="914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1488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Limited </a:t>
            </a:r>
            <a:r>
              <a:rPr lang="en-US" dirty="0">
                <a:solidFill>
                  <a:schemeClr val="bg1"/>
                </a:solidFill>
              </a:rPr>
              <a:t>use </a:t>
            </a:r>
            <a:r>
              <a:rPr lang="en-US" dirty="0" smtClean="0">
                <a:solidFill>
                  <a:schemeClr val="bg1"/>
                </a:solidFill>
              </a:rPr>
              <a:t>due to </a:t>
            </a:r>
            <a:r>
              <a:rPr lang="en-US" b="1" dirty="0" smtClean="0">
                <a:solidFill>
                  <a:schemeClr val="bg1"/>
                </a:solidFill>
              </a:rPr>
              <a:t>serious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adverse effects, especially ototoxicity and </a:t>
            </a:r>
            <a:r>
              <a:rPr lang="en-US" dirty="0" smtClean="0">
                <a:solidFill>
                  <a:schemeClr val="bg1"/>
                </a:solidFill>
              </a:rPr>
              <a:t>nephrotoxicity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Aminoglycosides </a:t>
            </a:r>
            <a:r>
              <a:rPr lang="en-US" b="1" dirty="0" smtClean="0">
                <a:solidFill>
                  <a:schemeClr val="bg1"/>
                </a:solidFill>
              </a:rPr>
              <a:t>group</a:t>
            </a:r>
            <a:r>
              <a:rPr lang="en-US" dirty="0" smtClean="0">
                <a:solidFill>
                  <a:schemeClr val="bg1"/>
                </a:solidFill>
              </a:rPr>
              <a:t> includes :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streptomycin,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gentamicin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netilmicin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sisomicin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Isepamicin</a:t>
            </a:r>
            <a:r>
              <a:rPr lang="en-US" dirty="0">
                <a:solidFill>
                  <a:schemeClr val="bg1"/>
                </a:solidFill>
              </a:rPr>
              <a:t> 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neomycin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paromomycin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Framycetin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kanamycin, tobramycin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amikacin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87456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Gastrointestinal </a:t>
            </a:r>
            <a:r>
              <a:rPr lang="en-US" b="1" dirty="0">
                <a:solidFill>
                  <a:schemeClr val="bg1"/>
                </a:solidFill>
              </a:rPr>
              <a:t>disease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-ulcers </a:t>
            </a:r>
            <a:r>
              <a:rPr lang="en-US" dirty="0">
                <a:solidFill>
                  <a:schemeClr val="bg1"/>
                </a:solidFill>
              </a:rPr>
              <a:t>or inflammatory bowel </a:t>
            </a:r>
            <a:r>
              <a:rPr lang="en-US" dirty="0" smtClean="0">
                <a:solidFill>
                  <a:schemeClr val="bg1"/>
                </a:solidFill>
              </a:rPr>
              <a:t>disease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-Absorption increase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Intramuscular(IM)</a:t>
            </a:r>
            <a:r>
              <a:rPr lang="en-US" dirty="0" smtClean="0">
                <a:solidFill>
                  <a:schemeClr val="bg1"/>
                </a:solidFill>
              </a:rPr>
              <a:t> injection :-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-absorbed </a:t>
            </a:r>
            <a:r>
              <a:rPr lang="en-US" dirty="0">
                <a:solidFill>
                  <a:schemeClr val="bg1"/>
                </a:solidFill>
              </a:rPr>
              <a:t>rapidly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Peak </a:t>
            </a:r>
            <a:r>
              <a:rPr lang="en-US" b="1" dirty="0">
                <a:solidFill>
                  <a:schemeClr val="bg1"/>
                </a:solidFill>
              </a:rPr>
              <a:t>concentrations</a:t>
            </a:r>
            <a:r>
              <a:rPr lang="en-US" dirty="0">
                <a:solidFill>
                  <a:schemeClr val="bg1"/>
                </a:solidFill>
              </a:rPr>
              <a:t> in plasma </a:t>
            </a:r>
            <a:r>
              <a:rPr lang="en-US" dirty="0" smtClean="0">
                <a:solidFill>
                  <a:schemeClr val="bg1"/>
                </a:solidFill>
              </a:rPr>
              <a:t>reach after </a:t>
            </a:r>
            <a:r>
              <a:rPr lang="en-US" dirty="0">
                <a:solidFill>
                  <a:schemeClr val="bg1"/>
                </a:solidFill>
              </a:rPr>
              <a:t>30 to 90 minutes </a:t>
            </a:r>
            <a:r>
              <a:rPr lang="en-US" dirty="0" smtClean="0">
                <a:solidFill>
                  <a:schemeClr val="bg1"/>
                </a:solidFill>
              </a:rPr>
              <a:t>of :-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-IM injection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-completion </a:t>
            </a:r>
            <a:r>
              <a:rPr lang="en-US" dirty="0">
                <a:solidFill>
                  <a:schemeClr val="bg1"/>
                </a:solidFill>
              </a:rPr>
              <a:t>of an intravenous infusion of an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equal </a:t>
            </a:r>
            <a:r>
              <a:rPr lang="en-US" dirty="0">
                <a:solidFill>
                  <a:schemeClr val="bg1"/>
                </a:solidFill>
              </a:rPr>
              <a:t>dose over a 30-minute period.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3239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57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Shock</a:t>
            </a:r>
            <a:r>
              <a:rPr lang="en-US" dirty="0" smtClean="0">
                <a:solidFill>
                  <a:schemeClr val="bg1"/>
                </a:solidFill>
              </a:rPr>
              <a:t> :-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-Absorption </a:t>
            </a:r>
            <a:r>
              <a:rPr lang="en-US" dirty="0">
                <a:solidFill>
                  <a:schemeClr val="bg1"/>
                </a:solidFill>
              </a:rPr>
              <a:t>of drug may be reduced from </a:t>
            </a:r>
            <a:r>
              <a:rPr lang="en-US" dirty="0" smtClean="0">
                <a:solidFill>
                  <a:schemeClr val="bg1"/>
                </a:solidFill>
              </a:rPr>
              <a:t> intramuscular </a:t>
            </a:r>
            <a:r>
              <a:rPr lang="en-US" dirty="0">
                <a:solidFill>
                  <a:schemeClr val="bg1"/>
                </a:solidFill>
              </a:rPr>
              <a:t>sites because of poor perfusion.</a:t>
            </a: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Distribution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:–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 </a:t>
            </a:r>
            <a:r>
              <a:rPr lang="en-US" dirty="0">
                <a:solidFill>
                  <a:schemeClr val="bg1"/>
                </a:solidFill>
              </a:rPr>
              <a:t>not penetrate into most cells, the central nervous system (CNS) and the eye(polar nature)</a:t>
            </a:r>
          </a:p>
          <a:p>
            <a:r>
              <a:rPr lang="en-US" dirty="0">
                <a:solidFill>
                  <a:schemeClr val="bg1"/>
                </a:solidFill>
              </a:rPr>
              <a:t>The apparent volume of distribution </a:t>
            </a:r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25% of lean body weight (approximates the volume of extracellular fluid)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9520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High </a:t>
            </a:r>
            <a:r>
              <a:rPr lang="en-US" b="1" dirty="0">
                <a:solidFill>
                  <a:schemeClr val="bg1"/>
                </a:solidFill>
              </a:rPr>
              <a:t>concentrations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  <a:r>
              <a:rPr lang="en-US" dirty="0" smtClean="0">
                <a:solidFill>
                  <a:schemeClr val="bg1"/>
                </a:solidFill>
              </a:rPr>
              <a:t>in the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-Renal </a:t>
            </a:r>
            <a:r>
              <a:rPr lang="en-US" dirty="0">
                <a:solidFill>
                  <a:schemeClr val="bg1"/>
                </a:solidFill>
              </a:rPr>
              <a:t>cortex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-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 err="1">
                <a:solidFill>
                  <a:schemeClr val="bg1"/>
                </a:solidFill>
              </a:rPr>
              <a:t>endolymph</a:t>
            </a:r>
            <a:r>
              <a:rPr lang="en-US" dirty="0">
                <a:solidFill>
                  <a:schemeClr val="bg1"/>
                </a:solidFill>
              </a:rPr>
              <a:t> and perilymph of the inner </a:t>
            </a:r>
            <a:r>
              <a:rPr lang="en-US" dirty="0" smtClean="0">
                <a:solidFill>
                  <a:schemeClr val="bg1"/>
                </a:solidFill>
              </a:rPr>
              <a:t>ear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contribute </a:t>
            </a:r>
            <a:r>
              <a:rPr lang="en-US" dirty="0">
                <a:solidFill>
                  <a:schemeClr val="bg1"/>
                </a:solidFill>
              </a:rPr>
              <a:t>to the nephrotoxicity and </a:t>
            </a:r>
            <a:r>
              <a:rPr lang="en-US" dirty="0" smtClean="0">
                <a:solidFill>
                  <a:schemeClr val="bg1"/>
                </a:solidFill>
              </a:rPr>
              <a:t>ototoxicity</a:t>
            </a:r>
          </a:p>
          <a:p>
            <a:pPr lvl="0"/>
            <a:r>
              <a:rPr lang="en-US" b="1" dirty="0">
                <a:solidFill>
                  <a:schemeClr val="bg1"/>
                </a:solidFill>
              </a:rPr>
              <a:t>concentrations in CSF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:- </a:t>
            </a:r>
            <a:endParaRPr lang="en-US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-In </a:t>
            </a:r>
            <a:r>
              <a:rPr lang="en-US" dirty="0">
                <a:solidFill>
                  <a:schemeClr val="bg1"/>
                </a:solidFill>
              </a:rPr>
              <a:t>the absence of </a:t>
            </a:r>
            <a:r>
              <a:rPr lang="en-US" dirty="0" smtClean="0">
                <a:solidFill>
                  <a:schemeClr val="bg1"/>
                </a:solidFill>
              </a:rPr>
              <a:t>inflammation, less </a:t>
            </a:r>
            <a:r>
              <a:rPr lang="en-US" dirty="0">
                <a:solidFill>
                  <a:schemeClr val="bg1"/>
                </a:solidFill>
              </a:rPr>
              <a:t>than 10% of those </a:t>
            </a:r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plasma 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-25</a:t>
            </a:r>
            <a:r>
              <a:rPr lang="en-US" dirty="0">
                <a:solidFill>
                  <a:schemeClr val="bg1"/>
                </a:solidFill>
              </a:rPr>
              <a:t>% when there is meningitis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421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Bacterial </a:t>
            </a:r>
            <a:r>
              <a:rPr lang="en-US" b="1" dirty="0" err="1" smtClean="0">
                <a:solidFill>
                  <a:schemeClr val="bg1"/>
                </a:solidFill>
              </a:rPr>
              <a:t>endophthalmitis</a:t>
            </a:r>
            <a:r>
              <a:rPr lang="en-US" dirty="0" smtClean="0">
                <a:solidFill>
                  <a:schemeClr val="bg1"/>
                </a:solidFill>
              </a:rPr>
              <a:t> :-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Penetration into </a:t>
            </a:r>
            <a:r>
              <a:rPr lang="en-US" dirty="0">
                <a:solidFill>
                  <a:schemeClr val="bg1"/>
                </a:solidFill>
              </a:rPr>
              <a:t>ocular fluids is </a:t>
            </a:r>
            <a:r>
              <a:rPr lang="en-US" dirty="0" smtClean="0">
                <a:solidFill>
                  <a:schemeClr val="bg1"/>
                </a:solidFill>
              </a:rPr>
              <a:t>poor </a:t>
            </a:r>
            <a:r>
              <a:rPr lang="en-US" dirty="0">
                <a:solidFill>
                  <a:schemeClr val="bg1"/>
                </a:solidFill>
              </a:rPr>
              <a:t>that </a:t>
            </a:r>
            <a:r>
              <a:rPr lang="en-US" dirty="0" err="1" smtClean="0">
                <a:solidFill>
                  <a:schemeClr val="bg1"/>
                </a:solidFill>
              </a:rPr>
              <a:t>periocular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intraocular injections </a:t>
            </a:r>
            <a:r>
              <a:rPr lang="en-US" dirty="0" smtClean="0">
                <a:solidFill>
                  <a:schemeClr val="bg1"/>
                </a:solidFill>
              </a:rPr>
              <a:t>are required </a:t>
            </a:r>
          </a:p>
          <a:p>
            <a:pPr lvl="0">
              <a:buFont typeface="Wingdings" pitchFamily="2" charset="2"/>
              <a:buChar char="Ø"/>
            </a:pPr>
            <a:endParaRPr lang="en-US" sz="3500" dirty="0" smtClean="0">
              <a:solidFill>
                <a:schemeClr val="bg1"/>
              </a:solidFill>
            </a:endParaRPr>
          </a:p>
          <a:p>
            <a:r>
              <a:rPr lang="en-US" sz="3000" dirty="0" smtClean="0">
                <a:solidFill>
                  <a:schemeClr val="bg1"/>
                </a:solidFill>
              </a:rPr>
              <a:t>They </a:t>
            </a:r>
            <a:r>
              <a:rPr lang="en-US" sz="3000" dirty="0">
                <a:solidFill>
                  <a:schemeClr val="bg1"/>
                </a:solidFill>
              </a:rPr>
              <a:t>should not be used as </a:t>
            </a:r>
            <a:r>
              <a:rPr lang="en-US" sz="3000" b="1" dirty="0">
                <a:solidFill>
                  <a:schemeClr val="bg1"/>
                </a:solidFill>
              </a:rPr>
              <a:t>single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</a:rPr>
              <a:t>agents</a:t>
            </a:r>
            <a:r>
              <a:rPr lang="en-US" sz="3000" dirty="0" smtClean="0">
                <a:solidFill>
                  <a:schemeClr val="bg1"/>
                </a:solidFill>
              </a:rPr>
              <a:t> except for urinary tract infections because of relatively poor tissue penetration and poorer outcomes  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Elimination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- The aminoglycosides are excreted almost entirely by glomerular filtration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1774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Urine concentrations of 50 to 200 µg/ml are achieved. </a:t>
            </a:r>
          </a:p>
          <a:p>
            <a:r>
              <a:rPr lang="en-US" dirty="0">
                <a:solidFill>
                  <a:schemeClr val="bg1"/>
                </a:solidFill>
              </a:rPr>
              <a:t>A large fraction of </a:t>
            </a:r>
            <a:r>
              <a:rPr lang="en-US" dirty="0" smtClean="0">
                <a:solidFill>
                  <a:schemeClr val="bg1"/>
                </a:solidFill>
              </a:rPr>
              <a:t>dose </a:t>
            </a:r>
            <a:r>
              <a:rPr lang="en-US" dirty="0">
                <a:solidFill>
                  <a:schemeClr val="bg1"/>
                </a:solidFill>
              </a:rPr>
              <a:t>is excreted unchanged during the first 24 hours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Renal </a:t>
            </a:r>
            <a:r>
              <a:rPr lang="en-US" dirty="0">
                <a:solidFill>
                  <a:schemeClr val="bg1"/>
                </a:solidFill>
              </a:rPr>
              <a:t>clearance is approximately two-thirds of the </a:t>
            </a:r>
            <a:r>
              <a:rPr lang="en-US" dirty="0" err="1">
                <a:solidFill>
                  <a:schemeClr val="bg1"/>
                </a:solidFill>
              </a:rPr>
              <a:t>creatinine</a:t>
            </a:r>
            <a:r>
              <a:rPr lang="en-US" dirty="0">
                <a:solidFill>
                  <a:schemeClr val="bg1"/>
                </a:solidFill>
              </a:rPr>
              <a:t> clearance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half-lives</a:t>
            </a:r>
            <a:r>
              <a:rPr lang="en-US" dirty="0">
                <a:solidFill>
                  <a:schemeClr val="bg1"/>
                </a:solidFill>
              </a:rPr>
              <a:t> of the aminoglycosides in plasma </a:t>
            </a:r>
            <a:r>
              <a:rPr lang="en-US" dirty="0" smtClean="0">
                <a:solidFill>
                  <a:schemeClr val="bg1"/>
                </a:solidFill>
              </a:rPr>
              <a:t>:-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-vary </a:t>
            </a:r>
            <a:r>
              <a:rPr lang="en-US" dirty="0">
                <a:solidFill>
                  <a:schemeClr val="bg1"/>
                </a:solidFill>
              </a:rPr>
              <a:t>between 2 and 3 hours in patients with normal renal function.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4423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After a </a:t>
            </a:r>
            <a:r>
              <a:rPr lang="en-US" b="1" dirty="0">
                <a:solidFill>
                  <a:schemeClr val="bg1"/>
                </a:solidFill>
              </a:rPr>
              <a:t>single dose</a:t>
            </a:r>
            <a:r>
              <a:rPr lang="en-US" dirty="0">
                <a:solidFill>
                  <a:schemeClr val="bg1"/>
                </a:solidFill>
              </a:rPr>
              <a:t> of an </a:t>
            </a:r>
            <a:r>
              <a:rPr lang="en-US" dirty="0" smtClean="0">
                <a:solidFill>
                  <a:schemeClr val="bg1"/>
                </a:solidFill>
              </a:rPr>
              <a:t>aminoglycoside :-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-clearance from </a:t>
            </a:r>
            <a:r>
              <a:rPr lang="en-US" dirty="0">
                <a:solidFill>
                  <a:schemeClr val="bg1"/>
                </a:solidFill>
              </a:rPr>
              <a:t>the plasma exceeds renal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excretion </a:t>
            </a:r>
            <a:r>
              <a:rPr lang="en-US" dirty="0">
                <a:solidFill>
                  <a:schemeClr val="bg1"/>
                </a:solidFill>
              </a:rPr>
              <a:t>by 10% to 20</a:t>
            </a:r>
            <a:r>
              <a:rPr lang="en-US" dirty="0" smtClean="0">
                <a:solidFill>
                  <a:schemeClr val="bg1"/>
                </a:solidFill>
              </a:rPr>
              <a:t>%.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After </a:t>
            </a:r>
            <a:r>
              <a:rPr lang="en-US" b="1" dirty="0">
                <a:solidFill>
                  <a:schemeClr val="bg1"/>
                </a:solidFill>
              </a:rPr>
              <a:t>1 to 2 days</a:t>
            </a:r>
            <a:r>
              <a:rPr lang="en-US" dirty="0">
                <a:solidFill>
                  <a:schemeClr val="bg1"/>
                </a:solidFill>
              </a:rPr>
              <a:t> of </a:t>
            </a:r>
            <a:r>
              <a:rPr lang="en-US" dirty="0" smtClean="0">
                <a:solidFill>
                  <a:schemeClr val="bg1"/>
                </a:solidFill>
              </a:rPr>
              <a:t>therapy :-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-nearly </a:t>
            </a:r>
            <a:r>
              <a:rPr lang="en-US" dirty="0">
                <a:solidFill>
                  <a:schemeClr val="bg1"/>
                </a:solidFill>
              </a:rPr>
              <a:t>100% of subsequent doses </a:t>
            </a:r>
            <a:r>
              <a:rPr lang="en-US" dirty="0" smtClean="0">
                <a:solidFill>
                  <a:schemeClr val="bg1"/>
                </a:solidFill>
              </a:rPr>
              <a:t>are </a:t>
            </a:r>
            <a:r>
              <a:rPr lang="en-US" dirty="0">
                <a:solidFill>
                  <a:schemeClr val="bg1"/>
                </a:solidFill>
              </a:rPr>
              <a:t>recovered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in </a:t>
            </a:r>
            <a:r>
              <a:rPr lang="en-US" dirty="0">
                <a:solidFill>
                  <a:schemeClr val="bg1"/>
                </a:solidFill>
              </a:rPr>
              <a:t>the urine.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This </a:t>
            </a:r>
            <a:r>
              <a:rPr lang="en-US" b="1" dirty="0">
                <a:solidFill>
                  <a:schemeClr val="bg1"/>
                </a:solidFill>
              </a:rPr>
              <a:t>lag period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represents </a:t>
            </a:r>
            <a:r>
              <a:rPr lang="en-US" dirty="0">
                <a:solidFill>
                  <a:schemeClr val="bg1"/>
                </a:solidFill>
              </a:rPr>
              <a:t>saturation of binding sites in tissues.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047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</a:rPr>
              <a:t>The half-life for </a:t>
            </a:r>
            <a:r>
              <a:rPr lang="en-US" sz="2800" b="1" dirty="0">
                <a:solidFill>
                  <a:prstClr val="black"/>
                </a:solidFill>
              </a:rPr>
              <a:t>tissue-bound</a:t>
            </a:r>
            <a:r>
              <a:rPr lang="en-US" sz="2800" dirty="0">
                <a:solidFill>
                  <a:prstClr val="black"/>
                </a:solidFill>
              </a:rPr>
              <a:t> aminoglycoside :-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     -range from 30 to 700 hours. </a:t>
            </a:r>
          </a:p>
          <a:p>
            <a:pPr lvl="0"/>
            <a:endParaRPr lang="en-US" sz="2800" dirty="0" smtClean="0">
              <a:solidFill>
                <a:prstClr val="black"/>
              </a:solidFill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Small </a:t>
            </a:r>
            <a:r>
              <a:rPr lang="en-US" sz="2800" dirty="0">
                <a:solidFill>
                  <a:prstClr val="black"/>
                </a:solidFill>
              </a:rPr>
              <a:t>amounts of aminoglycosides can be detected in the urine for </a:t>
            </a:r>
            <a:r>
              <a:rPr lang="en-US" sz="2800" b="1" dirty="0">
                <a:solidFill>
                  <a:prstClr val="black"/>
                </a:solidFill>
              </a:rPr>
              <a:t>10 to 20 days</a:t>
            </a:r>
            <a:r>
              <a:rPr lang="en-US" sz="2800" dirty="0">
                <a:solidFill>
                  <a:prstClr val="black"/>
                </a:solidFill>
              </a:rPr>
              <a:t> after drug administration is discontinued. </a:t>
            </a:r>
          </a:p>
          <a:p>
            <a:pPr lvl="0"/>
            <a:endParaRPr lang="en-US" sz="2800" dirty="0" smtClean="0">
              <a:solidFill>
                <a:prstClr val="black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</a:rPr>
              <a:t>Aminoglycoside </a:t>
            </a:r>
            <a:r>
              <a:rPr lang="en-US" sz="2800" dirty="0">
                <a:solidFill>
                  <a:prstClr val="black"/>
                </a:solidFill>
              </a:rPr>
              <a:t>bound to </a:t>
            </a:r>
            <a:r>
              <a:rPr lang="en-US" sz="2800" b="1" dirty="0">
                <a:solidFill>
                  <a:prstClr val="black"/>
                </a:solidFill>
              </a:rPr>
              <a:t>renal tissue </a:t>
            </a:r>
            <a:r>
              <a:rPr lang="en-US" sz="2800" dirty="0">
                <a:solidFill>
                  <a:prstClr val="black"/>
                </a:solidFill>
              </a:rPr>
              <a:t>exhibits antibacterial activity</a:t>
            </a:r>
            <a:r>
              <a:rPr lang="en-US" sz="2500" dirty="0">
                <a:solidFill>
                  <a:prstClr val="black"/>
                </a:solidFill>
              </a:rPr>
              <a:t> </a:t>
            </a:r>
          </a:p>
          <a:p>
            <a:pPr lvl="0"/>
            <a:endParaRPr lang="en-US" sz="25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0555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0540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b="1" dirty="0" smtClean="0">
                <a:solidFill>
                  <a:schemeClr val="bg1"/>
                </a:solidFill>
              </a:rPr>
              <a:t>Impaired </a:t>
            </a:r>
            <a:r>
              <a:rPr lang="en-US" sz="2800" b="1" dirty="0">
                <a:solidFill>
                  <a:schemeClr val="bg1"/>
                </a:solidFill>
              </a:rPr>
              <a:t>renal </a:t>
            </a:r>
            <a:r>
              <a:rPr lang="en-US" sz="2800" b="1" dirty="0" smtClean="0">
                <a:solidFill>
                  <a:schemeClr val="bg1"/>
                </a:solidFill>
              </a:rPr>
              <a:t>function</a:t>
            </a:r>
            <a:r>
              <a:rPr lang="en-US" sz="2800" dirty="0" smtClean="0">
                <a:solidFill>
                  <a:schemeClr val="bg1"/>
                </a:solidFill>
              </a:rPr>
              <a:t> - critical </a:t>
            </a:r>
            <a:r>
              <a:rPr lang="en-US" sz="2800" dirty="0">
                <a:solidFill>
                  <a:schemeClr val="bg1"/>
                </a:solidFill>
              </a:rPr>
              <a:t>to reduce the </a:t>
            </a:r>
            <a:r>
              <a:rPr lang="en-US" sz="2800" dirty="0" smtClean="0">
                <a:solidFill>
                  <a:schemeClr val="bg1"/>
                </a:solidFill>
              </a:rPr>
              <a:t>maintenance </a:t>
            </a:r>
            <a:r>
              <a:rPr lang="en-US" sz="2800" dirty="0">
                <a:solidFill>
                  <a:schemeClr val="bg1"/>
                </a:solidFill>
              </a:rPr>
              <a:t>dosage of these </a:t>
            </a:r>
            <a:r>
              <a:rPr lang="en-US" sz="2800" dirty="0" smtClean="0">
                <a:solidFill>
                  <a:schemeClr val="bg1"/>
                </a:solidFill>
              </a:rPr>
              <a:t>drugs.</a:t>
            </a:r>
          </a:p>
          <a:p>
            <a:pPr lvl="0">
              <a:buFont typeface="Courier New" pitchFamily="49" charset="0"/>
              <a:buChar char="o"/>
            </a:pPr>
            <a:r>
              <a:rPr lang="en-US" sz="2800" b="1" dirty="0" smtClean="0">
                <a:solidFill>
                  <a:schemeClr val="bg1"/>
                </a:solidFill>
              </a:rPr>
              <a:t>Expanded </a:t>
            </a:r>
            <a:r>
              <a:rPr lang="en-US" sz="2800" b="1" dirty="0">
                <a:solidFill>
                  <a:schemeClr val="bg1"/>
                </a:solidFill>
              </a:rPr>
              <a:t>extracellular volume</a:t>
            </a:r>
            <a:r>
              <a:rPr lang="en-US" sz="2800" dirty="0">
                <a:solidFill>
                  <a:schemeClr val="bg1"/>
                </a:solidFill>
              </a:rPr>
              <a:t> - the volume of </a:t>
            </a:r>
            <a:r>
              <a:rPr lang="en-US" sz="2800" dirty="0">
                <a:solidFill>
                  <a:prstClr val="black"/>
                </a:solidFill>
              </a:rPr>
              <a:t>distribution is increased and concentration will be reduced. </a:t>
            </a:r>
          </a:p>
          <a:p>
            <a:pPr lvl="0">
              <a:buFont typeface="Courier New" pitchFamily="49" charset="0"/>
              <a:buChar char="o"/>
            </a:pPr>
            <a:r>
              <a:rPr lang="en-US" sz="2800" b="1" dirty="0">
                <a:solidFill>
                  <a:prstClr val="black"/>
                </a:solidFill>
              </a:rPr>
              <a:t>Cystic fibrosis - c</a:t>
            </a:r>
            <a:r>
              <a:rPr lang="en-US" sz="2800" dirty="0">
                <a:solidFill>
                  <a:prstClr val="black"/>
                </a:solidFill>
              </a:rPr>
              <a:t>learances are increased and half-lives are reduced </a:t>
            </a:r>
          </a:p>
          <a:p>
            <a:pPr lvl="0">
              <a:buFont typeface="Courier New" pitchFamily="49" charset="0"/>
              <a:buChar char="o"/>
            </a:pPr>
            <a:r>
              <a:rPr lang="en-US" sz="2800" b="1" dirty="0">
                <a:solidFill>
                  <a:prstClr val="black"/>
                </a:solidFill>
              </a:rPr>
              <a:t>Leukemia - </a:t>
            </a:r>
            <a:r>
              <a:rPr lang="en-US" sz="2800" dirty="0">
                <a:solidFill>
                  <a:prstClr val="black"/>
                </a:solidFill>
              </a:rPr>
              <a:t>the volume of distribution is increased</a:t>
            </a:r>
          </a:p>
          <a:p>
            <a:pPr lvl="0">
              <a:buFont typeface="Courier New" pitchFamily="49" charset="0"/>
              <a:buChar char="o"/>
            </a:pPr>
            <a:r>
              <a:rPr lang="en-US" sz="2800" b="1" dirty="0">
                <a:solidFill>
                  <a:prstClr val="black"/>
                </a:solidFill>
              </a:rPr>
              <a:t>Anemia</a:t>
            </a:r>
            <a:r>
              <a:rPr lang="en-US" sz="2800" dirty="0">
                <a:solidFill>
                  <a:prstClr val="black"/>
                </a:solidFill>
              </a:rPr>
              <a:t> - (hematocrit &lt;25%) concentration in plasma is higher (reduction in the number of binding sites on red blood cells)</a:t>
            </a:r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1365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O</a:t>
            </a:r>
            <a:r>
              <a:rPr lang="en-US" b="1" dirty="0" smtClean="0">
                <a:solidFill>
                  <a:schemeClr val="bg1"/>
                </a:solidFill>
              </a:rPr>
              <a:t>nce-daily </a:t>
            </a:r>
            <a:r>
              <a:rPr lang="en-US" b="1" dirty="0">
                <a:solidFill>
                  <a:schemeClr val="bg1"/>
                </a:solidFill>
              </a:rPr>
              <a:t>dosing </a:t>
            </a:r>
            <a:r>
              <a:rPr lang="en-US" b="1" dirty="0" smtClean="0">
                <a:solidFill>
                  <a:schemeClr val="bg1"/>
                </a:solidFill>
              </a:rPr>
              <a:t>regimen :– 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  Higher </a:t>
            </a:r>
            <a:r>
              <a:rPr lang="en-US" dirty="0">
                <a:solidFill>
                  <a:schemeClr val="bg1"/>
                </a:solidFill>
              </a:rPr>
              <a:t>peak </a:t>
            </a:r>
            <a:r>
              <a:rPr lang="en-US" dirty="0" smtClean="0">
                <a:solidFill>
                  <a:schemeClr val="bg1"/>
                </a:solidFill>
              </a:rPr>
              <a:t>concentration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-bactericidal activity and post-antibiotic effect is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concentration dependent</a:t>
            </a:r>
          </a:p>
          <a:p>
            <a:pPr>
              <a:buFont typeface="Courier New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lower toxicity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-more time concentration remains below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threshold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  Costs less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  Administered </a:t>
            </a:r>
            <a:r>
              <a:rPr lang="en-US" dirty="0">
                <a:solidFill>
                  <a:schemeClr val="bg1"/>
                </a:solidFill>
              </a:rPr>
              <a:t>more easily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</a:t>
            </a:r>
            <a:r>
              <a:rPr lang="en-US" dirty="0" smtClean="0">
                <a:solidFill>
                  <a:schemeClr val="bg1"/>
                </a:solidFill>
              </a:rPr>
              <a:t>Dosing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osing - Google Search - Windows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582" t="44460" r="2985" b="34749"/>
          <a:stretch/>
        </p:blipFill>
        <p:spPr>
          <a:xfrm>
            <a:off x="7162800" y="457200"/>
            <a:ext cx="1228299" cy="1037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776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w HTML Hel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40" t="28704" r="30265" b="38773"/>
          <a:stretch/>
        </p:blipFill>
        <p:spPr>
          <a:xfrm>
            <a:off x="762000" y="1524000"/>
            <a:ext cx="7848600" cy="4419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8370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5165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28" y="-457200"/>
            <a:ext cx="7329985" cy="1189038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    </a:t>
            </a:r>
            <a:r>
              <a:rPr lang="en-US" dirty="0" smtClean="0">
                <a:solidFill>
                  <a:schemeClr val="bg1"/>
                </a:solidFill>
              </a:rPr>
              <a:t> History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Selman Waksman and Antibiotics - Windows Internet Explor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59" t="24763" r="66269" b="3835"/>
          <a:stretch/>
        </p:blipFill>
        <p:spPr>
          <a:xfrm>
            <a:off x="7690513" y="228600"/>
            <a:ext cx="1433015" cy="6172200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58365893"/>
              </p:ext>
            </p:extLst>
          </p:nvPr>
        </p:nvGraphicFramePr>
        <p:xfrm>
          <a:off x="304800" y="990600"/>
          <a:ext cx="7239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1019803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these reasons, </a:t>
            </a:r>
            <a:r>
              <a:rPr lang="en-US" b="1" dirty="0" smtClean="0">
                <a:solidFill>
                  <a:schemeClr val="bg1"/>
                </a:solidFill>
              </a:rPr>
              <a:t>single </a:t>
            </a:r>
            <a:r>
              <a:rPr lang="en-US" b="1" dirty="0">
                <a:solidFill>
                  <a:schemeClr val="bg1"/>
                </a:solidFill>
              </a:rPr>
              <a:t>daily dose </a:t>
            </a:r>
            <a:r>
              <a:rPr lang="en-US" dirty="0">
                <a:solidFill>
                  <a:schemeClr val="bg1"/>
                </a:solidFill>
              </a:rPr>
              <a:t>generally is </a:t>
            </a:r>
            <a:r>
              <a:rPr lang="en-US" dirty="0" smtClean="0">
                <a:solidFill>
                  <a:schemeClr val="bg1"/>
                </a:solidFill>
              </a:rPr>
              <a:t>preferred. </a:t>
            </a: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Exceptions -</a:t>
            </a:r>
            <a:r>
              <a:rPr lang="en-US" dirty="0" smtClean="0">
                <a:solidFill>
                  <a:schemeClr val="bg1"/>
                </a:solidFill>
              </a:rPr>
              <a:t> use </a:t>
            </a:r>
            <a:r>
              <a:rPr lang="en-US" dirty="0">
                <a:solidFill>
                  <a:schemeClr val="bg1"/>
                </a:solidFill>
              </a:rPr>
              <a:t>in pregnancy,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- neonatal </a:t>
            </a:r>
            <a:r>
              <a:rPr lang="en-US" dirty="0">
                <a:solidFill>
                  <a:schemeClr val="bg1"/>
                </a:solidFill>
              </a:rPr>
              <a:t>and pediatric infections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- low-dose </a:t>
            </a:r>
            <a:r>
              <a:rPr lang="en-US" dirty="0">
                <a:solidFill>
                  <a:schemeClr val="bg1"/>
                </a:solidFill>
              </a:rPr>
              <a:t>combination therapy of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bacterial endocarditis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                         - </a:t>
            </a:r>
            <a:r>
              <a:rPr lang="en-US" dirty="0" err="1" smtClean="0">
                <a:solidFill>
                  <a:schemeClr val="bg1"/>
                </a:solidFill>
              </a:rPr>
              <a:t>Creatinine</a:t>
            </a:r>
            <a:r>
              <a:rPr lang="en-US" dirty="0" smtClean="0">
                <a:solidFill>
                  <a:schemeClr val="bg1"/>
                </a:solidFill>
              </a:rPr>
              <a:t> clearance </a:t>
            </a:r>
            <a:r>
              <a:rPr lang="en-US" dirty="0">
                <a:solidFill>
                  <a:schemeClr val="bg1"/>
                </a:solidFill>
              </a:rPr>
              <a:t>of less than 20 to 25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                                           (ml/min) 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8473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w HTML Hel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15" t="46942" r="6716" b="22662"/>
          <a:stretch/>
        </p:blipFill>
        <p:spPr>
          <a:xfrm>
            <a:off x="457200" y="685800"/>
            <a:ext cx="8229600" cy="5867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8638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Therapeutic drug monitoring</a:t>
            </a:r>
            <a:r>
              <a:rPr lang="en-US" dirty="0" smtClean="0">
                <a:solidFill>
                  <a:schemeClr val="bg1"/>
                </a:solidFill>
              </a:rPr>
              <a:t> :– </a:t>
            </a:r>
          </a:p>
          <a:p>
            <a:pPr>
              <a:buFont typeface="Courier New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minoglycoside </a:t>
            </a:r>
            <a:r>
              <a:rPr lang="en-US" dirty="0">
                <a:solidFill>
                  <a:schemeClr val="bg1"/>
                </a:solidFill>
              </a:rPr>
              <a:t>for more than 3 to 4 </a:t>
            </a:r>
            <a:r>
              <a:rPr lang="en-US" dirty="0" smtClean="0">
                <a:solidFill>
                  <a:schemeClr val="bg1"/>
                </a:solidFill>
              </a:rPr>
              <a:t>days </a:t>
            </a:r>
          </a:p>
          <a:p>
            <a:pPr>
              <a:buFont typeface="Courier New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Impaired renal </a:t>
            </a:r>
            <a:r>
              <a:rPr lang="en-US" dirty="0" smtClean="0">
                <a:solidFill>
                  <a:schemeClr val="bg1"/>
                </a:solidFill>
              </a:rPr>
              <a:t>function</a:t>
            </a:r>
          </a:p>
          <a:p>
            <a:pPr>
              <a:buFont typeface="Courier New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life-threatening systemic </a:t>
            </a:r>
            <a:r>
              <a:rPr lang="en-US" dirty="0" smtClean="0">
                <a:solidFill>
                  <a:schemeClr val="bg1"/>
                </a:solidFill>
              </a:rPr>
              <a:t>infections</a:t>
            </a:r>
          </a:p>
          <a:p>
            <a:pPr>
              <a:buFont typeface="Courier New" pitchFamily="49" charset="0"/>
              <a:buChar char="o"/>
            </a:pPr>
            <a:r>
              <a:rPr lang="en-US" dirty="0" err="1" smtClean="0">
                <a:solidFill>
                  <a:schemeClr val="bg1"/>
                </a:solidFill>
              </a:rPr>
              <a:t>Overdosage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4276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</a:rPr>
              <a:t> A</a:t>
            </a:r>
            <a:r>
              <a:rPr lang="en-US" sz="2400" b="1" dirty="0" smtClean="0">
                <a:solidFill>
                  <a:schemeClr val="bg1"/>
                </a:solidFill>
              </a:rPr>
              <a:t>pproaches to monitor plasma concentration :-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Obtain </a:t>
            </a:r>
            <a:r>
              <a:rPr lang="en-US" sz="2400" dirty="0">
                <a:solidFill>
                  <a:schemeClr val="bg1"/>
                </a:solidFill>
              </a:rPr>
              <a:t>a trough sample 24 hours after dosing and adjust the dose to achieve the recommended plasma </a:t>
            </a:r>
            <a:r>
              <a:rPr lang="en-US" sz="2400" dirty="0" smtClean="0">
                <a:solidFill>
                  <a:schemeClr val="bg1"/>
                </a:solidFill>
              </a:rPr>
              <a:t>concentration</a:t>
            </a:r>
            <a:r>
              <a:rPr lang="en-US" sz="2400" dirty="0">
                <a:solidFill>
                  <a:schemeClr val="bg1"/>
                </a:solidFill>
              </a:rPr>
              <a:t>, e.g., below 1 to 2 </a:t>
            </a:r>
            <a:r>
              <a:rPr lang="en-US" sz="2400" dirty="0" smtClean="0">
                <a:solidFill>
                  <a:schemeClr val="bg1"/>
                </a:solidFill>
              </a:rPr>
              <a:t>µg/ml </a:t>
            </a:r>
            <a:r>
              <a:rPr lang="en-US" sz="2400" dirty="0">
                <a:solidFill>
                  <a:schemeClr val="bg1"/>
                </a:solidFill>
              </a:rPr>
              <a:t>in the case of gentamicin or tobramycin.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least </a:t>
            </a:r>
            <a:r>
              <a:rPr lang="en-US" sz="2400" dirty="0">
                <a:solidFill>
                  <a:schemeClr val="bg1"/>
                </a:solidFill>
              </a:rPr>
              <a:t>desirable.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 err="1" smtClean="0">
                <a:solidFill>
                  <a:schemeClr val="bg1"/>
                </a:solidFill>
              </a:rPr>
              <a:t>Nomograms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to target a range of concentrations in a sample obtained earlier in the dosing </a:t>
            </a:r>
            <a:r>
              <a:rPr lang="en-US" sz="2400" dirty="0" smtClean="0">
                <a:solidFill>
                  <a:schemeClr val="bg1"/>
                </a:solidFill>
              </a:rPr>
              <a:t>interval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Inaccurate</a:t>
            </a:r>
            <a:r>
              <a:rPr lang="en-US" sz="2400" dirty="0">
                <a:solidFill>
                  <a:schemeClr val="bg1"/>
                </a:solidFill>
              </a:rPr>
              <a:t>, particularly when conditions that </a:t>
            </a:r>
            <a:r>
              <a:rPr lang="en-US" sz="2400" dirty="0" smtClean="0">
                <a:solidFill>
                  <a:schemeClr val="bg1"/>
                </a:solidFill>
              </a:rPr>
              <a:t>alter aminoglycoside </a:t>
            </a:r>
            <a:r>
              <a:rPr lang="en-US" sz="2400" dirty="0">
                <a:solidFill>
                  <a:schemeClr val="bg1"/>
                </a:solidFill>
              </a:rPr>
              <a:t>clearance are present 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easure </a:t>
            </a:r>
            <a:r>
              <a:rPr lang="en-US" sz="2400" dirty="0">
                <a:solidFill>
                  <a:schemeClr val="bg1"/>
                </a:solidFill>
              </a:rPr>
              <a:t>the concentration in two plasma samples drawn several hours apart (e.g., at 2 and 12 hours after a dose).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</a:t>
            </a:r>
            <a:r>
              <a:rPr lang="en-US" sz="2400" dirty="0" smtClean="0">
                <a:solidFill>
                  <a:schemeClr val="bg1"/>
                </a:solidFill>
              </a:rPr>
              <a:t>ccurate </a:t>
            </a:r>
            <a:r>
              <a:rPr lang="en-US" sz="2400" dirty="0">
                <a:solidFill>
                  <a:schemeClr val="bg1"/>
                </a:solidFill>
              </a:rPr>
              <a:t>method for monitoring plasma levels for dose </a:t>
            </a:r>
            <a:r>
              <a:rPr lang="en-US" sz="2400" dirty="0" smtClean="0">
                <a:solidFill>
                  <a:schemeClr val="bg1"/>
                </a:solidFill>
              </a:rPr>
              <a:t>adjustment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221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Bacterial Endocarditis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combination of </a:t>
            </a:r>
            <a:r>
              <a:rPr lang="en-US" b="1" dirty="0">
                <a:solidFill>
                  <a:schemeClr val="bg1"/>
                </a:solidFill>
              </a:rPr>
              <a:t>penicillin </a:t>
            </a:r>
            <a:r>
              <a:rPr lang="en-US" b="1" dirty="0" smtClean="0">
                <a:solidFill>
                  <a:schemeClr val="bg1"/>
                </a:solidFill>
              </a:rPr>
              <a:t>G </a:t>
            </a:r>
            <a:r>
              <a:rPr lang="en-US" b="1" dirty="0">
                <a:solidFill>
                  <a:schemeClr val="bg1"/>
                </a:solidFill>
              </a:rPr>
              <a:t>and </a:t>
            </a:r>
            <a:r>
              <a:rPr lang="en-US" b="1" dirty="0" smtClean="0">
                <a:solidFill>
                  <a:schemeClr val="bg1"/>
                </a:solidFill>
              </a:rPr>
              <a:t>streptomycin</a:t>
            </a:r>
            <a:r>
              <a:rPr lang="en-US" dirty="0" smtClean="0">
                <a:solidFill>
                  <a:schemeClr val="bg1"/>
                </a:solidFill>
              </a:rPr>
              <a:t> :-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-Treatment </a:t>
            </a:r>
            <a:r>
              <a:rPr lang="en-US" dirty="0">
                <a:solidFill>
                  <a:schemeClr val="bg1"/>
                </a:solidFill>
              </a:rPr>
              <a:t>of streptococcal endocarditis 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-Treatment of </a:t>
            </a:r>
            <a:r>
              <a:rPr lang="en-US" dirty="0" err="1" smtClean="0">
                <a:solidFill>
                  <a:schemeClr val="bg1"/>
                </a:solidFill>
              </a:rPr>
              <a:t>enterococcal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endocarditis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o </a:t>
            </a:r>
            <a:r>
              <a:rPr lang="en-US" dirty="0">
                <a:solidFill>
                  <a:schemeClr val="bg1"/>
                </a:solidFill>
              </a:rPr>
              <a:t>clinically proven benefit in treatment of staphylococcal mitral or aortic valve endocarditis. 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b="1" dirty="0" smtClean="0">
                <a:solidFill>
                  <a:schemeClr val="bg1"/>
                </a:solidFill>
              </a:rPr>
              <a:t>Tularemia </a:t>
            </a:r>
            <a:r>
              <a:rPr lang="en-US" b="1" dirty="0">
                <a:solidFill>
                  <a:schemeClr val="bg1"/>
                </a:solidFill>
              </a:rPr>
              <a:t>:-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rug </a:t>
            </a:r>
            <a:r>
              <a:rPr lang="en-US" dirty="0">
                <a:solidFill>
                  <a:schemeClr val="bg1"/>
                </a:solidFill>
              </a:rPr>
              <a:t>of choice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1 g (15 to 25 mg/kg) </a:t>
            </a:r>
            <a:r>
              <a:rPr lang="en-US" dirty="0" smtClean="0">
                <a:solidFill>
                  <a:schemeClr val="bg1"/>
                </a:solidFill>
              </a:rPr>
              <a:t>per </a:t>
            </a:r>
            <a:r>
              <a:rPr lang="en-US" dirty="0">
                <a:solidFill>
                  <a:schemeClr val="bg1"/>
                </a:solidFill>
              </a:rPr>
              <a:t>day for 7 to 10 days.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Therapeutic uses-Streptomycin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4364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3000" b="1" dirty="0" smtClean="0">
                <a:solidFill>
                  <a:prstClr val="black"/>
                </a:solidFill>
              </a:rPr>
              <a:t>Plague :-</a:t>
            </a: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All forms of plague. </a:t>
            </a: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2 g/day in two divided doses for 7 to 10 days. </a:t>
            </a:r>
          </a:p>
          <a:p>
            <a:pPr marL="514350" lvl="0" indent="-514350">
              <a:buFont typeface="+mj-lt"/>
              <a:buAutoNum type="arabicPeriod" startAt="4"/>
            </a:pPr>
            <a:r>
              <a:rPr lang="en-US" sz="2700" b="1" dirty="0" smtClean="0">
                <a:solidFill>
                  <a:prstClr val="black"/>
                </a:solidFill>
              </a:rPr>
              <a:t>Tuberculosis :-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At least one or two other drugs to which the causative strain is susceptible. 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15 mg/kg per day as a single intramuscular injection for 2 to 3 months and then 2 or 3 times a week thereafter.</a:t>
            </a:r>
          </a:p>
          <a:p>
            <a:pPr lvl="0">
              <a:buClr>
                <a:srgbClr val="F3A447"/>
              </a:buClr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</a:rPr>
              <a:t>Streptomycin replaced almost entirely by gentamicin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2560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Gentamicin</a:t>
            </a:r>
            <a:r>
              <a:rPr lang="en-US" dirty="0">
                <a:solidFill>
                  <a:schemeClr val="bg1"/>
                </a:solidFill>
              </a:rPr>
              <a:t>, tobramycin, </a:t>
            </a:r>
            <a:r>
              <a:rPr lang="en-US" dirty="0" err="1">
                <a:solidFill>
                  <a:schemeClr val="bg1"/>
                </a:solidFill>
              </a:rPr>
              <a:t>amikacin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r>
              <a:rPr lang="en-US" dirty="0" err="1">
                <a:solidFill>
                  <a:schemeClr val="bg1"/>
                </a:solidFill>
              </a:rPr>
              <a:t>netilmicin</a:t>
            </a:r>
            <a:r>
              <a:rPr lang="en-US" dirty="0">
                <a:solidFill>
                  <a:schemeClr val="bg1"/>
                </a:solidFill>
              </a:rPr>
              <a:t> can be used </a:t>
            </a:r>
            <a:r>
              <a:rPr lang="en-US" dirty="0" smtClean="0">
                <a:solidFill>
                  <a:schemeClr val="bg1"/>
                </a:solidFill>
              </a:rPr>
              <a:t>interchangeably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 typical </a:t>
            </a:r>
            <a:r>
              <a:rPr lang="en-US" b="1" dirty="0" smtClean="0">
                <a:solidFill>
                  <a:schemeClr val="bg1"/>
                </a:solidFill>
              </a:rPr>
              <a:t>recommended dose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or adults :- loading </a:t>
            </a:r>
            <a:r>
              <a:rPr lang="en-US" dirty="0">
                <a:solidFill>
                  <a:schemeClr val="bg1"/>
                </a:solidFill>
              </a:rPr>
              <a:t>dose of 2 mg/kg and then 3 to 5 mg/kg per </a:t>
            </a:r>
            <a:r>
              <a:rPr lang="en-US" dirty="0" smtClean="0">
                <a:solidFill>
                  <a:schemeClr val="bg1"/>
                </a:solidFill>
              </a:rPr>
              <a:t>day (IM or IV)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 children :- 2 to 2.5 mg/kg every 8 hours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                                          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                          </a:t>
            </a:r>
            <a:r>
              <a:rPr lang="en-US" dirty="0" smtClean="0">
                <a:solidFill>
                  <a:schemeClr val="bg1"/>
                </a:solidFill>
              </a:rPr>
              <a:t>Gentamicin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3650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Bacterial Endocarditis :-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ombination with a penicillin or </a:t>
            </a:r>
            <a:r>
              <a:rPr lang="en-US" dirty="0" err="1" smtClean="0">
                <a:solidFill>
                  <a:schemeClr val="bg1"/>
                </a:solidFill>
              </a:rPr>
              <a:t>vancomycin</a:t>
            </a:r>
            <a:r>
              <a:rPr lang="en-US" dirty="0" smtClean="0">
                <a:solidFill>
                  <a:schemeClr val="bg1"/>
                </a:solidFill>
              </a:rPr>
              <a:t> for 2 to 4 weeks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ombination therapy has fallen from first-line regimen for treatment of endocarditis.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b="1" dirty="0">
                <a:solidFill>
                  <a:schemeClr val="bg1"/>
                </a:solidFill>
              </a:rPr>
              <a:t>Urinary Tract Infections :-</a:t>
            </a:r>
          </a:p>
          <a:p>
            <a:r>
              <a:rPr lang="en-US" dirty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ncomplicated </a:t>
            </a:r>
            <a:r>
              <a:rPr lang="en-US" dirty="0">
                <a:solidFill>
                  <a:schemeClr val="bg1"/>
                </a:solidFill>
              </a:rPr>
              <a:t>urinary tract infections - single intramuscular dose of gentamicin (5 mg/kg)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Discontinued </a:t>
            </a:r>
            <a:r>
              <a:rPr lang="en-US" dirty="0">
                <a:solidFill>
                  <a:schemeClr val="bg1"/>
                </a:solidFill>
              </a:rPr>
              <a:t>if </a:t>
            </a:r>
            <a:r>
              <a:rPr lang="en-US" dirty="0" smtClean="0">
                <a:solidFill>
                  <a:schemeClr val="bg1"/>
                </a:solidFill>
              </a:rPr>
              <a:t>microorganism </a:t>
            </a:r>
            <a:r>
              <a:rPr lang="en-US" dirty="0">
                <a:solidFill>
                  <a:schemeClr val="bg1"/>
                </a:solidFill>
              </a:rPr>
              <a:t>is sensitive to less toxic antibiotics.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38169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b="1" dirty="0" smtClean="0">
                <a:solidFill>
                  <a:schemeClr val="bg1"/>
                </a:solidFill>
              </a:rPr>
              <a:t>Pneumonia :-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ombination </a:t>
            </a:r>
            <a:r>
              <a:rPr lang="en-US" dirty="0">
                <a:solidFill>
                  <a:schemeClr val="bg1"/>
                </a:solidFill>
              </a:rPr>
              <a:t>with a β-lactam antibiotic </a:t>
            </a:r>
            <a:r>
              <a:rPr lang="en-US" dirty="0" smtClean="0">
                <a:solidFill>
                  <a:schemeClr val="bg1"/>
                </a:solidFill>
              </a:rPr>
              <a:t>:-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-Empirical </a:t>
            </a:r>
            <a:r>
              <a:rPr lang="en-US" dirty="0">
                <a:solidFill>
                  <a:schemeClr val="bg1"/>
                </a:solidFill>
              </a:rPr>
              <a:t>therapy of hospital-acquired pneumonia in </a:t>
            </a:r>
            <a:r>
              <a:rPr lang="en-US" dirty="0" smtClean="0">
                <a:solidFill>
                  <a:schemeClr val="bg1"/>
                </a:solidFill>
              </a:rPr>
              <a:t>which </a:t>
            </a:r>
            <a:r>
              <a:rPr lang="en-US" dirty="0">
                <a:solidFill>
                  <a:schemeClr val="bg1"/>
                </a:solidFill>
              </a:rPr>
              <a:t>multiple-drug-resistant gram-negative aerobes </a:t>
            </a:r>
            <a:r>
              <a:rPr lang="en-US" dirty="0" smtClean="0">
                <a:solidFill>
                  <a:schemeClr val="bg1"/>
                </a:solidFill>
              </a:rPr>
              <a:t>are likely </a:t>
            </a:r>
            <a:r>
              <a:rPr lang="en-US" dirty="0">
                <a:solidFill>
                  <a:schemeClr val="bg1"/>
                </a:solidFill>
              </a:rPr>
              <a:t>causative </a:t>
            </a:r>
            <a:r>
              <a:rPr lang="en-US" dirty="0" smtClean="0">
                <a:solidFill>
                  <a:schemeClr val="bg1"/>
                </a:solidFill>
              </a:rPr>
              <a:t>agent.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Ineffective </a:t>
            </a:r>
            <a:r>
              <a:rPr lang="en-US" dirty="0">
                <a:solidFill>
                  <a:schemeClr val="bg1"/>
                </a:solidFill>
              </a:rPr>
              <a:t>for the treatment of </a:t>
            </a:r>
            <a:r>
              <a:rPr lang="en-US" b="1" dirty="0">
                <a:solidFill>
                  <a:schemeClr val="bg1"/>
                </a:solidFill>
              </a:rPr>
              <a:t>community-acquired </a:t>
            </a:r>
            <a:r>
              <a:rPr lang="en-US" b="1" dirty="0" smtClean="0">
                <a:solidFill>
                  <a:schemeClr val="bg1"/>
                </a:solidFill>
              </a:rPr>
              <a:t>pneumonia</a:t>
            </a:r>
          </a:p>
          <a:p>
            <a:pPr lvl="0"/>
            <a:r>
              <a:rPr lang="en-US" sz="3000" dirty="0">
                <a:solidFill>
                  <a:schemeClr val="bg1"/>
                </a:solidFill>
              </a:rPr>
              <a:t>T</a:t>
            </a:r>
            <a:r>
              <a:rPr lang="en-US" sz="3000" dirty="0" smtClean="0">
                <a:solidFill>
                  <a:schemeClr val="bg1"/>
                </a:solidFill>
              </a:rPr>
              <a:t>here </a:t>
            </a:r>
            <a:r>
              <a:rPr lang="en-US" sz="3000" dirty="0">
                <a:solidFill>
                  <a:schemeClr val="bg1"/>
                </a:solidFill>
              </a:rPr>
              <a:t>is generally no benefit from adding an aminoglycoside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8510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b="1" dirty="0" smtClean="0">
                <a:solidFill>
                  <a:schemeClr val="bg1"/>
                </a:solidFill>
              </a:rPr>
              <a:t>Meningitis :-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Third-generation </a:t>
            </a:r>
            <a:r>
              <a:rPr lang="en-US" dirty="0" err="1" smtClean="0">
                <a:solidFill>
                  <a:schemeClr val="bg1"/>
                </a:solidFill>
              </a:rPr>
              <a:t>cephalosporins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cefotaxime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ceftriaxone) reduce </a:t>
            </a:r>
            <a:r>
              <a:rPr lang="en-US" dirty="0">
                <a:solidFill>
                  <a:schemeClr val="bg1"/>
                </a:solidFill>
              </a:rPr>
              <a:t>the need </a:t>
            </a:r>
            <a:r>
              <a:rPr lang="en-US" dirty="0" smtClean="0">
                <a:solidFill>
                  <a:schemeClr val="bg1"/>
                </a:solidFill>
              </a:rPr>
              <a:t>of aminoglycosides, </a:t>
            </a:r>
            <a:r>
              <a:rPr lang="en-US" dirty="0">
                <a:solidFill>
                  <a:schemeClr val="bg1"/>
                </a:solidFill>
              </a:rPr>
              <a:t>except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Gram-negative </a:t>
            </a:r>
            <a:r>
              <a:rPr lang="en-US" dirty="0">
                <a:solidFill>
                  <a:schemeClr val="bg1"/>
                </a:solidFill>
              </a:rPr>
              <a:t>organisms that are resistant to </a:t>
            </a:r>
            <a:r>
              <a:rPr lang="el-GR" dirty="0" smtClean="0">
                <a:solidFill>
                  <a:schemeClr val="bg1"/>
                </a:solidFill>
              </a:rPr>
              <a:t>β</a:t>
            </a:r>
            <a:r>
              <a:rPr lang="en-US" dirty="0" smtClean="0">
                <a:solidFill>
                  <a:schemeClr val="bg1"/>
                </a:solidFill>
              </a:rPr>
              <a:t>-lactam </a:t>
            </a:r>
            <a:r>
              <a:rPr lang="en-US" dirty="0">
                <a:solidFill>
                  <a:schemeClr val="bg1"/>
                </a:solidFill>
              </a:rPr>
              <a:t>antibiotics (e.g., species of Pseudomonas and </a:t>
            </a:r>
            <a:r>
              <a:rPr lang="en-US" dirty="0" err="1">
                <a:solidFill>
                  <a:schemeClr val="bg1"/>
                </a:solidFill>
              </a:rPr>
              <a:t>Acinetobacter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</a:p>
          <a:p>
            <a:pPr marL="514350" lvl="0" indent="-514350">
              <a:buFont typeface="+mj-lt"/>
              <a:buAutoNum type="arabicPeriod" startAt="5"/>
            </a:pPr>
            <a:r>
              <a:rPr lang="en-US" sz="3000" b="1" dirty="0">
                <a:solidFill>
                  <a:schemeClr val="bg1"/>
                </a:solidFill>
              </a:rPr>
              <a:t>Sepsis :-</a:t>
            </a:r>
          </a:p>
          <a:p>
            <a:pPr lvl="0"/>
            <a:r>
              <a:rPr lang="en-US" sz="3000" dirty="0" smtClean="0">
                <a:solidFill>
                  <a:schemeClr val="bg1"/>
                </a:solidFill>
              </a:rPr>
              <a:t>Empirical </a:t>
            </a:r>
            <a:r>
              <a:rPr lang="en-US" sz="3000" dirty="0">
                <a:solidFill>
                  <a:schemeClr val="bg1"/>
                </a:solidFill>
              </a:rPr>
              <a:t>regimen </a:t>
            </a:r>
            <a:r>
              <a:rPr lang="en-US" sz="3000" dirty="0" smtClean="0">
                <a:solidFill>
                  <a:schemeClr val="bg1"/>
                </a:solidFill>
              </a:rPr>
              <a:t>for </a:t>
            </a:r>
            <a:r>
              <a:rPr lang="en-US" sz="3000" dirty="0">
                <a:solidFill>
                  <a:schemeClr val="bg1"/>
                </a:solidFill>
              </a:rPr>
              <a:t>the febrile patient with </a:t>
            </a:r>
            <a:r>
              <a:rPr lang="en-US" sz="3000" dirty="0" err="1">
                <a:solidFill>
                  <a:schemeClr val="bg1"/>
                </a:solidFill>
              </a:rPr>
              <a:t>granulocytopenia</a:t>
            </a:r>
            <a:r>
              <a:rPr lang="en-US" sz="3000" dirty="0">
                <a:solidFill>
                  <a:schemeClr val="bg1"/>
                </a:solidFill>
              </a:rPr>
              <a:t> and for infections suspected to be caused by P. </a:t>
            </a:r>
            <a:r>
              <a:rPr lang="en-US" sz="3000" dirty="0" err="1">
                <a:solidFill>
                  <a:schemeClr val="bg1"/>
                </a:solidFill>
              </a:rPr>
              <a:t>aeruginosa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0048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Natural products or semisynthetic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derivatives </a:t>
            </a:r>
            <a:r>
              <a:rPr lang="en-US" dirty="0">
                <a:solidFill>
                  <a:schemeClr val="bg1"/>
                </a:solidFill>
              </a:rPr>
              <a:t>of compounds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- produced </a:t>
            </a:r>
            <a:r>
              <a:rPr lang="en-US" dirty="0">
                <a:solidFill>
                  <a:schemeClr val="bg1"/>
                </a:solidFill>
              </a:rPr>
              <a:t>by a variety of soil </a:t>
            </a:r>
            <a:r>
              <a:rPr lang="en-US" dirty="0" err="1" smtClean="0">
                <a:solidFill>
                  <a:schemeClr val="bg1"/>
                </a:solidFill>
              </a:rPr>
              <a:t>actinomycetes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Semisynthetic products- </a:t>
            </a:r>
            <a:r>
              <a:rPr lang="en-US" dirty="0" err="1" smtClean="0">
                <a:solidFill>
                  <a:schemeClr val="bg1"/>
                </a:solidFill>
              </a:rPr>
              <a:t>Amikacin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Netilmicin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</a:t>
            </a:r>
            <a:r>
              <a:rPr lang="en-US" dirty="0" smtClean="0">
                <a:solidFill>
                  <a:schemeClr val="bg1"/>
                </a:solidFill>
              </a:rPr>
              <a:t>Source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File:Streptomyces griseus.jpg - Wikipedia, the free encyclopedia - Windows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33" t="21207" r="35821" b="4657"/>
          <a:stretch/>
        </p:blipFill>
        <p:spPr>
          <a:xfrm>
            <a:off x="6858000" y="0"/>
            <a:ext cx="2285999" cy="28956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31340031"/>
              </p:ext>
            </p:extLst>
          </p:nvPr>
        </p:nvGraphicFramePr>
        <p:xfrm>
          <a:off x="838200" y="2971800"/>
          <a:ext cx="5985681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5227"/>
                <a:gridCol w="1995227"/>
                <a:gridCol w="19952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Bacteria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Suffix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Examples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Streptomyces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mycin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Streptomyci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, Kanamycin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Micromonospora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micin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Gentamicin,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Astromicin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5162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Topical </a:t>
            </a:r>
            <a:r>
              <a:rPr lang="en-US" b="1" dirty="0">
                <a:solidFill>
                  <a:prstClr val="black"/>
                </a:solidFill>
              </a:rPr>
              <a:t>Applications :-</a:t>
            </a:r>
          </a:p>
          <a:p>
            <a:pPr>
              <a:buFont typeface="Courier New" pitchFamily="49" charset="0"/>
              <a:buChar char="o"/>
            </a:pPr>
            <a:r>
              <a:rPr lang="en-US" dirty="0">
                <a:solidFill>
                  <a:prstClr val="black"/>
                </a:solidFill>
              </a:rPr>
              <a:t>Absorbed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slowly :- ointment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Rapidly :- cream </a:t>
            </a:r>
            <a:endParaRPr lang="en-US" dirty="0">
              <a:solidFill>
                <a:prstClr val="black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dirty="0">
                <a:solidFill>
                  <a:prstClr val="black"/>
                </a:solidFill>
              </a:rPr>
              <a:t>Applied to large areas of denuded body surface, in burned patients.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6175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Indications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same as those for gentamicin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Treatment </a:t>
            </a:r>
            <a:r>
              <a:rPr lang="en-US" dirty="0">
                <a:solidFill>
                  <a:schemeClr val="bg1"/>
                </a:solidFill>
              </a:rPr>
              <a:t>of serious infections caused by P. </a:t>
            </a:r>
            <a:r>
              <a:rPr lang="en-US" dirty="0" err="1" smtClean="0">
                <a:solidFill>
                  <a:schemeClr val="bg1"/>
                </a:solidFill>
              </a:rPr>
              <a:t>aeruginosa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                                            </a:t>
            </a:r>
            <a:r>
              <a:rPr lang="en-US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/>
            </a:r>
            <a:br>
              <a:rPr lang="en-US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lang="en-US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/>
            </a:r>
            <a:br>
              <a:rPr lang="en-US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lang="en-US" dirty="0" smtClean="0"/>
              <a:t>                         </a:t>
            </a:r>
            <a:r>
              <a:rPr lang="en-US" dirty="0" smtClean="0">
                <a:solidFill>
                  <a:schemeClr val="bg1"/>
                </a:solidFill>
              </a:rPr>
              <a:t> Tobramycin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8802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spectrum </a:t>
            </a:r>
            <a:r>
              <a:rPr lang="en-US" dirty="0">
                <a:solidFill>
                  <a:schemeClr val="bg1"/>
                </a:solidFill>
              </a:rPr>
              <a:t>of antimicrobial activity </a:t>
            </a:r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the broadest of the group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recommended dose of </a:t>
            </a:r>
            <a:r>
              <a:rPr lang="en-US" dirty="0" err="1">
                <a:solidFill>
                  <a:schemeClr val="bg1"/>
                </a:solidFill>
              </a:rPr>
              <a:t>amikacin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:-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15 </a:t>
            </a:r>
            <a:r>
              <a:rPr lang="en-US" dirty="0">
                <a:solidFill>
                  <a:schemeClr val="bg1"/>
                </a:solidFill>
              </a:rPr>
              <a:t>mg/kg per day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referred </a:t>
            </a:r>
            <a:r>
              <a:rPr lang="en-US" dirty="0">
                <a:solidFill>
                  <a:schemeClr val="bg1"/>
                </a:solidFill>
              </a:rPr>
              <a:t>agent for the initial treatment of serious nosocomial gram-negative bacillary </a:t>
            </a:r>
            <a:r>
              <a:rPr lang="en-US" dirty="0" smtClean="0">
                <a:solidFill>
                  <a:schemeClr val="bg1"/>
                </a:solidFill>
              </a:rPr>
              <a:t>infections</a:t>
            </a:r>
          </a:p>
          <a:p>
            <a:r>
              <a:rPr lang="en-US" dirty="0">
                <a:solidFill>
                  <a:schemeClr val="bg1"/>
                </a:solidFill>
              </a:rPr>
              <a:t>It is active against M. tuberculosis, including streptomycin-resistant strains and atypical mycobacteria.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Treatment of disseminated atypical mycobacterial infection in acquired immunodeficiency syndrome (AIDS) patients.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    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dirty="0" err="1" smtClean="0">
                <a:solidFill>
                  <a:schemeClr val="bg1"/>
                </a:solidFill>
              </a:rPr>
              <a:t>mikacin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33010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Active </a:t>
            </a:r>
            <a:r>
              <a:rPr lang="en-US" dirty="0">
                <a:solidFill>
                  <a:schemeClr val="bg1"/>
                </a:solidFill>
              </a:rPr>
              <a:t>against </a:t>
            </a:r>
            <a:r>
              <a:rPr lang="en-US" dirty="0" smtClean="0">
                <a:solidFill>
                  <a:schemeClr val="bg1"/>
                </a:solidFill>
              </a:rPr>
              <a:t>bacteria </a:t>
            </a:r>
            <a:r>
              <a:rPr lang="en-US" dirty="0">
                <a:solidFill>
                  <a:schemeClr val="bg1"/>
                </a:solidFill>
              </a:rPr>
              <a:t>that are resistant to gentamicin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Treatment </a:t>
            </a:r>
            <a:r>
              <a:rPr lang="en-US" dirty="0">
                <a:solidFill>
                  <a:schemeClr val="bg1"/>
                </a:solidFill>
              </a:rPr>
              <a:t>of serious infections owing to susceptible </a:t>
            </a:r>
            <a:r>
              <a:rPr lang="en-US" dirty="0" err="1">
                <a:solidFill>
                  <a:schemeClr val="bg1"/>
                </a:solidFill>
              </a:rPr>
              <a:t>Enterobacteriaceae</a:t>
            </a:r>
            <a:r>
              <a:rPr lang="en-US" dirty="0">
                <a:solidFill>
                  <a:schemeClr val="bg1"/>
                </a:solidFill>
              </a:rPr>
              <a:t> and other aerobic gram-negative bacilli.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 recommended dose for 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omplicated urinary tract infections :- 1.5 to 2 mg/kg every 12 hours.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Serious systemic infections :- 4 to 7 mg/kg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Netilmicin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66819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Use has </a:t>
            </a:r>
            <a:r>
              <a:rPr lang="en-US" dirty="0">
                <a:solidFill>
                  <a:schemeClr val="bg1"/>
                </a:solidFill>
              </a:rPr>
              <a:t>declined markedly </a:t>
            </a:r>
            <a:r>
              <a:rPr lang="en-US" dirty="0" smtClean="0">
                <a:solidFill>
                  <a:schemeClr val="bg1"/>
                </a:solidFill>
              </a:rPr>
              <a:t>:-</a:t>
            </a:r>
          </a:p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pectrum </a:t>
            </a:r>
            <a:r>
              <a:rPr lang="en-US" dirty="0">
                <a:solidFill>
                  <a:schemeClr val="bg1"/>
                </a:solidFill>
              </a:rPr>
              <a:t>of activity is limited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ost </a:t>
            </a:r>
            <a:r>
              <a:rPr lang="en-US" dirty="0">
                <a:solidFill>
                  <a:schemeClr val="bg1"/>
                </a:solidFill>
              </a:rPr>
              <a:t>toxic.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Kanamycin </a:t>
            </a:r>
            <a:r>
              <a:rPr lang="en-US" dirty="0">
                <a:solidFill>
                  <a:schemeClr val="bg1"/>
                </a:solidFill>
              </a:rPr>
              <a:t>has been employed to treat tuberculosis in combination with other effective drugs.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   </a:t>
            </a:r>
            <a:r>
              <a:rPr lang="en-US" dirty="0" smtClean="0">
                <a:solidFill>
                  <a:schemeClr val="bg1"/>
                </a:solidFill>
              </a:rPr>
              <a:t>Kanamycin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910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road-spectrum antibiotic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Available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smtClean="0">
                <a:solidFill>
                  <a:schemeClr val="bg1"/>
                </a:solidFill>
              </a:rPr>
              <a:t>creams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ointments </a:t>
            </a:r>
            <a:r>
              <a:rPr lang="en-US" dirty="0">
                <a:solidFill>
                  <a:schemeClr val="bg1"/>
                </a:solidFill>
              </a:rPr>
              <a:t>and other products </a:t>
            </a:r>
            <a:r>
              <a:rPr lang="en-US" dirty="0" smtClean="0">
                <a:solidFill>
                  <a:schemeClr val="bg1"/>
                </a:solidFill>
              </a:rPr>
              <a:t>:- alone </a:t>
            </a:r>
            <a:r>
              <a:rPr lang="en-US" dirty="0">
                <a:solidFill>
                  <a:schemeClr val="bg1"/>
                </a:solidFill>
              </a:rPr>
              <a:t>and in combination with </a:t>
            </a:r>
            <a:r>
              <a:rPr lang="en-US" dirty="0" err="1">
                <a:solidFill>
                  <a:schemeClr val="bg1"/>
                </a:solidFill>
              </a:rPr>
              <a:t>polymyxin</a:t>
            </a:r>
            <a:r>
              <a:rPr lang="en-US" dirty="0">
                <a:solidFill>
                  <a:schemeClr val="bg1"/>
                </a:solidFill>
              </a:rPr>
              <a:t>, bacitracin, other antibiotics and a variety of corticosteroids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Topical </a:t>
            </a:r>
            <a:r>
              <a:rPr lang="en-US" dirty="0">
                <a:solidFill>
                  <a:schemeClr val="bg1"/>
                </a:solidFill>
              </a:rPr>
              <a:t>application in a variety of infections of the skin and mucous </a:t>
            </a:r>
            <a:r>
              <a:rPr lang="en-US" dirty="0" smtClean="0">
                <a:solidFill>
                  <a:schemeClr val="bg1"/>
                </a:solidFill>
              </a:rPr>
              <a:t>membranes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Infections </a:t>
            </a:r>
            <a:r>
              <a:rPr lang="en-US" dirty="0">
                <a:solidFill>
                  <a:schemeClr val="bg1"/>
                </a:solidFill>
              </a:rPr>
              <a:t>associated with burns, wounds, ulcers, and infected </a:t>
            </a:r>
            <a:r>
              <a:rPr lang="en-US" dirty="0" err="1">
                <a:solidFill>
                  <a:schemeClr val="bg1"/>
                </a:solidFill>
              </a:rPr>
              <a:t>dermatoses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   </a:t>
            </a:r>
            <a:r>
              <a:rPr lang="en-US" dirty="0" smtClean="0">
                <a:solidFill>
                  <a:schemeClr val="bg1"/>
                </a:solidFill>
              </a:rPr>
              <a:t>Neomycin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44310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Irrigation of the bladder :-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Neomycin and </a:t>
            </a:r>
            <a:r>
              <a:rPr lang="en-US" dirty="0" err="1" smtClean="0">
                <a:solidFill>
                  <a:schemeClr val="bg1"/>
                </a:solidFill>
              </a:rPr>
              <a:t>polymyxin</a:t>
            </a:r>
            <a:r>
              <a:rPr lang="en-US" dirty="0" smtClean="0">
                <a:solidFill>
                  <a:schemeClr val="bg1"/>
                </a:solidFill>
              </a:rPr>
              <a:t> B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bladder usually is irrigated at the rate of 1 L every 24 hours.</a:t>
            </a:r>
          </a:p>
          <a:p>
            <a:pPr lvl="0">
              <a:buFont typeface="Wingdings" pitchFamily="2" charset="2"/>
              <a:buChar char="Ø"/>
            </a:pPr>
            <a:r>
              <a:rPr lang="en-US" sz="2700" b="1" dirty="0">
                <a:solidFill>
                  <a:schemeClr val="bg1"/>
                </a:solidFill>
              </a:rPr>
              <a:t>"preparation" of the bowel for surgery :-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The oral administration of neomycin (usually in combination with erythromycin base)</a:t>
            </a:r>
          </a:p>
          <a:p>
            <a:pPr lvl="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Hepatic encephalopathy :-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Nephrotoxic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so </a:t>
            </a:r>
            <a:r>
              <a:rPr lang="en-US" dirty="0">
                <a:solidFill>
                  <a:schemeClr val="bg1"/>
                </a:solidFill>
              </a:rPr>
              <a:t>used rarely for this indication. 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Lactulose is a much less toxic agent and is preferred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718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Removed </a:t>
            </a:r>
            <a:r>
              <a:rPr lang="en-US" sz="2800" dirty="0">
                <a:solidFill>
                  <a:schemeClr val="bg1"/>
                </a:solidFill>
              </a:rPr>
              <a:t>from the body </a:t>
            </a:r>
            <a:r>
              <a:rPr lang="en-US" sz="2800" dirty="0" smtClean="0">
                <a:solidFill>
                  <a:schemeClr val="bg1"/>
                </a:solidFill>
              </a:rPr>
              <a:t>by :-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     -hemodialysis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or </a:t>
            </a:r>
            <a:r>
              <a:rPr lang="en-US" sz="2800" b="1" dirty="0">
                <a:solidFill>
                  <a:schemeClr val="bg1"/>
                </a:solidFill>
              </a:rPr>
              <a:t>peritoneal dialysis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Approximately </a:t>
            </a:r>
            <a:r>
              <a:rPr lang="en-US" sz="2800" b="1" dirty="0">
                <a:solidFill>
                  <a:schemeClr val="bg1"/>
                </a:solidFill>
              </a:rPr>
              <a:t>50%</a:t>
            </a:r>
            <a:r>
              <a:rPr lang="en-US" sz="2800" dirty="0">
                <a:solidFill>
                  <a:schemeClr val="bg1"/>
                </a:solidFill>
              </a:rPr>
              <a:t> of the </a:t>
            </a:r>
            <a:r>
              <a:rPr lang="en-US" sz="2800" dirty="0" smtClean="0">
                <a:solidFill>
                  <a:schemeClr val="bg1"/>
                </a:solidFill>
              </a:rPr>
              <a:t>dose </a:t>
            </a:r>
            <a:r>
              <a:rPr lang="en-US" sz="2800" dirty="0">
                <a:solidFill>
                  <a:schemeClr val="bg1"/>
                </a:solidFill>
              </a:rPr>
              <a:t>is removed in </a:t>
            </a:r>
            <a:r>
              <a:rPr lang="en-US" sz="2800" b="1" dirty="0">
                <a:solidFill>
                  <a:schemeClr val="bg1"/>
                </a:solidFill>
              </a:rPr>
              <a:t>12 hours </a:t>
            </a:r>
            <a:r>
              <a:rPr lang="en-US" sz="2800" dirty="0">
                <a:solidFill>
                  <a:schemeClr val="bg1"/>
                </a:solidFill>
              </a:rPr>
              <a:t>by </a:t>
            </a:r>
            <a:r>
              <a:rPr lang="en-US" sz="2800" dirty="0" smtClean="0">
                <a:solidFill>
                  <a:schemeClr val="bg1"/>
                </a:solidFill>
              </a:rPr>
              <a:t>hemodialysis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A dose equal to </a:t>
            </a:r>
            <a:r>
              <a:rPr lang="en-US" sz="2800" b="1" dirty="0" smtClean="0">
                <a:solidFill>
                  <a:schemeClr val="bg1"/>
                </a:solidFill>
              </a:rPr>
              <a:t>half the loading dose</a:t>
            </a:r>
            <a:r>
              <a:rPr lang="en-US" sz="2800" dirty="0" smtClean="0">
                <a:solidFill>
                  <a:schemeClr val="bg1"/>
                </a:solidFill>
              </a:rPr>
              <a:t> required</a:t>
            </a:r>
          </a:p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chemeClr val="bg1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Peritoneal </a:t>
            </a:r>
            <a:r>
              <a:rPr lang="en-US" sz="2800" dirty="0">
                <a:solidFill>
                  <a:schemeClr val="bg1"/>
                </a:solidFill>
              </a:rPr>
              <a:t>dialysis is </a:t>
            </a:r>
            <a:r>
              <a:rPr lang="en-US" sz="2800" b="1" dirty="0">
                <a:solidFill>
                  <a:schemeClr val="bg1"/>
                </a:solidFill>
              </a:rPr>
              <a:t>less </a:t>
            </a:r>
            <a:r>
              <a:rPr lang="en-US" sz="2800" b="1" dirty="0" smtClean="0">
                <a:solidFill>
                  <a:schemeClr val="bg1"/>
                </a:solidFill>
              </a:rPr>
              <a:t>effective</a:t>
            </a:r>
          </a:p>
          <a:p>
            <a:pPr lvl="0"/>
            <a:endParaRPr lang="en-US" sz="2800" b="1" dirty="0" smtClean="0">
              <a:solidFill>
                <a:schemeClr val="bg1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bg1"/>
                </a:solidFill>
              </a:rPr>
              <a:t>Bacterial </a:t>
            </a:r>
            <a:r>
              <a:rPr lang="en-US" sz="2800" b="1" dirty="0">
                <a:solidFill>
                  <a:schemeClr val="bg1"/>
                </a:solidFill>
              </a:rPr>
              <a:t>peritonitis</a:t>
            </a:r>
            <a:r>
              <a:rPr lang="en-US" sz="2800" dirty="0">
                <a:solidFill>
                  <a:schemeClr val="bg1"/>
                </a:solidFill>
              </a:rPr>
              <a:t> :- 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r>
              <a:rPr lang="en-US" sz="2800" dirty="0" smtClean="0">
                <a:solidFill>
                  <a:schemeClr val="bg1"/>
                </a:solidFill>
              </a:rPr>
              <a:t>aminoglycosides should be </a:t>
            </a:r>
            <a:r>
              <a:rPr lang="en-US" sz="2800" dirty="0">
                <a:solidFill>
                  <a:schemeClr val="bg1"/>
                </a:solidFill>
              </a:rPr>
              <a:t>added to the </a:t>
            </a:r>
            <a:r>
              <a:rPr lang="en-US" sz="2800" dirty="0" smtClean="0">
                <a:solidFill>
                  <a:schemeClr val="bg1"/>
                </a:solidFill>
              </a:rPr>
              <a:t>dialysate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</a:t>
            </a:r>
            <a:r>
              <a:rPr lang="en-US" dirty="0" err="1" smtClean="0">
                <a:solidFill>
                  <a:schemeClr val="bg1"/>
                </a:solidFill>
              </a:rPr>
              <a:t>Overdosage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overdosage - Google Search - Windows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40" t="45623" r="65075" b="41247"/>
          <a:stretch/>
        </p:blipFill>
        <p:spPr>
          <a:xfrm flipH="1">
            <a:off x="7069540" y="457200"/>
            <a:ext cx="1160060" cy="99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3282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Complicate </a:t>
            </a:r>
            <a:r>
              <a:rPr lang="en-US" dirty="0">
                <a:solidFill>
                  <a:schemeClr val="bg1"/>
                </a:solidFill>
              </a:rPr>
              <a:t>the use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make their </a:t>
            </a:r>
            <a:r>
              <a:rPr lang="en-US" dirty="0" smtClean="0">
                <a:solidFill>
                  <a:schemeClr val="bg1"/>
                </a:solidFill>
              </a:rPr>
              <a:t>administration </a:t>
            </a:r>
            <a:r>
              <a:rPr lang="en-US" dirty="0">
                <a:solidFill>
                  <a:schemeClr val="bg1"/>
                </a:solidFill>
              </a:rPr>
              <a:t>difficult.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Ototoxicity :-</a:t>
            </a:r>
            <a:endParaRPr lang="en-US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ccumulation in </a:t>
            </a:r>
            <a:r>
              <a:rPr lang="en-US" dirty="0">
                <a:solidFill>
                  <a:schemeClr val="bg1"/>
                </a:solidFill>
              </a:rPr>
              <a:t>the perilymph and </a:t>
            </a:r>
            <a:r>
              <a:rPr lang="en-US" dirty="0" err="1">
                <a:solidFill>
                  <a:schemeClr val="bg1"/>
                </a:solidFill>
              </a:rPr>
              <a:t>endolymph</a:t>
            </a:r>
            <a:r>
              <a:rPr lang="en-US" dirty="0">
                <a:solidFill>
                  <a:schemeClr val="bg1"/>
                </a:solidFill>
              </a:rPr>
              <a:t> of the inner ear when concentrations in plasma are high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Genetic </a:t>
            </a:r>
            <a:r>
              <a:rPr lang="en-US" b="1" dirty="0">
                <a:solidFill>
                  <a:schemeClr val="bg1"/>
                </a:solidFill>
              </a:rPr>
              <a:t>predisposition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linked to mutations in a mitochondrial ribosomal RNA </a:t>
            </a:r>
            <a:r>
              <a:rPr lang="en-US" dirty="0" smtClean="0">
                <a:solidFill>
                  <a:schemeClr val="bg1"/>
                </a:solidFill>
              </a:rPr>
              <a:t>gene("</a:t>
            </a:r>
            <a:r>
              <a:rPr lang="en-US" dirty="0">
                <a:solidFill>
                  <a:schemeClr val="bg1"/>
                </a:solidFill>
              </a:rPr>
              <a:t>A1555G" mitochondrial </a:t>
            </a:r>
            <a:r>
              <a:rPr lang="en-US" dirty="0" smtClean="0">
                <a:solidFill>
                  <a:schemeClr val="bg1"/>
                </a:solidFill>
              </a:rPr>
              <a:t>mutation)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smtClean="0">
                <a:solidFill>
                  <a:schemeClr val="bg1"/>
                </a:solidFill>
              </a:rPr>
              <a:t> Side effects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ide effects - Google Search - Windows Internet Explor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463" t="71543" r="41642" b="4656"/>
          <a:stretch/>
        </p:blipFill>
        <p:spPr>
          <a:xfrm>
            <a:off x="6858000" y="304800"/>
            <a:ext cx="1447800" cy="11873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5498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oogle Image Result for http://www.jpp.krakow.pl/journal/archive/04_11/gfx/rys0201.jpg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23" t="26160" r="55893" b="9591"/>
          <a:stretch/>
        </p:blipFill>
        <p:spPr>
          <a:xfrm>
            <a:off x="2333766" y="846159"/>
            <a:ext cx="4073857" cy="56476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6697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minoglycoside antibiotics: from ... - Dev P. Arya - Google Books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010" t="59212" r="21808" b="19655"/>
          <a:stretch/>
        </p:blipFill>
        <p:spPr>
          <a:xfrm>
            <a:off x="1295400" y="1676400"/>
            <a:ext cx="7162800" cy="4190999"/>
          </a:xfrm>
        </p:spPr>
      </p:pic>
    </p:spTree>
    <p:extLst>
      <p:ext uri="{BB962C8B-B14F-4D97-AF65-F5344CB8AC3E}">
        <p14:creationId xmlns="" xmlns:p14="http://schemas.microsoft.com/office/powerpoint/2010/main" val="6514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Once </a:t>
            </a:r>
            <a:r>
              <a:rPr lang="en-US" dirty="0">
                <a:solidFill>
                  <a:schemeClr val="bg1"/>
                </a:solidFill>
              </a:rPr>
              <a:t>sensory cells are lost, </a:t>
            </a:r>
            <a:r>
              <a:rPr lang="en-US" dirty="0" smtClean="0">
                <a:solidFill>
                  <a:schemeClr val="bg1"/>
                </a:solidFill>
              </a:rPr>
              <a:t>regeneration </a:t>
            </a:r>
            <a:r>
              <a:rPr lang="en-US" dirty="0">
                <a:solidFill>
                  <a:schemeClr val="bg1"/>
                </a:solidFill>
              </a:rPr>
              <a:t>does not </a:t>
            </a:r>
            <a:r>
              <a:rPr lang="en-US" dirty="0" smtClean="0">
                <a:solidFill>
                  <a:schemeClr val="bg1"/>
                </a:solidFill>
              </a:rPr>
              <a:t>occur. </a:t>
            </a:r>
          </a:p>
          <a:p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etrograde </a:t>
            </a:r>
            <a:r>
              <a:rPr lang="en-US" dirty="0">
                <a:solidFill>
                  <a:schemeClr val="bg1"/>
                </a:solidFill>
              </a:rPr>
              <a:t>degeneration of the auditory </a:t>
            </a:r>
            <a:r>
              <a:rPr lang="en-US" dirty="0" smtClean="0">
                <a:solidFill>
                  <a:schemeClr val="bg1"/>
                </a:solidFill>
              </a:rPr>
              <a:t>nerve, </a:t>
            </a:r>
            <a:r>
              <a:rPr lang="en-US" dirty="0">
                <a:solidFill>
                  <a:schemeClr val="bg1"/>
                </a:solidFill>
              </a:rPr>
              <a:t>resulting in irreversible hearing loss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Vestibular </a:t>
            </a:r>
            <a:r>
              <a:rPr lang="en-US" b="1" dirty="0">
                <a:solidFill>
                  <a:schemeClr val="bg1"/>
                </a:solidFill>
              </a:rPr>
              <a:t>effects </a:t>
            </a:r>
            <a:r>
              <a:rPr lang="en-US" b="1" dirty="0" smtClean="0">
                <a:solidFill>
                  <a:schemeClr val="bg1"/>
                </a:solidFill>
              </a:rPr>
              <a:t>:- </a:t>
            </a:r>
            <a:r>
              <a:rPr lang="en-US" dirty="0" smtClean="0">
                <a:solidFill>
                  <a:schemeClr val="bg1"/>
                </a:solidFill>
              </a:rPr>
              <a:t>Streptomycin </a:t>
            </a:r>
            <a:r>
              <a:rPr lang="en-US" dirty="0">
                <a:solidFill>
                  <a:schemeClr val="bg1"/>
                </a:solidFill>
              </a:rPr>
              <a:t>and gentamicin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Cochlear effects :-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Amikacin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kanamycin </a:t>
            </a:r>
            <a:r>
              <a:rPr lang="en-US" dirty="0">
                <a:solidFill>
                  <a:schemeClr val="bg1"/>
                </a:solidFill>
              </a:rPr>
              <a:t>and neomycin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Both :- </a:t>
            </a:r>
            <a:r>
              <a:rPr lang="en-US" dirty="0" smtClean="0">
                <a:solidFill>
                  <a:schemeClr val="bg1"/>
                </a:solidFill>
              </a:rPr>
              <a:t>Tobramycin 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Incidence </a:t>
            </a:r>
            <a:r>
              <a:rPr lang="en-US" b="1" dirty="0" smtClean="0">
                <a:solidFill>
                  <a:schemeClr val="bg1"/>
                </a:solidFill>
              </a:rPr>
              <a:t>:- </a:t>
            </a:r>
            <a:r>
              <a:rPr lang="en-US" dirty="0" smtClean="0">
                <a:solidFill>
                  <a:schemeClr val="bg1"/>
                </a:solidFill>
              </a:rPr>
              <a:t>may </a:t>
            </a:r>
            <a:r>
              <a:rPr lang="en-US" dirty="0">
                <a:solidFill>
                  <a:schemeClr val="bg1"/>
                </a:solidFill>
              </a:rPr>
              <a:t>be as high as 25%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36011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Cochlear :-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high-pitched tinnitus :- the first symptom several days to 2 weeks after therapy</a:t>
            </a:r>
          </a:p>
          <a:p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earing loss progresses 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Vestibular :-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Moderately intense headache lasting 1 or 2 days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Acute stage :- 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nausea</a:t>
            </a:r>
            <a:r>
              <a:rPr lang="en-US" dirty="0">
                <a:solidFill>
                  <a:schemeClr val="bg1"/>
                </a:solidFill>
              </a:rPr>
              <a:t>, vomiting, and difficulty with </a:t>
            </a:r>
            <a:r>
              <a:rPr lang="en-US" dirty="0" smtClean="0">
                <a:solidFill>
                  <a:schemeClr val="bg1"/>
                </a:solidFill>
              </a:rPr>
              <a:t>equilibrium, </a:t>
            </a:r>
            <a:r>
              <a:rPr lang="en-US" dirty="0">
                <a:solidFill>
                  <a:schemeClr val="bg1"/>
                </a:solidFill>
              </a:rPr>
              <a:t>persist for 1 to 2 weeks.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Prominent </a:t>
            </a:r>
            <a:r>
              <a:rPr lang="en-US" dirty="0">
                <a:solidFill>
                  <a:schemeClr val="bg1"/>
                </a:solidFill>
              </a:rPr>
              <a:t>symptoms </a:t>
            </a:r>
            <a:r>
              <a:rPr lang="en-US" dirty="0" smtClean="0">
                <a:solidFill>
                  <a:schemeClr val="bg1"/>
                </a:solidFill>
              </a:rPr>
              <a:t>:- vertigo </a:t>
            </a:r>
          </a:p>
          <a:p>
            <a:pPr>
              <a:buFont typeface="Courier New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positive Romberg </a:t>
            </a:r>
            <a:r>
              <a:rPr lang="en-US" dirty="0" smtClean="0">
                <a:solidFill>
                  <a:schemeClr val="bg1"/>
                </a:solidFill>
              </a:rPr>
              <a:t>test, </a:t>
            </a:r>
            <a:r>
              <a:rPr lang="en-US" dirty="0" err="1">
                <a:solidFill>
                  <a:schemeClr val="bg1"/>
                </a:solidFill>
              </a:rPr>
              <a:t>nystagmus</a:t>
            </a:r>
            <a:r>
              <a:rPr lang="en-US" dirty="0">
                <a:solidFill>
                  <a:schemeClr val="bg1"/>
                </a:solidFill>
              </a:rPr>
              <a:t> are outstanding signs.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2822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Ends </a:t>
            </a:r>
            <a:r>
              <a:rPr lang="en-US" dirty="0">
                <a:solidFill>
                  <a:schemeClr val="bg1"/>
                </a:solidFill>
              </a:rPr>
              <a:t>suddenly and </a:t>
            </a:r>
            <a:r>
              <a:rPr lang="en-US" dirty="0" smtClean="0">
                <a:solidFill>
                  <a:schemeClr val="bg1"/>
                </a:solidFill>
              </a:rPr>
              <a:t>followed </a:t>
            </a:r>
            <a:r>
              <a:rPr lang="en-US" dirty="0">
                <a:solidFill>
                  <a:schemeClr val="bg1"/>
                </a:solidFill>
              </a:rPr>
              <a:t>by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b="1" dirty="0" smtClean="0">
                <a:solidFill>
                  <a:schemeClr val="bg1"/>
                </a:solidFill>
              </a:rPr>
              <a:t>hronic </a:t>
            </a:r>
            <a:r>
              <a:rPr lang="en-US" b="1" dirty="0">
                <a:solidFill>
                  <a:schemeClr val="bg1"/>
                </a:solidFill>
              </a:rPr>
              <a:t>phase </a:t>
            </a:r>
            <a:r>
              <a:rPr lang="en-US" b="1" dirty="0" smtClean="0">
                <a:solidFill>
                  <a:schemeClr val="bg1"/>
                </a:solidFill>
              </a:rPr>
              <a:t>:- 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chronic </a:t>
            </a:r>
            <a:r>
              <a:rPr lang="en-US" dirty="0" err="1" smtClean="0">
                <a:solidFill>
                  <a:schemeClr val="bg1"/>
                </a:solidFill>
              </a:rPr>
              <a:t>labyrinthitis</a:t>
            </a:r>
            <a:r>
              <a:rPr lang="en-US" dirty="0" smtClean="0">
                <a:solidFill>
                  <a:schemeClr val="bg1"/>
                </a:solidFill>
              </a:rPr>
              <a:t> :- symptomless </a:t>
            </a:r>
            <a:r>
              <a:rPr lang="en-US" dirty="0">
                <a:solidFill>
                  <a:schemeClr val="bg1"/>
                </a:solidFill>
              </a:rPr>
              <a:t>while in bed, the patient has difficulty when attempting to walk or make sudden </a:t>
            </a:r>
            <a:r>
              <a:rPr lang="en-US" dirty="0" smtClean="0">
                <a:solidFill>
                  <a:schemeClr val="bg1"/>
                </a:solidFill>
              </a:rPr>
              <a:t>movements. </a:t>
            </a:r>
          </a:p>
          <a:p>
            <a:pPr>
              <a:buFont typeface="Courier New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taxia </a:t>
            </a:r>
            <a:r>
              <a:rPr lang="en-US" dirty="0">
                <a:solidFill>
                  <a:schemeClr val="bg1"/>
                </a:solidFill>
              </a:rPr>
              <a:t>is the most prominent feature.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It persists </a:t>
            </a:r>
            <a:r>
              <a:rPr lang="en-US" dirty="0">
                <a:solidFill>
                  <a:schemeClr val="bg1"/>
                </a:solidFill>
              </a:rPr>
              <a:t>for approximately 2 </a:t>
            </a:r>
            <a:r>
              <a:rPr lang="en-US" dirty="0" smtClean="0">
                <a:solidFill>
                  <a:schemeClr val="bg1"/>
                </a:solidFill>
              </a:rPr>
              <a:t>months. </a:t>
            </a:r>
          </a:p>
          <a:p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radually </a:t>
            </a:r>
            <a:r>
              <a:rPr lang="en-US" dirty="0">
                <a:solidFill>
                  <a:schemeClr val="bg1"/>
                </a:solidFill>
              </a:rPr>
              <a:t>superseded by a </a:t>
            </a:r>
            <a:r>
              <a:rPr lang="en-US" b="1" dirty="0">
                <a:solidFill>
                  <a:schemeClr val="bg1"/>
                </a:solidFill>
              </a:rPr>
              <a:t>compensatory stage</a:t>
            </a:r>
            <a:r>
              <a:rPr lang="en-US" dirty="0">
                <a:solidFill>
                  <a:schemeClr val="bg1"/>
                </a:solidFill>
              </a:rPr>
              <a:t> in which symptoms are latent and appear only when the eyes are </a:t>
            </a:r>
            <a:r>
              <a:rPr lang="en-US" dirty="0" smtClean="0">
                <a:solidFill>
                  <a:schemeClr val="bg1"/>
                </a:solidFill>
              </a:rPr>
              <a:t>closed.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336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b="1" dirty="0" smtClean="0">
                <a:solidFill>
                  <a:schemeClr val="bg1"/>
                </a:solidFill>
              </a:rPr>
              <a:t>Nephrotoxicity :-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Approximately 8% to 26%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Results </a:t>
            </a:r>
            <a:r>
              <a:rPr lang="en-US" dirty="0">
                <a:solidFill>
                  <a:schemeClr val="bg1"/>
                </a:solidFill>
              </a:rPr>
              <a:t>from accumulation and retention of aminoglycoside in the proximal tubular cells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Almost </a:t>
            </a:r>
            <a:r>
              <a:rPr lang="en-US" dirty="0">
                <a:solidFill>
                  <a:schemeClr val="bg1"/>
                </a:solidFill>
              </a:rPr>
              <a:t>always </a:t>
            </a:r>
            <a:r>
              <a:rPr lang="en-US" dirty="0" smtClean="0">
                <a:solidFill>
                  <a:schemeClr val="bg1"/>
                </a:solidFill>
              </a:rPr>
              <a:t>reversible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glomerular filtration rate is reduced after several additional days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7848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Neomycin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:- highly nephrotoxic, should not be administered </a:t>
            </a:r>
            <a:r>
              <a:rPr lang="en-US" dirty="0">
                <a:solidFill>
                  <a:schemeClr val="bg1"/>
                </a:solidFill>
              </a:rPr>
              <a:t>systemically.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Streptomycin :- Least </a:t>
            </a:r>
            <a:r>
              <a:rPr lang="en-US" dirty="0">
                <a:solidFill>
                  <a:schemeClr val="bg1"/>
                </a:solidFill>
              </a:rPr>
              <a:t>nephrotoxic.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Amphotericin </a:t>
            </a:r>
            <a:r>
              <a:rPr lang="en-US" dirty="0">
                <a:solidFill>
                  <a:schemeClr val="bg1"/>
                </a:solidFill>
              </a:rPr>
              <a:t>B, </a:t>
            </a:r>
            <a:r>
              <a:rPr lang="en-US" dirty="0" err="1">
                <a:solidFill>
                  <a:schemeClr val="bg1"/>
                </a:solidFill>
              </a:rPr>
              <a:t>vancomycin</a:t>
            </a:r>
            <a:r>
              <a:rPr lang="en-US" dirty="0">
                <a:solidFill>
                  <a:schemeClr val="bg1"/>
                </a:solidFill>
              </a:rPr>
              <a:t>, angiotensin-converting enzyme inhibitors, cisplatin, and cyclosporine, may potentiate aminoglycoside-induced nephrotoxicity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8734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idney International - Figure 4 for article: New insights into the mechanism of aminoglycoside 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4" t="38126" r="30099" b="11721"/>
          <a:stretch/>
        </p:blipFill>
        <p:spPr>
          <a:xfrm>
            <a:off x="381000" y="304800"/>
            <a:ext cx="8118423" cy="5867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5475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idney International - Figure 5 for article: New insights into the mechanism of aminoglycoside 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08" t="28704" r="16335" b="5032"/>
          <a:stretch/>
        </p:blipFill>
        <p:spPr>
          <a:xfrm>
            <a:off x="304801" y="76200"/>
            <a:ext cx="8320584" cy="6629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3403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idney International - Figure 4 for article: New insights into the mechanism of aminoglycoside 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02" t="21105" r="29934" b="29350"/>
          <a:stretch/>
        </p:blipFill>
        <p:spPr>
          <a:xfrm>
            <a:off x="1066800" y="1219200"/>
            <a:ext cx="6930313" cy="4648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7014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most important result of this toxicity may be reduced excretion of the drug, which, in turn, predisposes to </a:t>
            </a:r>
            <a:r>
              <a:rPr lang="en-US" dirty="0" smtClean="0">
                <a:solidFill>
                  <a:schemeClr val="bg1"/>
                </a:solidFill>
              </a:rPr>
              <a:t>ototoxicity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7952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720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800" b="1" dirty="0">
                <a:solidFill>
                  <a:schemeClr val="bg1"/>
                </a:solidFill>
              </a:rPr>
              <a:t>Neuromuscular </a:t>
            </a:r>
            <a:r>
              <a:rPr lang="en-US" sz="2800" b="1" dirty="0" smtClean="0">
                <a:solidFill>
                  <a:schemeClr val="bg1"/>
                </a:solidFill>
              </a:rPr>
              <a:t>Blockade :-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Acute </a:t>
            </a:r>
            <a:r>
              <a:rPr lang="en-US" sz="2800" dirty="0">
                <a:solidFill>
                  <a:schemeClr val="bg1"/>
                </a:solidFill>
              </a:rPr>
              <a:t>neuromuscular blockade and </a:t>
            </a:r>
            <a:r>
              <a:rPr lang="en-US" sz="2800" dirty="0" smtClean="0">
                <a:solidFill>
                  <a:schemeClr val="bg1"/>
                </a:solidFill>
              </a:rPr>
              <a:t>apnea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D</a:t>
            </a:r>
            <a:r>
              <a:rPr lang="en-US" sz="2800" b="1" dirty="0" smtClean="0">
                <a:solidFill>
                  <a:schemeClr val="bg1"/>
                </a:solidFill>
              </a:rPr>
              <a:t>ecreasing </a:t>
            </a:r>
            <a:r>
              <a:rPr lang="en-US" sz="2800" b="1" dirty="0">
                <a:solidFill>
                  <a:schemeClr val="bg1"/>
                </a:solidFill>
              </a:rPr>
              <a:t>potency for blockade </a:t>
            </a:r>
            <a:r>
              <a:rPr lang="en-US" sz="2800" b="1" dirty="0" smtClean="0">
                <a:solidFill>
                  <a:schemeClr val="bg1"/>
                </a:solidFill>
              </a:rPr>
              <a:t>:- </a:t>
            </a:r>
            <a:r>
              <a:rPr lang="en-US" sz="2800" dirty="0" smtClean="0">
                <a:solidFill>
                  <a:schemeClr val="bg1"/>
                </a:solidFill>
              </a:rPr>
              <a:t>neomycin</a:t>
            </a:r>
            <a:r>
              <a:rPr lang="en-US" sz="2800" dirty="0">
                <a:solidFill>
                  <a:schemeClr val="bg1"/>
                </a:solidFill>
              </a:rPr>
              <a:t>, kanamycin, </a:t>
            </a:r>
            <a:r>
              <a:rPr lang="en-US" sz="2800" dirty="0" err="1">
                <a:solidFill>
                  <a:schemeClr val="bg1"/>
                </a:solidFill>
              </a:rPr>
              <a:t>amikacin</a:t>
            </a:r>
            <a:r>
              <a:rPr lang="en-US" sz="2800" dirty="0">
                <a:solidFill>
                  <a:schemeClr val="bg1"/>
                </a:solidFill>
              </a:rPr>
              <a:t>, gentamicin, </a:t>
            </a:r>
            <a:r>
              <a:rPr lang="en-US" sz="2800" dirty="0" smtClean="0">
                <a:solidFill>
                  <a:schemeClr val="bg1"/>
                </a:solidFill>
              </a:rPr>
              <a:t>and tobramycin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Patients with myasthenia gravis :-more susceptible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Treatment :-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-The </a:t>
            </a:r>
            <a:r>
              <a:rPr lang="en-US" sz="2800" dirty="0">
                <a:solidFill>
                  <a:schemeClr val="bg1"/>
                </a:solidFill>
              </a:rPr>
              <a:t>intravenous administration of a calcium salt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-Inhibitors </a:t>
            </a:r>
            <a:r>
              <a:rPr lang="en-US" sz="2800" dirty="0">
                <a:solidFill>
                  <a:schemeClr val="bg1"/>
                </a:solidFill>
              </a:rPr>
              <a:t>of </a:t>
            </a:r>
            <a:r>
              <a:rPr lang="en-US" sz="2800" dirty="0" err="1" smtClean="0">
                <a:solidFill>
                  <a:schemeClr val="bg1"/>
                </a:solidFill>
              </a:rPr>
              <a:t>acetylcholinesterase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7701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minoglycoside antibiotics: from ... - Dev P. Arya - Google Books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08" t="50253" r="20646" b="7192"/>
          <a:stretch/>
        </p:blipFill>
        <p:spPr>
          <a:xfrm>
            <a:off x="457201" y="457200"/>
            <a:ext cx="8305800" cy="5791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64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Other Effects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Dysfunction </a:t>
            </a:r>
            <a:r>
              <a:rPr lang="en-US" dirty="0">
                <a:solidFill>
                  <a:schemeClr val="bg1"/>
                </a:solidFill>
              </a:rPr>
              <a:t>of the optic nerve, including </a:t>
            </a:r>
            <a:r>
              <a:rPr lang="en-US" dirty="0" err="1" smtClean="0">
                <a:solidFill>
                  <a:schemeClr val="bg1"/>
                </a:solidFill>
              </a:rPr>
              <a:t>scotomas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eripheral </a:t>
            </a:r>
            <a:r>
              <a:rPr lang="en-US" dirty="0">
                <a:solidFill>
                  <a:schemeClr val="bg1"/>
                </a:solidFill>
              </a:rPr>
              <a:t>neuritis.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Paresthesia</a:t>
            </a:r>
            <a:r>
              <a:rPr lang="en-US" dirty="0" smtClean="0">
                <a:solidFill>
                  <a:schemeClr val="bg1"/>
                </a:solidFill>
              </a:rPr>
              <a:t> :- </a:t>
            </a:r>
            <a:r>
              <a:rPr lang="en-US" dirty="0">
                <a:solidFill>
                  <a:schemeClr val="bg1"/>
                </a:solidFill>
              </a:rPr>
              <a:t>most commonly </a:t>
            </a:r>
            <a:r>
              <a:rPr lang="en-US" dirty="0" smtClean="0">
                <a:solidFill>
                  <a:schemeClr val="bg1"/>
                </a:solidFill>
              </a:rPr>
              <a:t>perioral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Allergenic reaction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Pseudomembranous colitis :-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oral preparation(neomycin and kanamycin)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515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8686800" cy="4876800"/>
          </a:xfrm>
        </p:spPr>
        <p:txBody>
          <a:bodyPr/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Duration of treatment &gt;5 days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Repeated doses.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Higher </a:t>
            </a:r>
            <a:r>
              <a:rPr lang="en-US" sz="2400" dirty="0" smtClean="0">
                <a:solidFill>
                  <a:schemeClr val="bg1"/>
                </a:solidFill>
              </a:rPr>
              <a:t>doses ( </a:t>
            </a:r>
            <a:r>
              <a:rPr lang="en-US" sz="2400" dirty="0">
                <a:solidFill>
                  <a:schemeClr val="bg1"/>
                </a:solidFill>
              </a:rPr>
              <a:t>total </a:t>
            </a:r>
            <a:r>
              <a:rPr lang="en-US" sz="2400" dirty="0" smtClean="0">
                <a:solidFill>
                  <a:schemeClr val="bg1"/>
                </a:solidFill>
              </a:rPr>
              <a:t>amount )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Elderly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Hypotension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Dehydration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Renal insufficiency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Concurrent use with loop diuretics,  other nephrotoxic drugs (</a:t>
            </a:r>
            <a:r>
              <a:rPr lang="en-US" sz="2400" dirty="0" err="1">
                <a:solidFill>
                  <a:schemeClr val="bg1"/>
                </a:solidFill>
              </a:rPr>
              <a:t>vancomycin</a:t>
            </a:r>
            <a:r>
              <a:rPr lang="en-US" sz="2400" dirty="0">
                <a:solidFill>
                  <a:schemeClr val="bg1"/>
                </a:solidFill>
              </a:rPr>
              <a:t>, amphotericin B, cisplatin, </a:t>
            </a:r>
            <a:r>
              <a:rPr lang="en-US" sz="2400" dirty="0" err="1">
                <a:solidFill>
                  <a:schemeClr val="bg1"/>
                </a:solidFill>
              </a:rPr>
              <a:t>cyclosporin</a:t>
            </a:r>
            <a:r>
              <a:rPr lang="en-US" sz="2400" dirty="0">
                <a:solidFill>
                  <a:schemeClr val="bg1"/>
                </a:solidFill>
              </a:rPr>
              <a:t>, some </a:t>
            </a:r>
            <a:r>
              <a:rPr lang="en-US" sz="2400" dirty="0" err="1">
                <a:solidFill>
                  <a:schemeClr val="bg1"/>
                </a:solidFill>
              </a:rPr>
              <a:t>cephalosporins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82000" cy="1219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           </a:t>
            </a:r>
            <a:r>
              <a:rPr lang="en-US" sz="4000" b="1" dirty="0" smtClean="0">
                <a:solidFill>
                  <a:schemeClr val="bg1"/>
                </a:solidFill>
              </a:rPr>
              <a:t> Factors </a:t>
            </a:r>
            <a:r>
              <a:rPr lang="en-US" sz="4000" b="1" dirty="0">
                <a:solidFill>
                  <a:schemeClr val="bg1"/>
                </a:solidFill>
              </a:rPr>
              <a:t>which increase </a:t>
            </a:r>
            <a:r>
              <a:rPr lang="en-US" sz="4000" b="1" dirty="0" smtClean="0">
                <a:solidFill>
                  <a:schemeClr val="bg1"/>
                </a:solidFill>
              </a:rPr>
              <a:t>toxicity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1197575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First-line </a:t>
            </a:r>
            <a:r>
              <a:rPr lang="en-US" dirty="0">
                <a:solidFill>
                  <a:schemeClr val="bg1"/>
                </a:solidFill>
              </a:rPr>
              <a:t>therapy for </a:t>
            </a:r>
            <a:r>
              <a:rPr lang="en-US" dirty="0" smtClean="0">
                <a:solidFill>
                  <a:schemeClr val="bg1"/>
                </a:solidFill>
              </a:rPr>
              <a:t>very </a:t>
            </a:r>
            <a:r>
              <a:rPr lang="en-US" dirty="0">
                <a:solidFill>
                  <a:schemeClr val="bg1"/>
                </a:solidFill>
              </a:rPr>
              <a:t>specific, </a:t>
            </a:r>
            <a:r>
              <a:rPr lang="en-US" dirty="0" smtClean="0">
                <a:solidFill>
                  <a:schemeClr val="bg1"/>
                </a:solidFill>
              </a:rPr>
              <a:t>prominent </a:t>
            </a:r>
            <a:r>
              <a:rPr lang="en-US" dirty="0">
                <a:solidFill>
                  <a:schemeClr val="bg1"/>
                </a:solidFill>
              </a:rPr>
              <a:t>infections, such as plague, tularemia, and tuberculosis.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Because more effective and less toxic alternatives are available, aminoglycosides should be used sparingly and reserved for specific indications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If an aminoglycoside must be used :- </a:t>
            </a:r>
          </a:p>
          <a:p>
            <a:r>
              <a:rPr lang="en-US" dirty="0">
                <a:solidFill>
                  <a:schemeClr val="bg1"/>
                </a:solidFill>
              </a:rPr>
              <a:t>The duration of therapy should be kept to a minimum to avoid toxicity </a:t>
            </a:r>
          </a:p>
          <a:p>
            <a:r>
              <a:rPr lang="en-US" dirty="0">
                <a:solidFill>
                  <a:schemeClr val="bg1"/>
                </a:solidFill>
              </a:rPr>
              <a:t>serum concentrations should be monitored.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dirty="0" smtClean="0">
                <a:solidFill>
                  <a:schemeClr val="bg1"/>
                </a:solidFill>
              </a:rPr>
              <a:t>Clinical </a:t>
            </a:r>
            <a:r>
              <a:rPr lang="en-US" dirty="0">
                <a:solidFill>
                  <a:schemeClr val="bg1"/>
                </a:solidFill>
              </a:rPr>
              <a:t>Summary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2472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ntibiotic </a:t>
            </a:r>
            <a:r>
              <a:rPr lang="en-US" dirty="0">
                <a:solidFill>
                  <a:schemeClr val="bg1"/>
                </a:solidFill>
              </a:rPr>
              <a:t>produced by Streptomyces </a:t>
            </a:r>
            <a:r>
              <a:rPr lang="en-US" dirty="0" err="1">
                <a:solidFill>
                  <a:schemeClr val="bg1"/>
                </a:solidFill>
              </a:rPr>
              <a:t>spectabilis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Bacteriostatic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Voluntarily </a:t>
            </a:r>
            <a:r>
              <a:rPr lang="en-US" dirty="0">
                <a:solidFill>
                  <a:schemeClr val="bg1"/>
                </a:solidFill>
              </a:rPr>
              <a:t>withdrawn from the market </a:t>
            </a:r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some regions, as more effective </a:t>
            </a:r>
            <a:r>
              <a:rPr lang="en-US" dirty="0" smtClean="0">
                <a:solidFill>
                  <a:schemeClr val="bg1"/>
                </a:solidFill>
              </a:rPr>
              <a:t>medications </a:t>
            </a:r>
            <a:r>
              <a:rPr lang="en-US" dirty="0">
                <a:solidFill>
                  <a:schemeClr val="bg1"/>
                </a:solidFill>
              </a:rPr>
              <a:t>are available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Not </a:t>
            </a:r>
            <a:r>
              <a:rPr lang="en-US" dirty="0">
                <a:solidFill>
                  <a:schemeClr val="bg1"/>
                </a:solidFill>
              </a:rPr>
              <a:t>the preferred line of treatment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Expensive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Injection </a:t>
            </a:r>
            <a:r>
              <a:rPr lang="en-US" dirty="0">
                <a:solidFill>
                  <a:schemeClr val="bg1"/>
                </a:solidFill>
              </a:rPr>
              <a:t>as opposed to oral </a:t>
            </a:r>
            <a:r>
              <a:rPr lang="en-US" dirty="0" smtClean="0">
                <a:solidFill>
                  <a:schemeClr val="bg1"/>
                </a:solidFill>
              </a:rPr>
              <a:t>administration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</a:t>
            </a:r>
            <a:r>
              <a:rPr lang="en-US" dirty="0" err="1" smtClean="0">
                <a:solidFill>
                  <a:schemeClr val="bg1"/>
                </a:solidFill>
              </a:rPr>
              <a:t>Spectinomycin</a:t>
            </a:r>
            <a:r>
              <a:rPr lang="en-US" dirty="0" smtClean="0">
                <a:solidFill>
                  <a:schemeClr val="bg1"/>
                </a:solidFill>
              </a:rPr>
              <a:t>-Introduction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773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w HTML Hel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49" t="27456" r="64925" b="52483"/>
          <a:stretch/>
        </p:blipFill>
        <p:spPr>
          <a:xfrm>
            <a:off x="2115402" y="2797791"/>
            <a:ext cx="4590198" cy="247206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39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                       Chemistry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sz="3100" dirty="0" err="1" smtClean="0">
                <a:solidFill>
                  <a:schemeClr val="bg1"/>
                </a:solidFill>
              </a:rPr>
              <a:t>Aminocyclitol</a:t>
            </a:r>
            <a:r>
              <a:rPr lang="en-US" sz="3100" dirty="0" smtClean="0">
                <a:solidFill>
                  <a:schemeClr val="bg1"/>
                </a:solidFill>
              </a:rPr>
              <a:t> </a:t>
            </a:r>
            <a:r>
              <a:rPr lang="en-US" sz="3100" dirty="0">
                <a:solidFill>
                  <a:schemeClr val="bg1"/>
                </a:solidFill>
              </a:rPr>
              <a:t>that does not contain amino sugars</a:t>
            </a:r>
            <a:br>
              <a:rPr lang="en-US" sz="31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3493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nhibits </a:t>
            </a:r>
            <a:r>
              <a:rPr lang="en-US" dirty="0">
                <a:solidFill>
                  <a:schemeClr val="bg1"/>
                </a:solidFill>
              </a:rPr>
              <a:t>protein synthesis in gram-negative bacteria.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Binds </a:t>
            </a:r>
            <a:r>
              <a:rPr lang="en-US" dirty="0">
                <a:solidFill>
                  <a:schemeClr val="bg1"/>
                </a:solidFill>
              </a:rPr>
              <a:t>to and acts on the 30S ribosomal subunit.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Inhibits </a:t>
            </a:r>
            <a:r>
              <a:rPr lang="en-US" dirty="0">
                <a:solidFill>
                  <a:schemeClr val="bg1"/>
                </a:solidFill>
              </a:rPr>
              <a:t>translocation of the </a:t>
            </a:r>
            <a:r>
              <a:rPr lang="en-US" dirty="0" err="1">
                <a:solidFill>
                  <a:schemeClr val="bg1"/>
                </a:solidFill>
              </a:rPr>
              <a:t>peptidyl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tRNA</a:t>
            </a:r>
            <a:r>
              <a:rPr lang="en-US" dirty="0">
                <a:solidFill>
                  <a:schemeClr val="bg1"/>
                </a:solidFill>
              </a:rPr>
              <a:t> from the A site to the P site.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Action </a:t>
            </a:r>
            <a:r>
              <a:rPr lang="en-US" dirty="0">
                <a:solidFill>
                  <a:schemeClr val="bg1"/>
                </a:solidFill>
              </a:rPr>
              <a:t>is similar to that of the aminoglycosides, but </a:t>
            </a:r>
            <a:r>
              <a:rPr lang="en-US" dirty="0" smtClean="0">
                <a:solidFill>
                  <a:schemeClr val="bg1"/>
                </a:solidFill>
              </a:rPr>
              <a:t>does </a:t>
            </a:r>
            <a:r>
              <a:rPr lang="en-US" dirty="0">
                <a:solidFill>
                  <a:schemeClr val="bg1"/>
                </a:solidFill>
              </a:rPr>
              <a:t>not cause misreading of </a:t>
            </a:r>
            <a:r>
              <a:rPr lang="en-US" dirty="0" smtClean="0">
                <a:solidFill>
                  <a:schemeClr val="bg1"/>
                </a:solidFill>
              </a:rPr>
              <a:t>mRNA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   Mechanism of action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81522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Bacterial </a:t>
            </a:r>
            <a:r>
              <a:rPr lang="en-US" dirty="0">
                <a:solidFill>
                  <a:schemeClr val="bg1"/>
                </a:solidFill>
              </a:rPr>
              <a:t>resistance may be mediated by :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Low </a:t>
            </a:r>
            <a:r>
              <a:rPr lang="en-US" dirty="0">
                <a:solidFill>
                  <a:schemeClr val="bg1"/>
                </a:solidFill>
              </a:rPr>
              <a:t>affinity of the drug for the bacterial </a:t>
            </a:r>
            <a:r>
              <a:rPr lang="en-US" dirty="0" smtClean="0">
                <a:solidFill>
                  <a:schemeClr val="bg1"/>
                </a:solidFill>
              </a:rPr>
              <a:t>ribosome - mutations </a:t>
            </a:r>
            <a:r>
              <a:rPr lang="en-US" dirty="0">
                <a:solidFill>
                  <a:schemeClr val="bg1"/>
                </a:solidFill>
              </a:rPr>
              <a:t>in the 16S ribosomal RNA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Inactivation </a:t>
            </a:r>
            <a:r>
              <a:rPr lang="en-US" dirty="0">
                <a:solidFill>
                  <a:schemeClr val="bg1"/>
                </a:solidFill>
              </a:rPr>
              <a:t>of the drug by microbial enzymes.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   Microbial </a:t>
            </a:r>
            <a:r>
              <a:rPr lang="en-US" dirty="0" err="1" smtClean="0">
                <a:solidFill>
                  <a:schemeClr val="bg1"/>
                </a:solidFill>
              </a:rPr>
              <a:t>resistence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097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Rapidly </a:t>
            </a:r>
            <a:r>
              <a:rPr lang="en-US" dirty="0">
                <a:solidFill>
                  <a:schemeClr val="bg1"/>
                </a:solidFill>
              </a:rPr>
              <a:t>absorbed after intramuscular </a:t>
            </a:r>
            <a:r>
              <a:rPr lang="en-US" dirty="0" smtClean="0">
                <a:solidFill>
                  <a:schemeClr val="bg1"/>
                </a:solidFill>
              </a:rPr>
              <a:t>injection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drug is not significantly bound to plasma </a:t>
            </a:r>
            <a:r>
              <a:rPr lang="en-US" dirty="0" smtClean="0">
                <a:solidFill>
                  <a:schemeClr val="bg1"/>
                </a:solidFill>
              </a:rPr>
              <a:t>protein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All </a:t>
            </a:r>
            <a:r>
              <a:rPr lang="en-US" dirty="0">
                <a:solidFill>
                  <a:schemeClr val="bg1"/>
                </a:solidFill>
              </a:rPr>
              <a:t>of an administered dose is recovered in the urine within 48 hours.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dirty="0" smtClean="0">
                <a:solidFill>
                  <a:schemeClr val="bg1"/>
                </a:solidFill>
              </a:rPr>
              <a:t>Pharmacokinetics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30312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Uncomplicated </a:t>
            </a:r>
            <a:r>
              <a:rPr lang="en-US" b="1" dirty="0" err="1">
                <a:solidFill>
                  <a:schemeClr val="bg1"/>
                </a:solidFill>
              </a:rPr>
              <a:t>gonococcal</a:t>
            </a:r>
            <a:r>
              <a:rPr lang="en-US" b="1" dirty="0">
                <a:solidFill>
                  <a:schemeClr val="bg1"/>
                </a:solidFill>
              </a:rPr>
              <a:t> infection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Recommended </a:t>
            </a:r>
            <a:r>
              <a:rPr lang="en-US" dirty="0">
                <a:solidFill>
                  <a:schemeClr val="bg1"/>
                </a:solidFill>
              </a:rPr>
              <a:t>as an alternative regimen </a:t>
            </a:r>
            <a:r>
              <a:rPr lang="en-US" dirty="0" smtClean="0">
                <a:solidFill>
                  <a:schemeClr val="bg1"/>
                </a:solidFill>
              </a:rPr>
              <a:t>:-intolerant </a:t>
            </a:r>
            <a:r>
              <a:rPr lang="en-US" dirty="0">
                <a:solidFill>
                  <a:schemeClr val="bg1"/>
                </a:solidFill>
              </a:rPr>
              <a:t>or allergic to </a:t>
            </a:r>
            <a:r>
              <a:rPr lang="el-GR" dirty="0" smtClean="0">
                <a:solidFill>
                  <a:schemeClr val="bg1"/>
                </a:solidFill>
              </a:rPr>
              <a:t>β</a:t>
            </a:r>
            <a:r>
              <a:rPr lang="en-US" dirty="0" smtClean="0">
                <a:solidFill>
                  <a:schemeClr val="bg1"/>
                </a:solidFill>
              </a:rPr>
              <a:t>-lactam </a:t>
            </a:r>
            <a:r>
              <a:rPr lang="en-US" dirty="0">
                <a:solidFill>
                  <a:schemeClr val="bg1"/>
                </a:solidFill>
              </a:rPr>
              <a:t>antibiotics and quinolones.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Also useful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bg1"/>
                </a:solidFill>
              </a:rPr>
              <a:t>pregnancy 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recommended dose </a:t>
            </a:r>
            <a:r>
              <a:rPr lang="en-US" b="1" dirty="0" smtClean="0">
                <a:solidFill>
                  <a:schemeClr val="bg1"/>
                </a:solidFill>
              </a:rPr>
              <a:t>:-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single, deep intramuscular injection of 2 g.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Less </a:t>
            </a:r>
            <a:r>
              <a:rPr lang="en-US" dirty="0">
                <a:solidFill>
                  <a:schemeClr val="bg1"/>
                </a:solidFill>
              </a:rPr>
              <a:t>effective for pharyngeal infections, and follow-up cultures </a:t>
            </a:r>
            <a:r>
              <a:rPr lang="en-US" dirty="0" smtClean="0">
                <a:solidFill>
                  <a:schemeClr val="bg1"/>
                </a:solidFill>
              </a:rPr>
              <a:t>should </a:t>
            </a:r>
            <a:r>
              <a:rPr lang="en-US" dirty="0">
                <a:solidFill>
                  <a:schemeClr val="bg1"/>
                </a:solidFill>
              </a:rPr>
              <a:t>be obtained.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</a:t>
            </a:r>
            <a:r>
              <a:rPr lang="en-US" dirty="0" smtClean="0">
                <a:solidFill>
                  <a:schemeClr val="bg1"/>
                </a:solidFill>
              </a:rPr>
              <a:t>Therapeutic uses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1772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Serious </a:t>
            </a:r>
            <a:r>
              <a:rPr lang="en-US" dirty="0">
                <a:solidFill>
                  <a:schemeClr val="bg1"/>
                </a:solidFill>
              </a:rPr>
              <a:t>allergic reaction </a:t>
            </a:r>
            <a:r>
              <a:rPr lang="en-US" dirty="0" smtClean="0">
                <a:solidFill>
                  <a:schemeClr val="bg1"/>
                </a:solidFill>
              </a:rPr>
              <a:t>:-</a:t>
            </a:r>
          </a:p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ifficulty in breathing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Closing </a:t>
            </a:r>
            <a:r>
              <a:rPr lang="en-US" dirty="0">
                <a:solidFill>
                  <a:schemeClr val="bg1"/>
                </a:solidFill>
              </a:rPr>
              <a:t>of the </a:t>
            </a:r>
            <a:r>
              <a:rPr lang="en-US" dirty="0" smtClean="0">
                <a:solidFill>
                  <a:schemeClr val="bg1"/>
                </a:solidFill>
              </a:rPr>
              <a:t>throat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Swelling </a:t>
            </a:r>
            <a:r>
              <a:rPr lang="en-US" dirty="0">
                <a:solidFill>
                  <a:schemeClr val="bg1"/>
                </a:solidFill>
              </a:rPr>
              <a:t>of the lips, tongue, or </a:t>
            </a:r>
            <a:r>
              <a:rPr lang="en-US" dirty="0" smtClean="0">
                <a:solidFill>
                  <a:schemeClr val="bg1"/>
                </a:solidFill>
              </a:rPr>
              <a:t>face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Urticaria</a:t>
            </a:r>
            <a:r>
              <a:rPr lang="en-US" dirty="0">
                <a:solidFill>
                  <a:schemeClr val="bg1"/>
                </a:solidFill>
              </a:rPr>
              <a:t>, chills, and fever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Other </a:t>
            </a:r>
            <a:r>
              <a:rPr lang="en-US" dirty="0">
                <a:solidFill>
                  <a:schemeClr val="bg1"/>
                </a:solidFill>
              </a:rPr>
              <a:t>side effects </a:t>
            </a:r>
            <a:r>
              <a:rPr lang="en-US" dirty="0" smtClean="0">
                <a:solidFill>
                  <a:schemeClr val="bg1"/>
                </a:solidFill>
              </a:rPr>
              <a:t>:-</a:t>
            </a:r>
          </a:p>
          <a:p>
            <a:r>
              <a:rPr lang="en-US" dirty="0">
                <a:solidFill>
                  <a:schemeClr val="bg1"/>
                </a:solidFill>
              </a:rPr>
              <a:t>nausea</a:t>
            </a:r>
          </a:p>
          <a:p>
            <a:r>
              <a:rPr lang="en-US" dirty="0">
                <a:solidFill>
                  <a:schemeClr val="bg1"/>
                </a:solidFill>
              </a:rPr>
              <a:t>soreness and pain at the injection site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Dizziness and </a:t>
            </a:r>
            <a:r>
              <a:rPr lang="en-US" dirty="0">
                <a:solidFill>
                  <a:schemeClr val="bg1"/>
                </a:solidFill>
              </a:rPr>
              <a:t>insomnia.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</a:t>
            </a:r>
            <a:r>
              <a:rPr lang="en-US" dirty="0" smtClean="0">
                <a:solidFill>
                  <a:schemeClr val="bg1"/>
                </a:solidFill>
              </a:rPr>
              <a:t>Side effects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03028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Two </a:t>
            </a:r>
            <a:r>
              <a:rPr lang="en-US" dirty="0">
                <a:solidFill>
                  <a:schemeClr val="bg1"/>
                </a:solidFill>
              </a:rPr>
              <a:t>or more amino sugars joined in </a:t>
            </a:r>
            <a:r>
              <a:rPr lang="en-US" b="1" dirty="0" err="1">
                <a:solidFill>
                  <a:schemeClr val="bg1"/>
                </a:solidFill>
              </a:rPr>
              <a:t>glycosidic</a:t>
            </a:r>
            <a:r>
              <a:rPr lang="en-US" b="1" dirty="0">
                <a:solidFill>
                  <a:schemeClr val="bg1"/>
                </a:solidFill>
              </a:rPr>
              <a:t> linkage</a:t>
            </a:r>
            <a:r>
              <a:rPr lang="en-US" dirty="0">
                <a:solidFill>
                  <a:schemeClr val="bg1"/>
                </a:solidFill>
              </a:rPr>
              <a:t> to a hexose </a:t>
            </a:r>
            <a:r>
              <a:rPr lang="en-US" dirty="0" smtClean="0">
                <a:solidFill>
                  <a:schemeClr val="bg1"/>
                </a:solidFill>
              </a:rPr>
              <a:t>nucleus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err="1" smtClean="0">
                <a:solidFill>
                  <a:schemeClr val="bg1"/>
                </a:solidFill>
              </a:rPr>
              <a:t>aminoglycosidic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aminocyclitols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</a:t>
            </a:r>
            <a:r>
              <a:rPr lang="en-US" dirty="0" smtClean="0">
                <a:solidFill>
                  <a:schemeClr val="bg1"/>
                </a:solidFill>
              </a:rPr>
              <a:t>Chemistry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chemistry - Google Search - Windows Internet Explor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12" t="53214" r="55373" b="18882"/>
          <a:stretch/>
        </p:blipFill>
        <p:spPr>
          <a:xfrm>
            <a:off x="6858000" y="381000"/>
            <a:ext cx="1576032" cy="12192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34101687"/>
              </p:ext>
            </p:extLst>
          </p:nvPr>
        </p:nvGraphicFramePr>
        <p:xfrm>
          <a:off x="1066800" y="2819400"/>
          <a:ext cx="7010400" cy="190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5200"/>
                <a:gridCol w="3505200"/>
              </a:tblGrid>
              <a:tr h="6350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Hexose 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aminocyclitol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Aminoglycoside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streptidine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Streptomycin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2-deoxystreptamine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All others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3711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>
                <a:solidFill>
                  <a:schemeClr val="bg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lang="en-US" sz="8000" dirty="0" smtClean="0">
                <a:solidFill>
                  <a:schemeClr val="bg1"/>
                </a:solidFill>
              </a:rPr>
              <a:t>      Thank you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ank you - Google Search - Windows Internet Explor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77" t="66619" r="42687" b="9581"/>
          <a:stretch/>
        </p:blipFill>
        <p:spPr>
          <a:xfrm>
            <a:off x="2057400" y="1676400"/>
            <a:ext cx="5257799" cy="3657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3808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w HTML Hel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17" t="27488" r="62272" b="26310"/>
          <a:stretch/>
        </p:blipFill>
        <p:spPr>
          <a:xfrm>
            <a:off x="457200" y="903240"/>
            <a:ext cx="3810000" cy="53622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rinciples of Medicinal Chemistry - - Dr. S. S. Kadam - Google Books - Windows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030" t="52121" r="22537" b="12589"/>
          <a:stretch/>
        </p:blipFill>
        <p:spPr>
          <a:xfrm>
            <a:off x="5181600" y="1066800"/>
            <a:ext cx="3429000" cy="518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2915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2376</TotalTime>
  <Words>3505</Words>
  <Application>Microsoft Office PowerPoint</Application>
  <PresentationFormat>On-screen Show (4:3)</PresentationFormat>
  <Paragraphs>546</Paragraphs>
  <Slides>80</Slides>
  <Notes>23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Paper</vt:lpstr>
      <vt:lpstr>Aminoglycosides  </vt:lpstr>
      <vt:lpstr>                     Introduction </vt:lpstr>
      <vt:lpstr>Slide 3</vt:lpstr>
      <vt:lpstr>                       History </vt:lpstr>
      <vt:lpstr>                          Source</vt:lpstr>
      <vt:lpstr>Slide 6</vt:lpstr>
      <vt:lpstr>Slide 7</vt:lpstr>
      <vt:lpstr>                        Chemistry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     Structure Activity Relationships</vt:lpstr>
      <vt:lpstr>Slide 17</vt:lpstr>
      <vt:lpstr>Slide 18</vt:lpstr>
      <vt:lpstr>         Mechanism of action</vt:lpstr>
      <vt:lpstr>Slide 20</vt:lpstr>
      <vt:lpstr>             </vt:lpstr>
      <vt:lpstr>Slide 22</vt:lpstr>
      <vt:lpstr>              Microbial Resistance </vt:lpstr>
      <vt:lpstr>Slide 24</vt:lpstr>
      <vt:lpstr>Slide 25</vt:lpstr>
      <vt:lpstr>Slide 26</vt:lpstr>
      <vt:lpstr>        Antibacterial Spectrum  </vt:lpstr>
      <vt:lpstr>Slide 28</vt:lpstr>
      <vt:lpstr>Pharmacokinetics 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                          Dosing </vt:lpstr>
      <vt:lpstr>Slide 39</vt:lpstr>
      <vt:lpstr>Slide 40</vt:lpstr>
      <vt:lpstr>Slide 41</vt:lpstr>
      <vt:lpstr>Slide 42</vt:lpstr>
      <vt:lpstr>Slide 43</vt:lpstr>
      <vt:lpstr>Therapeutic uses-Streptomycin</vt:lpstr>
      <vt:lpstr>Slide 45</vt:lpstr>
      <vt:lpstr>                                                                                                                              Gentamicin  </vt:lpstr>
      <vt:lpstr>Slide 47</vt:lpstr>
      <vt:lpstr>Slide 48</vt:lpstr>
      <vt:lpstr>Slide 49</vt:lpstr>
      <vt:lpstr>Slide 50</vt:lpstr>
      <vt:lpstr>                                                                                                                              Tobramycin </vt:lpstr>
      <vt:lpstr>                                Amikacin </vt:lpstr>
      <vt:lpstr>                           Netilmicin </vt:lpstr>
      <vt:lpstr>                               Kanamycin </vt:lpstr>
      <vt:lpstr>                              Neomycin </vt:lpstr>
      <vt:lpstr>Slide 56</vt:lpstr>
      <vt:lpstr>                      Overdosage</vt:lpstr>
      <vt:lpstr>                        Side effects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            Factors which increase toxicity </vt:lpstr>
      <vt:lpstr>                      Clinical Summary </vt:lpstr>
      <vt:lpstr>            Spectinomycin-Introduction </vt:lpstr>
      <vt:lpstr>                              Chemistry      Aminocyclitol that does not contain amino sugars   </vt:lpstr>
      <vt:lpstr>           Mechanism of action</vt:lpstr>
      <vt:lpstr>           Microbial resistence</vt:lpstr>
      <vt:lpstr>               Pharmacokinetics </vt:lpstr>
      <vt:lpstr>                                            Therapeutic uses </vt:lpstr>
      <vt:lpstr>                            Side effects </vt:lpstr>
      <vt:lpstr>Slide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Aminoglycosides and other related antibiotics</dc:title>
  <dc:creator>USER</dc:creator>
  <cp:lastModifiedBy>lenovo</cp:lastModifiedBy>
  <cp:revision>200</cp:revision>
  <dcterms:created xsi:type="dcterms:W3CDTF">2011-10-08T16:24:54Z</dcterms:created>
  <dcterms:modified xsi:type="dcterms:W3CDTF">2020-08-13T07:35:57Z</dcterms:modified>
</cp:coreProperties>
</file>