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4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0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CAC8CB-735B-4926-94D2-F52E1C706CBA}" type="datetimeFigureOut">
              <a:rPr lang="en-IN" smtClean="0"/>
              <a:t>11-03-2014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A33C75-380C-4007-B22E-62D6AC25D1EF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8FBC31-8ED5-4898-8CC4-5A2B18A21C29}" type="slidenum">
              <a:rPr lang="ar-SA" smtClean="0"/>
              <a:pPr/>
              <a:t>2</a:t>
            </a:fld>
            <a:endParaRPr lang="en-US" smtClean="0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94E1753-F022-4EDC-903D-95DCF3E5363E}" type="slidenum">
              <a:rPr lang="ar-SA" smtClean="0"/>
              <a:pPr/>
              <a:t>11</a:t>
            </a:fld>
            <a:endParaRPr lang="en-US" smtClean="0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00855BF-ED08-4551-B95A-A49382E33763}" type="slidenum">
              <a:rPr lang="ar-SA" smtClean="0"/>
              <a:pPr/>
              <a:t>12</a:t>
            </a:fld>
            <a:endParaRPr lang="en-US" smtClean="0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C993D3-8FAB-47A4-B5E1-4B592B0E137B}" type="slidenum">
              <a:rPr lang="ar-SA" smtClean="0"/>
              <a:pPr/>
              <a:t>13</a:t>
            </a:fld>
            <a:endParaRPr lang="en-US" smtClean="0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AD3A03-749A-45E8-A624-DD854B53ADBB}" type="slidenum">
              <a:rPr lang="ar-SA" smtClean="0"/>
              <a:pPr/>
              <a:t>14</a:t>
            </a:fld>
            <a:endParaRPr lang="en-US" smtClean="0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D3402C-0807-405D-9946-963BC2092205}" type="slidenum">
              <a:rPr lang="ar-SA" smtClean="0"/>
              <a:pPr/>
              <a:t>15</a:t>
            </a:fld>
            <a:endParaRPr lang="en-US" smtClean="0"/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A8BA7F5-456C-4A60-A087-D5AB85F29DD8}" type="slidenum">
              <a:rPr lang="ar-SA" smtClean="0"/>
              <a:pPr/>
              <a:t>16</a:t>
            </a:fld>
            <a:endParaRPr lang="en-US" smtClean="0"/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B20D1C3-02FF-4DD6-B728-ABA6AA3641F5}" type="slidenum">
              <a:rPr lang="ar-SA" smtClean="0"/>
              <a:pPr/>
              <a:t>3</a:t>
            </a:fld>
            <a:endParaRPr lang="en-US" smtClean="0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AA8FC0-77DC-4D78-9224-8D4A599EB433}" type="slidenum">
              <a:rPr lang="ar-SA" smtClean="0"/>
              <a:pPr/>
              <a:t>4</a:t>
            </a:fld>
            <a:endParaRPr lang="en-US" smtClean="0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4A7231-CA63-4281-87D5-7B088C7E9C52}" type="slidenum">
              <a:rPr lang="ar-SA" smtClean="0"/>
              <a:pPr/>
              <a:t>5</a:t>
            </a:fld>
            <a:endParaRPr lang="en-US" smtClean="0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3993E4-4E35-429B-BC52-56507A219622}" type="slidenum">
              <a:rPr lang="ar-SA" smtClean="0"/>
              <a:pPr/>
              <a:t>6</a:t>
            </a:fld>
            <a:endParaRPr lang="en-US" smtClean="0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D966F0-581B-4C9A-8027-DEA71E27CE8D}" type="slidenum">
              <a:rPr lang="ar-SA" smtClean="0"/>
              <a:pPr/>
              <a:t>7</a:t>
            </a:fld>
            <a:endParaRPr lang="en-US" smtClean="0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CEA9B4-1B52-47B9-940A-2CFE6149FC97}" type="slidenum">
              <a:rPr lang="ar-SA" smtClean="0"/>
              <a:pPr/>
              <a:t>8</a:t>
            </a:fld>
            <a:endParaRPr lang="en-US" smtClean="0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78395D3-F761-4911-995B-860A2298763F}" type="slidenum">
              <a:rPr lang="ar-SA" smtClean="0"/>
              <a:pPr/>
              <a:t>9</a:t>
            </a:fld>
            <a:endParaRPr lang="en-US" smtClean="0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81950E-56DF-43C8-9F47-F2691CED9846}" type="slidenum">
              <a:rPr lang="ar-SA" smtClean="0"/>
              <a:pPr/>
              <a:t>10</a:t>
            </a:fld>
            <a:endParaRPr lang="en-US" smtClean="0"/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3816-E065-4BFF-AB44-39894D8689EF}" type="datetimeFigureOut">
              <a:rPr lang="en-IN" smtClean="0"/>
              <a:t>11-03-2014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9D3C3-7731-456E-AC91-28222CADD0E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3816-E065-4BFF-AB44-39894D8689EF}" type="datetimeFigureOut">
              <a:rPr lang="en-IN" smtClean="0"/>
              <a:t>11-03-2014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9D3C3-7731-456E-AC91-28222CADD0E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3816-E065-4BFF-AB44-39894D8689EF}" type="datetimeFigureOut">
              <a:rPr lang="en-IN" smtClean="0"/>
              <a:t>11-03-2014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9D3C3-7731-456E-AC91-28222CADD0E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3816-E065-4BFF-AB44-39894D8689EF}" type="datetimeFigureOut">
              <a:rPr lang="en-IN" smtClean="0"/>
              <a:t>11-03-2014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9D3C3-7731-456E-AC91-28222CADD0E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3816-E065-4BFF-AB44-39894D8689EF}" type="datetimeFigureOut">
              <a:rPr lang="en-IN" smtClean="0"/>
              <a:t>11-03-2014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9D3C3-7731-456E-AC91-28222CADD0E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3816-E065-4BFF-AB44-39894D8689EF}" type="datetimeFigureOut">
              <a:rPr lang="en-IN" smtClean="0"/>
              <a:t>11-03-2014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9D3C3-7731-456E-AC91-28222CADD0E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3816-E065-4BFF-AB44-39894D8689EF}" type="datetimeFigureOut">
              <a:rPr lang="en-IN" smtClean="0"/>
              <a:t>11-03-2014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9D3C3-7731-456E-AC91-28222CADD0E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3816-E065-4BFF-AB44-39894D8689EF}" type="datetimeFigureOut">
              <a:rPr lang="en-IN" smtClean="0"/>
              <a:t>11-03-2014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9D3C3-7731-456E-AC91-28222CADD0E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3816-E065-4BFF-AB44-39894D8689EF}" type="datetimeFigureOut">
              <a:rPr lang="en-IN" smtClean="0"/>
              <a:t>11-03-2014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9D3C3-7731-456E-AC91-28222CADD0E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3816-E065-4BFF-AB44-39894D8689EF}" type="datetimeFigureOut">
              <a:rPr lang="en-IN" smtClean="0"/>
              <a:t>11-03-2014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9D3C3-7731-456E-AC91-28222CADD0E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3816-E065-4BFF-AB44-39894D8689EF}" type="datetimeFigureOut">
              <a:rPr lang="en-IN" smtClean="0"/>
              <a:t>11-03-2014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9D3C3-7731-456E-AC91-28222CADD0E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973816-E065-4BFF-AB44-39894D8689EF}" type="datetimeFigureOut">
              <a:rPr lang="en-IN" smtClean="0"/>
              <a:t>11-03-2014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19D3C3-7731-456E-AC91-28222CADD0EC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dx.doi.org/10.4103/0974-777X.81695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Ant amoebic drugs 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Part 2</a:t>
            </a:r>
            <a:endParaRPr lang="en-IN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304800"/>
            <a:ext cx="8686800" cy="6248400"/>
          </a:xfrm>
        </p:spPr>
        <p:txBody>
          <a:bodyPr>
            <a:normAutofit lnSpcReduction="10000"/>
          </a:bodyPr>
          <a:lstStyle/>
          <a:p>
            <a:pPr algn="l" rtl="0" eaLnBrk="1" hangingPunct="1">
              <a:buFont typeface="Wingdings" pitchFamily="2" charset="2"/>
              <a:buNone/>
              <a:defRPr/>
            </a:pP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Adverse effects</a:t>
            </a:r>
          </a:p>
          <a:p>
            <a:pPr algn="l" rtl="0" eaLnBrk="1" hangingPunct="1">
              <a:defRPr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Gastrointestinal distress and diarrhea.</a:t>
            </a:r>
          </a:p>
          <a:p>
            <a:pPr algn="l" rtl="0" eaLnBrk="1" hangingPunct="1">
              <a:buFont typeface="Wingdings" pitchFamily="2" charset="2"/>
              <a:buNone/>
              <a:defRPr/>
            </a:pPr>
            <a:endParaRPr lang="en-US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rtl="0" eaLnBrk="1" hangingPunct="1">
              <a:buFont typeface="Wingdings" pitchFamily="2" charset="2"/>
              <a:buNone/>
              <a:defRPr/>
            </a:pP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Precautions</a:t>
            </a:r>
          </a:p>
          <a:p>
            <a:pPr algn="l" rtl="0" eaLnBrk="1" hangingPunct="1">
              <a:defRPr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Severe renal disease</a:t>
            </a:r>
          </a:p>
          <a:p>
            <a:pPr algn="l" rtl="0" eaLnBrk="1" hangingPunct="1">
              <a:defRPr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patients with GIT ulceration</a:t>
            </a:r>
          </a:p>
          <a:p>
            <a:pPr algn="l" rtl="0" eaLnBrk="1" hangingPunct="1">
              <a:buFont typeface="Wingdings" pitchFamily="2" charset="2"/>
              <a:buNone/>
              <a:defRPr/>
            </a:pPr>
            <a:endParaRPr lang="en-US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rtl="0" eaLnBrk="1" hangingPunct="1">
              <a:defRPr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 eaLnBrk="1" hangingPunct="1">
              <a:defRPr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500 mg TDS</a:t>
            </a:r>
          </a:p>
          <a:p>
            <a:pPr algn="l" rtl="0" eaLnBrk="1" hangingPunct="1">
              <a:defRPr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Resistant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kala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azar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 eaLnBrk="1" hangingPunct="1">
              <a:defRPr/>
            </a:pP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Giardiasis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ndAc>
      <p:stSnd>
        <p:snd r:embed="rId3" name="ricoche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1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1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1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1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15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15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15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15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15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15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155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155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155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155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155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155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554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28600"/>
            <a:ext cx="8610600" cy="6324600"/>
          </a:xfrm>
        </p:spPr>
        <p:txBody>
          <a:bodyPr/>
          <a:lstStyle/>
          <a:p>
            <a:pPr algn="l" rtl="0" eaLnBrk="1" hangingPunct="1">
              <a:buFont typeface="Wingdings" pitchFamily="2" charset="2"/>
              <a:buNone/>
              <a:defRPr/>
            </a:pP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Tetracyclines</a:t>
            </a:r>
            <a:endParaRPr lang="en-US" b="1" dirty="0" smtClean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l" rtl="0" eaLnBrk="1" hangingPunct="1">
              <a:buClr>
                <a:schemeClr val="tx1"/>
              </a:buClr>
              <a:defRPr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Very weak direct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amoebicidal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action.</a:t>
            </a:r>
          </a:p>
          <a:p>
            <a:pPr algn="l" rtl="0" eaLnBrk="1" hangingPunct="1">
              <a:buClr>
                <a:schemeClr val="tx1"/>
              </a:buClr>
              <a:defRPr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Mainly act </a:t>
            </a: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indirectly</a:t>
            </a:r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on bacterial flora.</a:t>
            </a:r>
          </a:p>
          <a:p>
            <a:pPr algn="l" rtl="0" eaLnBrk="1" hangingPunct="1">
              <a:buClr>
                <a:schemeClr val="tx1"/>
              </a:buClr>
              <a:defRPr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Used in severe cases of amoebic dysentery not responding to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metronidazole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combined with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dehydroemetine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 rtl="0"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28600"/>
            <a:ext cx="8686800" cy="6400800"/>
          </a:xfrm>
        </p:spPr>
        <p:txBody>
          <a:bodyPr/>
          <a:lstStyle/>
          <a:p>
            <a:pPr algn="justLow" rtl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4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HALOGENATED HYDROXYQUINOLINES</a:t>
            </a:r>
          </a:p>
          <a:p>
            <a:pPr algn="justLow" rtl="0" eaLnBrk="1" hangingPunct="1">
              <a:lnSpc>
                <a:spcPct val="90000"/>
              </a:lnSpc>
              <a:defRPr/>
            </a:pP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Iodoquinol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Low" rtl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Low" rtl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28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Low" rtl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Mechanism of action </a:t>
            </a:r>
          </a:p>
          <a:p>
            <a:pPr algn="justLow" rtl="0" eaLnBrk="1" hangingPunct="1">
              <a:lnSpc>
                <a:spcPct val="90000"/>
              </a:lnSpc>
              <a:defRPr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Unknown</a:t>
            </a:r>
          </a:p>
          <a:p>
            <a:pPr algn="justLow" rtl="0" eaLnBrk="1" hangingPunct="1">
              <a:lnSpc>
                <a:spcPct val="90000"/>
              </a:lnSpc>
              <a:defRPr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Effective against organisms in GIT only Not intestinal wall or liver.</a:t>
            </a:r>
          </a:p>
          <a:p>
            <a:pPr algn="justLow" rtl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28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Low" rtl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Pharmacokinetics</a:t>
            </a:r>
          </a:p>
          <a:p>
            <a:pPr algn="justLow" rtl="0" eaLnBrk="1" hangingPunct="1">
              <a:lnSpc>
                <a:spcPct val="90000"/>
              </a:lnSpc>
              <a:buClr>
                <a:schemeClr val="tx1"/>
              </a:buClr>
              <a:defRPr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Absorption is poor (90%), excreted in feces.</a:t>
            </a:r>
          </a:p>
          <a:p>
            <a:pPr algn="justLow" rtl="0" eaLnBrk="1" hangingPunct="1">
              <a:lnSpc>
                <a:spcPct val="90000"/>
              </a:lnSpc>
              <a:buClr>
                <a:schemeClr val="tx1"/>
              </a:buClr>
              <a:defRPr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10% enter circulation, excreted as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glucouronide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in urine.</a:t>
            </a:r>
          </a:p>
          <a:p>
            <a:pPr algn="justLow" rtl="0" eaLnBrk="1" hangingPunct="1">
              <a:lnSpc>
                <a:spcPct val="90000"/>
              </a:lnSpc>
              <a:buClr>
                <a:schemeClr val="tx1"/>
              </a:buClr>
              <a:defRPr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Half life is 11-14 h</a:t>
            </a:r>
          </a:p>
        </p:txBody>
      </p:sp>
      <p:pic>
        <p:nvPicPr>
          <p:cNvPr id="43011" name="Picture 4"/>
          <p:cNvPicPr>
            <a:picLocks noChangeAspect="1" noChangeArrowheads="1"/>
          </p:cNvPicPr>
          <p:nvPr/>
        </p:nvPicPr>
        <p:blipFill>
          <a:blip r:embed="rId4" cstate="print">
            <a:lum bright="-34000" contrast="18000"/>
          </a:blip>
          <a:srcRect/>
          <a:stretch>
            <a:fillRect/>
          </a:stretch>
        </p:blipFill>
        <p:spPr bwMode="auto">
          <a:xfrm>
            <a:off x="6410325" y="190500"/>
            <a:ext cx="2657475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ndAc>
      <p:stSnd>
        <p:snd r:embed="rId3" name="ricoche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8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8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81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81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81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81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81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81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1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457200"/>
            <a:ext cx="8686800" cy="6172200"/>
          </a:xfrm>
        </p:spPr>
        <p:txBody>
          <a:bodyPr/>
          <a:lstStyle/>
          <a:p>
            <a:pPr algn="justLow" rtl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Low" rtl="0"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  <a:defRPr/>
            </a:pPr>
            <a:r>
              <a:rPr lang="en-US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Uses </a:t>
            </a:r>
          </a:p>
          <a:p>
            <a:pPr algn="justLow" rtl="0" eaLnBrk="1" hangingPunct="1">
              <a:lnSpc>
                <a:spcPct val="90000"/>
              </a:lnSpc>
              <a:buClr>
                <a:schemeClr val="tx1"/>
              </a:buClr>
              <a:defRPr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lumen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amoebicide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 rtl="0" eaLnBrk="1" hangingPunct="1">
              <a:lnSpc>
                <a:spcPct val="90000"/>
              </a:lnSpc>
              <a:spcBef>
                <a:spcPct val="50000"/>
              </a:spcBef>
              <a:defRPr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For eradication of infection given along with tissue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amoebicide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metronidazole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l" rtl="0" eaLnBrk="1" hangingPunct="1">
              <a:lnSpc>
                <a:spcPct val="90000"/>
              </a:lnSpc>
              <a:spcBef>
                <a:spcPct val="50000"/>
              </a:spcBef>
              <a:defRPr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 eaLnBrk="1" hangingPunct="1">
              <a:lnSpc>
                <a:spcPct val="90000"/>
              </a:lnSpc>
              <a:spcBef>
                <a:spcPct val="50000"/>
              </a:spcBef>
              <a:defRPr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 eaLnBrk="1" hangingPunct="1">
              <a:lnSpc>
                <a:spcPct val="90000"/>
              </a:lnSpc>
              <a:spcBef>
                <a:spcPct val="50000"/>
              </a:spcBef>
              <a:defRPr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COST EFFECIVE/GOOD PT.ACCEPTIBILITY </a:t>
            </a:r>
          </a:p>
        </p:txBody>
      </p:sp>
    </p:spTree>
  </p:cSld>
  <p:clrMapOvr>
    <a:masterClrMapping/>
  </p:clrMapOvr>
  <p:transition>
    <p:sndAc>
      <p:stSnd>
        <p:snd r:embed="rId3" name="ricoche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7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7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7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7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7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7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74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74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458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229600" cy="509588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3600" b="1" u="sng" smtClean="0">
                <a:solidFill>
                  <a:srgbClr val="FF0066"/>
                </a:solidFill>
              </a:rPr>
              <a:t>Adverse Effects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19200"/>
            <a:ext cx="8458200" cy="4911725"/>
          </a:xfrm>
        </p:spPr>
        <p:txBody>
          <a:bodyPr>
            <a:normAutofit lnSpcReduction="10000"/>
          </a:bodyPr>
          <a:lstStyle/>
          <a:p>
            <a:pPr algn="l" rtl="0" eaLnBrk="1" hangingPunct="1">
              <a:lnSpc>
                <a:spcPct val="90000"/>
              </a:lnSpc>
              <a:defRPr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Peripheral neuropathy including optic neuritis</a:t>
            </a:r>
          </a:p>
          <a:p>
            <a:pPr algn="l" rtl="0" eaLnBrk="1" hangingPunct="1">
              <a:lnSpc>
                <a:spcPct val="90000"/>
              </a:lnSpc>
              <a:defRPr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GIT: Nausea, vomiting,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diarrhoea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 rtl="0" eaLnBrk="1" hangingPunct="1">
              <a:lnSpc>
                <a:spcPct val="90000"/>
              </a:lnSpc>
              <a:defRPr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Enlargement of the thyroid gland.</a:t>
            </a:r>
          </a:p>
          <a:p>
            <a:pPr algn="l" rtl="0" eaLnBrk="1" hangingPunct="1">
              <a:lnSpc>
                <a:spcPct val="90000"/>
              </a:lnSpc>
              <a:defRPr/>
            </a:pP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Agranulocytosis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 rtl="0" eaLnBrk="1" hangingPunct="1">
              <a:lnSpc>
                <a:spcPct val="90000"/>
              </a:lnSpc>
              <a:defRPr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Iodine sensitivity.</a:t>
            </a:r>
          </a:p>
          <a:p>
            <a:pPr algn="justLow" rtl="0" eaLnBrk="1" hangingPunct="1">
              <a:lnSpc>
                <a:spcPct val="90000"/>
              </a:lnSpc>
              <a:buClr>
                <a:schemeClr val="tx1"/>
              </a:buClr>
              <a:defRPr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interference with thyroid function tests (increase protein-bound serum iodine,  decrease in measured</a:t>
            </a:r>
            <a:r>
              <a:rPr lang="en-US" sz="2800" b="1" dirty="0" smtClean="0"/>
              <a:t> </a:t>
            </a:r>
            <a:r>
              <a:rPr lang="en-US" sz="2800" b="1" baseline="30000" dirty="0" smtClean="0"/>
              <a:t>131</a:t>
            </a:r>
            <a:r>
              <a:rPr lang="en-US" sz="2800" b="1" dirty="0" smtClean="0"/>
              <a:t>I uptake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justLow" rtl="0"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  <a:defRPr/>
            </a:pPr>
            <a:r>
              <a:rPr lang="en-US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Sub acute </a:t>
            </a:r>
            <a:r>
              <a:rPr lang="en-US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myelo</a:t>
            </a:r>
            <a:r>
              <a:rPr lang="en-US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neuropathy-in Japan 1970</a:t>
            </a:r>
          </a:p>
        </p:txBody>
      </p:sp>
    </p:spTree>
  </p:cSld>
  <p:clrMapOvr>
    <a:masterClrMapping/>
  </p:clrMapOvr>
  <p:transition>
    <p:sndAc>
      <p:stSnd>
        <p:snd r:embed="rId3" name="ricoche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9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9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9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9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5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229600" cy="509588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3600" b="1" smtClean="0">
                <a:solidFill>
                  <a:srgbClr val="FF0066"/>
                </a:solidFill>
              </a:rPr>
              <a:t>Contraindications</a:t>
            </a:r>
          </a:p>
        </p:txBody>
      </p:sp>
      <p:sp>
        <p:nvSpPr>
          <p:cNvPr id="5017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305800" cy="5181600"/>
          </a:xfrm>
        </p:spPr>
        <p:txBody>
          <a:bodyPr/>
          <a:lstStyle/>
          <a:p>
            <a:pPr algn="l" rtl="0" eaLnBrk="1" hangingPunct="1">
              <a:defRPr/>
            </a:pP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Optic neuropathy</a:t>
            </a:r>
          </a:p>
          <a:p>
            <a:pPr algn="l" rtl="0" eaLnBrk="1" hangingPunct="1">
              <a:defRPr/>
            </a:pP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Thyroid disease</a:t>
            </a:r>
          </a:p>
          <a:p>
            <a:pPr algn="l" rtl="0" eaLnBrk="1" hangingPunct="1">
              <a:defRPr/>
            </a:pP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Sensitivity to iodine</a:t>
            </a:r>
          </a:p>
          <a:p>
            <a:pPr algn="l" rtl="0" eaLnBrk="1" hangingPunct="1">
              <a:defRPr/>
            </a:pP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Severe liver disease</a:t>
            </a:r>
          </a:p>
          <a:p>
            <a:pPr algn="l" rtl="0" eaLnBrk="1" hangingPunct="1">
              <a:defRPr/>
            </a:pP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Severe kidney disease</a:t>
            </a:r>
          </a:p>
          <a:p>
            <a:pPr algn="l" rtl="0" eaLnBrk="1" hangingPunct="1">
              <a:defRPr/>
            </a:pPr>
            <a:r>
              <a:rPr lang="en-US" b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discontinued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 if it produces persistent diarrhea or signs of iodine toxicity (dermatitis, urticaria, pruritus, fever)</a:t>
            </a:r>
          </a:p>
          <a:p>
            <a:pPr algn="l" rtl="0" eaLnBrk="1" hangingPunct="1">
              <a:defRPr/>
            </a:pPr>
            <a:endParaRPr lang="en-US" b="1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ndAc>
      <p:stSnd>
        <p:snd r:embed="rId3" name="ricoche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9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52600" y="1371600"/>
            <a:ext cx="4495800" cy="92392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rgbClr val="FF00FF"/>
                </a:solidFill>
              </a:rPr>
              <a:t>THANK YOU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3124200"/>
            <a:ext cx="7315200" cy="32766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               </a:t>
            </a:r>
            <a:r>
              <a:rPr lang="en-US" sz="4400" smtClean="0">
                <a:solidFill>
                  <a:srgbClr val="FF00FF"/>
                </a:solidFill>
              </a:rPr>
              <a:t>AND</a:t>
            </a:r>
          </a:p>
          <a:p>
            <a:pPr eaLnBrk="1" hangingPunct="1">
              <a:defRPr/>
            </a:pPr>
            <a:endParaRPr lang="en-US" sz="4400" smtClean="0">
              <a:solidFill>
                <a:srgbClr val="FF00FF"/>
              </a:solidFill>
            </a:endParaRPr>
          </a:p>
          <a:p>
            <a:pPr eaLnBrk="1" hangingPunct="1">
              <a:defRPr/>
            </a:pPr>
            <a:r>
              <a:rPr lang="en-US" sz="4400" smtClean="0"/>
              <a:t>       </a:t>
            </a:r>
            <a:r>
              <a:rPr lang="en-US" sz="4400" smtClean="0">
                <a:solidFill>
                  <a:srgbClr val="FF00FF"/>
                </a:solidFill>
              </a:rPr>
              <a:t>GOOD DAY!</a:t>
            </a:r>
          </a:p>
        </p:txBody>
      </p:sp>
      <p:pic>
        <p:nvPicPr>
          <p:cNvPr id="47108" name="Picture 4"/>
          <p:cNvPicPr>
            <a:picLocks noChangeAspect="1" noChangeArrowheads="1"/>
          </p:cNvPicPr>
          <p:nvPr/>
        </p:nvPicPr>
        <p:blipFill>
          <a:blip r:embed="rId4" cstate="print">
            <a:lum bright="-18000" contrast="14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ndAc>
      <p:stSnd>
        <p:snd r:embed="rId3" name="ricoche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</a:t>
            </a:r>
            <a:r>
              <a:rPr lang="en-US" dirty="0" smtClean="0"/>
              <a:t>eferences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en-IN" sz="2400" dirty="0" err="1" smtClean="0"/>
              <a:t>Tripathi</a:t>
            </a:r>
            <a:r>
              <a:rPr lang="en-IN" sz="2400" dirty="0" smtClean="0"/>
              <a:t> KD, Essentials of medical pharmacology, 6</a:t>
            </a:r>
            <a:r>
              <a:rPr lang="en-IN" sz="2400" baseline="30000" dirty="0" smtClean="0"/>
              <a:t>th</a:t>
            </a:r>
            <a:r>
              <a:rPr lang="en-IN" sz="2400" dirty="0" smtClean="0"/>
              <a:t> edition, </a:t>
            </a:r>
            <a:r>
              <a:rPr lang="en-IN" sz="2400" dirty="0" err="1" smtClean="0"/>
              <a:t>Jaypee</a:t>
            </a:r>
            <a:r>
              <a:rPr lang="en-IN" sz="2400" dirty="0" smtClean="0"/>
              <a:t> publication New Delhi</a:t>
            </a:r>
          </a:p>
          <a:p>
            <a:pPr lvl="0" algn="just"/>
            <a:r>
              <a:rPr lang="en-IN" sz="2400" dirty="0" err="1" smtClean="0"/>
              <a:t>Lauraence</a:t>
            </a:r>
            <a:r>
              <a:rPr lang="en-IN" sz="2400" dirty="0" smtClean="0"/>
              <a:t> DR, Bennett TN and Brown MJ. Unwanted effects and adverse drug reactions. Clinical Pharmacology 8</a:t>
            </a:r>
            <a:r>
              <a:rPr lang="en-IN" sz="2400" baseline="30000" dirty="0" smtClean="0"/>
              <a:t>th</a:t>
            </a:r>
            <a:r>
              <a:rPr lang="en-IN" sz="2400" dirty="0" smtClean="0"/>
              <a:t> </a:t>
            </a:r>
            <a:r>
              <a:rPr lang="en-IN" sz="2400" dirty="0" err="1" smtClean="0"/>
              <a:t>edn</a:t>
            </a:r>
            <a:r>
              <a:rPr lang="en-IN" sz="2400" dirty="0" smtClean="0"/>
              <a:t>. Churchill Livingstone </a:t>
            </a:r>
            <a:r>
              <a:rPr lang="en-IN" sz="2400" dirty="0" smtClean="0"/>
              <a:t>1997</a:t>
            </a:r>
            <a:endParaRPr lang="en-IN" sz="2400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347075" cy="1216025"/>
          </a:xfrm>
        </p:spPr>
        <p:txBody>
          <a:bodyPr>
            <a:normAutofit fontScale="90000"/>
          </a:bodyPr>
          <a:lstStyle/>
          <a:p>
            <a:r>
              <a:rPr lang="en-US" smtClean="0">
                <a:ea typeface="ＭＳ Ｐゴシック" pitchFamily="34" charset="-128"/>
              </a:rPr>
              <a:t/>
            </a:r>
            <a:br>
              <a:rPr lang="en-US" smtClean="0">
                <a:ea typeface="ＭＳ Ｐゴシック" pitchFamily="34" charset="-128"/>
              </a:rPr>
            </a:br>
            <a:r>
              <a:rPr lang="en-IN" smtClean="0">
                <a:ea typeface="ＭＳ Ｐゴシック" pitchFamily="34" charset="-128"/>
              </a:rPr>
              <a:t/>
            </a:r>
            <a:br>
              <a:rPr lang="en-IN" smtClean="0">
                <a:ea typeface="ＭＳ Ｐゴシック" pitchFamily="34" charset="-128"/>
              </a:rPr>
            </a:br>
            <a:endParaRPr lang="en-IN" smtClean="0">
              <a:ea typeface="ＭＳ Ｐゴシック" pitchFamily="34" charset="-12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08504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60134"/>
                <a:gridCol w="1527890"/>
                <a:gridCol w="2880320"/>
                <a:gridCol w="1440160"/>
              </a:tblGrid>
              <a:tr h="1371600">
                <a:tc>
                  <a:txBody>
                    <a:bodyPr/>
                    <a:lstStyle/>
                    <a:p>
                      <a:r>
                        <a:rPr lang="en-US" dirty="0" smtClean="0"/>
                        <a:t>Author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Results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Journal</a:t>
                      </a:r>
                      <a:endParaRPr lang="en-US" dirty="0" smtClean="0">
                        <a:solidFill>
                          <a:schemeClr val="bg1"/>
                        </a:solidFill>
                      </a:endParaRPr>
                    </a:p>
                    <a:p>
                      <a:endParaRPr lang="en-US" dirty="0" smtClean="0">
                        <a:solidFill>
                          <a:schemeClr val="bg1"/>
                        </a:solidFill>
                      </a:endParaRPr>
                    </a:p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level</a:t>
                      </a:r>
                      <a:endParaRPr lang="en-IN" dirty="0"/>
                    </a:p>
                  </a:txBody>
                  <a:tcPr/>
                </a:tc>
              </a:tr>
              <a:tr h="5486400">
                <a:tc>
                  <a:txBody>
                    <a:bodyPr/>
                    <a:lstStyle/>
                    <a:p>
                      <a:r>
                        <a:rPr lang="en-IN" dirty="0" smtClean="0"/>
                        <a:t>Cecilia </a:t>
                      </a:r>
                      <a:r>
                        <a:rPr lang="en-IN" dirty="0" err="1" smtClean="0"/>
                        <a:t>Ximénez</a:t>
                      </a:r>
                      <a:r>
                        <a:rPr lang="en-IN" dirty="0" smtClean="0"/>
                        <a:t>, Patricia </a:t>
                      </a:r>
                      <a:r>
                        <a:rPr lang="en-IN" dirty="0" err="1" smtClean="0"/>
                        <a:t>Morán</a:t>
                      </a:r>
                      <a:r>
                        <a:rPr lang="en-IN" dirty="0" smtClean="0"/>
                        <a:t>, [...], and </a:t>
                      </a:r>
                      <a:r>
                        <a:rPr lang="en-IN" dirty="0" err="1" smtClean="0"/>
                        <a:t>Partida</a:t>
                      </a:r>
                      <a:r>
                        <a:rPr lang="en-IN" dirty="0" smtClean="0"/>
                        <a:t> </a:t>
                      </a:r>
                      <a:r>
                        <a:rPr lang="en-IN" dirty="0" err="1" smtClean="0"/>
                        <a:t>Oswaldo</a:t>
                      </a:r>
                      <a:endParaRPr lang="en-US" sz="1800" b="0" i="0" u="none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b="1" dirty="0" smtClean="0"/>
                        <a:t>Novelties on </a:t>
                      </a:r>
                      <a:r>
                        <a:rPr lang="en-IN" b="1" dirty="0" err="1" smtClean="0"/>
                        <a:t>Amoebiasis</a:t>
                      </a:r>
                      <a:r>
                        <a:rPr lang="en-IN" b="1" dirty="0" smtClean="0"/>
                        <a:t>: A Neglected Tropical Disease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en-IN" dirty="0" smtClean="0">
                          <a:hlinkClick r:id="rId2"/>
                        </a:rPr>
                        <a:t>Journal of Global Infectious Diseases</a:t>
                      </a:r>
                      <a:endParaRPr lang="en-IN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Level</a:t>
                      </a:r>
                      <a:r>
                        <a:rPr lang="en-US" sz="18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IN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229600" cy="558800"/>
          </a:xfrm>
        </p:spPr>
        <p:txBody>
          <a:bodyPr>
            <a:normAutofit fontScale="90000"/>
          </a:bodyPr>
          <a:lstStyle/>
          <a:p>
            <a:pPr rtl="0" eaLnBrk="1" hangingPunct="1">
              <a:defRPr/>
            </a:pPr>
            <a:r>
              <a:rPr lang="en-US" sz="3600" b="1" u="sng" smtClean="0">
                <a:solidFill>
                  <a:srgbClr val="FF0066"/>
                </a:solidFill>
              </a:rPr>
              <a:t>Chloroquine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4683125"/>
          </a:xfrm>
        </p:spPr>
        <p:txBody>
          <a:bodyPr/>
          <a:lstStyle/>
          <a:p>
            <a:pPr algn="l" rtl="0" eaLnBrk="1" hangingPunct="1">
              <a:defRPr/>
            </a:pPr>
            <a:r>
              <a:rPr lang="en-US" b="1" smtClean="0">
                <a:latin typeface="Times New Roman" pitchFamily="18" charset="0"/>
              </a:rPr>
              <a:t>Antiamebic drug</a:t>
            </a:r>
          </a:p>
          <a:p>
            <a:pPr algn="l" rtl="0" eaLnBrk="1" hangingPunct="1">
              <a:defRPr/>
            </a:pPr>
            <a:r>
              <a:rPr lang="en-US" b="1" smtClean="0">
                <a:latin typeface="Times New Roman" pitchFamily="18" charset="0"/>
              </a:rPr>
              <a:t>Antimalarial drug</a:t>
            </a:r>
          </a:p>
          <a:p>
            <a:pPr algn="l" rtl="0" eaLnBrk="1" hangingPunct="1">
              <a:defRPr/>
            </a:pPr>
            <a:r>
              <a:rPr lang="en-US" b="1" smtClean="0">
                <a:latin typeface="Times New Roman" pitchFamily="18" charset="0"/>
              </a:rPr>
              <a:t>Used in combination with metronidazole and luminal amebicide for amebic liver diseases.</a:t>
            </a:r>
          </a:p>
          <a:p>
            <a:pPr algn="l" rtl="0" eaLnBrk="1" hangingPunct="1">
              <a:defRPr/>
            </a:pPr>
            <a:endParaRPr lang="en-US" b="1" smtClean="0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51117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3600" b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Luminal amoebicides</a:t>
            </a:r>
            <a:endParaRPr lang="en-US" sz="3600" b="1" u="sng" smtClean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14400"/>
            <a:ext cx="8610600" cy="5410200"/>
          </a:xfrm>
        </p:spPr>
        <p:txBody>
          <a:bodyPr/>
          <a:lstStyle/>
          <a:p>
            <a:pPr algn="l" rtl="0" eaLnBrk="1" hangingPunct="1">
              <a:lnSpc>
                <a:spcPct val="75000"/>
              </a:lnSpc>
              <a:defRPr/>
            </a:pPr>
            <a:r>
              <a:rPr lang="en-US" b="1" dirty="0" smtClean="0">
                <a:latin typeface="Times New Roman" pitchFamily="18" charset="0"/>
              </a:rPr>
              <a:t>acts on the luminal parasites </a:t>
            </a:r>
          </a:p>
          <a:p>
            <a:pPr algn="l" rtl="0" eaLnBrk="1" hangingPunct="1">
              <a:lnSpc>
                <a:spcPct val="75000"/>
              </a:lnSpc>
              <a:defRPr/>
            </a:pPr>
            <a:r>
              <a:rPr lang="en-US" b="1" dirty="0" smtClean="0">
                <a:latin typeface="Times New Roman" pitchFamily="18" charset="0"/>
              </a:rPr>
              <a:t>used for treatment of asymptomatic </a:t>
            </a:r>
            <a:r>
              <a:rPr lang="en-US" b="1" dirty="0" err="1" smtClean="0">
                <a:latin typeface="Times New Roman" pitchFamily="18" charset="0"/>
              </a:rPr>
              <a:t>amebiasis</a:t>
            </a:r>
            <a:r>
              <a:rPr lang="en-US" b="1" dirty="0" smtClean="0">
                <a:latin typeface="Times New Roman" pitchFamily="18" charset="0"/>
              </a:rPr>
              <a:t>.</a:t>
            </a:r>
          </a:p>
          <a:p>
            <a:pPr algn="l" rtl="0" eaLnBrk="1" hangingPunct="1">
              <a:lnSpc>
                <a:spcPct val="75000"/>
              </a:lnSpc>
              <a:buFont typeface="Wingdings" pitchFamily="2" charset="2"/>
              <a:buNone/>
              <a:defRPr/>
            </a:pPr>
            <a:endParaRPr lang="en-US" b="1" dirty="0" smtClean="0">
              <a:latin typeface="Times New Roman" pitchFamily="18" charset="0"/>
            </a:endParaRPr>
          </a:p>
          <a:p>
            <a:pPr algn="l" eaLnBrk="1" hangingPunct="1">
              <a:lnSpc>
                <a:spcPct val="75000"/>
              </a:lnSpc>
              <a:buFont typeface="Wingdings" pitchFamily="2" charset="2"/>
              <a:buNone/>
              <a:defRPr/>
            </a:pPr>
            <a:r>
              <a:rPr lang="en-US" b="1" u="sng" dirty="0" smtClean="0">
                <a:latin typeface="Times New Roman" pitchFamily="18" charset="0"/>
              </a:rPr>
              <a:t>Include</a:t>
            </a:r>
          </a:p>
          <a:p>
            <a:pPr>
              <a:lnSpc>
                <a:spcPct val="75000"/>
              </a:lnSpc>
              <a:defRPr/>
            </a:pPr>
            <a:r>
              <a:rPr lang="en-US" b="1" dirty="0" err="1" smtClean="0">
                <a:latin typeface="Times New Roman" pitchFamily="18" charset="0"/>
              </a:rPr>
              <a:t>Diloxanide</a:t>
            </a:r>
            <a:r>
              <a:rPr lang="en-US" b="1" dirty="0" smtClean="0">
                <a:latin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</a:rPr>
              <a:t>Furoate</a:t>
            </a:r>
            <a:r>
              <a:rPr lang="en-US" b="1" dirty="0" smtClean="0">
                <a:latin typeface="Times New Roman" pitchFamily="18" charset="0"/>
              </a:rPr>
              <a:t>, </a:t>
            </a:r>
            <a:r>
              <a:rPr lang="en-US" b="1" dirty="0" err="1" smtClean="0">
                <a:latin typeface="Times New Roman" pitchFamily="18" charset="0"/>
              </a:rPr>
              <a:t>nitraxozanide</a:t>
            </a:r>
            <a:endParaRPr lang="en-US" b="1" dirty="0" smtClean="0">
              <a:latin typeface="Times New Roman" pitchFamily="18" charset="0"/>
            </a:endParaRPr>
          </a:p>
          <a:p>
            <a:pPr algn="l" rtl="0" eaLnBrk="1" hangingPunct="1">
              <a:lnSpc>
                <a:spcPct val="75000"/>
              </a:lnSpc>
              <a:buClr>
                <a:schemeClr val="tx1"/>
              </a:buClr>
              <a:defRPr/>
            </a:pPr>
            <a:r>
              <a:rPr lang="en-US" b="1" dirty="0" err="1" smtClean="0">
                <a:latin typeface="Times New Roman" pitchFamily="18" charset="0"/>
              </a:rPr>
              <a:t>Iodoquinol</a:t>
            </a:r>
            <a:r>
              <a:rPr lang="en-US" b="1" dirty="0" smtClean="0">
                <a:latin typeface="Times New Roman" pitchFamily="18" charset="0"/>
              </a:rPr>
              <a:t>, </a:t>
            </a:r>
            <a:r>
              <a:rPr lang="en-US" b="1" dirty="0" err="1" smtClean="0">
                <a:latin typeface="Times New Roman" pitchFamily="18" charset="0"/>
              </a:rPr>
              <a:t>quinidochlor</a:t>
            </a:r>
            <a:endParaRPr lang="en-US" b="1" dirty="0" smtClean="0">
              <a:latin typeface="Times New Roman" pitchFamily="18" charset="0"/>
            </a:endParaRPr>
          </a:p>
          <a:p>
            <a:pPr algn="l" rtl="0" eaLnBrk="1" hangingPunct="1">
              <a:lnSpc>
                <a:spcPct val="75000"/>
              </a:lnSpc>
              <a:buClr>
                <a:schemeClr val="tx1"/>
              </a:buClr>
              <a:defRPr/>
            </a:pP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</a:rPr>
              <a:t>Antibiotics</a:t>
            </a:r>
          </a:p>
          <a:p>
            <a:pPr lvl="1">
              <a:lnSpc>
                <a:spcPct val="75000"/>
              </a:lnSpc>
              <a:buClr>
                <a:schemeClr val="tx1"/>
              </a:buClr>
              <a:buFont typeface="Wingdings" pitchFamily="2" charset="2"/>
              <a:buNone/>
              <a:defRPr/>
            </a:pPr>
            <a:r>
              <a:rPr lang="en-US" b="1" dirty="0" smtClean="0">
                <a:latin typeface="Times New Roman" pitchFamily="18" charset="0"/>
              </a:rPr>
              <a:t>	-  </a:t>
            </a:r>
            <a:r>
              <a:rPr lang="en-US" b="1" dirty="0" err="1" smtClean="0">
                <a:latin typeface="Times New Roman" pitchFamily="18" charset="0"/>
              </a:rPr>
              <a:t>Paromomycin</a:t>
            </a:r>
            <a:endParaRPr lang="en-US" b="1" dirty="0" smtClean="0">
              <a:latin typeface="Times New Roman" pitchFamily="18" charset="0"/>
            </a:endParaRPr>
          </a:p>
          <a:p>
            <a:pPr lvl="1">
              <a:lnSpc>
                <a:spcPct val="75000"/>
              </a:lnSpc>
              <a:buClr>
                <a:schemeClr val="tx1"/>
              </a:buClr>
              <a:buFont typeface="Wingdings" pitchFamily="2" charset="2"/>
              <a:buNone/>
              <a:defRPr/>
            </a:pPr>
            <a:r>
              <a:rPr lang="en-US" b="1" dirty="0" smtClean="0">
                <a:latin typeface="Times New Roman" pitchFamily="18" charset="0"/>
              </a:rPr>
              <a:t>	-  </a:t>
            </a:r>
            <a:r>
              <a:rPr lang="en-US" b="1" dirty="0" err="1" smtClean="0">
                <a:latin typeface="Times New Roman" pitchFamily="18" charset="0"/>
              </a:rPr>
              <a:t>Tetracyclines</a:t>
            </a:r>
            <a:endParaRPr lang="en-US" b="1" dirty="0" smtClean="0">
              <a:latin typeface="Times New Roman" pitchFamily="18" charset="0"/>
            </a:endParaRPr>
          </a:p>
          <a:p>
            <a:pPr lvl="1">
              <a:lnSpc>
                <a:spcPct val="75000"/>
              </a:lnSpc>
              <a:buClr>
                <a:schemeClr val="tx1"/>
              </a:buClr>
              <a:buFont typeface="Wingdings" pitchFamily="2" charset="2"/>
              <a:buNone/>
              <a:defRPr/>
            </a:pPr>
            <a:r>
              <a:rPr lang="en-US" b="1" dirty="0" smtClean="0">
                <a:latin typeface="Times New Roman" pitchFamily="18" charset="0"/>
              </a:rPr>
              <a:t>	-  Erythromycin</a:t>
            </a:r>
          </a:p>
        </p:txBody>
      </p:sp>
    </p:spTree>
  </p:cSld>
  <p:clrMapOvr>
    <a:masterClrMapping/>
  </p:clrMapOvr>
  <p:transition>
    <p:sndAc>
      <p:stSnd>
        <p:snd r:embed="rId3" name="ricoche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3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3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3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3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3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3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3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3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43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43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43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43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33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33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63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52400"/>
            <a:ext cx="8686800" cy="6400800"/>
          </a:xfrm>
        </p:spPr>
        <p:txBody>
          <a:bodyPr/>
          <a:lstStyle/>
          <a:p>
            <a:pPr algn="ctr" rtl="0" eaLnBrk="1" hangingPunct="1">
              <a:buFont typeface="Wingdings" pitchFamily="2" charset="2"/>
              <a:buNone/>
              <a:defRPr/>
            </a:pPr>
            <a:r>
              <a:rPr lang="en-US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Diloxanide</a:t>
            </a:r>
            <a:r>
              <a:rPr lang="en-US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furoate</a:t>
            </a:r>
            <a:endParaRPr lang="en-US" b="1" dirty="0" smtClean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rtl="0" eaLnBrk="1" hangingPunct="1">
              <a:buFont typeface="Wingdings" pitchFamily="2" charset="2"/>
              <a:buNone/>
              <a:defRPr/>
            </a:pP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Chemistry </a:t>
            </a:r>
          </a:p>
          <a:p>
            <a:pPr algn="l" rtl="0" eaLnBrk="1" hangingPunct="1">
              <a:buClr>
                <a:schemeClr val="tx1"/>
              </a:buClr>
              <a:defRPr/>
            </a:pP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Ester of </a:t>
            </a:r>
            <a:r>
              <a:rPr lang="en-US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diloxanide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furoic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acid . </a:t>
            </a:r>
          </a:p>
          <a:p>
            <a:pPr algn="l" rtl="0" eaLnBrk="1" hangingPunct="1">
              <a:buFont typeface="Wingdings" pitchFamily="2" charset="2"/>
              <a:buNone/>
              <a:defRPr/>
            </a:pPr>
            <a:endParaRPr lang="en-US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rtl="0" eaLnBrk="1" hangingPunct="1">
              <a:buFont typeface="Wingdings" pitchFamily="2" charset="2"/>
              <a:buNone/>
              <a:defRPr/>
            </a:pPr>
            <a:r>
              <a:rPr lang="en-US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Pharmacokinetics </a:t>
            </a:r>
          </a:p>
          <a:p>
            <a:pPr algn="l" rtl="0" eaLnBrk="1" hangingPunct="1">
              <a:defRPr/>
            </a:pP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Given orally.</a:t>
            </a:r>
          </a:p>
          <a:p>
            <a:pPr algn="l" rtl="0" eaLnBrk="1" hangingPunct="1">
              <a:defRPr/>
            </a:pP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Split in the intestine, most of </a:t>
            </a:r>
            <a:r>
              <a:rPr lang="en-US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diloxanide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is absorbed, conjugated to form a </a:t>
            </a:r>
            <a:r>
              <a:rPr lang="en-US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glucoronide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which is excreted in urine (90%).</a:t>
            </a:r>
          </a:p>
          <a:p>
            <a:pPr algn="l" rtl="0" eaLnBrk="1" hangingPunct="1">
              <a:defRPr/>
            </a:pP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unabsorbed </a:t>
            </a:r>
            <a:r>
              <a:rPr lang="en-US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diloxanide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is the </a:t>
            </a:r>
            <a:r>
              <a:rPr lang="en-US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amoebicidal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agent (10%).</a:t>
            </a:r>
          </a:p>
        </p:txBody>
      </p:sp>
    </p:spTree>
  </p:cSld>
  <p:clrMapOvr>
    <a:masterClrMapping/>
  </p:clrMapOvr>
  <p:transition>
    <p:sndAc>
      <p:stSnd>
        <p:snd r:embed="rId3" name="ricoche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3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3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1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457200"/>
            <a:ext cx="8686800" cy="6096000"/>
          </a:xfrm>
        </p:spPr>
        <p:txBody>
          <a:bodyPr/>
          <a:lstStyle/>
          <a:p>
            <a:pPr algn="l" rtl="0" eaLnBrk="1" hangingPunct="1">
              <a:buClr>
                <a:schemeClr val="tx1"/>
              </a:buClr>
              <a:buFont typeface="Wingdings" pitchFamily="2" charset="2"/>
              <a:buNone/>
              <a:defRPr/>
            </a:pP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Pharmacodynamics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l" rtl="0" eaLnBrk="1" hangingPunct="1">
              <a:buClr>
                <a:schemeClr val="tx1"/>
              </a:buClr>
              <a:defRPr/>
            </a:pP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Unkown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mechanism of action</a:t>
            </a:r>
          </a:p>
          <a:p>
            <a:pPr algn="l" rtl="0" eaLnBrk="1" hangingPunct="1">
              <a:buClr>
                <a:schemeClr val="tx1"/>
              </a:buClr>
              <a:defRPr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Direct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amoebicidal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action against luminal forms.</a:t>
            </a:r>
          </a:p>
          <a:p>
            <a:pPr algn="l" rtl="0" eaLnBrk="1" hangingPunct="1">
              <a:buClr>
                <a:schemeClr val="tx1"/>
              </a:buClr>
              <a:defRPr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Not active against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trophozoites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intestinal wall or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extraintestinal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tissues.</a:t>
            </a:r>
          </a:p>
          <a:p>
            <a:pPr algn="l" rtl="0" eaLnBrk="1" hangingPunct="1">
              <a:buClr>
                <a:schemeClr val="tx1"/>
              </a:buClr>
              <a:defRPr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 eaLnBrk="1" hangingPunct="1">
              <a:buClr>
                <a:schemeClr val="tx1"/>
              </a:buClr>
              <a:defRPr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Kill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trophozoites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responsible for production of cysts</a:t>
            </a:r>
          </a:p>
          <a:p>
            <a:pPr algn="l" rtl="0" eaLnBrk="1" hangingPunct="1">
              <a:defRPr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ndAc>
      <p:stSnd>
        <p:snd r:embed="rId3" name="ricoche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81000"/>
            <a:ext cx="8229600" cy="509588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3600" b="1" u="sng" smtClean="0">
                <a:solidFill>
                  <a:srgbClr val="FF0066"/>
                </a:solidFill>
              </a:rPr>
              <a:t>Therapeutic Uses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spcBef>
                <a:spcPct val="50000"/>
              </a:spcBef>
              <a:defRPr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Drug of choice for asymptomatic intestinal infection. </a:t>
            </a:r>
          </a:p>
          <a:p>
            <a:pPr algn="l" rtl="0" eaLnBrk="1" hangingPunct="1">
              <a:spcBef>
                <a:spcPct val="50000"/>
              </a:spcBef>
              <a:defRPr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For eradication of infection given along with all forms of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amebiasis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 rtl="0" eaLnBrk="1" hangingPunct="1">
              <a:spcBef>
                <a:spcPct val="50000"/>
              </a:spcBef>
              <a:defRPr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Dose: 500 mg three times/day for 10 days.</a:t>
            </a:r>
          </a:p>
        </p:txBody>
      </p:sp>
    </p:spTree>
  </p:cSld>
  <p:clrMapOvr>
    <a:masterClrMapping/>
  </p:clrMapOvr>
  <p:transition>
    <p:sndAc>
      <p:stSnd>
        <p:snd r:embed="rId3" name="ricoche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8229600" cy="509588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3600" b="1" u="sng" smtClean="0">
                <a:solidFill>
                  <a:srgbClr val="FF0066"/>
                </a:solidFill>
              </a:rPr>
              <a:t>Adverse Effects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257800"/>
          </a:xfrm>
        </p:spPr>
        <p:txBody>
          <a:bodyPr/>
          <a:lstStyle/>
          <a:p>
            <a:pPr algn="l" rtl="0" eaLnBrk="1" hangingPunct="1">
              <a:defRPr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Flatulence</a:t>
            </a:r>
          </a:p>
          <a:p>
            <a:pPr algn="l" rtl="0" eaLnBrk="1" hangingPunct="1">
              <a:defRPr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Nausea, vomiting, abdominal cramps.</a:t>
            </a:r>
          </a:p>
          <a:p>
            <a:pPr algn="l" rtl="0" eaLnBrk="1" hangingPunct="1">
              <a:defRPr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No serious adverse effects</a:t>
            </a:r>
          </a:p>
          <a:p>
            <a:pPr algn="l" rtl="0" eaLnBrk="1" hangingPunct="1">
              <a:buFont typeface="Wingdings" pitchFamily="2" charset="2"/>
              <a:buNone/>
              <a:defRPr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 eaLnBrk="1" hangingPunct="1">
              <a:buFont typeface="Wingdings" pitchFamily="2" charset="2"/>
              <a:buNone/>
              <a:defRPr/>
            </a:pP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Contraindications:</a:t>
            </a:r>
          </a:p>
          <a:p>
            <a:pPr algn="l" rtl="0" eaLnBrk="1" hangingPunct="1">
              <a:buFont typeface="Wingdings" pitchFamily="2" charset="2"/>
              <a:buNone/>
              <a:defRPr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	- Pregnancy</a:t>
            </a:r>
          </a:p>
          <a:p>
            <a:pPr algn="l" rtl="0" eaLnBrk="1" hangingPunct="1">
              <a:buFont typeface="Wingdings" pitchFamily="2" charset="2"/>
              <a:buNone/>
              <a:defRPr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- Children (less than 2 years).</a:t>
            </a:r>
          </a:p>
          <a:p>
            <a:pPr algn="l" rtl="0" eaLnBrk="1" hangingPunct="1">
              <a:buFont typeface="Wingdings" pitchFamily="2" charset="2"/>
              <a:buNone/>
              <a:defRPr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</p:txBody>
      </p:sp>
    </p:spTree>
  </p:cSld>
  <p:clrMapOvr>
    <a:masterClrMapping/>
  </p:clrMapOvr>
  <p:transition>
    <p:sndAc>
      <p:stSnd>
        <p:snd r:embed="rId3" name="ricoche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6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6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6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6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304800"/>
            <a:ext cx="8915400" cy="6553200"/>
          </a:xfrm>
        </p:spPr>
        <p:txBody>
          <a:bodyPr/>
          <a:lstStyle/>
          <a:p>
            <a:pPr algn="ctr" rtl="0" eaLnBrk="1" hangingPunct="1">
              <a:buFont typeface="Wingdings" pitchFamily="2" charset="2"/>
              <a:buNone/>
              <a:defRPr/>
            </a:pPr>
            <a:r>
              <a:rPr lang="en-US" b="1" dirty="0" err="1" smtClean="0">
                <a:solidFill>
                  <a:srgbClr val="FF0066"/>
                </a:solidFill>
                <a:latin typeface="Arial" charset="0"/>
              </a:rPr>
              <a:t>Paromomycin</a:t>
            </a:r>
            <a:r>
              <a:rPr lang="en-US" b="1" dirty="0" smtClean="0">
                <a:solidFill>
                  <a:srgbClr val="FF0066"/>
                </a:solidFill>
                <a:latin typeface="Arial" charset="0"/>
              </a:rPr>
              <a:t> </a:t>
            </a:r>
            <a:r>
              <a:rPr lang="en-US" b="1" dirty="0" err="1" smtClean="0">
                <a:solidFill>
                  <a:srgbClr val="FF0066"/>
                </a:solidFill>
                <a:latin typeface="Arial" charset="0"/>
              </a:rPr>
              <a:t>Sulphate</a:t>
            </a:r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l" rtl="0" eaLnBrk="1" hangingPunct="1">
              <a:defRPr/>
            </a:pP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Aminoglycoside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, not absorbed.</a:t>
            </a:r>
          </a:p>
          <a:p>
            <a:pPr algn="l" rtl="0" eaLnBrk="1" hangingPunct="1">
              <a:defRPr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Effective against luminal forms of ameba</a:t>
            </a:r>
          </a:p>
          <a:p>
            <a:pPr algn="l" rtl="0" eaLnBrk="1" hangingPunct="1">
              <a:buFont typeface="Wingdings" pitchFamily="2" charset="2"/>
              <a:buNone/>
              <a:defRPr/>
            </a:pPr>
            <a:endParaRPr lang="en-US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rtl="0" eaLnBrk="1" hangingPunct="1">
              <a:buFont typeface="Wingdings" pitchFamily="2" charset="2"/>
              <a:buNone/>
              <a:defRPr/>
            </a:pP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Mechanism of action</a:t>
            </a:r>
          </a:p>
          <a:p>
            <a:pPr algn="l" rtl="0" eaLnBrk="1" hangingPunct="1">
              <a:defRPr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Direct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amebicidal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action (causes leakage by its action on cell membrane of parasite).</a:t>
            </a:r>
          </a:p>
          <a:p>
            <a:pPr algn="l" rtl="0" eaLnBrk="1" hangingPunct="1">
              <a:defRPr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Indirect killing of bacterial flora essential for proliferation of pathogenic amoebae.</a:t>
            </a:r>
          </a:p>
        </p:txBody>
      </p:sp>
    </p:spTree>
  </p:cSld>
  <p:clrMapOvr>
    <a:masterClrMapping/>
  </p:clrMapOvr>
  <p:transition>
    <p:sndAc>
      <p:stSnd>
        <p:snd r:embed="rId3" name="ricoche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7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304800"/>
            <a:ext cx="8686800" cy="6248400"/>
          </a:xfrm>
        </p:spPr>
        <p:txBody>
          <a:bodyPr/>
          <a:lstStyle/>
          <a:p>
            <a:pPr algn="l" rtl="0" eaLnBrk="1" hangingPunct="1">
              <a:buFont typeface="Wingdings" pitchFamily="2" charset="2"/>
              <a:buNone/>
              <a:defRPr/>
            </a:pP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Kinetics</a:t>
            </a:r>
          </a:p>
          <a:p>
            <a:pPr algn="l" rtl="0" eaLnBrk="1" hangingPunct="1">
              <a:defRPr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Orally</a:t>
            </a:r>
          </a:p>
          <a:p>
            <a:pPr algn="l" rtl="0" eaLnBrk="1" hangingPunct="1">
              <a:defRPr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Not significantly absorbed from the GIT</a:t>
            </a:r>
          </a:p>
          <a:p>
            <a:pPr algn="l" rtl="0" eaLnBrk="1" hangingPunct="1">
              <a:defRPr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Small amount absorbed is excreted unchanged in urine (may accumulate with renal insufficiency).</a:t>
            </a:r>
          </a:p>
        </p:txBody>
      </p:sp>
    </p:spTree>
  </p:cSld>
  <p:clrMapOvr>
    <a:masterClrMapping/>
  </p:clrMapOvr>
  <p:transition>
    <p:sndAc>
      <p:stSnd>
        <p:snd r:embed="rId3" name="ricoche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5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5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5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5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5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5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5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5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410" grpId="0" build="p" autoUpdateAnimBg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529</Words>
  <Application>Microsoft Office PowerPoint</Application>
  <PresentationFormat>On-screen Show (4:3)</PresentationFormat>
  <Paragraphs>135</Paragraphs>
  <Slides>18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Ant amoebic drugs </vt:lpstr>
      <vt:lpstr>Chloroquine</vt:lpstr>
      <vt:lpstr>Luminal amoebicides</vt:lpstr>
      <vt:lpstr>Slide 4</vt:lpstr>
      <vt:lpstr>Slide 5</vt:lpstr>
      <vt:lpstr>Therapeutic Uses</vt:lpstr>
      <vt:lpstr>Adverse Effects</vt:lpstr>
      <vt:lpstr>Slide 8</vt:lpstr>
      <vt:lpstr>Slide 9</vt:lpstr>
      <vt:lpstr>Slide 10</vt:lpstr>
      <vt:lpstr>Slide 11</vt:lpstr>
      <vt:lpstr>Slide 12</vt:lpstr>
      <vt:lpstr>Slide 13</vt:lpstr>
      <vt:lpstr>Adverse Effects</vt:lpstr>
      <vt:lpstr>Contraindications</vt:lpstr>
      <vt:lpstr>THANK YOU</vt:lpstr>
      <vt:lpstr>References</vt:lpstr>
      <vt:lpstr>  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 amoebic drugs </dc:title>
  <dc:creator>USER</dc:creator>
  <cp:lastModifiedBy>USER</cp:lastModifiedBy>
  <cp:revision>1</cp:revision>
  <dcterms:created xsi:type="dcterms:W3CDTF">2014-03-11T07:12:47Z</dcterms:created>
  <dcterms:modified xsi:type="dcterms:W3CDTF">2014-03-11T07:44:41Z</dcterms:modified>
</cp:coreProperties>
</file>