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9" r:id="rId20"/>
    <p:sldId id="300" r:id="rId21"/>
    <p:sldId id="301" r:id="rId22"/>
    <p:sldId id="302" r:id="rId23"/>
    <p:sldId id="30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2" r:id="rId32"/>
    <p:sldId id="283" r:id="rId33"/>
    <p:sldId id="304" r:id="rId34"/>
    <p:sldId id="285" r:id="rId35"/>
    <p:sldId id="305" r:id="rId36"/>
    <p:sldId id="306" r:id="rId37"/>
    <p:sldId id="284" r:id="rId38"/>
    <p:sldId id="286" r:id="rId39"/>
    <p:sldId id="287" r:id="rId40"/>
    <p:sldId id="281" r:id="rId41"/>
    <p:sldId id="288" r:id="rId42"/>
    <p:sldId id="290" r:id="rId43"/>
    <p:sldId id="307" r:id="rId44"/>
    <p:sldId id="308" r:id="rId45"/>
    <p:sldId id="289" r:id="rId46"/>
    <p:sldId id="291" r:id="rId47"/>
    <p:sldId id="292" r:id="rId48"/>
    <p:sldId id="294" r:id="rId49"/>
    <p:sldId id="295" r:id="rId50"/>
    <p:sldId id="296" r:id="rId51"/>
    <p:sldId id="297" r:id="rId52"/>
    <p:sldId id="298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76CD-EE47-46A2-A03D-785BAA8AD356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3E6A9-EA7D-48B9-A7AF-0D62D71B43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RENAL STONES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DR.OHANG CHAUDHARI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Uric acid lithiasis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5-10% of renal stones</a:t>
            </a:r>
          </a:p>
          <a:p>
            <a:r>
              <a:rPr lang="en-US" dirty="0" smtClean="0"/>
              <a:t>Uric acid is end product of purine metabolism</a:t>
            </a:r>
          </a:p>
          <a:p>
            <a:r>
              <a:rPr lang="en-US" dirty="0" smtClean="0"/>
              <a:t>Who take exessive purine content food will excrete more uric acid in urine</a:t>
            </a:r>
          </a:p>
          <a:p>
            <a:r>
              <a:rPr lang="en-US" dirty="0" smtClean="0"/>
              <a:t>Uric acid remains undissociated and insoluble at PH &lt;5.5</a:t>
            </a:r>
          </a:p>
          <a:p>
            <a:r>
              <a:rPr lang="en-US" dirty="0" smtClean="0"/>
              <a:t>Low urine volume contribute to uric acid stone formation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Uric acid stone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Inflammatory bowel disease, ileostomy lead to less urine formation</a:t>
            </a:r>
          </a:p>
          <a:p>
            <a:r>
              <a:rPr lang="en-US" dirty="0" smtClean="0"/>
              <a:t>Uric acid stones are hard , smooth, multiple,multiple faceted</a:t>
            </a:r>
          </a:p>
          <a:p>
            <a:r>
              <a:rPr lang="en-US" dirty="0" smtClean="0"/>
              <a:t>Pure uric acid stones are RADIOLUCENT but they look radio-opaque due to little bit  presence of calcium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HYPEROXALURIA</a:t>
            </a:r>
          </a:p>
          <a:p>
            <a:r>
              <a:rPr lang="en-US" dirty="0" smtClean="0"/>
              <a:t>XANTHINURIA</a:t>
            </a:r>
          </a:p>
          <a:p>
            <a:r>
              <a:rPr lang="en-US" dirty="0" smtClean="0"/>
              <a:t>2,8-DIHYDROADENURIA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HYPEROXALURIA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Autosomal recessive disorder</a:t>
            </a:r>
          </a:p>
          <a:p>
            <a:r>
              <a:rPr lang="en-US" dirty="0" smtClean="0"/>
              <a:t>Increased production of  OXALATE</a:t>
            </a:r>
          </a:p>
          <a:p>
            <a:r>
              <a:rPr lang="en-US" dirty="0" smtClean="0"/>
              <a:t>Results in nephrocalcinosis</a:t>
            </a:r>
          </a:p>
          <a:p>
            <a:r>
              <a:rPr lang="en-US" dirty="0" smtClean="0"/>
              <a:t>Calcium oxalate stone</a:t>
            </a:r>
          </a:p>
          <a:p>
            <a:r>
              <a:rPr lang="en-US" dirty="0" smtClean="0"/>
              <a:t>Common in children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UROLITHIASIS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HYPEROXALURIA</a:t>
            </a:r>
          </a:p>
          <a:p>
            <a:endParaRPr lang="en-US" dirty="0" smtClean="0"/>
          </a:p>
          <a:p>
            <a:r>
              <a:rPr lang="en-US" dirty="0" smtClean="0"/>
              <a:t>DIETARY EXCESS- spinach, tea, coco,chocolate, peper increases urinary oxalate</a:t>
            </a:r>
          </a:p>
          <a:p>
            <a:endParaRPr lang="en-US" dirty="0" smtClean="0"/>
          </a:p>
          <a:p>
            <a:r>
              <a:rPr lang="en-US" dirty="0" smtClean="0"/>
              <a:t>INFECTION-  urease producing  organism- proteus, pseudomonas,staphylococus,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 breakdown urea to produce ammonia and co2</a:t>
            </a:r>
          </a:p>
          <a:p>
            <a:r>
              <a:rPr lang="en-US" dirty="0" smtClean="0"/>
              <a:t>Urine becomes alkaline,,,,promote formation of STRUVITE STONE ( magnessium ammonium phoshphate)</a:t>
            </a:r>
          </a:p>
          <a:p>
            <a:endParaRPr lang="en-US" dirty="0" smtClean="0"/>
          </a:p>
          <a:p>
            <a:r>
              <a:rPr lang="en-US" dirty="0" smtClean="0"/>
              <a:t>Grown to form STAGHORN CALCULI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OBSTRUCTION </a:t>
            </a:r>
          </a:p>
          <a:p>
            <a:r>
              <a:rPr lang="en-US" dirty="0" smtClean="0"/>
              <a:t>STASIS</a:t>
            </a:r>
          </a:p>
          <a:p>
            <a:r>
              <a:rPr lang="en-US" dirty="0" smtClean="0"/>
              <a:t>MEDULARY SPONGE KIDNEY</a:t>
            </a:r>
          </a:p>
          <a:p>
            <a:r>
              <a:rPr lang="en-US" dirty="0" smtClean="0"/>
              <a:t>URINARY DIVERSION-(infection acidosis stasis)</a:t>
            </a:r>
          </a:p>
          <a:p>
            <a:r>
              <a:rPr lang="en-US" dirty="0" smtClean="0"/>
              <a:t>DRUGS: acetazolemide,allopurinol,thiazide diuretics</a:t>
            </a:r>
          </a:p>
          <a:p>
            <a:r>
              <a:rPr lang="en-US" dirty="0" smtClean="0"/>
              <a:t>Less water intake</a:t>
            </a:r>
          </a:p>
          <a:p>
            <a:r>
              <a:rPr lang="en-US" dirty="0" smtClean="0"/>
              <a:t>Sedentary life style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OXALATE STONES- </a:t>
            </a:r>
            <a:r>
              <a:rPr lang="en-US" dirty="0" smtClean="0"/>
              <a:t>(75%) also known as mulberry stones,						brown in color having sharp projections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PHOSPHATE STONES </a:t>
            </a:r>
            <a:r>
              <a:rPr lang="en-US" dirty="0" smtClean="0"/>
              <a:t>(15%)-in infected urine, smooth &amp; white in color, in alkaline urine filled  in major calyces , taking shape of it.                              ( STAGHORN CALCULUS), large size, radio opaque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URIC ACID STONES </a:t>
            </a:r>
            <a:r>
              <a:rPr lang="en-US" dirty="0" smtClean="0"/>
              <a:t>–smooth, hard, yellow,multiple, radilolucent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CYSTINE STONES</a:t>
            </a:r>
            <a:r>
              <a:rPr lang="en-US" dirty="0" smtClean="0"/>
              <a:t>- cystinuria patient,very hard stone, attains large size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XANTHINE STONE</a:t>
            </a:r>
          </a:p>
          <a:p>
            <a:r>
              <a:rPr lang="en-US" dirty="0" smtClean="0"/>
              <a:t>STRUVITE STONE</a:t>
            </a:r>
          </a:p>
          <a:p>
            <a:r>
              <a:rPr lang="en-US" dirty="0" smtClean="0"/>
              <a:t>INDIGO STONE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Calcium Oxalate stone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8077200" cy="533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Idiopathic (calcium stone)</a:t>
            </a:r>
          </a:p>
          <a:p>
            <a:r>
              <a:rPr lang="en-US" dirty="0" smtClean="0"/>
              <a:t>Hypercalcaemic disorders</a:t>
            </a:r>
          </a:p>
          <a:p>
            <a:r>
              <a:rPr lang="en-US" dirty="0" smtClean="0"/>
              <a:t>Renal tubular syndromes</a:t>
            </a:r>
          </a:p>
          <a:p>
            <a:r>
              <a:rPr lang="en-US" dirty="0" smtClean="0"/>
              <a:t>Uric acid lithiasis</a:t>
            </a:r>
          </a:p>
          <a:p>
            <a:r>
              <a:rPr lang="en-US" dirty="0" smtClean="0"/>
              <a:t>Enzyme disorders</a:t>
            </a:r>
          </a:p>
          <a:p>
            <a:r>
              <a:rPr lang="en-US" dirty="0" smtClean="0"/>
              <a:t>Secondary urolithiasis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 horn stone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153400" cy="533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 horn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2" y="1143000"/>
            <a:ext cx="4935680" cy="571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Struvite stone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40915"/>
            <a:ext cx="7315200" cy="5492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97526"/>
            <a:ext cx="8229600" cy="547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PAIN- pain at renal angle, and in lumbar region	- radiating to groin and testis			-pain worsen on movement</a:t>
            </a:r>
          </a:p>
          <a:p>
            <a:r>
              <a:rPr lang="en-US" dirty="0" smtClean="0"/>
              <a:t>VOMITING- due to pylorospasm</a:t>
            </a:r>
          </a:p>
          <a:p>
            <a:r>
              <a:rPr lang="en-US" dirty="0" smtClean="0"/>
              <a:t>Hematuria</a:t>
            </a:r>
          </a:p>
          <a:p>
            <a:r>
              <a:rPr lang="en-US" dirty="0" smtClean="0"/>
              <a:t>Pyuria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Burning micturition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Tenderness in renal angle</a:t>
            </a:r>
          </a:p>
          <a:p>
            <a:r>
              <a:rPr lang="en-US" dirty="0" smtClean="0"/>
              <a:t>Mass in hypochondrium or lumbar due to hydronephrosis which moves with respirations that is bimanually palpable ballotable soft smooth</a:t>
            </a:r>
          </a:p>
          <a:p>
            <a:r>
              <a:rPr lang="en-US" dirty="0" smtClean="0"/>
              <a:t>May present with renal failure due to out flow obstruction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CBC</a:t>
            </a:r>
          </a:p>
          <a:p>
            <a:r>
              <a:rPr lang="en-US" dirty="0" smtClean="0"/>
              <a:t>RFT</a:t>
            </a:r>
          </a:p>
          <a:p>
            <a:r>
              <a:rPr lang="en-US" dirty="0" smtClean="0"/>
              <a:t>ESR</a:t>
            </a:r>
          </a:p>
          <a:p>
            <a:r>
              <a:rPr lang="en-US" dirty="0" smtClean="0"/>
              <a:t>S.CALCIUM</a:t>
            </a:r>
          </a:p>
          <a:p>
            <a:r>
              <a:rPr lang="en-US" dirty="0" smtClean="0"/>
              <a:t>BLOOD UREA, URIC ACID</a:t>
            </a:r>
          </a:p>
          <a:p>
            <a:r>
              <a:rPr lang="en-US" dirty="0" smtClean="0"/>
              <a:t>PTH LEVEL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URINE – CALCIUM,CYSTINE,URIC ACID, MICRO</a:t>
            </a:r>
          </a:p>
          <a:p>
            <a:r>
              <a:rPr lang="en-US" dirty="0" smtClean="0"/>
              <a:t>PLAIN X RAY KUB</a:t>
            </a:r>
          </a:p>
          <a:p>
            <a:r>
              <a:rPr lang="en-US" dirty="0" smtClean="0"/>
              <a:t>IVP</a:t>
            </a:r>
          </a:p>
          <a:p>
            <a:r>
              <a:rPr lang="en-US" dirty="0" smtClean="0"/>
              <a:t>USG</a:t>
            </a:r>
          </a:p>
          <a:p>
            <a:r>
              <a:rPr lang="en-US" dirty="0" smtClean="0"/>
              <a:t>CECT</a:t>
            </a:r>
          </a:p>
          <a:p>
            <a:r>
              <a:rPr lang="en-US" dirty="0" smtClean="0"/>
              <a:t>RENAL SCAN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CONSERVATIVE</a:t>
            </a:r>
          </a:p>
          <a:p>
            <a:endParaRPr lang="en-US" dirty="0" smtClean="0"/>
          </a:p>
          <a:p>
            <a:r>
              <a:rPr lang="en-US" dirty="0" smtClean="0"/>
              <a:t>SURGICAL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stone size &lt; 8mm</a:t>
            </a:r>
          </a:p>
          <a:p>
            <a:r>
              <a:rPr lang="en-US" dirty="0" smtClean="0"/>
              <a:t>Plenty of liquid orally</a:t>
            </a:r>
          </a:p>
          <a:p>
            <a:r>
              <a:rPr lang="en-US" dirty="0" smtClean="0"/>
              <a:t>Intravenous furosemide</a:t>
            </a:r>
          </a:p>
          <a:p>
            <a:r>
              <a:rPr lang="en-US" dirty="0" smtClean="0"/>
              <a:t>Anti spasmodic drugs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diopathic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Unexplained hypercalciuria with normal serum calcium level					</a:t>
            </a:r>
          </a:p>
          <a:p>
            <a:r>
              <a:rPr lang="en-US" dirty="0" smtClean="0"/>
              <a:t>70% of renal stone patients have this type											</a:t>
            </a:r>
          </a:p>
          <a:p>
            <a:r>
              <a:rPr lang="en-US" dirty="0" smtClean="0"/>
              <a:t>      1 ) renal type- more common in children	2) absorptive type- more common in adult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 size &gt; 8mm</a:t>
            </a:r>
          </a:p>
          <a:p>
            <a:r>
              <a:rPr lang="en-US" dirty="0" smtClean="0"/>
              <a:t>PCNL</a:t>
            </a:r>
          </a:p>
          <a:p>
            <a:r>
              <a:rPr lang="en-US" dirty="0" smtClean="0"/>
              <a:t>ESWL</a:t>
            </a:r>
          </a:p>
          <a:p>
            <a:r>
              <a:rPr lang="en-US" dirty="0" smtClean="0"/>
              <a:t>OPEN SURGERIES						- PYELOLITHOTOMY					-NEPHROLITHOTOMY					-PARTIAL NEPHRECTOMY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ESWL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Endoscopic shock wave lithotripsy</a:t>
            </a:r>
          </a:p>
          <a:p>
            <a:r>
              <a:rPr lang="en-US" dirty="0" smtClean="0"/>
              <a:t>Piezo-electric or electromagnetic shock waves passed on stone through water bath or water cushion</a:t>
            </a:r>
          </a:p>
          <a:p>
            <a:r>
              <a:rPr lang="en-US" dirty="0" smtClean="0"/>
              <a:t>Stone location confirmed by C-arm</a:t>
            </a:r>
          </a:p>
          <a:p>
            <a:r>
              <a:rPr lang="en-US" dirty="0" smtClean="0"/>
              <a:t>2 shocks per second</a:t>
            </a:r>
          </a:p>
          <a:p>
            <a:r>
              <a:rPr lang="en-US" dirty="0" smtClean="0"/>
              <a:t>1000-4000 shocks required for each stone</a:t>
            </a:r>
          </a:p>
          <a:p>
            <a:r>
              <a:rPr lang="en-US" dirty="0" smtClean="0"/>
              <a:t>Fragmented stone come out in urine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ESWL TABLE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272382"/>
            <a:ext cx="533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ESWL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219200"/>
            <a:ext cx="5158582" cy="515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ARM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295400"/>
            <a:ext cx="5562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74130"/>
            <a:ext cx="5943600" cy="628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FLUOROSCOPY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399" y="1447801"/>
            <a:ext cx="690076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ESWL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anesthesia needed</a:t>
            </a:r>
          </a:p>
          <a:p>
            <a:r>
              <a:rPr lang="en-US" dirty="0" smtClean="0"/>
              <a:t>Can be done as OPD procedure</a:t>
            </a:r>
          </a:p>
          <a:p>
            <a:r>
              <a:rPr lang="en-US" dirty="0" smtClean="0"/>
              <a:t>,2.5 cm size stone can break very well</a:t>
            </a:r>
          </a:p>
          <a:p>
            <a:r>
              <a:rPr lang="en-US" dirty="0" smtClean="0"/>
              <a:t>Hard stones can easily eliminated</a:t>
            </a:r>
          </a:p>
          <a:p>
            <a:r>
              <a:rPr lang="en-US" dirty="0" smtClean="0"/>
              <a:t>Can perform multiple times as it is non invasive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HEMATOMA</a:t>
            </a:r>
          </a:p>
          <a:p>
            <a:r>
              <a:rPr lang="en-US" dirty="0" smtClean="0"/>
              <a:t>HEMATURIA</a:t>
            </a:r>
          </a:p>
          <a:p>
            <a:r>
              <a:rPr lang="en-US" dirty="0" smtClean="0"/>
              <a:t>FRAGMENTED STONE RETAINED IN URETER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PREGNANCY</a:t>
            </a:r>
          </a:p>
          <a:p>
            <a:r>
              <a:rPr lang="en-US" dirty="0" smtClean="0"/>
              <a:t>BLEEDING DISORDERS</a:t>
            </a:r>
          </a:p>
          <a:p>
            <a:r>
              <a:rPr lang="en-US" dirty="0" smtClean="0"/>
              <a:t>PATIENTS  WITH ABDOMINAL ANEURYSM</a:t>
            </a:r>
          </a:p>
          <a:p>
            <a:r>
              <a:rPr lang="en-US" dirty="0" smtClean="0"/>
              <a:t>SEPSIS &amp; RENAL FAILURE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HYPERCALCAEMIC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Parathyroid adenoma,  chief cell hyperplasia</a:t>
            </a:r>
          </a:p>
          <a:p>
            <a:endParaRPr lang="en-US" dirty="0"/>
          </a:p>
          <a:p>
            <a:r>
              <a:rPr lang="en-US" dirty="0" smtClean="0"/>
              <a:t>Overproduction of parathormone</a:t>
            </a:r>
          </a:p>
          <a:p>
            <a:endParaRPr lang="en-US" dirty="0"/>
          </a:p>
          <a:p>
            <a:r>
              <a:rPr lang="en-US" dirty="0" smtClean="0"/>
              <a:t>Increased reabsorption of calcium from intestine, and renal tubules, &amp;bone resorption</a:t>
            </a:r>
          </a:p>
          <a:p>
            <a:r>
              <a:rPr lang="en-US" dirty="0" smtClean="0"/>
              <a:t>( primary hyperparathyroidism)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962400" y="2362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3962400" y="3505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PCNL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cutaneous   nephrolithotomy</a:t>
            </a:r>
          </a:p>
          <a:p>
            <a:r>
              <a:rPr lang="en-US" dirty="0" smtClean="0"/>
              <a:t> stones - &gt; 2.5 cm							- multiple stones					- stones not responding to ESWL</a:t>
            </a:r>
          </a:p>
          <a:p>
            <a:r>
              <a:rPr lang="en-US" dirty="0" smtClean="0"/>
              <a:t>Cystoscopy is done and  ureteric stent is placed</a:t>
            </a:r>
          </a:p>
          <a:p>
            <a:r>
              <a:rPr lang="en-US" dirty="0" smtClean="0"/>
              <a:t>Renal pelvicalyceal system identified  under     C-ARM guidance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PCNL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kidney , calyx and pelvis approached</a:t>
            </a:r>
          </a:p>
          <a:p>
            <a:r>
              <a:rPr lang="en-US" dirty="0" smtClean="0"/>
              <a:t>Will pass guide wire after needle puncture</a:t>
            </a:r>
          </a:p>
          <a:p>
            <a:r>
              <a:rPr lang="en-US" dirty="0" smtClean="0"/>
              <a:t>By using Graduated dilator  track is widen</a:t>
            </a:r>
          </a:p>
          <a:p>
            <a:r>
              <a:rPr lang="en-US" dirty="0" smtClean="0"/>
              <a:t>NEPHROSCOPE is passed</a:t>
            </a:r>
          </a:p>
          <a:p>
            <a:r>
              <a:rPr lang="en-US" dirty="0" smtClean="0"/>
              <a:t>Will break stone by laser holmium,ultrasonic or electrohydraulic lithotripser</a:t>
            </a:r>
          </a:p>
          <a:p>
            <a:r>
              <a:rPr lang="en-US" dirty="0" smtClean="0"/>
              <a:t>Size- 5mm, 10mm , 15 mm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NEPHROSCOPE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42218"/>
            <a:ext cx="5615782" cy="5615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643056" cy="563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6398"/>
            <a:ext cx="6553200" cy="632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HAEMORRHAGE</a:t>
            </a:r>
          </a:p>
          <a:p>
            <a:r>
              <a:rPr lang="en-US" dirty="0" smtClean="0"/>
              <a:t>PERFORATION OF COLLECTING DUCTS</a:t>
            </a:r>
          </a:p>
          <a:p>
            <a:r>
              <a:rPr lang="en-US" dirty="0" smtClean="0"/>
              <a:t>INJURY TO PLEURA, COLON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PYELOLITHOTOMY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Stone in extra renal pelvis</a:t>
            </a:r>
          </a:p>
          <a:p>
            <a:r>
              <a:rPr lang="en-US" dirty="0" smtClean="0"/>
              <a:t>Posterior subcostal incision</a:t>
            </a:r>
          </a:p>
          <a:p>
            <a:r>
              <a:rPr lang="en-US" dirty="0" smtClean="0"/>
              <a:t>Remove 12th RIB</a:t>
            </a:r>
          </a:p>
          <a:p>
            <a:r>
              <a:rPr lang="en-US" dirty="0" smtClean="0"/>
              <a:t>Open renal pelvis</a:t>
            </a:r>
          </a:p>
          <a:p>
            <a:r>
              <a:rPr lang="en-US" dirty="0" smtClean="0"/>
              <a:t>Remove stone</a:t>
            </a:r>
          </a:p>
          <a:p>
            <a:r>
              <a:rPr lang="en-US" dirty="0" smtClean="0"/>
              <a:t>Put DJ stent</a:t>
            </a:r>
          </a:p>
          <a:p>
            <a:r>
              <a:rPr lang="en-US" dirty="0" smtClean="0"/>
              <a:t>Put drain</a:t>
            </a:r>
          </a:p>
          <a:p>
            <a:r>
              <a:rPr lang="en-US" dirty="0" smtClean="0"/>
              <a:t>closure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PYELOLITHOTOMY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 of intra renal pelvis</a:t>
            </a:r>
          </a:p>
          <a:p>
            <a:r>
              <a:rPr lang="en-US" dirty="0" smtClean="0"/>
              <a:t>Incision on HILUM between pelvis &amp; kidney over  renal sinus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NEPHROLITHOTOMY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INCISION OVER BRODEL”S LINE</a:t>
            </a:r>
          </a:p>
          <a:p>
            <a:r>
              <a:rPr lang="en-US" dirty="0" smtClean="0"/>
              <a:t>ON MOST CONVEX SURFACE OVER POSTERIOR PART</a:t>
            </a:r>
          </a:p>
          <a:p>
            <a:r>
              <a:rPr lang="en-US" dirty="0" smtClean="0"/>
              <a:t>STONE REMOVED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NEPHROPYELOLITHOTOMY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INCISION OVER KIDNEY as well as on  PELVIS</a:t>
            </a:r>
          </a:p>
          <a:p>
            <a:endParaRPr lang="en-US" dirty="0" smtClean="0"/>
          </a:p>
          <a:p>
            <a:r>
              <a:rPr lang="en-US" dirty="0" smtClean="0"/>
              <a:t>In case of STAGHORN STONE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Prolonged immobilisation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 to bone resorption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Hypercalcaemia, hypercalciuria</a:t>
            </a:r>
          </a:p>
          <a:p>
            <a:r>
              <a:rPr lang="en-US" dirty="0" smtClean="0"/>
              <a:t>As immobility  induces osteoclast mediated bone resorption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048000" y="2743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NEPHRECTOMY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stones occupying in ONE POLE  </a:t>
            </a:r>
          </a:p>
          <a:p>
            <a:r>
              <a:rPr lang="en-US" dirty="0" smtClean="0"/>
              <a:t>Usually lower</a:t>
            </a:r>
          </a:p>
          <a:p>
            <a:r>
              <a:rPr lang="en-US" dirty="0" smtClean="0"/>
              <a:t>Damage to that calyx</a:t>
            </a:r>
          </a:p>
          <a:p>
            <a:r>
              <a:rPr lang="en-US" dirty="0" smtClean="0"/>
              <a:t>Remove half kidney</a:t>
            </a:r>
          </a:p>
          <a:p>
            <a:r>
              <a:rPr lang="en-US" dirty="0" smtClean="0"/>
              <a:t>If not removed – can encourage further stone formation later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Bench surgery- kidney removed temporarily in ice pack, replaced in RIF</a:t>
            </a:r>
          </a:p>
          <a:p>
            <a:r>
              <a:rPr lang="en-US" dirty="0" smtClean="0"/>
              <a:t>Coagulum pyelolithotomy</a:t>
            </a:r>
          </a:p>
          <a:p>
            <a:r>
              <a:rPr lang="en-US" dirty="0" smtClean="0"/>
              <a:t>Anatrophic pyelolithotomy</a:t>
            </a:r>
          </a:p>
          <a:p>
            <a:r>
              <a:rPr lang="en-US" dirty="0" smtClean="0"/>
              <a:t>Nephrectomy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THANK YOU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Milk alkali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consumption of calcium,          vitamine –D lead to hypercalcaemia, alkalosis,</a:t>
            </a:r>
          </a:p>
          <a:p>
            <a:endParaRPr lang="en-US" dirty="0"/>
          </a:p>
          <a:p>
            <a:r>
              <a:rPr lang="en-US" dirty="0" smtClean="0"/>
              <a:t>Alkalosis compromise renal excretion of calcium</a:t>
            </a:r>
          </a:p>
          <a:p>
            <a:endParaRPr lang="en-US" dirty="0"/>
          </a:p>
          <a:p>
            <a:r>
              <a:rPr lang="en-US" dirty="0" smtClean="0"/>
              <a:t>Other sarcoidosis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TUBULAR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tubular acidosis</a:t>
            </a:r>
          </a:p>
          <a:p>
            <a:endParaRPr lang="en-US" dirty="0"/>
          </a:p>
          <a:p>
            <a:r>
              <a:rPr lang="en-US" dirty="0" smtClean="0"/>
              <a:t>Cystinuria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Uric acid lithiasis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RTA type 1 associated with renal stone</a:t>
            </a:r>
          </a:p>
          <a:p>
            <a:endParaRPr lang="en-US" dirty="0"/>
          </a:p>
          <a:p>
            <a:r>
              <a:rPr lang="en-US" dirty="0" smtClean="0"/>
              <a:t>Due to hypercalciuria &amp; low urinary citrate excretion</a:t>
            </a:r>
          </a:p>
          <a:p>
            <a:endParaRPr lang="en-US" dirty="0"/>
          </a:p>
          <a:p>
            <a:r>
              <a:rPr lang="en-US" dirty="0" smtClean="0"/>
              <a:t>Stones composed of calcium phosphate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cystinuria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Autosomal  recessive disorder</a:t>
            </a:r>
          </a:p>
          <a:p>
            <a:r>
              <a:rPr lang="en-US" dirty="0" smtClean="0"/>
              <a:t>Defect in amino acid transport in GIT &amp; renal tubules..cystine,lysine, arginine,ornithine</a:t>
            </a:r>
          </a:p>
          <a:p>
            <a:r>
              <a:rPr lang="en-US" dirty="0" smtClean="0"/>
              <a:t>Increased excretion of such amino acid in urine</a:t>
            </a:r>
          </a:p>
          <a:p>
            <a:r>
              <a:rPr lang="en-US" dirty="0" smtClean="0"/>
              <a:t>Cystine stones – multiple,very hard, radio opaque</a:t>
            </a:r>
          </a:p>
          <a:p>
            <a:r>
              <a:rPr lang="en-US" dirty="0" smtClean="0"/>
              <a:t>Family members should be screened for it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775</Words>
  <Application>Microsoft Office PowerPoint</Application>
  <PresentationFormat>On-screen Show (4:3)</PresentationFormat>
  <Paragraphs>223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RENAL STONES</vt:lpstr>
      <vt:lpstr>Etiology</vt:lpstr>
      <vt:lpstr>Idiopathic</vt:lpstr>
      <vt:lpstr>HYPERCALCAEMIC DISORDERS</vt:lpstr>
      <vt:lpstr>Prolonged immobilisation</vt:lpstr>
      <vt:lpstr>Milk alkali syndrome</vt:lpstr>
      <vt:lpstr>RENAL TUBULAR SYNDROME</vt:lpstr>
      <vt:lpstr>RTA</vt:lpstr>
      <vt:lpstr>cystinuria</vt:lpstr>
      <vt:lpstr>Uric acid lithiasis</vt:lpstr>
      <vt:lpstr>Uric acid stone</vt:lpstr>
      <vt:lpstr>ENZYME DISORDERS</vt:lpstr>
      <vt:lpstr>PRIMARY HYPEROXALURIA</vt:lpstr>
      <vt:lpstr>SECONDARY UROLITHIASIS</vt:lpstr>
      <vt:lpstr>infection</vt:lpstr>
      <vt:lpstr>OTHER</vt:lpstr>
      <vt:lpstr>TYPES</vt:lpstr>
      <vt:lpstr>TYPES</vt:lpstr>
      <vt:lpstr> Calcium Oxalate stone</vt:lpstr>
      <vt:lpstr>Stag horn stone</vt:lpstr>
      <vt:lpstr>Stag horn </vt:lpstr>
      <vt:lpstr>Struvite stone</vt:lpstr>
      <vt:lpstr>.</vt:lpstr>
      <vt:lpstr>CLINICAL FEATURES</vt:lpstr>
      <vt:lpstr>Clinical sign</vt:lpstr>
      <vt:lpstr>investigations</vt:lpstr>
      <vt:lpstr>INVESTIGATIONS</vt:lpstr>
      <vt:lpstr>MANAGEMENT</vt:lpstr>
      <vt:lpstr>CONSERVATIVE</vt:lpstr>
      <vt:lpstr>surgical</vt:lpstr>
      <vt:lpstr>ESWL</vt:lpstr>
      <vt:lpstr>ESWL TABLE</vt:lpstr>
      <vt:lpstr>ESWL</vt:lpstr>
      <vt:lpstr>C ARM</vt:lpstr>
      <vt:lpstr>.</vt:lpstr>
      <vt:lpstr>WITH FLUOROSCOPY</vt:lpstr>
      <vt:lpstr>ESWL ADVANTAGE</vt:lpstr>
      <vt:lpstr>COMPLICATIONS</vt:lpstr>
      <vt:lpstr>CONTRAINDICATIONS</vt:lpstr>
      <vt:lpstr>PCNL</vt:lpstr>
      <vt:lpstr>PCNL</vt:lpstr>
      <vt:lpstr>NEPHROSCOPE</vt:lpstr>
      <vt:lpstr>.</vt:lpstr>
      <vt:lpstr>.</vt:lpstr>
      <vt:lpstr>COMPLICATIONS</vt:lpstr>
      <vt:lpstr>PYELOLITHOTOMY</vt:lpstr>
      <vt:lpstr>EXTENDED PYELOLITHOTOMY</vt:lpstr>
      <vt:lpstr>NEPHROLITHOTOMY</vt:lpstr>
      <vt:lpstr>NEPHROPYELOLITHOTOMY</vt:lpstr>
      <vt:lpstr>PARTIAL NEPHRECTOMY</vt:lpstr>
      <vt:lpstr>other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STONES</dc:title>
  <dc:creator>drohang chaudhari</dc:creator>
  <cp:lastModifiedBy>drohang chaudhari</cp:lastModifiedBy>
  <cp:revision>85</cp:revision>
  <dcterms:created xsi:type="dcterms:W3CDTF">2020-03-04T14:01:31Z</dcterms:created>
  <dcterms:modified xsi:type="dcterms:W3CDTF">2020-03-05T13:19:34Z</dcterms:modified>
</cp:coreProperties>
</file>