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98" r:id="rId12"/>
    <p:sldId id="300" r:id="rId13"/>
    <p:sldId id="266" r:id="rId14"/>
    <p:sldId id="267" r:id="rId15"/>
    <p:sldId id="268" r:id="rId16"/>
    <p:sldId id="296" r:id="rId17"/>
    <p:sldId id="297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99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23" autoAdjust="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E815-5D45-4BC4-891A-F3BDDC88C8C5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A73E-1EC4-4FF1-868A-ACB0F5713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E815-5D45-4BC4-891A-F3BDDC88C8C5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A73E-1EC4-4FF1-868A-ACB0F5713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E815-5D45-4BC4-891A-F3BDDC88C8C5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A73E-1EC4-4FF1-868A-ACB0F5713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E815-5D45-4BC4-891A-F3BDDC88C8C5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A73E-1EC4-4FF1-868A-ACB0F5713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E815-5D45-4BC4-891A-F3BDDC88C8C5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A73E-1EC4-4FF1-868A-ACB0F5713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E815-5D45-4BC4-891A-F3BDDC88C8C5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A73E-1EC4-4FF1-868A-ACB0F5713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E815-5D45-4BC4-891A-F3BDDC88C8C5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A73E-1EC4-4FF1-868A-ACB0F5713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E815-5D45-4BC4-891A-F3BDDC88C8C5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A73E-1EC4-4FF1-868A-ACB0F5713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E815-5D45-4BC4-891A-F3BDDC88C8C5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A73E-1EC4-4FF1-868A-ACB0F5713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E815-5D45-4BC4-891A-F3BDDC88C8C5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A73E-1EC4-4FF1-868A-ACB0F5713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E815-5D45-4BC4-891A-F3BDDC88C8C5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A73E-1EC4-4FF1-868A-ACB0F5713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1E815-5D45-4BC4-891A-F3BDDC88C8C5}" type="datetimeFigureOut">
              <a:rPr lang="en-US" smtClean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6A73E-1EC4-4FF1-868A-ACB0F5713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RENAL CELL CARCINOMA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		DR.OHANG CHAUDHARI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 CUT SECTION						-outer surface is yellow due to deposition 		of lipids						- with areas of haemorrhage &amp;  necrosis									- non capsulated tumour is 					</a:t>
            </a:r>
            <a:r>
              <a:rPr lang="en-US" dirty="0" smtClean="0">
                <a:solidFill>
                  <a:srgbClr val="FF0000"/>
                </a:solidFill>
              </a:rPr>
              <a:t>HIGHLY VASCULAR</a:t>
            </a:r>
          </a:p>
          <a:p>
            <a:r>
              <a:rPr lang="en-US" dirty="0" smtClean="0"/>
              <a:t>ON MICROSCOPY						- alternate clear cells &amp; dark cells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SPECIMEN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219200"/>
            <a:ext cx="3587351" cy="530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-711020" y="1854020"/>
            <a:ext cx="5715000" cy="4292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APPEARANCE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177471"/>
            <a:ext cx="7543800" cy="4939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METASTASIS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BLOOD								- tumour cells line the blood vessels		- RCC enters renal vein as </a:t>
            </a:r>
            <a:r>
              <a:rPr lang="en-US" dirty="0" smtClean="0">
                <a:solidFill>
                  <a:srgbClr val="FF0000"/>
                </a:solidFill>
              </a:rPr>
              <a:t>proliferating </a:t>
            </a:r>
            <a:r>
              <a:rPr lang="en-US" dirty="0" smtClean="0"/>
              <a:t>		   </a:t>
            </a:r>
            <a:r>
              <a:rPr lang="en-US" dirty="0" smtClean="0">
                <a:solidFill>
                  <a:srgbClr val="FF0000"/>
                </a:solidFill>
              </a:rPr>
              <a:t>tumour thrombus  </a:t>
            </a:r>
            <a:r>
              <a:rPr lang="en-US" dirty="0" smtClean="0"/>
              <a:t>and enters IVC and 	   later gets detached and enters in LUNG	   lead to </a:t>
            </a:r>
            <a:r>
              <a:rPr lang="en-US" dirty="0" smtClean="0">
                <a:solidFill>
                  <a:srgbClr val="FF0000"/>
                </a:solidFill>
              </a:rPr>
              <a:t>cannon ball secondaries</a:t>
            </a:r>
            <a:r>
              <a:rPr lang="en-US" dirty="0" smtClean="0"/>
              <a:t>	 with 		calcification					-  bone, liver,brain, adrenal via blood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Left testicular vein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 drains in left renal vein</a:t>
            </a:r>
          </a:p>
          <a:p>
            <a:endParaRPr lang="en-US" dirty="0" smtClean="0"/>
          </a:p>
          <a:p>
            <a:r>
              <a:rPr lang="en-US" dirty="0" smtClean="0"/>
              <a:t>May get  blocked  by PROLIFERATING TUMOUR THROMBUS</a:t>
            </a:r>
          </a:p>
          <a:p>
            <a:endParaRPr lang="en-US" dirty="0" smtClean="0"/>
          </a:p>
          <a:p>
            <a:r>
              <a:rPr lang="en-US" dirty="0" smtClean="0"/>
              <a:t> lead to irreducible left sided varicocele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SPREAD						- perinephric fat						- renal calyces						- renal pelvis</a:t>
            </a:r>
          </a:p>
          <a:p>
            <a:r>
              <a:rPr lang="en-US" dirty="0" smtClean="0"/>
              <a:t>LYMPHATIC SPREAD						- Para aortic  lymph node				- RENAL hilar  lymph node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Liver metastasis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295400"/>
            <a:ext cx="5562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LUNG METASTASIS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143000"/>
            <a:ext cx="3762374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TNM STAGING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Tx – primary tumour can not be  assessed</a:t>
            </a:r>
          </a:p>
          <a:p>
            <a:r>
              <a:rPr lang="en-US" dirty="0" smtClean="0"/>
              <a:t>T0- N o tumour</a:t>
            </a:r>
          </a:p>
          <a:p>
            <a:r>
              <a:rPr lang="en-US" dirty="0" smtClean="0"/>
              <a:t>T1- &lt;  7 CM, within capsule</a:t>
            </a:r>
          </a:p>
          <a:p>
            <a:r>
              <a:rPr lang="en-US" dirty="0" smtClean="0"/>
              <a:t>T2- &gt; 7 CM within capsule</a:t>
            </a:r>
          </a:p>
          <a:p>
            <a:r>
              <a:rPr lang="en-US" dirty="0" smtClean="0"/>
              <a:t>T3a – Extra capsular within gerota fascia	   T3b- into adrenal or perinephric fat		  T3c- into renal vein or IVC</a:t>
            </a:r>
          </a:p>
          <a:p>
            <a:r>
              <a:rPr lang="en-US" dirty="0" smtClean="0"/>
              <a:t>T4-  direct invade gerota fascia &amp; extension above     		diaphragm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TNM  STAGING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Nx- nodes can not be assessed</a:t>
            </a:r>
          </a:p>
          <a:p>
            <a:r>
              <a:rPr lang="en-US" dirty="0" smtClean="0"/>
              <a:t>N0-  no nodes</a:t>
            </a:r>
          </a:p>
          <a:p>
            <a:r>
              <a:rPr lang="en-US" dirty="0" smtClean="0"/>
              <a:t>N1- Single regional LN</a:t>
            </a:r>
          </a:p>
          <a:p>
            <a:r>
              <a:rPr lang="en-US" dirty="0" smtClean="0"/>
              <a:t>N2-more than one regional LN</a:t>
            </a:r>
          </a:p>
          <a:p>
            <a:endParaRPr lang="en-US" dirty="0" smtClean="0"/>
          </a:p>
          <a:p>
            <a:r>
              <a:rPr lang="en-US" dirty="0" smtClean="0"/>
              <a:t>M0- no metastasis</a:t>
            </a:r>
          </a:p>
          <a:p>
            <a:r>
              <a:rPr lang="en-US" dirty="0" smtClean="0"/>
              <a:t>M1- distant metastasis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Also known 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HYPERNEOPHROMA</a:t>
            </a:r>
          </a:p>
          <a:p>
            <a:endParaRPr lang="en-US" dirty="0" smtClean="0"/>
          </a:p>
          <a:p>
            <a:r>
              <a:rPr lang="en-US" dirty="0" smtClean="0"/>
              <a:t>GRAWITZ  TUMOUR</a:t>
            </a:r>
          </a:p>
          <a:p>
            <a:endParaRPr lang="en-US" dirty="0" smtClean="0"/>
          </a:p>
          <a:p>
            <a:r>
              <a:rPr lang="en-US" dirty="0" smtClean="0"/>
              <a:t>CLEAR CELL CARCINOMA</a:t>
            </a:r>
          </a:p>
          <a:p>
            <a:endParaRPr lang="en-US" dirty="0" smtClean="0"/>
          </a:p>
          <a:p>
            <a:r>
              <a:rPr lang="en-US" dirty="0" smtClean="0"/>
              <a:t>INTERNIST TUMOUR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ROBSON”S  STAGING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STAGE 1:  tumour limited to kidney</a:t>
            </a:r>
          </a:p>
          <a:p>
            <a:r>
              <a:rPr lang="en-US" dirty="0" smtClean="0"/>
              <a:t>STAGE 2: tumour invades perinephric tissue 		or adrenal gland , but does not 			extend beyond gerota fascia</a:t>
            </a:r>
          </a:p>
          <a:p>
            <a:r>
              <a:rPr lang="en-US" dirty="0" smtClean="0"/>
              <a:t>STAGE 3 : tumour extend into major  vein  or 		lymph node</a:t>
            </a:r>
          </a:p>
          <a:p>
            <a:r>
              <a:rPr lang="en-US" dirty="0" smtClean="0"/>
              <a:t>STAGE 4 : tumour invades beyond  gerota 			fascia  or distant metastasis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TRIAD OF RCC							</a:t>
            </a:r>
            <a:r>
              <a:rPr lang="en-US" dirty="0" smtClean="0">
                <a:solidFill>
                  <a:srgbClr val="FF0000"/>
                </a:solidFill>
              </a:rPr>
              <a:t>1.  PAIN</a:t>
            </a:r>
            <a:r>
              <a:rPr lang="en-US" dirty="0" smtClean="0"/>
              <a:t>								-dragging or intermittent clot colic 			due to clot blocking ureter		</a:t>
            </a:r>
            <a:r>
              <a:rPr lang="en-US" dirty="0" smtClean="0">
                <a:solidFill>
                  <a:srgbClr val="FF0000"/>
                </a:solidFill>
              </a:rPr>
              <a:t>2. INTERMITTENT HAEMATURIA</a:t>
            </a:r>
            <a:r>
              <a:rPr lang="en-US" dirty="0" smtClean="0"/>
              <a:t>			</a:t>
            </a:r>
            <a:r>
              <a:rPr lang="en-US" dirty="0" smtClean="0">
                <a:solidFill>
                  <a:srgbClr val="FF0000"/>
                </a:solidFill>
              </a:rPr>
              <a:t>3. PALPABLE MASS</a:t>
            </a:r>
            <a:r>
              <a:rPr lang="en-US" dirty="0" smtClean="0"/>
              <a:t>						- hard, nodular, ballotable,				- bimanually palpable					- loin mass moving with respiration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PATHOLOGICAL FRACTURES				-  femure , humerus					- vascular , pulsatile secondaries common 		in flat bones						in scalp,  vertebra,rib, sternum		- bone pain</a:t>
            </a:r>
          </a:p>
          <a:p>
            <a:r>
              <a:rPr lang="en-US" dirty="0" smtClean="0"/>
              <a:t>ANAEMIA- due to decreased production of 			erythropoietin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C/F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GRADE FEVER						-due to tumour necrosis producing 			pyrogen						-  RCC may present as PUO so also termed 		as internist’s tumour</a:t>
            </a:r>
          </a:p>
          <a:p>
            <a:r>
              <a:rPr lang="en-US" dirty="0" smtClean="0"/>
              <a:t>Hypertension</a:t>
            </a:r>
          </a:p>
          <a:p>
            <a:r>
              <a:rPr lang="en-US" dirty="0" smtClean="0"/>
              <a:t>Liver dysfunction</a:t>
            </a:r>
          </a:p>
          <a:p>
            <a:r>
              <a:rPr lang="en-US" dirty="0" smtClean="0"/>
              <a:t>Nephrotic syndrome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ENDOCRINAL  DISTURBANCES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termed as paraneoplastic syndrome</a:t>
            </a:r>
          </a:p>
          <a:p>
            <a:r>
              <a:rPr lang="en-US" dirty="0" smtClean="0"/>
              <a:t>Increased ESR- most common</a:t>
            </a:r>
          </a:p>
          <a:p>
            <a:r>
              <a:rPr lang="en-US" dirty="0" smtClean="0"/>
              <a:t>Hypertension- Renin producing tumours</a:t>
            </a:r>
          </a:p>
          <a:p>
            <a:r>
              <a:rPr lang="en-US" dirty="0" smtClean="0"/>
              <a:t>Polycythaemia- due to increased erythropoietin secretion in later stage</a:t>
            </a:r>
          </a:p>
          <a:p>
            <a:r>
              <a:rPr lang="en-US" dirty="0" smtClean="0"/>
              <a:t>Other hormones: 						-parathormone, ACTH, glucagon, prolactin       		HCG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Stauffer’s 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metastatic liver dysfunction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liver dysfunction  gets corrected by NEPHRECTOMY</a:t>
            </a:r>
          </a:p>
          <a:p>
            <a:endParaRPr lang="en-US" dirty="0" smtClean="0"/>
          </a:p>
          <a:p>
            <a:r>
              <a:rPr lang="en-US" dirty="0" smtClean="0"/>
              <a:t>Carries poor prognosis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URINE EXAMINATION					- RBC, malignant cells	</a:t>
            </a:r>
          </a:p>
          <a:p>
            <a:r>
              <a:rPr lang="en-US" dirty="0" smtClean="0"/>
              <a:t>PLAIN X ray KUB						-enlarged kidney shadow</a:t>
            </a:r>
          </a:p>
          <a:p>
            <a:r>
              <a:rPr lang="en-US" dirty="0" smtClean="0"/>
              <a:t>IVP									- distortion of calyces					- loss of architecture of kidney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USG abdomen							- enlarged kidney					-tumour location, extent				-FNAC							-thrombus in IVC</a:t>
            </a:r>
          </a:p>
          <a:p>
            <a:r>
              <a:rPr lang="en-US" dirty="0" smtClean="0"/>
              <a:t>CECT ABDOMEN  PELVIS 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Mixed density mass lesion</a:t>
            </a:r>
          </a:p>
          <a:p>
            <a:r>
              <a:rPr lang="en-US" dirty="0" smtClean="0"/>
              <a:t>Tumour cell necrosis</a:t>
            </a:r>
          </a:p>
          <a:p>
            <a:r>
              <a:rPr lang="en-US" dirty="0" smtClean="0"/>
              <a:t>Local extent</a:t>
            </a:r>
          </a:p>
          <a:p>
            <a:r>
              <a:rPr lang="en-US" dirty="0" smtClean="0"/>
              <a:t>IVC thrombus</a:t>
            </a:r>
          </a:p>
          <a:p>
            <a:r>
              <a:rPr lang="en-US" dirty="0" smtClean="0"/>
              <a:t>LN status</a:t>
            </a:r>
          </a:p>
          <a:p>
            <a:r>
              <a:rPr lang="en-US" dirty="0" smtClean="0"/>
              <a:t>INVESTIGATION OF CHOICE</a:t>
            </a:r>
          </a:p>
          <a:p>
            <a:r>
              <a:rPr lang="en-US" dirty="0" smtClean="0"/>
              <a:t>CONFIRMATORY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RENAL ANGIOGRAM</a:t>
            </a:r>
          </a:p>
          <a:p>
            <a:r>
              <a:rPr lang="en-US" dirty="0" smtClean="0"/>
              <a:t>CHEST X RAY</a:t>
            </a:r>
          </a:p>
          <a:p>
            <a:r>
              <a:rPr lang="en-US" dirty="0" smtClean="0"/>
              <a:t>CHEST CT SCAN</a:t>
            </a:r>
          </a:p>
          <a:p>
            <a:r>
              <a:rPr lang="en-US" dirty="0" smtClean="0"/>
              <a:t>BONE SCAN</a:t>
            </a:r>
          </a:p>
          <a:p>
            <a:r>
              <a:rPr lang="en-US" dirty="0" smtClean="0"/>
              <a:t>PERIPHERAL SMEAR</a:t>
            </a:r>
          </a:p>
          <a:p>
            <a:r>
              <a:rPr lang="en-US" dirty="0" smtClean="0"/>
              <a:t>MRI</a:t>
            </a:r>
          </a:p>
          <a:p>
            <a:r>
              <a:rPr lang="en-US" dirty="0" smtClean="0"/>
              <a:t>Venacavogram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Adenocarcinoma</a:t>
            </a:r>
          </a:p>
          <a:p>
            <a:endParaRPr lang="en-US" dirty="0" smtClean="0"/>
          </a:p>
          <a:p>
            <a:r>
              <a:rPr lang="en-US" dirty="0" smtClean="0"/>
              <a:t>Arising from </a:t>
            </a:r>
            <a:r>
              <a:rPr lang="en-US" dirty="0" smtClean="0">
                <a:solidFill>
                  <a:srgbClr val="FF0000"/>
                </a:solidFill>
              </a:rPr>
              <a:t>RENAL TUBULAR CELLS</a:t>
            </a:r>
          </a:p>
          <a:p>
            <a:endParaRPr lang="en-US" dirty="0" smtClean="0"/>
          </a:p>
          <a:p>
            <a:r>
              <a:rPr lang="en-US" dirty="0" smtClean="0"/>
              <a:t>Most common site- </a:t>
            </a:r>
            <a:r>
              <a:rPr lang="en-US" dirty="0" smtClean="0">
                <a:solidFill>
                  <a:srgbClr val="FF0000"/>
                </a:solidFill>
              </a:rPr>
              <a:t>proximal renal tubule</a:t>
            </a:r>
          </a:p>
          <a:p>
            <a:endParaRPr lang="en-US" dirty="0" smtClean="0"/>
          </a:p>
          <a:p>
            <a:r>
              <a:rPr lang="en-US" dirty="0" smtClean="0"/>
              <a:t>More common in male, 40 to 60 years of life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PCKD</a:t>
            </a:r>
          </a:p>
          <a:p>
            <a:r>
              <a:rPr lang="en-US" dirty="0" smtClean="0"/>
              <a:t>SOLITARY CYST OF KIDNEY</a:t>
            </a:r>
          </a:p>
          <a:p>
            <a:r>
              <a:rPr lang="en-US" dirty="0" smtClean="0"/>
              <a:t>ADRENAL TUMOUR</a:t>
            </a:r>
          </a:p>
          <a:p>
            <a:r>
              <a:rPr lang="en-US" dirty="0" smtClean="0"/>
              <a:t>RETROPERITONEAL TUMOUR</a:t>
            </a:r>
          </a:p>
          <a:p>
            <a:r>
              <a:rPr lang="en-US" dirty="0" smtClean="0"/>
              <a:t>CARCINOMA COLON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SURGERY IS THE TREATMENT OF CHOICE</a:t>
            </a:r>
          </a:p>
          <a:p>
            <a:endParaRPr lang="en-US" dirty="0" smtClean="0"/>
          </a:p>
          <a:p>
            <a:r>
              <a:rPr lang="en-US" dirty="0" smtClean="0"/>
              <a:t>RADICAL NEPHRECTOMY</a:t>
            </a:r>
          </a:p>
          <a:p>
            <a:r>
              <a:rPr lang="en-US" dirty="0" smtClean="0"/>
              <a:t>NEPHRON SPARING SURGERY</a:t>
            </a:r>
          </a:p>
          <a:p>
            <a:endParaRPr lang="en-US" dirty="0" smtClean="0"/>
          </a:p>
          <a:p>
            <a:r>
              <a:rPr lang="en-US" dirty="0" smtClean="0"/>
              <a:t>THERAPEUTIC EMBOLISATION, </a:t>
            </a:r>
          </a:p>
          <a:p>
            <a:r>
              <a:rPr lang="en-US" dirty="0" smtClean="0"/>
              <a:t>IMMUNOTHERAPY</a:t>
            </a:r>
          </a:p>
          <a:p>
            <a:r>
              <a:rPr lang="en-US" dirty="0" smtClean="0"/>
              <a:t>PALLIATIVE  RADIOTHERAPY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RADICAL NEPHRECTOMY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Entire kidney with tumour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Perinephric tissue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Ipsilateral adrenal gland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Proximal 2/3 of ureter OR  as low as possible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Lymph node from crus of the diaphragm to aorta bifurcation with renal hilar nodes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 &amp;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Transperitoneal  approach often used</a:t>
            </a:r>
          </a:p>
          <a:p>
            <a:r>
              <a:rPr lang="en-US" dirty="0" smtClean="0"/>
              <a:t>Retroperitoneal ( nagamastu) resection of 11</a:t>
            </a:r>
            <a:r>
              <a:rPr lang="en-US" baseline="30000" dirty="0" smtClean="0"/>
              <a:t>th</a:t>
            </a:r>
            <a:r>
              <a:rPr lang="en-US" dirty="0" smtClean="0"/>
              <a:t> rib</a:t>
            </a:r>
          </a:p>
          <a:p>
            <a:r>
              <a:rPr lang="en-US" dirty="0" smtClean="0"/>
              <a:t>Thoracoabdominal approach</a:t>
            </a:r>
          </a:p>
          <a:p>
            <a:r>
              <a:rPr lang="en-US" dirty="0" smtClean="0"/>
              <a:t>Preoperative renal artery embolisation to decrease vascularity of tumour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Radical nephrectomy with extraction of thrombus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thrombus in renal vein, IVC , or right atrium</a:t>
            </a:r>
          </a:p>
          <a:p>
            <a:r>
              <a:rPr lang="en-US" dirty="0" smtClean="0"/>
              <a:t>Infradiaphragmatic thrombus can removed with well control of IVC</a:t>
            </a:r>
          </a:p>
          <a:p>
            <a:r>
              <a:rPr lang="en-US" dirty="0" smtClean="0"/>
              <a:t>Supradiaphragmatic thrombus  requires CARDIOPULMONARY BYPASS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0"/>
            <a:ext cx="5867400" cy="679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NEPHRON SPARING 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CASE OF BILATERAL RCC</a:t>
            </a:r>
          </a:p>
          <a:p>
            <a:endParaRPr lang="en-US" dirty="0" smtClean="0"/>
          </a:p>
          <a:p>
            <a:r>
              <a:rPr lang="en-US" dirty="0" smtClean="0"/>
              <a:t>LESS THAN 5  CM SIZE TUMOUR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 EMBOLISATION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Palliation therapy in advanced carcinoma</a:t>
            </a:r>
          </a:p>
          <a:p>
            <a:r>
              <a:rPr lang="en-US" dirty="0" smtClean="0"/>
              <a:t>Relieve symptoms</a:t>
            </a:r>
          </a:p>
          <a:p>
            <a:r>
              <a:rPr lang="en-US" dirty="0" smtClean="0"/>
              <a:t>Sometimes used to regress the size of large tumour</a:t>
            </a:r>
          </a:p>
          <a:p>
            <a:r>
              <a:rPr lang="en-US" dirty="0" smtClean="0"/>
              <a:t>Catheter placed in renal artery then gel foam,blood clot, crushed muscles injected</a:t>
            </a:r>
          </a:p>
          <a:p>
            <a:r>
              <a:rPr lang="en-US" dirty="0" smtClean="0"/>
              <a:t>They block the lumen of vessels &amp; hence  tumour size reduces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chemo radiotherapy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RCC is  radio resistant but secondaries in lung bone,  brain respond well </a:t>
            </a:r>
          </a:p>
          <a:p>
            <a:r>
              <a:rPr lang="en-US" dirty="0" smtClean="0"/>
              <a:t>Chemotherapy						-vinblastine &amp; progesteron 				- not much helpful but can be used for 		palliation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Interferon</a:t>
            </a:r>
          </a:p>
          <a:p>
            <a:endParaRPr lang="en-US" dirty="0" smtClean="0"/>
          </a:p>
          <a:p>
            <a:r>
              <a:rPr lang="en-US" dirty="0" smtClean="0"/>
              <a:t>Interleukin 2</a:t>
            </a:r>
          </a:p>
          <a:p>
            <a:endParaRPr lang="en-US" dirty="0" smtClean="0"/>
          </a:p>
          <a:p>
            <a:r>
              <a:rPr lang="en-US" dirty="0" smtClean="0"/>
              <a:t>Found to improve survival rate after surgery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NEPHRON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228916"/>
            <a:ext cx="5097126" cy="5629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Tumour size more than  4 cm poor prognosis</a:t>
            </a:r>
          </a:p>
          <a:p>
            <a:endParaRPr lang="en-US" dirty="0" smtClean="0"/>
          </a:p>
          <a:p>
            <a:r>
              <a:rPr lang="en-US" dirty="0" smtClean="0"/>
              <a:t>Extension in renal vein</a:t>
            </a:r>
          </a:p>
          <a:p>
            <a:r>
              <a:rPr lang="en-US" dirty="0" smtClean="0"/>
              <a:t>Secondaries</a:t>
            </a:r>
          </a:p>
          <a:p>
            <a:r>
              <a:rPr lang="en-US" dirty="0" smtClean="0"/>
              <a:t>Local spread</a:t>
            </a:r>
          </a:p>
          <a:p>
            <a:r>
              <a:rPr lang="en-US" dirty="0" smtClean="0"/>
              <a:t>Stauffer’s syndrome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MCQ 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Renal cell carcinoma arise  most common from							</a:t>
            </a:r>
            <a:r>
              <a:rPr lang="en-US" dirty="0" smtClean="0"/>
              <a:t> </a:t>
            </a:r>
            <a:r>
              <a:rPr lang="en-US" dirty="0" smtClean="0"/>
              <a:t>       	</a:t>
            </a:r>
            <a:r>
              <a:rPr lang="en-US" dirty="0" smtClean="0"/>
              <a:t>1. </a:t>
            </a:r>
            <a:r>
              <a:rPr lang="en-US" dirty="0" smtClean="0"/>
              <a:t>proximal renal tubule				2.collecting duct						3. distal renal tubule					4.glomerulus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Secondary metastasis from RCC is seen in all   EXCEPT								1. LIVER							2. LUNG							3.THYROID							4.BONE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TRIAD of RCC does not included											1. pain							2. intermittent Haematuria				3.ascitis							4. palpable loin mass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hormone not secreted from RCC??										</a:t>
            </a:r>
            <a:r>
              <a:rPr lang="en-US" dirty="0" smtClean="0"/>
              <a:t>1. </a:t>
            </a:r>
            <a:r>
              <a:rPr lang="en-US" dirty="0" smtClean="0"/>
              <a:t>parathormone					2. ACTH							3. glucagon						4.insulin 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is true about RCC??									1. more common in female				2. it is highly radiosensitive				3. surgery is treatment of choice			4.chemotherapy is treatment of choice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CLEAR CELL ( 75%)</a:t>
            </a:r>
            <a:r>
              <a:rPr lang="en-US" dirty="0" smtClean="0"/>
              <a:t>						-associated with  loss of sequence in short 		arm of chromosome no.3	 		- sporadic ( 95%) or familial				- non papillary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PAPILLARY ( 15%)</a:t>
            </a:r>
            <a:r>
              <a:rPr lang="en-US" dirty="0" smtClean="0"/>
              <a:t>						-multifocal							-papillary pattern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CHROMOPHOBE   RCC (5%)</a:t>
            </a:r>
            <a:r>
              <a:rPr lang="en-US" dirty="0" smtClean="0"/>
              <a:t>				- arise from intercalated cells of collecting 		duct							-having excellent prognosis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COLLECTING DUCT OF BELLINI CARCINOMA (1%)</a:t>
            </a:r>
            <a:r>
              <a:rPr lang="en-US" dirty="0" smtClean="0"/>
              <a:t>									-arise from collecting duct of medulla		-  tumour with fibrous stroma				- also termed as renal medullary carcinoma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Diet high in animal fat</a:t>
            </a:r>
          </a:p>
          <a:p>
            <a:r>
              <a:rPr lang="en-US" dirty="0" smtClean="0"/>
              <a:t>Asbestos, lead, cadmium, tobacco</a:t>
            </a:r>
          </a:p>
          <a:p>
            <a:r>
              <a:rPr lang="en-US" dirty="0" smtClean="0"/>
              <a:t>Smoking</a:t>
            </a:r>
          </a:p>
          <a:p>
            <a:r>
              <a:rPr lang="en-US" dirty="0" smtClean="0"/>
              <a:t>Chromosomal defect</a:t>
            </a:r>
          </a:p>
          <a:p>
            <a:r>
              <a:rPr lang="en-US" dirty="0" smtClean="0"/>
              <a:t>Coffee drinking</a:t>
            </a:r>
          </a:p>
          <a:p>
            <a:r>
              <a:rPr lang="en-US" dirty="0" smtClean="0"/>
              <a:t>Chronic cystic disease</a:t>
            </a:r>
          </a:p>
          <a:p>
            <a:r>
              <a:rPr lang="en-US" dirty="0" smtClean="0"/>
              <a:t>Congenital  disease- von hippel-lindau disease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DM</a:t>
            </a:r>
          </a:p>
          <a:p>
            <a:r>
              <a:rPr lang="en-US" dirty="0" smtClean="0"/>
              <a:t>CHRONIC DIALYSIS</a:t>
            </a:r>
          </a:p>
          <a:p>
            <a:r>
              <a:rPr lang="en-US" dirty="0" smtClean="0"/>
              <a:t>LEATHER WORKERS</a:t>
            </a:r>
          </a:p>
          <a:p>
            <a:r>
              <a:rPr lang="en-US" dirty="0" smtClean="0"/>
              <a:t>ANALGESIC ABUSERS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Arise from PROXIMAL RENAL TUBULAR EPITHELIUM</a:t>
            </a:r>
          </a:p>
          <a:p>
            <a:r>
              <a:rPr lang="en-US" dirty="0" smtClean="0"/>
              <a:t>Starts in one of the poles					- common in upper pole</a:t>
            </a:r>
          </a:p>
          <a:p>
            <a:r>
              <a:rPr lang="en-US" dirty="0" smtClean="0"/>
              <a:t>Usually ruptures outside the RENAL CAPSULE 	- normal shape maintained				- contrast to wilm’s tumour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583</Words>
  <Application>Microsoft Office PowerPoint</Application>
  <PresentationFormat>On-screen Show (4:3)</PresentationFormat>
  <Paragraphs>193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RENAL CELL CARCINOMA</vt:lpstr>
      <vt:lpstr>Also known as</vt:lpstr>
      <vt:lpstr>WHAT IS IT?????</vt:lpstr>
      <vt:lpstr>NEPHRON</vt:lpstr>
      <vt:lpstr>TYPES</vt:lpstr>
      <vt:lpstr>TYPES</vt:lpstr>
      <vt:lpstr>Aetiology</vt:lpstr>
      <vt:lpstr>Risk factors</vt:lpstr>
      <vt:lpstr>PATHOLOGY</vt:lpstr>
      <vt:lpstr>pathology</vt:lpstr>
      <vt:lpstr>SPECIMEN</vt:lpstr>
      <vt:lpstr>EXTERNAL APPEARANCE</vt:lpstr>
      <vt:lpstr>METASTASIS</vt:lpstr>
      <vt:lpstr>Left testicular vein</vt:lpstr>
      <vt:lpstr>Other </vt:lpstr>
      <vt:lpstr>Liver metastasis</vt:lpstr>
      <vt:lpstr>LUNG METASTASIS</vt:lpstr>
      <vt:lpstr>TNM STAGING</vt:lpstr>
      <vt:lpstr>TNM  STAGING</vt:lpstr>
      <vt:lpstr>ROBSON”S  STAGING</vt:lpstr>
      <vt:lpstr>CLINICAL FEATURES</vt:lpstr>
      <vt:lpstr>CLINICAL FEATURES</vt:lpstr>
      <vt:lpstr>C/F</vt:lpstr>
      <vt:lpstr>ENDOCRINAL  DISTURBANCES</vt:lpstr>
      <vt:lpstr>Stauffer’s  syndrome</vt:lpstr>
      <vt:lpstr>INVESTIGATIONS</vt:lpstr>
      <vt:lpstr>Investigations</vt:lpstr>
      <vt:lpstr>CECT</vt:lpstr>
      <vt:lpstr>OTHER</vt:lpstr>
      <vt:lpstr>Differential diagnosis</vt:lpstr>
      <vt:lpstr>TREATMENT</vt:lpstr>
      <vt:lpstr>RADICAL NEPHRECTOMY</vt:lpstr>
      <vt:lpstr>APPROACH  &amp; technique</vt:lpstr>
      <vt:lpstr>Radical nephrectomy with extraction of thrombus</vt:lpstr>
      <vt:lpstr>.</vt:lpstr>
      <vt:lpstr>NEPHRON SPARING SURGERY</vt:lpstr>
      <vt:lpstr>THERAPEUTIC EMBOLISATION</vt:lpstr>
      <vt:lpstr>chemo radiotherapy</vt:lpstr>
      <vt:lpstr>immunotherapy</vt:lpstr>
      <vt:lpstr>prognosis</vt:lpstr>
      <vt:lpstr>MCQ 1</vt:lpstr>
      <vt:lpstr>MCQ 2</vt:lpstr>
      <vt:lpstr>MCQ 3</vt:lpstr>
      <vt:lpstr>MCQ 4</vt:lpstr>
      <vt:lpstr>MCQ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RENAL CELL CARCINOMA</dc:title>
  <dc:creator>drohang chaudhari</dc:creator>
  <cp:lastModifiedBy>drohang chaudhari</cp:lastModifiedBy>
  <cp:revision>84</cp:revision>
  <dcterms:created xsi:type="dcterms:W3CDTF">2020-05-06T01:08:56Z</dcterms:created>
  <dcterms:modified xsi:type="dcterms:W3CDTF">2020-05-08T01:14:37Z</dcterms:modified>
</cp:coreProperties>
</file>