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22/07/2020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22/07/2020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22/07/2020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22/07/2020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22/07/2020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99872" y="5945123"/>
            <a:ext cx="4898390" cy="913130"/>
          </a:xfrm>
          <a:custGeom>
            <a:avLst/>
            <a:gdLst/>
            <a:ahLst/>
            <a:cxnLst/>
            <a:rect l="l" t="t" r="r" b="b"/>
            <a:pathLst>
              <a:path w="4898390" h="913129">
                <a:moveTo>
                  <a:pt x="85556" y="21310"/>
                </a:moveTo>
                <a:lnTo>
                  <a:pt x="3637272" y="912874"/>
                </a:lnTo>
                <a:lnTo>
                  <a:pt x="4898144" y="912874"/>
                </a:lnTo>
                <a:lnTo>
                  <a:pt x="85556" y="21310"/>
                </a:lnTo>
                <a:close/>
              </a:path>
              <a:path w="4898390" h="913129">
                <a:moveTo>
                  <a:pt x="660" y="0"/>
                </a:moveTo>
                <a:lnTo>
                  <a:pt x="0" y="5460"/>
                </a:lnTo>
                <a:lnTo>
                  <a:pt x="85556" y="21310"/>
                </a:lnTo>
                <a:lnTo>
                  <a:pt x="660" y="0"/>
                </a:lnTo>
                <a:close/>
              </a:path>
            </a:pathLst>
          </a:custGeom>
          <a:solidFill>
            <a:srgbClr val="9FCADC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86155" y="5939028"/>
            <a:ext cx="3654425" cy="919480"/>
          </a:xfrm>
          <a:custGeom>
            <a:avLst/>
            <a:gdLst/>
            <a:ahLst/>
            <a:cxnLst/>
            <a:rect l="l" t="t" r="r" b="b"/>
            <a:pathLst>
              <a:path w="3654425" h="919479">
                <a:moveTo>
                  <a:pt x="0" y="0"/>
                </a:moveTo>
                <a:lnTo>
                  <a:pt x="7924" y="6350"/>
                </a:lnTo>
                <a:lnTo>
                  <a:pt x="2870480" y="918970"/>
                </a:lnTo>
                <a:lnTo>
                  <a:pt x="3653984" y="918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5784670"/>
            <a:ext cx="3370852" cy="107332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5668" y="2275458"/>
            <a:ext cx="7176134" cy="16040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5668" y="2275458"/>
            <a:ext cx="7176134" cy="16040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22/07/2020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430887"/>
          </a:xfrm>
        </p:spPr>
        <p:txBody>
          <a:bodyPr/>
          <a:lstStyle/>
          <a:p>
            <a:pPr algn="ctr"/>
            <a:r>
              <a:rPr lang="en-US" dirty="0" smtClean="0"/>
              <a:t>HYDATID CYST OF LIVER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861774"/>
          </a:xfrm>
        </p:spPr>
        <p:txBody>
          <a:bodyPr/>
          <a:lstStyle/>
          <a:p>
            <a:r>
              <a:rPr lang="en-US" dirty="0" smtClean="0"/>
              <a:t>DR KETUL SHAH</a:t>
            </a:r>
          </a:p>
          <a:p>
            <a:r>
              <a:rPr lang="en-US" dirty="0" smtClean="0"/>
              <a:t>SURGERY DEPARTMENT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65834"/>
            <a:ext cx="381000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Mostly</a:t>
            </a:r>
            <a:r>
              <a:rPr sz="2700" spc="-6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asymptomatic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5668" y="1926462"/>
            <a:ext cx="6604634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95"/>
              </a:spcBef>
              <a:tabLst>
                <a:tab pos="268605" algn="l"/>
                <a:tab pos="1358265" algn="l"/>
              </a:tabLst>
            </a:pPr>
            <a:r>
              <a:rPr sz="19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90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pc="-5" dirty="0"/>
              <a:t>cysts	</a:t>
            </a:r>
            <a:r>
              <a:rPr spc="-10" dirty="0"/>
              <a:t>larger than </a:t>
            </a:r>
            <a:r>
              <a:rPr spc="-5" dirty="0"/>
              <a:t>5 </a:t>
            </a:r>
            <a:r>
              <a:rPr spc="-10" dirty="0"/>
              <a:t>cm </a:t>
            </a:r>
            <a:r>
              <a:rPr spc="-5" dirty="0"/>
              <a:t>in </a:t>
            </a:r>
            <a:r>
              <a:rPr spc="-10" dirty="0"/>
              <a:t>diameter </a:t>
            </a:r>
            <a:r>
              <a:rPr spc="-5" dirty="0"/>
              <a:t>–  pressure</a:t>
            </a:r>
            <a:r>
              <a:rPr spc="15" dirty="0"/>
              <a:t> </a:t>
            </a:r>
            <a:r>
              <a:rPr spc="-5" dirty="0"/>
              <a:t>symptoms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668" y="3308426"/>
            <a:ext cx="6484620" cy="2261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1249045" indent="-256540">
              <a:lnSpc>
                <a:spcPct val="100000"/>
              </a:lnSpc>
              <a:spcBef>
                <a:spcPts val="95"/>
              </a:spcBef>
              <a:tabLst>
                <a:tab pos="268605" algn="l"/>
              </a:tabLst>
            </a:pPr>
            <a:r>
              <a:rPr sz="1900" spc="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900" spc="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Lucida Sans Unicode"/>
                <a:cs typeface="Lucida Sans Unicode"/>
              </a:rPr>
              <a:t>Most </a:t>
            </a:r>
            <a:r>
              <a:rPr sz="2800" spc="-10" dirty="0">
                <a:latin typeface="Lucida Sans Unicode"/>
                <a:cs typeface="Lucida Sans Unicode"/>
              </a:rPr>
              <a:t>common </a:t>
            </a:r>
            <a:r>
              <a:rPr sz="2800" spc="-5" dirty="0">
                <a:latin typeface="Lucida Sans Unicode"/>
                <a:cs typeface="Lucida Sans Unicode"/>
              </a:rPr>
              <a:t>symptoms –  abd.pain,vomiting,dyspepsia</a:t>
            </a:r>
            <a:endParaRPr sz="28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600">
              <a:latin typeface="Times New Roman"/>
              <a:cs typeface="Times New Roman"/>
            </a:endParaRPr>
          </a:p>
          <a:p>
            <a:pPr marL="268605" marR="5080" indent="-256540">
              <a:lnSpc>
                <a:spcPct val="100000"/>
              </a:lnSpc>
              <a:spcBef>
                <a:spcPts val="5"/>
              </a:spcBef>
              <a:tabLst>
                <a:tab pos="268605" algn="l"/>
              </a:tabLst>
            </a:pPr>
            <a:r>
              <a:rPr sz="19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90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Lucida Sans Unicode"/>
                <a:cs typeface="Lucida Sans Unicode"/>
              </a:rPr>
              <a:t>Jaundice in 10 % of pts- </a:t>
            </a:r>
            <a:r>
              <a:rPr sz="2800" spc="-10" dirty="0">
                <a:latin typeface="Lucida Sans Unicode"/>
                <a:cs typeface="Lucida Sans Unicode"/>
              </a:rPr>
              <a:t>biliary tract  </a:t>
            </a:r>
            <a:r>
              <a:rPr sz="2800" spc="-5" dirty="0">
                <a:latin typeface="Lucida Sans Unicode"/>
                <a:cs typeface="Lucida Sans Unicode"/>
              </a:rPr>
              <a:t>obstruction</a:t>
            </a:r>
            <a:endParaRPr sz="28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1230" y="562355"/>
            <a:ext cx="4036279" cy="4566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64310"/>
            <a:ext cx="7010400" cy="3627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10795" indent="-256540">
              <a:lnSpc>
                <a:spcPct val="100000"/>
              </a:lnSpc>
              <a:spcBef>
                <a:spcPts val="95"/>
              </a:spcBef>
              <a:tabLst>
                <a:tab pos="268605" algn="l"/>
              </a:tabLst>
            </a:pPr>
            <a:r>
              <a:rPr sz="19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90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800" b="1" dirty="0">
                <a:latin typeface="Lucida Sans Unicode"/>
                <a:cs typeface="Lucida Sans Unicode"/>
              </a:rPr>
              <a:t>Bacterial infection </a:t>
            </a:r>
            <a:r>
              <a:rPr sz="2800" spc="-5" dirty="0">
                <a:latin typeface="Lucida Sans Unicode"/>
                <a:cs typeface="Lucida Sans Unicode"/>
              </a:rPr>
              <a:t>of </a:t>
            </a:r>
            <a:r>
              <a:rPr sz="2800" spc="-10" dirty="0">
                <a:latin typeface="Lucida Sans Unicode"/>
                <a:cs typeface="Lucida Sans Unicode"/>
              </a:rPr>
              <a:t>cysts </a:t>
            </a:r>
            <a:r>
              <a:rPr sz="2800" spc="-5" dirty="0">
                <a:latin typeface="Lucida Sans Unicode"/>
                <a:cs typeface="Lucida Sans Unicode"/>
              </a:rPr>
              <a:t>– present </a:t>
            </a:r>
            <a:r>
              <a:rPr sz="2800" spc="-10" dirty="0">
                <a:latin typeface="Lucida Sans Unicode"/>
                <a:cs typeface="Lucida Sans Unicode"/>
              </a:rPr>
              <a:t>as  </a:t>
            </a:r>
            <a:r>
              <a:rPr sz="2800" spc="-5" dirty="0">
                <a:latin typeface="Lucida Sans Unicode"/>
                <a:cs typeface="Lucida Sans Unicode"/>
              </a:rPr>
              <a:t>pyogenic liver</a:t>
            </a:r>
            <a:r>
              <a:rPr sz="2800" spc="45" dirty="0">
                <a:latin typeface="Lucida Sans Unicode"/>
                <a:cs typeface="Lucida Sans Unicode"/>
              </a:rPr>
              <a:t> </a:t>
            </a:r>
            <a:r>
              <a:rPr sz="2800" spc="-5" dirty="0">
                <a:latin typeface="Lucida Sans Unicode"/>
                <a:cs typeface="Lucida Sans Unicode"/>
              </a:rPr>
              <a:t>abscess</a:t>
            </a:r>
            <a:endParaRPr sz="28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600">
              <a:latin typeface="Times New Roman"/>
              <a:cs typeface="Times New Roman"/>
            </a:endParaRPr>
          </a:p>
          <a:p>
            <a:pPr marL="268605" marR="5080" indent="-256540">
              <a:lnSpc>
                <a:spcPct val="100000"/>
              </a:lnSpc>
              <a:tabLst>
                <a:tab pos="268605" algn="l"/>
              </a:tabLst>
            </a:pPr>
            <a:r>
              <a:rPr sz="19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90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800" b="1" spc="5" dirty="0">
                <a:latin typeface="Lucida Sans Unicode"/>
                <a:cs typeface="Lucida Sans Unicode"/>
              </a:rPr>
              <a:t>Rupture </a:t>
            </a:r>
            <a:r>
              <a:rPr sz="2800" spc="-10" dirty="0">
                <a:latin typeface="Lucida Sans Unicode"/>
                <a:cs typeface="Lucida Sans Unicode"/>
              </a:rPr>
              <a:t>can result </a:t>
            </a:r>
            <a:r>
              <a:rPr sz="2800" spc="-5" dirty="0">
                <a:latin typeface="Lucida Sans Unicode"/>
                <a:cs typeface="Lucida Sans Unicode"/>
              </a:rPr>
              <a:t>in </a:t>
            </a:r>
            <a:r>
              <a:rPr sz="2800" spc="-10" dirty="0">
                <a:latin typeface="Lucida Sans Unicode"/>
                <a:cs typeface="Lucida Sans Unicode"/>
              </a:rPr>
              <a:t>disseminated  </a:t>
            </a:r>
            <a:r>
              <a:rPr sz="2800" spc="-5" dirty="0">
                <a:latin typeface="Lucida Sans Unicode"/>
                <a:cs typeface="Lucida Sans Unicode"/>
              </a:rPr>
              <a:t>echinococcosis &amp; </a:t>
            </a:r>
            <a:r>
              <a:rPr sz="2800" b="1" spc="-5" dirty="0">
                <a:latin typeface="Lucida Sans Unicode"/>
                <a:cs typeface="Lucida Sans Unicode"/>
              </a:rPr>
              <a:t>anaphylactic</a:t>
            </a:r>
            <a:r>
              <a:rPr sz="2800" b="1" spc="-10" dirty="0">
                <a:latin typeface="Lucida Sans Unicode"/>
                <a:cs typeface="Lucida Sans Unicode"/>
              </a:rPr>
              <a:t> </a:t>
            </a:r>
            <a:r>
              <a:rPr sz="2800" b="1" dirty="0">
                <a:latin typeface="Lucida Sans Unicode"/>
                <a:cs typeface="Lucida Sans Unicode"/>
              </a:rPr>
              <a:t>reaction</a:t>
            </a:r>
            <a:endParaRPr sz="28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268605" marR="224790" indent="-256540">
              <a:lnSpc>
                <a:spcPct val="100000"/>
              </a:lnSpc>
              <a:tabLst>
                <a:tab pos="268605" algn="l"/>
              </a:tabLst>
            </a:pPr>
            <a:r>
              <a:rPr sz="19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90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Lucida Sans Unicode"/>
                <a:cs typeface="Lucida Sans Unicode"/>
              </a:rPr>
              <a:t>Most frequent sign is hepatomegaly /  </a:t>
            </a:r>
            <a:r>
              <a:rPr sz="2800" b="1" dirty="0">
                <a:latin typeface="Lucida Sans Unicode"/>
                <a:cs typeface="Lucida Sans Unicode"/>
              </a:rPr>
              <a:t>palpable</a:t>
            </a:r>
            <a:r>
              <a:rPr sz="2800" b="1" spc="-30" dirty="0">
                <a:latin typeface="Lucida Sans Unicode"/>
                <a:cs typeface="Lucida Sans Unicode"/>
              </a:rPr>
              <a:t> </a:t>
            </a:r>
            <a:r>
              <a:rPr sz="2800" b="1" dirty="0">
                <a:latin typeface="Lucida Sans Unicode"/>
                <a:cs typeface="Lucida Sans Unicode"/>
              </a:rPr>
              <a:t>mass</a:t>
            </a:r>
            <a:endParaRPr sz="28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61230" y="562355"/>
            <a:ext cx="4036279" cy="4566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15891"/>
            <a:ext cx="7860665" cy="3621404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Alveolar </a:t>
            </a:r>
            <a:r>
              <a:rPr sz="2700" spc="-5" dirty="0">
                <a:latin typeface="Lucida Sans Unicode"/>
                <a:cs typeface="Lucida Sans Unicode"/>
              </a:rPr>
              <a:t>echinococcosis</a:t>
            </a:r>
            <a:r>
              <a:rPr sz="2700" spc="-10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: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Asymptomatic incubation period of</a:t>
            </a:r>
            <a:r>
              <a:rPr sz="2700" spc="-2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5-15yrs</a:t>
            </a:r>
            <a:endParaRPr sz="27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2CA1BE"/>
              </a:buClr>
              <a:buFont typeface="Lucida Sans Unicode"/>
              <a:buAutoNum type="arabicPeriod"/>
            </a:pPr>
            <a:endParaRPr sz="3500">
              <a:latin typeface="Times New Roman"/>
              <a:cs typeface="Times New Roman"/>
            </a:endParaRPr>
          </a:p>
          <a:p>
            <a:pPr marL="527685" marR="315595" indent="-515620">
              <a:lnSpc>
                <a:spcPct val="100000"/>
              </a:lnSpc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latin typeface="Lucida Sans Unicode"/>
                <a:cs typeface="Lucida Sans Unicode"/>
              </a:rPr>
              <a:t>Slow </a:t>
            </a:r>
            <a:r>
              <a:rPr sz="2700" spc="-10" dirty="0">
                <a:latin typeface="Lucida Sans Unicode"/>
                <a:cs typeface="Lucida Sans Unicode"/>
              </a:rPr>
              <a:t>development </a:t>
            </a:r>
            <a:r>
              <a:rPr sz="2700" spc="-5" dirty="0">
                <a:latin typeface="Lucida Sans Unicode"/>
                <a:cs typeface="Lucida Sans Unicode"/>
              </a:rPr>
              <a:t>of </a:t>
            </a:r>
            <a:r>
              <a:rPr sz="2700" b="1" dirty="0">
                <a:latin typeface="Lucida Sans Unicode"/>
                <a:cs typeface="Lucida Sans Unicode"/>
              </a:rPr>
              <a:t>tumour like </a:t>
            </a:r>
            <a:r>
              <a:rPr sz="2700" spc="-5" dirty="0">
                <a:latin typeface="Lucida Sans Unicode"/>
                <a:cs typeface="Lucida Sans Unicode"/>
              </a:rPr>
              <a:t>lesion in  liver</a:t>
            </a:r>
            <a:r>
              <a:rPr sz="2700" spc="-3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(usually)</a:t>
            </a:r>
            <a:endParaRPr sz="27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2CA1BE"/>
              </a:buClr>
              <a:buFont typeface="Lucida Sans Unicode"/>
              <a:buAutoNum type="arabicPeriod"/>
            </a:pPr>
            <a:endParaRPr sz="3500">
              <a:latin typeface="Times New Roman"/>
              <a:cs typeface="Times New Roman"/>
            </a:endParaRPr>
          </a:p>
          <a:p>
            <a:pPr marL="527685" marR="442595" indent="-515620">
              <a:lnSpc>
                <a:spcPct val="100000"/>
              </a:lnSpc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Wt loss,abd.pain,general malaise,signs of  </a:t>
            </a:r>
            <a:r>
              <a:rPr sz="2700" dirty="0">
                <a:latin typeface="Lucida Sans Unicode"/>
                <a:cs typeface="Lucida Sans Unicode"/>
              </a:rPr>
              <a:t>hepatic</a:t>
            </a:r>
            <a:r>
              <a:rPr sz="2700" spc="-5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failure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61230" y="562355"/>
            <a:ext cx="4036279" cy="4566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65834"/>
            <a:ext cx="7854315" cy="3470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Mostly Incidental </a:t>
            </a:r>
            <a:r>
              <a:rPr sz="2700" dirty="0">
                <a:latin typeface="Lucida Sans Unicode"/>
                <a:cs typeface="Lucida Sans Unicode"/>
              </a:rPr>
              <a:t>finding – small </a:t>
            </a:r>
            <a:r>
              <a:rPr sz="2700" spc="-5" dirty="0">
                <a:latin typeface="Lucida Sans Unicode"/>
                <a:cs typeface="Lucida Sans Unicode"/>
              </a:rPr>
              <a:t>cysts </a:t>
            </a:r>
            <a:r>
              <a:rPr sz="2700" spc="-10" dirty="0">
                <a:latin typeface="Lucida Sans Unicode"/>
                <a:cs typeface="Lucida Sans Unicode"/>
              </a:rPr>
              <a:t>remain  </a:t>
            </a:r>
            <a:r>
              <a:rPr sz="2700" dirty="0">
                <a:latin typeface="Lucida Sans Unicode"/>
                <a:cs typeface="Lucida Sans Unicode"/>
              </a:rPr>
              <a:t>asymptomatic</a:t>
            </a:r>
            <a:endParaRPr sz="2700">
              <a:latin typeface="Lucida Sans Unicode"/>
              <a:cs typeface="Lucida Sans Unicode"/>
            </a:endParaRPr>
          </a:p>
          <a:p>
            <a:pPr marL="268605" marR="948055" indent="-256540">
              <a:lnSpc>
                <a:spcPct val="100000"/>
              </a:lnSpc>
              <a:spcBef>
                <a:spcPts val="395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Mediastinal cysts </a:t>
            </a:r>
            <a:r>
              <a:rPr sz="2700" dirty="0">
                <a:latin typeface="Lucida Sans Unicode"/>
                <a:cs typeface="Lucida Sans Unicode"/>
              </a:rPr>
              <a:t>may </a:t>
            </a:r>
            <a:r>
              <a:rPr sz="2700" spc="-5" dirty="0">
                <a:latin typeface="Lucida Sans Unicode"/>
                <a:cs typeface="Lucida Sans Unicode"/>
              </a:rPr>
              <a:t>erode adjacent  structures </a:t>
            </a:r>
            <a:r>
              <a:rPr sz="2700" dirty="0">
                <a:latin typeface="Lucida Sans Unicode"/>
                <a:cs typeface="Lucida Sans Unicode"/>
              </a:rPr>
              <a:t>– </a:t>
            </a:r>
            <a:r>
              <a:rPr sz="2700" spc="-5" dirty="0">
                <a:latin typeface="Lucida Sans Unicode"/>
                <a:cs typeface="Lucida Sans Unicode"/>
              </a:rPr>
              <a:t>causing bone pain </a:t>
            </a:r>
            <a:r>
              <a:rPr sz="2700" dirty="0">
                <a:latin typeface="Lucida Sans Unicode"/>
                <a:cs typeface="Lucida Sans Unicode"/>
              </a:rPr>
              <a:t>/ </a:t>
            </a:r>
            <a:r>
              <a:rPr sz="2700" spc="-5" dirty="0">
                <a:latin typeface="Lucida Sans Unicode"/>
                <a:cs typeface="Lucida Sans Unicode"/>
              </a:rPr>
              <a:t>airflow  limitation</a:t>
            </a:r>
            <a:endParaRPr sz="2700">
              <a:latin typeface="Lucida Sans Unicode"/>
              <a:cs typeface="Lucida Sans Unicode"/>
            </a:endParaRPr>
          </a:p>
          <a:p>
            <a:pPr marL="268605" marR="279400" indent="-256540">
              <a:lnSpc>
                <a:spcPct val="100000"/>
              </a:lnSpc>
              <a:spcBef>
                <a:spcPts val="4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Symptoms occur </a:t>
            </a:r>
            <a:r>
              <a:rPr sz="2700" dirty="0">
                <a:latin typeface="Lucida Sans Unicode"/>
                <a:cs typeface="Lucida Sans Unicode"/>
              </a:rPr>
              <a:t>mostly </a:t>
            </a:r>
            <a:r>
              <a:rPr sz="2700" spc="-5" dirty="0">
                <a:latin typeface="Lucida Sans Unicode"/>
                <a:cs typeface="Lucida Sans Unicode"/>
              </a:rPr>
              <a:t>after rupture of the  cyst </a:t>
            </a:r>
            <a:r>
              <a:rPr sz="2700" dirty="0">
                <a:latin typeface="Lucida Sans Unicode"/>
                <a:cs typeface="Lucida Sans Unicode"/>
              </a:rPr>
              <a:t>( </a:t>
            </a:r>
            <a:r>
              <a:rPr sz="2700" spc="-5" dirty="0">
                <a:latin typeface="Lucida Sans Unicode"/>
                <a:cs typeface="Lucida Sans Unicode"/>
              </a:rPr>
              <a:t>spontaneous,trauma,infection</a:t>
            </a:r>
            <a:r>
              <a:rPr sz="2700" spc="-30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)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Calcification </a:t>
            </a:r>
            <a:r>
              <a:rPr sz="2700" spc="-5" dirty="0">
                <a:latin typeface="Lucida Sans Unicode"/>
                <a:cs typeface="Lucida Sans Unicode"/>
              </a:rPr>
              <a:t>is rare in pulmonary</a:t>
            </a:r>
            <a:r>
              <a:rPr sz="2700" spc="-6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cysts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3023" y="568451"/>
            <a:ext cx="5873496" cy="5486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15891"/>
            <a:ext cx="7781290" cy="310896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2700" dirty="0">
                <a:latin typeface="Lucida Sans Unicode"/>
                <a:cs typeface="Lucida Sans Unicode"/>
              </a:rPr>
              <a:t>Symptoms</a:t>
            </a:r>
            <a:r>
              <a:rPr sz="2700" spc="-5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: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latin typeface="Lucida Sans Unicode"/>
                <a:cs typeface="Lucida Sans Unicode"/>
              </a:rPr>
              <a:t>sudden </a:t>
            </a:r>
            <a:r>
              <a:rPr sz="2700" spc="-5" dirty="0">
                <a:latin typeface="Lucida Sans Unicode"/>
                <a:cs typeface="Lucida Sans Unicode"/>
              </a:rPr>
              <a:t>onset of</a:t>
            </a:r>
            <a:r>
              <a:rPr sz="2700" spc="-4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cough,fever</a:t>
            </a:r>
            <a:endParaRPr sz="2700">
              <a:latin typeface="Lucida Sans Unicode"/>
              <a:cs typeface="Lucida Sans Unicode"/>
            </a:endParaRPr>
          </a:p>
          <a:p>
            <a:pPr marL="527685" marR="5080" indent="-51562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latin typeface="Lucida Sans Unicode"/>
                <a:cs typeface="Lucida Sans Unicode"/>
              </a:rPr>
              <a:t>If </a:t>
            </a:r>
            <a:r>
              <a:rPr sz="2700" spc="-5" dirty="0">
                <a:latin typeface="Lucida Sans Unicode"/>
                <a:cs typeface="Lucida Sans Unicode"/>
              </a:rPr>
              <a:t>contents are expelled in airway </a:t>
            </a:r>
            <a:r>
              <a:rPr sz="2700" dirty="0">
                <a:latin typeface="Lucida Sans Unicode"/>
                <a:cs typeface="Lucida Sans Unicode"/>
              </a:rPr>
              <a:t>–  </a:t>
            </a:r>
            <a:r>
              <a:rPr sz="2700" spc="-10" dirty="0">
                <a:latin typeface="Lucida Sans Unicode"/>
                <a:cs typeface="Lucida Sans Unicode"/>
              </a:rPr>
              <a:t>expectoration </a:t>
            </a:r>
            <a:r>
              <a:rPr sz="2700" spc="-5" dirty="0">
                <a:latin typeface="Lucida Sans Unicode"/>
                <a:cs typeface="Lucida Sans Unicode"/>
              </a:rPr>
              <a:t>of clear </a:t>
            </a:r>
            <a:r>
              <a:rPr sz="2700" dirty="0">
                <a:latin typeface="Lucida Sans Unicode"/>
                <a:cs typeface="Lucida Sans Unicode"/>
              </a:rPr>
              <a:t>salty </a:t>
            </a:r>
            <a:r>
              <a:rPr sz="2700" spc="-5" dirty="0">
                <a:latin typeface="Lucida Sans Unicode"/>
                <a:cs typeface="Lucida Sans Unicode"/>
              </a:rPr>
              <a:t>tasting </a:t>
            </a:r>
            <a:r>
              <a:rPr sz="2700" dirty="0">
                <a:latin typeface="Lucida Sans Unicode"/>
                <a:cs typeface="Lucida Sans Unicode"/>
              </a:rPr>
              <a:t>fluid  </a:t>
            </a:r>
            <a:r>
              <a:rPr sz="2700" spc="-5" dirty="0">
                <a:latin typeface="Lucida Sans Unicode"/>
                <a:cs typeface="Lucida Sans Unicode"/>
              </a:rPr>
              <a:t>containing fragments of hydatid </a:t>
            </a:r>
            <a:r>
              <a:rPr sz="2700" dirty="0">
                <a:latin typeface="Lucida Sans Unicode"/>
                <a:cs typeface="Lucida Sans Unicode"/>
              </a:rPr>
              <a:t>membrane  </a:t>
            </a:r>
            <a:r>
              <a:rPr sz="2700" spc="-5" dirty="0">
                <a:latin typeface="Lucida Sans Unicode"/>
                <a:cs typeface="Lucida Sans Unicode"/>
              </a:rPr>
              <a:t>and scolices </a:t>
            </a:r>
            <a:r>
              <a:rPr sz="2700" dirty="0">
                <a:latin typeface="Lucida Sans Unicode"/>
                <a:cs typeface="Lucida Sans Unicode"/>
              </a:rPr>
              <a:t>may</a:t>
            </a:r>
            <a:r>
              <a:rPr sz="2700" spc="-1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occur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09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latin typeface="Lucida Sans Unicode"/>
                <a:cs typeface="Lucida Sans Unicode"/>
              </a:rPr>
              <a:t>Sudden </a:t>
            </a:r>
            <a:r>
              <a:rPr sz="2700" spc="-5" dirty="0">
                <a:latin typeface="Lucida Sans Unicode"/>
                <a:cs typeface="Lucida Sans Unicode"/>
              </a:rPr>
              <a:t>collapse </a:t>
            </a:r>
            <a:r>
              <a:rPr sz="2700" dirty="0">
                <a:latin typeface="Lucida Sans Unicode"/>
                <a:cs typeface="Lucida Sans Unicode"/>
              </a:rPr>
              <a:t>– </a:t>
            </a:r>
            <a:r>
              <a:rPr sz="2700" spc="-5" dirty="0">
                <a:latin typeface="Lucida Sans Unicode"/>
                <a:cs typeface="Lucida Sans Unicode"/>
              </a:rPr>
              <a:t>in </a:t>
            </a:r>
            <a:r>
              <a:rPr sz="2700" spc="-10" dirty="0">
                <a:latin typeface="Lucida Sans Unicode"/>
                <a:cs typeface="Lucida Sans Unicode"/>
              </a:rPr>
              <a:t>complicated</a:t>
            </a:r>
            <a:r>
              <a:rPr sz="2700" spc="-5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cysts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3023" y="568451"/>
            <a:ext cx="5873496" cy="5486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668" y="1465834"/>
            <a:ext cx="6888480" cy="1310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/>
              <a:t>Routine blood inv are nonspecific </a:t>
            </a:r>
            <a:r>
              <a:rPr sz="2700" dirty="0"/>
              <a:t>– </a:t>
            </a:r>
            <a:r>
              <a:rPr sz="2700" spc="-5" dirty="0"/>
              <a:t>25%  esinophilia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/>
              <a:t>Raised</a:t>
            </a:r>
            <a:r>
              <a:rPr sz="2700" spc="-15" dirty="0"/>
              <a:t> </a:t>
            </a:r>
            <a:r>
              <a:rPr sz="2700" spc="-5" dirty="0"/>
              <a:t>bilirubin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3262706"/>
            <a:ext cx="7952740" cy="263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95"/>
              </a:spcBef>
            </a:pPr>
            <a:r>
              <a:rPr sz="19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900" dirty="0">
                <a:solidFill>
                  <a:srgbClr val="2CA1BE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Lucida Sans Unicode"/>
                <a:cs typeface="Lucida Sans Unicode"/>
              </a:rPr>
              <a:t>Indirect hemagglutination test and ELISA </a:t>
            </a:r>
            <a:r>
              <a:rPr sz="2800" spc="-10" dirty="0">
                <a:latin typeface="Lucida Sans Unicode"/>
                <a:cs typeface="Lucida Sans Unicode"/>
              </a:rPr>
              <a:t>are  the </a:t>
            </a:r>
            <a:r>
              <a:rPr sz="2800" spc="-5" dirty="0">
                <a:latin typeface="Lucida Sans Unicode"/>
                <a:cs typeface="Lucida Sans Unicode"/>
              </a:rPr>
              <a:t>most widely used methods for </a:t>
            </a:r>
            <a:r>
              <a:rPr sz="2800" spc="-10" dirty="0">
                <a:latin typeface="Lucida Sans Unicode"/>
                <a:cs typeface="Lucida Sans Unicode"/>
              </a:rPr>
              <a:t>detection  </a:t>
            </a:r>
            <a:r>
              <a:rPr sz="2800" spc="-5" dirty="0">
                <a:latin typeface="Lucida Sans Unicode"/>
                <a:cs typeface="Lucida Sans Unicode"/>
              </a:rPr>
              <a:t>of anti-Echinococcus </a:t>
            </a:r>
            <a:r>
              <a:rPr sz="2800" spc="-10" dirty="0">
                <a:latin typeface="Lucida Sans Unicode"/>
                <a:cs typeface="Lucida Sans Unicode"/>
              </a:rPr>
              <a:t>IgG</a:t>
            </a:r>
            <a:r>
              <a:rPr sz="2800" spc="75" dirty="0">
                <a:latin typeface="Lucida Sans Unicode"/>
                <a:cs typeface="Lucida Sans Unicode"/>
              </a:rPr>
              <a:t> </a:t>
            </a:r>
            <a:r>
              <a:rPr sz="2800" spc="-10" dirty="0">
                <a:latin typeface="Lucida Sans Unicode"/>
                <a:cs typeface="Lucida Sans Unicode"/>
              </a:rPr>
              <a:t>antibodies.</a:t>
            </a:r>
            <a:endParaRPr sz="2800">
              <a:latin typeface="Lucida Sans Unicode"/>
              <a:cs typeface="Lucida Sans Unicode"/>
            </a:endParaRPr>
          </a:p>
          <a:p>
            <a:pPr marL="268605" marR="338455" indent="-256540">
              <a:lnSpc>
                <a:spcPct val="100000"/>
              </a:lnSpc>
              <a:spcBef>
                <a:spcPts val="400"/>
              </a:spcBef>
              <a:tabLst>
                <a:tab pos="268605" algn="l"/>
              </a:tabLst>
            </a:pPr>
            <a:r>
              <a:rPr sz="19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90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Lucida Sans Unicode"/>
                <a:cs typeface="Lucida Sans Unicode"/>
              </a:rPr>
              <a:t>false </a:t>
            </a:r>
            <a:r>
              <a:rPr sz="2800" spc="-10" dirty="0">
                <a:latin typeface="Lucida Sans Unicode"/>
                <a:cs typeface="Lucida Sans Unicode"/>
              </a:rPr>
              <a:t>positive results- </a:t>
            </a:r>
            <a:r>
              <a:rPr sz="2800" spc="-5" dirty="0">
                <a:latin typeface="Lucida Sans Unicode"/>
                <a:cs typeface="Lucida Sans Unicode"/>
              </a:rPr>
              <a:t>schistosomiasis and  nematode infestations - not specific for  diagnosing</a:t>
            </a:r>
            <a:r>
              <a:rPr sz="2800" spc="20" dirty="0">
                <a:latin typeface="Lucida Sans Unicode"/>
                <a:cs typeface="Lucida Sans Unicode"/>
              </a:rPr>
              <a:t> </a:t>
            </a:r>
            <a:r>
              <a:rPr sz="2800" spc="-5" dirty="0">
                <a:latin typeface="Lucida Sans Unicode"/>
                <a:cs typeface="Lucida Sans Unicode"/>
              </a:rPr>
              <a:t>hydatidosis.</a:t>
            </a:r>
            <a:endParaRPr sz="28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3023" y="592836"/>
            <a:ext cx="3483864" cy="530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668" y="1413027"/>
            <a:ext cx="7611109" cy="226060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500"/>
              </a:spcBef>
            </a:pPr>
            <a:r>
              <a:rPr sz="19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900" dirty="0">
                <a:solidFill>
                  <a:srgbClr val="2CA1BE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Immunoelectrophoresis</a:t>
            </a:r>
            <a:r>
              <a:rPr b="1" spc="15" dirty="0">
                <a:solidFill>
                  <a:srgbClr val="040F12"/>
                </a:solidFill>
                <a:latin typeface="Lucida Sans Unicode"/>
                <a:cs typeface="Lucida Sans Unicode"/>
              </a:rPr>
              <a:t> </a:t>
            </a:r>
            <a:r>
              <a:rPr b="1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:</a:t>
            </a:r>
            <a:endParaRPr sz="1900">
              <a:latin typeface="Lucida Sans Unicode"/>
              <a:cs typeface="Lucida Sans Unicode"/>
            </a:endParaRPr>
          </a:p>
          <a:p>
            <a:pPr marL="12700" marR="5080" indent="112395" algn="just">
              <a:lnSpc>
                <a:spcPct val="100000"/>
              </a:lnSpc>
              <a:spcBef>
                <a:spcPts val="395"/>
              </a:spcBef>
            </a:pPr>
            <a:r>
              <a:rPr spc="-5" dirty="0">
                <a:solidFill>
                  <a:srgbClr val="040F12"/>
                </a:solidFill>
              </a:rPr>
              <a:t>depends on </a:t>
            </a:r>
            <a:r>
              <a:rPr spc="-10" dirty="0">
                <a:solidFill>
                  <a:srgbClr val="040F12"/>
                </a:solidFill>
              </a:rPr>
              <a:t>the </a:t>
            </a:r>
            <a:r>
              <a:rPr spc="-5" dirty="0">
                <a:solidFill>
                  <a:srgbClr val="040F12"/>
                </a:solidFill>
              </a:rPr>
              <a:t>formation of specific </a:t>
            </a:r>
            <a:r>
              <a:rPr spc="-10" dirty="0">
                <a:solidFill>
                  <a:srgbClr val="040F12"/>
                </a:solidFill>
              </a:rPr>
              <a:t>arc of  precipitation </a:t>
            </a:r>
            <a:r>
              <a:rPr spc="-5" dirty="0">
                <a:solidFill>
                  <a:srgbClr val="040F12"/>
                </a:solidFill>
              </a:rPr>
              <a:t>( called arc 5 ) which is </a:t>
            </a:r>
            <a:r>
              <a:rPr b="1" dirty="0">
                <a:solidFill>
                  <a:srgbClr val="040F12"/>
                </a:solidFill>
                <a:latin typeface="Lucida Sans Unicode"/>
                <a:cs typeface="Lucida Sans Unicode"/>
              </a:rPr>
              <a:t>highly  </a:t>
            </a:r>
            <a:r>
              <a:rPr b="1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specific </a:t>
            </a:r>
            <a:r>
              <a:rPr spc="-10" dirty="0">
                <a:solidFill>
                  <a:srgbClr val="040F12"/>
                </a:solidFill>
              </a:rPr>
              <a:t>and can </a:t>
            </a:r>
            <a:r>
              <a:rPr spc="-5" dirty="0">
                <a:solidFill>
                  <a:srgbClr val="040F12"/>
                </a:solidFill>
              </a:rPr>
              <a:t>be used </a:t>
            </a:r>
            <a:r>
              <a:rPr spc="-10" dirty="0">
                <a:solidFill>
                  <a:srgbClr val="040F12"/>
                </a:solidFill>
              </a:rPr>
              <a:t>to </a:t>
            </a:r>
            <a:r>
              <a:rPr b="1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exclude </a:t>
            </a:r>
            <a:r>
              <a:rPr b="1" spc="5" dirty="0">
                <a:solidFill>
                  <a:srgbClr val="040F12"/>
                </a:solidFill>
                <a:latin typeface="Lucida Sans Unicode"/>
                <a:cs typeface="Lucida Sans Unicode"/>
              </a:rPr>
              <a:t>cross-  </a:t>
            </a:r>
            <a:r>
              <a:rPr b="1" dirty="0">
                <a:solidFill>
                  <a:srgbClr val="040F12"/>
                </a:solidFill>
                <a:latin typeface="Lucida Sans Unicode"/>
                <a:cs typeface="Lucida Sans Unicode"/>
              </a:rPr>
              <a:t>reactions </a:t>
            </a:r>
            <a:r>
              <a:rPr spc="-10" dirty="0">
                <a:solidFill>
                  <a:srgbClr val="040F12"/>
                </a:solidFill>
              </a:rPr>
              <a:t>caused </a:t>
            </a:r>
            <a:r>
              <a:rPr spc="-5" dirty="0">
                <a:solidFill>
                  <a:srgbClr val="040F12"/>
                </a:solidFill>
              </a:rPr>
              <a:t>by noncestode</a:t>
            </a:r>
            <a:r>
              <a:rPr spc="45" dirty="0">
                <a:solidFill>
                  <a:srgbClr val="040F12"/>
                </a:solidFill>
              </a:rPr>
              <a:t> </a:t>
            </a:r>
            <a:r>
              <a:rPr spc="-10" dirty="0">
                <a:solidFill>
                  <a:srgbClr val="040F12"/>
                </a:solidFill>
              </a:rPr>
              <a:t>parasites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4179189"/>
            <a:ext cx="6221730" cy="1310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ELISA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is useful in 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followup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to</a:t>
            </a:r>
            <a:r>
              <a:rPr sz="2700" spc="-155" dirty="0">
                <a:solidFill>
                  <a:srgbClr val="040F12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detect  recurrence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Casoni’ 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s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intradermal</a:t>
            </a:r>
            <a:r>
              <a:rPr sz="2700" spc="-75" dirty="0">
                <a:solidFill>
                  <a:srgbClr val="040F12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test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3023" y="592836"/>
            <a:ext cx="3483864" cy="530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65834"/>
            <a:ext cx="2105025" cy="3211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Plain</a:t>
            </a:r>
            <a:r>
              <a:rPr sz="2700" spc="-7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xray</a:t>
            </a:r>
            <a:endParaRPr sz="27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15" dirty="0">
                <a:latin typeface="Lucida Sans Unicode"/>
                <a:cs typeface="Lucida Sans Unicode"/>
              </a:rPr>
              <a:t>Ultra</a:t>
            </a:r>
            <a:r>
              <a:rPr sz="2700" spc="5" dirty="0">
                <a:latin typeface="Lucida Sans Unicode"/>
                <a:cs typeface="Lucida Sans Unicode"/>
              </a:rPr>
              <a:t>s</a:t>
            </a:r>
            <a:r>
              <a:rPr sz="2700" spc="-5" dirty="0">
                <a:latin typeface="Lucida Sans Unicode"/>
                <a:cs typeface="Lucida Sans Unicode"/>
              </a:rPr>
              <a:t>ou</a:t>
            </a:r>
            <a:r>
              <a:rPr sz="2700" spc="5" dirty="0">
                <a:latin typeface="Lucida Sans Unicode"/>
                <a:cs typeface="Lucida Sans Unicode"/>
              </a:rPr>
              <a:t>n</a:t>
            </a:r>
            <a:r>
              <a:rPr sz="2700" dirty="0">
                <a:latin typeface="Lucida Sans Unicode"/>
                <a:cs typeface="Lucida Sans Unicode"/>
              </a:rPr>
              <a:t>d</a:t>
            </a:r>
            <a:endParaRPr sz="27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68605" algn="l"/>
              </a:tabLst>
            </a:pPr>
            <a:r>
              <a:rPr sz="1800" spc="2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2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Ct</a:t>
            </a:r>
            <a:endParaRPr sz="27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Mri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3023" y="592836"/>
            <a:ext cx="2010156" cy="530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41449"/>
            <a:ext cx="3072130" cy="4343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8605" algn="l"/>
              </a:tabLst>
            </a:pPr>
            <a:r>
              <a:rPr sz="17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70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Lucida Sans Unicode"/>
                <a:cs typeface="Lucida Sans Unicode"/>
              </a:rPr>
              <a:t>Plain </a:t>
            </a:r>
            <a:r>
              <a:rPr sz="2500" spc="-10" dirty="0">
                <a:latin typeface="Lucida Sans Unicode"/>
                <a:cs typeface="Lucida Sans Unicode"/>
              </a:rPr>
              <a:t>xray</a:t>
            </a:r>
            <a:endParaRPr sz="2500">
              <a:latin typeface="Lucida Sans Unicode"/>
              <a:cs typeface="Lucida Sans Unicode"/>
            </a:endParaRPr>
          </a:p>
          <a:p>
            <a:pPr marL="212090" marR="904875" indent="-200025">
              <a:lnSpc>
                <a:spcPct val="103600"/>
              </a:lnSpc>
              <a:spcBef>
                <a:spcPts val="3085"/>
              </a:spcBef>
              <a:tabLst>
                <a:tab pos="268605" algn="l"/>
              </a:tabLst>
            </a:pPr>
            <a:r>
              <a:rPr sz="17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700" dirty="0">
                <a:solidFill>
                  <a:srgbClr val="2CA1BE"/>
                </a:solidFill>
                <a:latin typeface="Times New Roman"/>
                <a:cs typeface="Times New Roman"/>
              </a:rPr>
              <a:t>		</a:t>
            </a:r>
            <a:r>
              <a:rPr sz="2500" spc="-10" dirty="0">
                <a:latin typeface="Lucida Sans Unicode"/>
                <a:cs typeface="Lucida Sans Unicode"/>
              </a:rPr>
              <a:t>Findings are  </a:t>
            </a:r>
            <a:r>
              <a:rPr sz="2500" spc="-5" dirty="0">
                <a:latin typeface="Lucida Sans Unicode"/>
                <a:cs typeface="Lucida Sans Unicode"/>
              </a:rPr>
              <a:t>nonspecific</a:t>
            </a:r>
            <a:endParaRPr sz="2500">
              <a:latin typeface="Lucida Sans Unicode"/>
              <a:cs typeface="Lucida Sans Unicode"/>
            </a:endParaRPr>
          </a:p>
          <a:p>
            <a:pPr marL="113030">
              <a:lnSpc>
                <a:spcPct val="100000"/>
              </a:lnSpc>
              <a:spcBef>
                <a:spcPts val="100"/>
              </a:spcBef>
            </a:pPr>
            <a:r>
              <a:rPr sz="2500" spc="-5" dirty="0">
                <a:latin typeface="Lucida Sans Unicode"/>
                <a:cs typeface="Lucida Sans Unicode"/>
              </a:rPr>
              <a:t>&amp; non</a:t>
            </a:r>
            <a:r>
              <a:rPr sz="2500" spc="-35" dirty="0">
                <a:latin typeface="Lucida Sans Unicode"/>
                <a:cs typeface="Lucida Sans Unicode"/>
              </a:rPr>
              <a:t> </a:t>
            </a:r>
            <a:r>
              <a:rPr sz="2500" spc="-10" dirty="0">
                <a:latin typeface="Lucida Sans Unicode"/>
                <a:cs typeface="Lucida Sans Unicode"/>
              </a:rPr>
              <a:t>revealing</a:t>
            </a:r>
            <a:endParaRPr sz="2500">
              <a:latin typeface="Lucida Sans Unicode"/>
              <a:cs typeface="Lucida Sans Unicode"/>
            </a:endParaRPr>
          </a:p>
          <a:p>
            <a:pPr marL="12700" marR="5080">
              <a:lnSpc>
                <a:spcPct val="103299"/>
              </a:lnSpc>
              <a:spcBef>
                <a:spcPts val="3105"/>
              </a:spcBef>
              <a:tabLst>
                <a:tab pos="268605" algn="l"/>
              </a:tabLst>
            </a:pPr>
            <a:r>
              <a:rPr sz="17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70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500" spc="-5" dirty="0">
                <a:latin typeface="Lucida Sans Unicode"/>
                <a:cs typeface="Lucida Sans Unicode"/>
              </a:rPr>
              <a:t>Thin </a:t>
            </a:r>
            <a:r>
              <a:rPr sz="2500" spc="-10" dirty="0">
                <a:latin typeface="Lucida Sans Unicode"/>
                <a:cs typeface="Lucida Sans Unicode"/>
              </a:rPr>
              <a:t>rim of  calcification  delineating </a:t>
            </a:r>
            <a:r>
              <a:rPr sz="2500" spc="-5" dirty="0">
                <a:latin typeface="Lucida Sans Unicode"/>
                <a:cs typeface="Lucida Sans Unicode"/>
              </a:rPr>
              <a:t>a </a:t>
            </a:r>
            <a:r>
              <a:rPr sz="2500" spc="-10" dirty="0">
                <a:latin typeface="Lucida Sans Unicode"/>
                <a:cs typeface="Lucida Sans Unicode"/>
              </a:rPr>
              <a:t>cyst is  </a:t>
            </a:r>
            <a:r>
              <a:rPr sz="2500" spc="-5" dirty="0">
                <a:latin typeface="Lucida Sans Unicode"/>
                <a:cs typeface="Lucida Sans Unicode"/>
              </a:rPr>
              <a:t>suggestive </a:t>
            </a:r>
            <a:r>
              <a:rPr sz="2500" spc="-10" dirty="0">
                <a:latin typeface="Lucida Sans Unicode"/>
                <a:cs typeface="Lucida Sans Unicode"/>
              </a:rPr>
              <a:t>of  </a:t>
            </a:r>
            <a:r>
              <a:rPr sz="2500" spc="-5" dirty="0">
                <a:latin typeface="Lucida Sans Unicode"/>
                <a:cs typeface="Lucida Sans Unicode"/>
              </a:rPr>
              <a:t>echinococcus</a:t>
            </a:r>
            <a:r>
              <a:rPr sz="2500" spc="-40" dirty="0">
                <a:latin typeface="Lucida Sans Unicode"/>
                <a:cs typeface="Lucida Sans Unicode"/>
              </a:rPr>
              <a:t> </a:t>
            </a:r>
            <a:r>
              <a:rPr sz="2500" spc="-5" dirty="0">
                <a:latin typeface="Lucida Sans Unicode"/>
                <a:cs typeface="Lucida Sans Unicode"/>
              </a:rPr>
              <a:t>cyst</a:t>
            </a:r>
            <a:endParaRPr sz="2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3023" y="592836"/>
            <a:ext cx="2010156" cy="530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886200" y="1295400"/>
            <a:ext cx="5190744" cy="4695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33829"/>
            <a:ext cx="7905750" cy="4766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b="1" dirty="0">
                <a:latin typeface="Lucida Sans Unicode"/>
                <a:cs typeface="Lucida Sans Unicode"/>
              </a:rPr>
              <a:t>Ultrasound</a:t>
            </a:r>
            <a:endParaRPr sz="2700">
              <a:latin typeface="Lucida Sans Unicode"/>
              <a:cs typeface="Lucida Sans Unicode"/>
            </a:endParaRPr>
          </a:p>
          <a:p>
            <a:pPr marL="120650">
              <a:lnSpc>
                <a:spcPct val="100000"/>
              </a:lnSpc>
              <a:spcBef>
                <a:spcPts val="85"/>
              </a:spcBef>
            </a:pPr>
            <a:r>
              <a:rPr sz="2700" spc="-5" dirty="0">
                <a:latin typeface="Lucida Sans Unicode"/>
                <a:cs typeface="Lucida Sans Unicode"/>
              </a:rPr>
              <a:t>primary dx </a:t>
            </a:r>
            <a:r>
              <a:rPr sz="2700" dirty="0">
                <a:latin typeface="Lucida Sans Unicode"/>
                <a:cs typeface="Lucida Sans Unicode"/>
              </a:rPr>
              <a:t>&amp; </a:t>
            </a:r>
            <a:r>
              <a:rPr sz="2700" spc="-5" dirty="0">
                <a:latin typeface="Lucida Sans Unicode"/>
                <a:cs typeface="Lucida Sans Unicode"/>
              </a:rPr>
              <a:t>diagnostic accuracy of</a:t>
            </a:r>
            <a:r>
              <a:rPr sz="2700" spc="-40" dirty="0">
                <a:latin typeface="Lucida Sans Unicode"/>
                <a:cs typeface="Lucida Sans Unicode"/>
              </a:rPr>
              <a:t> </a:t>
            </a:r>
            <a:r>
              <a:rPr sz="2700" spc="-10" dirty="0">
                <a:latin typeface="Lucida Sans Unicode"/>
                <a:cs typeface="Lucida Sans Unicode"/>
              </a:rPr>
              <a:t>90%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Usual </a:t>
            </a:r>
            <a:r>
              <a:rPr sz="2700" spc="-5" dirty="0">
                <a:latin typeface="Lucida Sans Unicode"/>
                <a:cs typeface="Lucida Sans Unicode"/>
              </a:rPr>
              <a:t>findings</a:t>
            </a:r>
            <a:r>
              <a:rPr sz="2700" spc="-40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:</a:t>
            </a:r>
            <a:endParaRPr sz="2700">
              <a:latin typeface="Lucida Sans Unicode"/>
              <a:cs typeface="Lucida Sans Unicode"/>
            </a:endParaRPr>
          </a:p>
          <a:p>
            <a:pPr marL="527685" marR="304165" indent="-515620">
              <a:lnSpc>
                <a:spcPct val="90000"/>
              </a:lnSpc>
              <a:spcBef>
                <a:spcPts val="395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b="1" dirty="0">
                <a:latin typeface="Lucida Sans Unicode"/>
                <a:cs typeface="Lucida Sans Unicode"/>
              </a:rPr>
              <a:t>Solitary </a:t>
            </a:r>
            <a:r>
              <a:rPr sz="2700" b="1" spc="5" dirty="0">
                <a:latin typeface="Lucida Sans Unicode"/>
                <a:cs typeface="Lucida Sans Unicode"/>
              </a:rPr>
              <a:t>cyst </a:t>
            </a:r>
            <a:r>
              <a:rPr sz="2700" dirty="0">
                <a:latin typeface="Lucida Sans Unicode"/>
                <a:cs typeface="Lucida Sans Unicode"/>
              </a:rPr>
              <a:t>– features </a:t>
            </a:r>
            <a:r>
              <a:rPr sz="2700" spc="-5" dirty="0">
                <a:latin typeface="Lucida Sans Unicode"/>
                <a:cs typeface="Lucida Sans Unicode"/>
              </a:rPr>
              <a:t>suggestive include  dependant debris (hydatid </a:t>
            </a:r>
            <a:r>
              <a:rPr sz="2700" dirty="0">
                <a:latin typeface="Lucida Sans Unicode"/>
                <a:cs typeface="Lucida Sans Unicode"/>
              </a:rPr>
              <a:t>sand) </a:t>
            </a:r>
            <a:r>
              <a:rPr sz="2700" spc="-5" dirty="0">
                <a:latin typeface="Lucida Sans Unicode"/>
                <a:cs typeface="Lucida Sans Unicode"/>
              </a:rPr>
              <a:t>moving  freely with change in position; presence of  wall</a:t>
            </a:r>
            <a:r>
              <a:rPr sz="2700" spc="-20" dirty="0">
                <a:latin typeface="Lucida Sans Unicode"/>
                <a:cs typeface="Lucida Sans Unicode"/>
              </a:rPr>
              <a:t> </a:t>
            </a:r>
            <a:r>
              <a:rPr sz="2700" spc="-10" dirty="0">
                <a:latin typeface="Lucida Sans Unicode"/>
                <a:cs typeface="Lucida Sans Unicode"/>
              </a:rPr>
              <a:t>calcification</a:t>
            </a:r>
            <a:endParaRPr sz="2700">
              <a:latin typeface="Lucida Sans Unicode"/>
              <a:cs typeface="Lucida Sans Unicode"/>
            </a:endParaRPr>
          </a:p>
          <a:p>
            <a:pPr marL="527685" marR="386715" indent="-515620">
              <a:lnSpc>
                <a:spcPts val="2920"/>
              </a:lnSpc>
              <a:spcBef>
                <a:spcPts val="445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b="1" dirty="0">
                <a:latin typeface="Lucida Sans Unicode"/>
                <a:cs typeface="Lucida Sans Unicode"/>
              </a:rPr>
              <a:t>Water lily sign </a:t>
            </a:r>
            <a:r>
              <a:rPr sz="2700" b="1" spc="-5" dirty="0">
                <a:latin typeface="Lucida Sans Unicode"/>
                <a:cs typeface="Lucida Sans Unicode"/>
              </a:rPr>
              <a:t>– </a:t>
            </a:r>
            <a:r>
              <a:rPr sz="2700" dirty="0">
                <a:latin typeface="Lucida Sans Unicode"/>
                <a:cs typeface="Lucida Sans Unicode"/>
              </a:rPr>
              <a:t>separation </a:t>
            </a:r>
            <a:r>
              <a:rPr sz="2700" spc="-5" dirty="0">
                <a:latin typeface="Lucida Sans Unicode"/>
                <a:cs typeface="Lucida Sans Unicode"/>
              </a:rPr>
              <a:t>of</a:t>
            </a:r>
            <a:r>
              <a:rPr sz="2700" spc="-16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membranes  due to collapse of germinal</a:t>
            </a:r>
            <a:r>
              <a:rPr sz="2700" spc="-7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layer</a:t>
            </a:r>
            <a:endParaRPr sz="2700">
              <a:latin typeface="Lucida Sans Unicode"/>
              <a:cs typeface="Lucida Sans Unicode"/>
            </a:endParaRPr>
          </a:p>
          <a:p>
            <a:pPr marL="527685" marR="5080" indent="-515620">
              <a:lnSpc>
                <a:spcPct val="90000"/>
              </a:lnSpc>
              <a:spcBef>
                <a:spcPts val="350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b="1" dirty="0">
                <a:latin typeface="Lucida Sans Unicode"/>
                <a:cs typeface="Lucida Sans Unicode"/>
              </a:rPr>
              <a:t>Daughter cysts </a:t>
            </a:r>
            <a:r>
              <a:rPr sz="2700" dirty="0">
                <a:latin typeface="Lucida Sans Unicode"/>
                <a:cs typeface="Lucida Sans Unicode"/>
              </a:rPr>
              <a:t>– most </a:t>
            </a:r>
            <a:r>
              <a:rPr sz="2700" spc="-5" dirty="0">
                <a:latin typeface="Lucida Sans Unicode"/>
                <a:cs typeface="Lucida Sans Unicode"/>
              </a:rPr>
              <a:t>charecteristic </a:t>
            </a:r>
            <a:r>
              <a:rPr sz="2700" dirty="0">
                <a:latin typeface="Lucida Sans Unicode"/>
                <a:cs typeface="Lucida Sans Unicode"/>
              </a:rPr>
              <a:t>sign  with </a:t>
            </a:r>
            <a:r>
              <a:rPr sz="2700" spc="-5" dirty="0">
                <a:latin typeface="Lucida Sans Unicode"/>
                <a:cs typeface="Lucida Sans Unicode"/>
              </a:rPr>
              <a:t>cyst in </a:t>
            </a:r>
            <a:r>
              <a:rPr sz="2700" dirty="0">
                <a:latin typeface="Lucida Sans Unicode"/>
                <a:cs typeface="Lucida Sans Unicode"/>
              </a:rPr>
              <a:t>a </a:t>
            </a:r>
            <a:r>
              <a:rPr sz="2700" spc="-5" dirty="0">
                <a:latin typeface="Lucida Sans Unicode"/>
                <a:cs typeface="Lucida Sans Unicode"/>
              </a:rPr>
              <a:t>cyst </a:t>
            </a:r>
            <a:r>
              <a:rPr sz="2700" dirty="0">
                <a:latin typeface="Lucida Sans Unicode"/>
                <a:cs typeface="Lucida Sans Unicode"/>
              </a:rPr>
              <a:t>– </a:t>
            </a:r>
            <a:r>
              <a:rPr sz="2700" spc="-5" dirty="0">
                <a:latin typeface="Lucida Sans Unicode"/>
                <a:cs typeface="Lucida Sans Unicode"/>
              </a:rPr>
              <a:t>cart wheel </a:t>
            </a:r>
            <a:r>
              <a:rPr sz="2700" dirty="0">
                <a:latin typeface="Lucida Sans Unicode"/>
                <a:cs typeface="Lucida Sans Unicode"/>
              </a:rPr>
              <a:t>/</a:t>
            </a:r>
            <a:r>
              <a:rPr sz="2700" spc="-114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honeycomb  </a:t>
            </a:r>
            <a:r>
              <a:rPr sz="2700" spc="-5" dirty="0">
                <a:latin typeface="Lucida Sans Unicode"/>
                <a:cs typeface="Lucida Sans Unicode"/>
              </a:rPr>
              <a:t>cyst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3023" y="592836"/>
            <a:ext cx="2010156" cy="530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534032"/>
            <a:ext cx="6753225" cy="269811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Zoonotic</a:t>
            </a:r>
            <a:r>
              <a:rPr sz="2700" spc="-5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disease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Causative</a:t>
            </a:r>
            <a:r>
              <a:rPr sz="2700" spc="-114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agents</a:t>
            </a:r>
            <a:endParaRPr sz="2700">
              <a:latin typeface="Lucida Sans Unicode"/>
              <a:cs typeface="Lucida Sans Unicode"/>
            </a:endParaRPr>
          </a:p>
          <a:p>
            <a:pPr marL="527685" marR="785495" indent="-51562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latin typeface="Lucida Sans Unicode"/>
                <a:cs typeface="Lucida Sans Unicode"/>
              </a:rPr>
              <a:t>Echinococcus granulosus (</a:t>
            </a:r>
            <a:r>
              <a:rPr sz="2700" spc="-12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cystic  echinococcus</a:t>
            </a:r>
            <a:r>
              <a:rPr sz="2700" spc="10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)</a:t>
            </a:r>
            <a:endParaRPr sz="2700">
              <a:latin typeface="Lucida Sans Unicode"/>
              <a:cs typeface="Lucida Sans Unicode"/>
            </a:endParaRPr>
          </a:p>
          <a:p>
            <a:pPr marL="527685" marR="5080" indent="-515620">
              <a:lnSpc>
                <a:spcPct val="100000"/>
              </a:lnSpc>
              <a:spcBef>
                <a:spcPts val="405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Echinococcus multilocularis </a:t>
            </a:r>
            <a:r>
              <a:rPr sz="2700" dirty="0">
                <a:latin typeface="Lucida Sans Unicode"/>
                <a:cs typeface="Lucida Sans Unicode"/>
              </a:rPr>
              <a:t>( </a:t>
            </a:r>
            <a:r>
              <a:rPr sz="2700" spc="-10" dirty="0">
                <a:latin typeface="Lucida Sans Unicode"/>
                <a:cs typeface="Lucida Sans Unicode"/>
              </a:rPr>
              <a:t>alveolar  </a:t>
            </a:r>
            <a:r>
              <a:rPr sz="2700" spc="-5" dirty="0">
                <a:latin typeface="Lucida Sans Unicode"/>
                <a:cs typeface="Lucida Sans Unicode"/>
              </a:rPr>
              <a:t>echinococcus</a:t>
            </a:r>
            <a:r>
              <a:rPr sz="2700" spc="10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)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82570" y="568451"/>
            <a:ext cx="3054815" cy="4474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668" y="1415891"/>
            <a:ext cx="7352030" cy="136080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b="1" dirty="0">
                <a:latin typeface="Lucida Sans Unicode"/>
                <a:cs typeface="Lucida Sans Unicode"/>
              </a:rPr>
              <a:t>Ultrasound</a:t>
            </a:r>
            <a:endParaRPr sz="2700">
              <a:latin typeface="Lucida Sans Unicode"/>
              <a:cs typeface="Lucida Sans Unicode"/>
            </a:endParaRPr>
          </a:p>
          <a:p>
            <a:pPr marL="268605" marR="5080" indent="-256540">
              <a:lnSpc>
                <a:spcPct val="100000"/>
              </a:lnSpc>
              <a:spcBef>
                <a:spcPts val="400"/>
              </a:spcBef>
              <a:tabLst>
                <a:tab pos="268605" algn="l"/>
              </a:tabLst>
            </a:pPr>
            <a:r>
              <a:rPr sz="1800" spc="2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2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b="1" dirty="0">
                <a:latin typeface="Lucida Sans Unicode"/>
                <a:cs typeface="Lucida Sans Unicode"/>
              </a:rPr>
              <a:t>Multiple cysts </a:t>
            </a:r>
            <a:r>
              <a:rPr sz="2700" dirty="0"/>
              <a:t>– multiple </a:t>
            </a:r>
            <a:r>
              <a:rPr sz="2700" spc="-5" dirty="0"/>
              <a:t>cysts with</a:t>
            </a:r>
            <a:r>
              <a:rPr sz="2700" spc="-135" dirty="0"/>
              <a:t> </a:t>
            </a:r>
            <a:r>
              <a:rPr sz="2700" spc="-5" dirty="0"/>
              <a:t>normal  intervening</a:t>
            </a:r>
            <a:r>
              <a:rPr sz="2700" spc="-20" dirty="0"/>
              <a:t> </a:t>
            </a:r>
            <a:r>
              <a:rPr sz="2700" spc="-5" dirty="0"/>
              <a:t>parenchyma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3023" y="592836"/>
            <a:ext cx="2010156" cy="530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09800" y="2819400"/>
            <a:ext cx="6376415" cy="3880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668" y="1465834"/>
            <a:ext cx="211010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b="1" dirty="0">
                <a:latin typeface="Lucida Sans Unicode"/>
                <a:cs typeface="Lucida Sans Unicode"/>
              </a:rPr>
              <a:t>Ultrasound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3023" y="592836"/>
            <a:ext cx="2010156" cy="530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81200" y="1905000"/>
            <a:ext cx="6077711" cy="4648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668" y="1465834"/>
            <a:ext cx="379666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/>
              <a:t>GHARBI</a:t>
            </a:r>
            <a:r>
              <a:rPr sz="2700" spc="-65" dirty="0"/>
              <a:t> </a:t>
            </a:r>
            <a:r>
              <a:rPr sz="2700" spc="-5" dirty="0"/>
              <a:t>classification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3023" y="592836"/>
            <a:ext cx="2010156" cy="530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8200" y="2057400"/>
            <a:ext cx="7772400" cy="4572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15891"/>
            <a:ext cx="7545705" cy="141097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CT</a:t>
            </a:r>
            <a:r>
              <a:rPr sz="2700" spc="-10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SCAN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268605" algn="l"/>
              </a:tabLst>
            </a:pPr>
            <a:r>
              <a:rPr sz="1800" spc="2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2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Highest sensitivity of imaging</a:t>
            </a:r>
            <a:r>
              <a:rPr sz="2700" spc="-2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98%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Best to detect number,size,location of</a:t>
            </a:r>
            <a:r>
              <a:rPr sz="2700" spc="-7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cysts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3023" y="592836"/>
            <a:ext cx="2010156" cy="530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91000" y="3131820"/>
            <a:ext cx="4617720" cy="26639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3127248"/>
            <a:ext cx="3377184" cy="26685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15891"/>
            <a:ext cx="5893435" cy="233616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Other </a:t>
            </a:r>
            <a:r>
              <a:rPr sz="2700" spc="-5" dirty="0">
                <a:latin typeface="Lucida Sans Unicode"/>
                <a:cs typeface="Lucida Sans Unicode"/>
              </a:rPr>
              <a:t>imaging</a:t>
            </a:r>
            <a:r>
              <a:rPr sz="2700" spc="-2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techniques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Angiography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Direct</a:t>
            </a:r>
            <a:r>
              <a:rPr sz="2700" spc="-10" dirty="0">
                <a:latin typeface="Lucida Sans Unicode"/>
                <a:cs typeface="Lucida Sans Unicode"/>
              </a:rPr>
              <a:t> cholangiography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09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Immunoscintigraphy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MRI </a:t>
            </a:r>
            <a:r>
              <a:rPr sz="2700" dirty="0">
                <a:latin typeface="Lucida Sans Unicode"/>
                <a:cs typeface="Lucida Sans Unicode"/>
              </a:rPr>
              <a:t>– no </a:t>
            </a:r>
            <a:r>
              <a:rPr sz="2700" spc="-10" dirty="0">
                <a:latin typeface="Lucida Sans Unicode"/>
                <a:cs typeface="Lucida Sans Unicode"/>
              </a:rPr>
              <a:t>real </a:t>
            </a:r>
            <a:r>
              <a:rPr sz="2700" spc="-5" dirty="0">
                <a:latin typeface="Lucida Sans Unicode"/>
                <a:cs typeface="Lucida Sans Unicode"/>
              </a:rPr>
              <a:t>advantage over</a:t>
            </a:r>
            <a:r>
              <a:rPr sz="2700" spc="-75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CT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3023" y="592836"/>
            <a:ext cx="2010156" cy="530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15891"/>
            <a:ext cx="4189095" cy="279844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Available </a:t>
            </a:r>
            <a:r>
              <a:rPr sz="2700" spc="-5" dirty="0">
                <a:latin typeface="Lucida Sans Unicode"/>
                <a:cs typeface="Lucida Sans Unicode"/>
              </a:rPr>
              <a:t>options</a:t>
            </a:r>
            <a:r>
              <a:rPr sz="2700" spc="-30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: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Medical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PAIR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09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Endoscopic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Surgical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37655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b="1" dirty="0">
                <a:latin typeface="Lucida Sans Unicode"/>
                <a:cs typeface="Lucida Sans Unicode"/>
              </a:rPr>
              <a:t>t/t of choice is</a:t>
            </a:r>
            <a:r>
              <a:rPr sz="2700" b="1" spc="-150" dirty="0">
                <a:latin typeface="Lucida Sans Unicode"/>
                <a:cs typeface="Lucida Sans Unicode"/>
              </a:rPr>
              <a:t> </a:t>
            </a:r>
            <a:r>
              <a:rPr sz="2700" b="1" spc="-5" dirty="0">
                <a:latin typeface="Lucida Sans Unicode"/>
                <a:cs typeface="Lucida Sans Unicode"/>
              </a:rPr>
              <a:t>surgery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9897" y="592836"/>
            <a:ext cx="2625048" cy="423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65834"/>
            <a:ext cx="271399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MEDICAL </a:t>
            </a:r>
            <a:r>
              <a:rPr sz="2700" spc="-5" dirty="0">
                <a:latin typeface="Lucida Sans Unicode"/>
                <a:cs typeface="Lucida Sans Unicode"/>
              </a:rPr>
              <a:t>T/T</a:t>
            </a:r>
            <a:r>
              <a:rPr sz="2700" spc="-110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: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5668" y="1926462"/>
            <a:ext cx="7712075" cy="17837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95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/>
              <a:t>Mebendazole(</a:t>
            </a:r>
            <a:r>
              <a:rPr spc="-5" dirty="0"/>
              <a:t>3-6 months </a:t>
            </a:r>
            <a:r>
              <a:rPr spc="-10" dirty="0"/>
              <a:t>orally </a:t>
            </a:r>
            <a:r>
              <a:rPr spc="-5" dirty="0"/>
              <a:t>in dosages  of </a:t>
            </a:r>
            <a:r>
              <a:rPr spc="-10" dirty="0"/>
              <a:t>40-50 </a:t>
            </a:r>
            <a:r>
              <a:rPr spc="-5" dirty="0"/>
              <a:t>mg/kg/d</a:t>
            </a:r>
            <a:r>
              <a:rPr sz="2700" spc="-5" dirty="0"/>
              <a:t>)</a:t>
            </a:r>
            <a:r>
              <a:rPr sz="2700" spc="50" dirty="0"/>
              <a:t> </a:t>
            </a:r>
            <a:r>
              <a:rPr sz="2700" dirty="0"/>
              <a:t>&amp;</a:t>
            </a:r>
            <a:endParaRPr sz="2700">
              <a:latin typeface="Times New Roman"/>
              <a:cs typeface="Times New Roman"/>
            </a:endParaRPr>
          </a:p>
          <a:p>
            <a:pPr marL="268605" marR="572135" indent="-256540">
              <a:lnSpc>
                <a:spcPct val="100000"/>
              </a:lnSpc>
              <a:spcBef>
                <a:spcPts val="405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/>
              <a:t>albendazole </a:t>
            </a:r>
            <a:r>
              <a:rPr sz="2700" spc="-10" dirty="0"/>
              <a:t>(</a:t>
            </a:r>
            <a:r>
              <a:rPr spc="-10" dirty="0"/>
              <a:t>10-15 </a:t>
            </a:r>
            <a:r>
              <a:rPr spc="-5" dirty="0"/>
              <a:t>mg/kg/d </a:t>
            </a:r>
            <a:r>
              <a:rPr spc="-10" dirty="0"/>
              <a:t>orally </a:t>
            </a:r>
            <a:r>
              <a:rPr spc="-5" dirty="0"/>
              <a:t>3-6  mnths with intervals of 14 days</a:t>
            </a:r>
            <a:r>
              <a:rPr spc="60" dirty="0"/>
              <a:t> </a:t>
            </a:r>
            <a:r>
              <a:rPr sz="2700" dirty="0"/>
              <a:t>)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668" y="3737229"/>
            <a:ext cx="7910195" cy="2545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Praziquantel : most </a:t>
            </a:r>
            <a:r>
              <a:rPr sz="2700" spc="-10" dirty="0">
                <a:solidFill>
                  <a:srgbClr val="040F12"/>
                </a:solidFill>
                <a:latin typeface="Lucida Sans Unicode"/>
                <a:cs typeface="Lucida Sans Unicode"/>
              </a:rPr>
              <a:t>active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and rapid</a:t>
            </a:r>
            <a:r>
              <a:rPr sz="2700" spc="-130" dirty="0">
                <a:solidFill>
                  <a:srgbClr val="040F12"/>
                </a:solidFill>
                <a:latin typeface="Lucida Sans Unicode"/>
                <a:cs typeface="Lucida Sans Unicode"/>
              </a:rPr>
              <a:t> 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scolicidal 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agent 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but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it 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has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poor effect on 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germinal</a:t>
            </a:r>
            <a:r>
              <a:rPr sz="2700" spc="-100" dirty="0">
                <a:solidFill>
                  <a:srgbClr val="040F12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layer</a:t>
            </a:r>
            <a:endParaRPr sz="2700">
              <a:latin typeface="Lucida Sans Unicode"/>
              <a:cs typeface="Lucida Sans Unicode"/>
            </a:endParaRPr>
          </a:p>
          <a:p>
            <a:pPr marL="12700" marR="520700" indent="215900">
              <a:lnSpc>
                <a:spcPct val="100000"/>
              </a:lnSpc>
              <a:spcBef>
                <a:spcPts val="395"/>
              </a:spcBef>
            </a:pP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so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it is of choice 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for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prophylaxis in pre</a:t>
            </a:r>
            <a:r>
              <a:rPr sz="2700" spc="-150" dirty="0">
                <a:solidFill>
                  <a:srgbClr val="040F12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and  post operative period in order to prevent  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secondary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implantation of spilled  </a:t>
            </a:r>
            <a:r>
              <a:rPr sz="2700" spc="-10" dirty="0">
                <a:solidFill>
                  <a:srgbClr val="040F12"/>
                </a:solidFill>
                <a:latin typeface="Lucida Sans Unicode"/>
                <a:cs typeface="Lucida Sans Unicode"/>
              </a:rPr>
              <a:t>protoscoleces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9897" y="592836"/>
            <a:ext cx="2625048" cy="423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65834"/>
            <a:ext cx="199136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MEDICAL</a:t>
            </a:r>
            <a:r>
              <a:rPr sz="2700" spc="-114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: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5668" y="1926462"/>
            <a:ext cx="7701915" cy="13595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68605" marR="5080" indent="-256540">
              <a:lnSpc>
                <a:spcPct val="99300"/>
              </a:lnSpc>
              <a:spcBef>
                <a:spcPts val="120"/>
              </a:spcBef>
              <a:tabLst>
                <a:tab pos="268605" algn="l"/>
              </a:tabLst>
            </a:pPr>
            <a:r>
              <a:rPr sz="19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90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b="1" dirty="0">
                <a:solidFill>
                  <a:srgbClr val="040F12"/>
                </a:solidFill>
                <a:latin typeface="Lucida Sans Unicode"/>
                <a:cs typeface="Lucida Sans Unicode"/>
              </a:rPr>
              <a:t>Indications</a:t>
            </a:r>
            <a:r>
              <a:rPr dirty="0">
                <a:solidFill>
                  <a:srgbClr val="040F12"/>
                </a:solidFill>
              </a:rPr>
              <a:t>: </a:t>
            </a:r>
            <a:r>
              <a:rPr spc="-10" dirty="0">
                <a:solidFill>
                  <a:srgbClr val="040F12"/>
                </a:solidFill>
              </a:rPr>
              <a:t>primary liver </a:t>
            </a:r>
            <a:r>
              <a:rPr spc="-5" dirty="0">
                <a:solidFill>
                  <a:srgbClr val="040F12"/>
                </a:solidFill>
              </a:rPr>
              <a:t>or </a:t>
            </a:r>
            <a:r>
              <a:rPr spc="-10" dirty="0">
                <a:solidFill>
                  <a:srgbClr val="040F12"/>
                </a:solidFill>
              </a:rPr>
              <a:t>lung cysts that  are </a:t>
            </a:r>
            <a:r>
              <a:rPr u="heavy" spc="-10" dirty="0">
                <a:solidFill>
                  <a:srgbClr val="040F12"/>
                </a:solidFill>
                <a:uFill>
                  <a:solidFill>
                    <a:srgbClr val="040F12"/>
                  </a:solidFill>
                </a:uFill>
              </a:rPr>
              <a:t>inoperable</a:t>
            </a:r>
            <a:r>
              <a:rPr spc="-10" dirty="0">
                <a:solidFill>
                  <a:srgbClr val="040F12"/>
                </a:solidFill>
              </a:rPr>
              <a:t> </a:t>
            </a:r>
            <a:r>
              <a:rPr spc="-5" dirty="0">
                <a:solidFill>
                  <a:srgbClr val="040F12"/>
                </a:solidFill>
              </a:rPr>
              <a:t>(because of </a:t>
            </a:r>
            <a:r>
              <a:rPr spc="-10" dirty="0">
                <a:solidFill>
                  <a:srgbClr val="040F12"/>
                </a:solidFill>
              </a:rPr>
              <a:t>location or  </a:t>
            </a:r>
            <a:r>
              <a:rPr spc="-5" dirty="0">
                <a:solidFill>
                  <a:srgbClr val="040F12"/>
                </a:solidFill>
              </a:rPr>
              <a:t>medical </a:t>
            </a:r>
            <a:r>
              <a:rPr spc="-10" dirty="0">
                <a:solidFill>
                  <a:srgbClr val="040F12"/>
                </a:solidFill>
              </a:rPr>
              <a:t>condition</a:t>
            </a:r>
            <a:r>
              <a:rPr sz="3200" spc="-10" dirty="0">
                <a:solidFill>
                  <a:srgbClr val="040F12"/>
                </a:solidFill>
              </a:rPr>
              <a:t>), </a:t>
            </a:r>
            <a:r>
              <a:rPr spc="-5" dirty="0">
                <a:solidFill>
                  <a:srgbClr val="040F12"/>
                </a:solidFill>
              </a:rPr>
              <a:t>and </a:t>
            </a:r>
            <a:r>
              <a:rPr u="heavy" spc="-10" dirty="0">
                <a:solidFill>
                  <a:srgbClr val="040F12"/>
                </a:solidFill>
                <a:uFill>
                  <a:solidFill>
                    <a:srgbClr val="040F12"/>
                  </a:solidFill>
                </a:uFill>
              </a:rPr>
              <a:t>peritoneal</a:t>
            </a:r>
            <a:r>
              <a:rPr u="heavy" dirty="0">
                <a:solidFill>
                  <a:srgbClr val="040F12"/>
                </a:solidFill>
                <a:uFill>
                  <a:solidFill>
                    <a:srgbClr val="040F12"/>
                  </a:solidFill>
                </a:uFill>
              </a:rPr>
              <a:t> </a:t>
            </a:r>
            <a:r>
              <a:rPr u="heavy" spc="-5" dirty="0">
                <a:solidFill>
                  <a:srgbClr val="040F12"/>
                </a:solidFill>
                <a:uFill>
                  <a:solidFill>
                    <a:srgbClr val="040F12"/>
                  </a:solidFill>
                </a:uFill>
              </a:rPr>
              <a:t>cysts</a:t>
            </a:r>
            <a:r>
              <a:rPr spc="-5" dirty="0">
                <a:solidFill>
                  <a:srgbClr val="040F12"/>
                </a:solidFill>
              </a:rPr>
              <a:t>.</a:t>
            </a:r>
            <a:endParaRPr sz="32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668" y="3381548"/>
            <a:ext cx="7869555" cy="214757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1900" spc="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endParaRPr sz="1900">
              <a:latin typeface="Wingdings 3"/>
              <a:cs typeface="Wingdings 3"/>
            </a:endParaRPr>
          </a:p>
          <a:p>
            <a:pPr marL="268605" marR="5080" indent="-256540">
              <a:lnSpc>
                <a:spcPct val="100000"/>
              </a:lnSpc>
              <a:spcBef>
                <a:spcPts val="580"/>
              </a:spcBef>
              <a:tabLst>
                <a:tab pos="268605" algn="l"/>
              </a:tabLst>
            </a:pPr>
            <a:r>
              <a:rPr sz="19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90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800" b="1" dirty="0">
                <a:solidFill>
                  <a:srgbClr val="040F12"/>
                </a:solidFill>
                <a:latin typeface="Lucida Sans Unicode"/>
                <a:cs typeface="Lucida Sans Unicode"/>
              </a:rPr>
              <a:t>Contraindications</a:t>
            </a:r>
            <a:r>
              <a:rPr sz="2800" dirty="0">
                <a:solidFill>
                  <a:srgbClr val="040F12"/>
                </a:solidFill>
                <a:latin typeface="Lucida Sans Unicode"/>
                <a:cs typeface="Lucida Sans Unicode"/>
              </a:rPr>
              <a:t>: </a:t>
            </a:r>
            <a:r>
              <a:rPr sz="28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Early </a:t>
            </a:r>
            <a:r>
              <a:rPr sz="2800" spc="-10" dirty="0">
                <a:solidFill>
                  <a:srgbClr val="040F12"/>
                </a:solidFill>
                <a:latin typeface="Lucida Sans Unicode"/>
                <a:cs typeface="Lucida Sans Unicode"/>
              </a:rPr>
              <a:t>pregnancy, bone  </a:t>
            </a:r>
            <a:r>
              <a:rPr sz="28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marrow suppression, chronic hepatic  disease, </a:t>
            </a:r>
            <a:r>
              <a:rPr sz="2800" spc="-10" dirty="0">
                <a:solidFill>
                  <a:srgbClr val="040F12"/>
                </a:solidFill>
                <a:latin typeface="Lucida Sans Unicode"/>
                <a:cs typeface="Lucida Sans Unicode"/>
              </a:rPr>
              <a:t>large </a:t>
            </a:r>
            <a:r>
              <a:rPr sz="28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cysts with </a:t>
            </a:r>
            <a:r>
              <a:rPr sz="2800" spc="-10" dirty="0">
                <a:solidFill>
                  <a:srgbClr val="040F12"/>
                </a:solidFill>
                <a:latin typeface="Lucida Sans Unicode"/>
                <a:cs typeface="Lucida Sans Unicode"/>
              </a:rPr>
              <a:t>the risk </a:t>
            </a:r>
            <a:r>
              <a:rPr sz="28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of rupture,  and inactive or </a:t>
            </a:r>
            <a:r>
              <a:rPr sz="2800" spc="-10" dirty="0">
                <a:solidFill>
                  <a:srgbClr val="040F12"/>
                </a:solidFill>
                <a:latin typeface="Lucida Sans Unicode"/>
                <a:cs typeface="Lucida Sans Unicode"/>
              </a:rPr>
              <a:t>calcified</a:t>
            </a:r>
            <a:r>
              <a:rPr sz="2800" spc="95" dirty="0">
                <a:solidFill>
                  <a:srgbClr val="040F12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cysts</a:t>
            </a:r>
            <a:endParaRPr sz="28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9897" y="592836"/>
            <a:ext cx="2625048" cy="423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668" y="1465834"/>
            <a:ext cx="6483985" cy="1310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/>
              <a:t>PAIR </a:t>
            </a:r>
            <a:r>
              <a:rPr sz="2700" spc="-5" dirty="0"/>
              <a:t>(puncture,aspiration,injection,re  aspiration)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b="1" dirty="0">
                <a:latin typeface="Lucida Sans Unicode"/>
                <a:cs typeface="Lucida Sans Unicode"/>
              </a:rPr>
              <a:t>Indications</a:t>
            </a:r>
            <a:r>
              <a:rPr sz="2700" dirty="0"/>
              <a:t>: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8" y="2749773"/>
            <a:ext cx="7743825" cy="312102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  <a:tabLst>
                <a:tab pos="527685" algn="l"/>
              </a:tabLst>
            </a:pPr>
            <a:r>
              <a:rPr sz="1800" spc="15" dirty="0">
                <a:solidFill>
                  <a:srgbClr val="2CA1BE"/>
                </a:solidFill>
                <a:latin typeface="Lucida Sans Unicode"/>
                <a:cs typeface="Lucida Sans Unicode"/>
              </a:rPr>
              <a:t>1.	</a:t>
            </a:r>
            <a:r>
              <a:rPr sz="2700" dirty="0">
                <a:latin typeface="Lucida Sans Unicode"/>
                <a:cs typeface="Lucida Sans Unicode"/>
              </a:rPr>
              <a:t>&gt; </a:t>
            </a:r>
            <a:r>
              <a:rPr sz="2700" spc="-5" dirty="0">
                <a:latin typeface="Lucida Sans Unicode"/>
                <a:cs typeface="Lucida Sans Unicode"/>
              </a:rPr>
              <a:t>5cm </a:t>
            </a:r>
            <a:r>
              <a:rPr sz="2700" dirty="0">
                <a:latin typeface="Lucida Sans Unicode"/>
                <a:cs typeface="Lucida Sans Unicode"/>
              </a:rPr>
              <a:t>(ty</a:t>
            </a:r>
            <a:r>
              <a:rPr sz="2700" spc="-1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1)</a:t>
            </a:r>
            <a:endParaRPr sz="2700">
              <a:latin typeface="Lucida Sans Unicode"/>
              <a:cs typeface="Lucida Sans Unicode"/>
            </a:endParaRPr>
          </a:p>
          <a:p>
            <a:pPr marL="527685" marR="768985" indent="-515620">
              <a:lnSpc>
                <a:spcPct val="100000"/>
              </a:lnSpc>
              <a:spcBef>
                <a:spcPts val="405"/>
              </a:spcBef>
              <a:buClr>
                <a:srgbClr val="2CA1BE"/>
              </a:buClr>
              <a:buSzPct val="66666"/>
              <a:buAutoNum type="arabicPeriod" startAt="2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cysts with detachment of membranes </a:t>
            </a:r>
            <a:r>
              <a:rPr sz="2700" dirty="0">
                <a:latin typeface="Lucida Sans Unicode"/>
                <a:cs typeface="Lucida Sans Unicode"/>
              </a:rPr>
              <a:t>,  </a:t>
            </a:r>
            <a:r>
              <a:rPr sz="2700" spc="-5" dirty="0">
                <a:latin typeface="Lucida Sans Unicode"/>
                <a:cs typeface="Lucida Sans Unicode"/>
              </a:rPr>
              <a:t>daughter</a:t>
            </a:r>
            <a:r>
              <a:rPr sz="2700" spc="-2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cysts</a:t>
            </a:r>
            <a:endParaRPr sz="2700">
              <a:latin typeface="Lucida Sans Unicode"/>
              <a:cs typeface="Lucida Sans Unicode"/>
            </a:endParaRPr>
          </a:p>
          <a:p>
            <a:pPr marL="527685" marR="5080" indent="-51562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6666"/>
              <a:buAutoNum type="arabicPeriod" startAt="2"/>
              <a:tabLst>
                <a:tab pos="527685" algn="l"/>
                <a:tab pos="528320" algn="l"/>
              </a:tabLst>
            </a:pPr>
            <a:r>
              <a:rPr sz="2700" dirty="0">
                <a:latin typeface="Lucida Sans Unicode"/>
                <a:cs typeface="Lucida Sans Unicode"/>
              </a:rPr>
              <a:t>multiple </a:t>
            </a:r>
            <a:r>
              <a:rPr sz="2700" spc="-5" dirty="0">
                <a:latin typeface="Lucida Sans Unicode"/>
                <a:cs typeface="Lucida Sans Unicode"/>
              </a:rPr>
              <a:t>cysts in segment I, II, and III of the  </a:t>
            </a:r>
            <a:r>
              <a:rPr sz="2700" spc="-10" dirty="0">
                <a:latin typeface="Lucida Sans Unicode"/>
                <a:cs typeface="Lucida Sans Unicode"/>
              </a:rPr>
              <a:t>liver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AutoNum type="arabicPeriod" startAt="2"/>
              <a:tabLst>
                <a:tab pos="527685" algn="l"/>
                <a:tab pos="528320" algn="l"/>
              </a:tabLst>
            </a:pPr>
            <a:r>
              <a:rPr sz="2700" b="1" spc="-5" dirty="0">
                <a:latin typeface="Lucida Sans Unicode"/>
                <a:cs typeface="Lucida Sans Unicode"/>
              </a:rPr>
              <a:t>relapse </a:t>
            </a:r>
            <a:r>
              <a:rPr sz="2700" spc="-5" dirty="0">
                <a:latin typeface="Lucida Sans Unicode"/>
                <a:cs typeface="Lucida Sans Unicode"/>
              </a:rPr>
              <a:t>after surgery or</a:t>
            </a:r>
            <a:r>
              <a:rPr sz="2700" spc="-8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chemotherapy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45"/>
              </a:spcBef>
              <a:buClr>
                <a:srgbClr val="2CA1BE"/>
              </a:buClr>
              <a:buSzPct val="66666"/>
              <a:buAutoNum type="arabicPeriod" startAt="2"/>
              <a:tabLst>
                <a:tab pos="527685" algn="l"/>
                <a:tab pos="528320" algn="l"/>
              </a:tabLst>
            </a:pPr>
            <a:r>
              <a:rPr sz="2400" spc="-5" dirty="0">
                <a:latin typeface="Lucida Sans Unicode"/>
                <a:cs typeface="Lucida Sans Unicode"/>
              </a:rPr>
              <a:t>patients refusing</a:t>
            </a:r>
            <a:r>
              <a:rPr sz="2400" spc="15" dirty="0">
                <a:latin typeface="Lucida Sans Unicode"/>
                <a:cs typeface="Lucida Sans Unicode"/>
              </a:rPr>
              <a:t> </a:t>
            </a:r>
            <a:r>
              <a:rPr sz="2400" dirty="0">
                <a:latin typeface="Lucida Sans Unicode"/>
                <a:cs typeface="Lucida Sans Unicode"/>
              </a:rPr>
              <a:t>surgery</a:t>
            </a:r>
            <a:endParaRPr sz="24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9897" y="592836"/>
            <a:ext cx="2625048" cy="423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15891"/>
            <a:ext cx="7588884" cy="404304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b="1" dirty="0">
                <a:latin typeface="Lucida Sans Unicode"/>
                <a:cs typeface="Lucida Sans Unicode"/>
              </a:rPr>
              <a:t>Contraindications</a:t>
            </a:r>
            <a:r>
              <a:rPr sz="2700" dirty="0">
                <a:latin typeface="Lucida Sans Unicode"/>
                <a:cs typeface="Lucida Sans Unicode"/>
              </a:rPr>
              <a:t>: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latin typeface="Lucida Sans Unicode"/>
                <a:cs typeface="Lucida Sans Unicode"/>
              </a:rPr>
              <a:t>Early</a:t>
            </a:r>
            <a:r>
              <a:rPr sz="2700" spc="-2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pregnancy</a:t>
            </a:r>
            <a:endParaRPr sz="2700">
              <a:latin typeface="Lucida Sans Unicode"/>
              <a:cs typeface="Lucida Sans Unicode"/>
            </a:endParaRPr>
          </a:p>
          <a:p>
            <a:pPr marL="527685" marR="5080" indent="-51562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lung cysts, inaccessible cysts, superficially  located cysts (risk of</a:t>
            </a:r>
            <a:r>
              <a:rPr sz="2700" spc="-1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spillage)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09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type II </a:t>
            </a:r>
            <a:r>
              <a:rPr sz="2700" dirty="0">
                <a:latin typeface="Lucida Sans Unicode"/>
                <a:cs typeface="Lucida Sans Unicode"/>
              </a:rPr>
              <a:t>honeycomb </a:t>
            </a:r>
            <a:r>
              <a:rPr sz="2700" spc="-5" dirty="0">
                <a:latin typeface="Lucida Sans Unicode"/>
                <a:cs typeface="Lucida Sans Unicode"/>
              </a:rPr>
              <a:t>cysts, type IV</a:t>
            </a:r>
            <a:r>
              <a:rPr sz="2700" spc="-5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cysts</a:t>
            </a:r>
            <a:endParaRPr sz="2700">
              <a:latin typeface="Lucida Sans Unicode"/>
              <a:cs typeface="Lucida Sans Unicode"/>
            </a:endParaRPr>
          </a:p>
          <a:p>
            <a:pPr marL="527685" marR="204470" indent="-51562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cysts communicating </a:t>
            </a:r>
            <a:r>
              <a:rPr sz="2700" dirty="0">
                <a:latin typeface="Lucida Sans Unicode"/>
                <a:cs typeface="Lucida Sans Unicode"/>
              </a:rPr>
              <a:t>with </a:t>
            </a:r>
            <a:r>
              <a:rPr sz="2700" spc="-5" dirty="0">
                <a:latin typeface="Lucida Sans Unicode"/>
                <a:cs typeface="Lucida Sans Unicode"/>
              </a:rPr>
              <a:t>the biliary tree  (risk of </a:t>
            </a:r>
            <a:r>
              <a:rPr sz="2700" dirty="0">
                <a:latin typeface="Lucida Sans Unicode"/>
                <a:cs typeface="Lucida Sans Unicode"/>
              </a:rPr>
              <a:t>sclerosing </a:t>
            </a:r>
            <a:r>
              <a:rPr sz="2700" spc="-5" dirty="0">
                <a:latin typeface="Lucida Sans Unicode"/>
                <a:cs typeface="Lucida Sans Unicode"/>
              </a:rPr>
              <a:t>cholangitis </a:t>
            </a:r>
            <a:r>
              <a:rPr sz="2700" dirty="0">
                <a:latin typeface="Lucida Sans Unicode"/>
                <a:cs typeface="Lucida Sans Unicode"/>
              </a:rPr>
              <a:t>from </a:t>
            </a:r>
            <a:r>
              <a:rPr sz="2700" spc="-5" dirty="0">
                <a:latin typeface="Lucida Sans Unicode"/>
                <a:cs typeface="Lucida Sans Unicode"/>
              </a:rPr>
              <a:t>the  scolecoidal</a:t>
            </a:r>
            <a:r>
              <a:rPr sz="2700" spc="-1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agent)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80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Inactive/ calcified</a:t>
            </a:r>
            <a:r>
              <a:rPr sz="2700" spc="-3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cysts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9897" y="592836"/>
            <a:ext cx="2625048" cy="423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433829"/>
            <a:ext cx="357568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900" algn="l"/>
              </a:tabLst>
            </a:pPr>
            <a:r>
              <a:rPr sz="1850" spc="15" dirty="0">
                <a:solidFill>
                  <a:srgbClr val="FF8118"/>
                </a:solidFill>
                <a:latin typeface="Wingdings 3"/>
                <a:cs typeface="Wingdings 3"/>
              </a:rPr>
              <a:t></a:t>
            </a:r>
            <a:r>
              <a:rPr sz="1850" spc="15" dirty="0">
                <a:solidFill>
                  <a:srgbClr val="FF8118"/>
                </a:solidFill>
                <a:latin typeface="Times New Roman"/>
                <a:cs typeface="Times New Roman"/>
              </a:rPr>
              <a:t>	</a:t>
            </a:r>
            <a:r>
              <a:rPr sz="2700" dirty="0"/>
              <a:t>Only </a:t>
            </a:r>
            <a:r>
              <a:rPr sz="2700" spc="-5" dirty="0"/>
              <a:t>2-8 mm</a:t>
            </a:r>
            <a:r>
              <a:rPr sz="2700" spc="-75" dirty="0"/>
              <a:t> </a:t>
            </a:r>
            <a:r>
              <a:rPr sz="2700" spc="-5" dirty="0"/>
              <a:t>long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255211"/>
            <a:ext cx="4690110" cy="2827655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0"/>
              </a:spcBef>
              <a:tabLst>
                <a:tab pos="469900" algn="l"/>
              </a:tabLst>
            </a:pPr>
            <a:r>
              <a:rPr sz="1850" spc="15" dirty="0">
                <a:solidFill>
                  <a:srgbClr val="FF8118"/>
                </a:solidFill>
                <a:latin typeface="Wingdings 3"/>
                <a:cs typeface="Wingdings 3"/>
              </a:rPr>
              <a:t></a:t>
            </a:r>
            <a:r>
              <a:rPr sz="1850" spc="15" dirty="0">
                <a:solidFill>
                  <a:srgbClr val="FF8118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Usually </a:t>
            </a:r>
            <a:r>
              <a:rPr sz="2700" spc="-5" dirty="0">
                <a:latin typeface="Lucida Sans Unicode"/>
                <a:cs typeface="Lucida Sans Unicode"/>
              </a:rPr>
              <a:t>comprises</a:t>
            </a:r>
            <a:r>
              <a:rPr sz="2700" spc="-4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of-</a:t>
            </a:r>
            <a:endParaRPr sz="2700">
              <a:latin typeface="Lucida Sans Unicode"/>
              <a:cs typeface="Lucida Sans Unicode"/>
            </a:endParaRPr>
          </a:p>
          <a:p>
            <a:pPr marL="1730375" marR="5080" indent="-803275">
              <a:lnSpc>
                <a:spcPts val="3020"/>
              </a:lnSpc>
              <a:spcBef>
                <a:spcPts val="200"/>
              </a:spcBef>
              <a:buClr>
                <a:srgbClr val="FF8118"/>
              </a:buClr>
              <a:buSzPct val="78571"/>
              <a:buFont typeface="Wingdings 2"/>
              <a:buChar char=""/>
              <a:tabLst>
                <a:tab pos="1270000" algn="l"/>
                <a:tab pos="1270635" algn="l"/>
              </a:tabLst>
            </a:pPr>
            <a:r>
              <a:rPr sz="2100" spc="-5" dirty="0">
                <a:latin typeface="Lucida Sans Unicode"/>
                <a:cs typeface="Lucida Sans Unicode"/>
              </a:rPr>
              <a:t>Scolex: </a:t>
            </a:r>
            <a:r>
              <a:rPr sz="1800" dirty="0">
                <a:latin typeface="Lucida Sans Unicode"/>
                <a:cs typeface="Lucida Sans Unicode"/>
              </a:rPr>
              <a:t>with four </a:t>
            </a:r>
            <a:r>
              <a:rPr sz="1800" spc="-5" dirty="0">
                <a:latin typeface="Lucida Sans Unicode"/>
                <a:cs typeface="Lucida Sans Unicode"/>
              </a:rPr>
              <a:t>suckers</a:t>
            </a:r>
            <a:r>
              <a:rPr sz="1800" spc="-60" dirty="0">
                <a:latin typeface="Lucida Sans Unicode"/>
                <a:cs typeface="Lucida Sans Unicode"/>
              </a:rPr>
              <a:t> </a:t>
            </a:r>
            <a:r>
              <a:rPr sz="1800" spc="-5" dirty="0">
                <a:latin typeface="Lucida Sans Unicode"/>
                <a:cs typeface="Lucida Sans Unicode"/>
              </a:rPr>
              <a:t>and  </a:t>
            </a:r>
            <a:r>
              <a:rPr sz="1800" dirty="0">
                <a:latin typeface="Lucida Sans Unicode"/>
                <a:cs typeface="Lucida Sans Unicode"/>
              </a:rPr>
              <a:t>2 </a:t>
            </a:r>
            <a:r>
              <a:rPr sz="1800" spc="-5" dirty="0">
                <a:latin typeface="Lucida Sans Unicode"/>
                <a:cs typeface="Lucida Sans Unicode"/>
              </a:rPr>
              <a:t>circular rows of</a:t>
            </a:r>
            <a:r>
              <a:rPr sz="1800" spc="-10" dirty="0">
                <a:latin typeface="Lucida Sans Unicode"/>
                <a:cs typeface="Lucida Sans Unicode"/>
              </a:rPr>
              <a:t> </a:t>
            </a:r>
            <a:r>
              <a:rPr sz="1800" dirty="0">
                <a:latin typeface="Lucida Sans Unicode"/>
                <a:cs typeface="Lucida Sans Unicode"/>
              </a:rPr>
              <a:t>hooks</a:t>
            </a:r>
            <a:endParaRPr sz="1800">
              <a:latin typeface="Lucida Sans Unicode"/>
              <a:cs typeface="Lucida Sans Unicode"/>
            </a:endParaRPr>
          </a:p>
          <a:p>
            <a:pPr marL="1270000" indent="-343535">
              <a:lnSpc>
                <a:spcPct val="100000"/>
              </a:lnSpc>
              <a:spcBef>
                <a:spcPts val="330"/>
              </a:spcBef>
              <a:buClr>
                <a:srgbClr val="FF8118"/>
              </a:buClr>
              <a:buSzPct val="78571"/>
              <a:buFont typeface="Wingdings 2"/>
              <a:buChar char=""/>
              <a:tabLst>
                <a:tab pos="1270000" algn="l"/>
                <a:tab pos="1270635" algn="l"/>
              </a:tabLst>
            </a:pPr>
            <a:r>
              <a:rPr sz="2100" dirty="0">
                <a:latin typeface="Lucida Sans Unicode"/>
                <a:cs typeface="Lucida Sans Unicode"/>
              </a:rPr>
              <a:t>neck</a:t>
            </a:r>
            <a:endParaRPr sz="2100">
              <a:latin typeface="Lucida Sans Unicode"/>
              <a:cs typeface="Lucida Sans Unicode"/>
            </a:endParaRPr>
          </a:p>
          <a:p>
            <a:pPr marL="1270000" indent="-343535">
              <a:lnSpc>
                <a:spcPct val="100000"/>
              </a:lnSpc>
              <a:spcBef>
                <a:spcPts val="500"/>
              </a:spcBef>
              <a:buClr>
                <a:srgbClr val="FF8118"/>
              </a:buClr>
              <a:buSzPct val="78571"/>
              <a:buFont typeface="Wingdings 2"/>
              <a:buChar char=""/>
              <a:tabLst>
                <a:tab pos="1270000" algn="l"/>
                <a:tab pos="1270635" algn="l"/>
              </a:tabLst>
            </a:pPr>
            <a:r>
              <a:rPr sz="2100" spc="-5" dirty="0">
                <a:latin typeface="Lucida Sans Unicode"/>
                <a:cs typeface="Lucida Sans Unicode"/>
              </a:rPr>
              <a:t>immature</a:t>
            </a:r>
            <a:r>
              <a:rPr sz="2100" spc="-60" dirty="0">
                <a:latin typeface="Lucida Sans Unicode"/>
                <a:cs typeface="Lucida Sans Unicode"/>
              </a:rPr>
              <a:t> </a:t>
            </a:r>
            <a:r>
              <a:rPr sz="2100" spc="-5" dirty="0">
                <a:latin typeface="Lucida Sans Unicode"/>
                <a:cs typeface="Lucida Sans Unicode"/>
              </a:rPr>
              <a:t>proglottid</a:t>
            </a:r>
            <a:endParaRPr sz="2100">
              <a:latin typeface="Lucida Sans Unicode"/>
              <a:cs typeface="Lucida Sans Unicode"/>
            </a:endParaRPr>
          </a:p>
          <a:p>
            <a:pPr marL="1270000" indent="-343535">
              <a:lnSpc>
                <a:spcPct val="100000"/>
              </a:lnSpc>
              <a:spcBef>
                <a:spcPts val="505"/>
              </a:spcBef>
              <a:buClr>
                <a:srgbClr val="FF8118"/>
              </a:buClr>
              <a:buSzPct val="78571"/>
              <a:buFont typeface="Wingdings 2"/>
              <a:buChar char=""/>
              <a:tabLst>
                <a:tab pos="1270000" algn="l"/>
                <a:tab pos="1270635" algn="l"/>
              </a:tabLst>
            </a:pPr>
            <a:r>
              <a:rPr sz="2100" dirty="0">
                <a:latin typeface="Lucida Sans Unicode"/>
                <a:cs typeface="Lucida Sans Unicode"/>
              </a:rPr>
              <a:t>mature</a:t>
            </a:r>
            <a:r>
              <a:rPr sz="2100" spc="-95" dirty="0">
                <a:latin typeface="Lucida Sans Unicode"/>
                <a:cs typeface="Lucida Sans Unicode"/>
              </a:rPr>
              <a:t> </a:t>
            </a:r>
            <a:r>
              <a:rPr sz="2100" spc="-5" dirty="0">
                <a:latin typeface="Lucida Sans Unicode"/>
                <a:cs typeface="Lucida Sans Unicode"/>
              </a:rPr>
              <a:t>proglottid</a:t>
            </a:r>
            <a:endParaRPr sz="2100">
              <a:latin typeface="Lucida Sans Unicode"/>
              <a:cs typeface="Lucida Sans Unicode"/>
            </a:endParaRPr>
          </a:p>
          <a:p>
            <a:pPr marL="1270000" indent="-343535">
              <a:lnSpc>
                <a:spcPct val="100000"/>
              </a:lnSpc>
              <a:spcBef>
                <a:spcPts val="505"/>
              </a:spcBef>
              <a:buClr>
                <a:srgbClr val="FF8118"/>
              </a:buClr>
              <a:buSzPct val="78571"/>
              <a:buFont typeface="Wingdings 2"/>
              <a:buChar char=""/>
              <a:tabLst>
                <a:tab pos="1270000" algn="l"/>
                <a:tab pos="1270635" algn="l"/>
              </a:tabLst>
            </a:pPr>
            <a:r>
              <a:rPr sz="2100" dirty="0">
                <a:latin typeface="Lucida Sans Unicode"/>
                <a:cs typeface="Lucida Sans Unicode"/>
              </a:rPr>
              <a:t>gravid</a:t>
            </a:r>
            <a:r>
              <a:rPr sz="2100" spc="-90" dirty="0">
                <a:latin typeface="Lucida Sans Unicode"/>
                <a:cs typeface="Lucida Sans Unicode"/>
              </a:rPr>
              <a:t> </a:t>
            </a:r>
            <a:r>
              <a:rPr sz="2100" spc="-5" dirty="0">
                <a:latin typeface="Lucida Sans Unicode"/>
                <a:cs typeface="Lucida Sans Unicode"/>
              </a:rPr>
              <a:t>proglottid</a:t>
            </a:r>
            <a:endParaRPr sz="21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1687" y="583691"/>
            <a:ext cx="2436876" cy="5394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62600" y="228600"/>
            <a:ext cx="2551176" cy="64084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64310"/>
            <a:ext cx="7818120" cy="4221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8605" algn="l"/>
              </a:tabLst>
            </a:pPr>
            <a:r>
              <a:rPr sz="190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90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Lucida Sans Unicode"/>
                <a:cs typeface="Lucida Sans Unicode"/>
              </a:rPr>
              <a:t>Complications of</a:t>
            </a:r>
            <a:r>
              <a:rPr sz="2800" spc="65" dirty="0">
                <a:latin typeface="Lucida Sans Unicode"/>
                <a:cs typeface="Lucida Sans Unicode"/>
              </a:rPr>
              <a:t> </a:t>
            </a:r>
            <a:r>
              <a:rPr sz="2800" spc="-5" dirty="0">
                <a:latin typeface="Lucida Sans Unicode"/>
                <a:cs typeface="Lucida Sans Unicode"/>
              </a:rPr>
              <a:t>PAIR</a:t>
            </a:r>
            <a:endParaRPr sz="28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6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buClr>
                <a:srgbClr val="2CA1BE"/>
              </a:buClr>
              <a:buSzPct val="67857"/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Lucida Sans Unicode"/>
                <a:cs typeface="Lucida Sans Unicode"/>
              </a:rPr>
              <a:t>Hemorrhage</a:t>
            </a:r>
            <a:endParaRPr sz="28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7857"/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Lucida Sans Unicode"/>
                <a:cs typeface="Lucida Sans Unicode"/>
              </a:rPr>
              <a:t>Mechanical damage to </a:t>
            </a:r>
            <a:r>
              <a:rPr sz="2800" spc="-10" dirty="0">
                <a:latin typeface="Lucida Sans Unicode"/>
                <a:cs typeface="Lucida Sans Unicode"/>
              </a:rPr>
              <a:t>other</a:t>
            </a:r>
            <a:r>
              <a:rPr sz="2800" spc="70" dirty="0">
                <a:latin typeface="Lucida Sans Unicode"/>
                <a:cs typeface="Lucida Sans Unicode"/>
              </a:rPr>
              <a:t> </a:t>
            </a:r>
            <a:r>
              <a:rPr sz="2800" spc="-10" dirty="0">
                <a:latin typeface="Lucida Sans Unicode"/>
                <a:cs typeface="Lucida Sans Unicode"/>
              </a:rPr>
              <a:t>tissue</a:t>
            </a:r>
            <a:endParaRPr sz="28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7857"/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latin typeface="Lucida Sans Unicode"/>
                <a:cs typeface="Lucida Sans Unicode"/>
              </a:rPr>
              <a:t>Infections</a:t>
            </a:r>
            <a:endParaRPr sz="28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09"/>
              </a:spcBef>
              <a:buClr>
                <a:srgbClr val="2CA1BE"/>
              </a:buClr>
              <a:buSzPct val="67857"/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Lucida Sans Unicode"/>
                <a:cs typeface="Lucida Sans Unicode"/>
              </a:rPr>
              <a:t>Allergic </a:t>
            </a:r>
            <a:r>
              <a:rPr sz="2800" spc="-10" dirty="0">
                <a:latin typeface="Lucida Sans Unicode"/>
                <a:cs typeface="Lucida Sans Unicode"/>
              </a:rPr>
              <a:t>reaction </a:t>
            </a:r>
            <a:r>
              <a:rPr sz="2800" spc="-5" dirty="0">
                <a:latin typeface="Lucida Sans Unicode"/>
                <a:cs typeface="Lucida Sans Unicode"/>
              </a:rPr>
              <a:t>or anaphylactic</a:t>
            </a:r>
            <a:r>
              <a:rPr sz="2800" spc="120" dirty="0">
                <a:latin typeface="Lucida Sans Unicode"/>
                <a:cs typeface="Lucida Sans Unicode"/>
              </a:rPr>
              <a:t> </a:t>
            </a:r>
            <a:r>
              <a:rPr sz="2800" spc="-5" dirty="0">
                <a:latin typeface="Lucida Sans Unicode"/>
                <a:cs typeface="Lucida Sans Unicode"/>
              </a:rPr>
              <a:t>shock</a:t>
            </a:r>
            <a:endParaRPr sz="28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7857"/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Lucida Sans Unicode"/>
                <a:cs typeface="Lucida Sans Unicode"/>
              </a:rPr>
              <a:t>Persistence of </a:t>
            </a:r>
            <a:r>
              <a:rPr sz="2800" spc="-10" dirty="0">
                <a:latin typeface="Lucida Sans Unicode"/>
                <a:cs typeface="Lucida Sans Unicode"/>
              </a:rPr>
              <a:t>daughter</a:t>
            </a:r>
            <a:r>
              <a:rPr sz="2800" spc="65" dirty="0">
                <a:latin typeface="Lucida Sans Unicode"/>
                <a:cs typeface="Lucida Sans Unicode"/>
              </a:rPr>
              <a:t> </a:t>
            </a:r>
            <a:r>
              <a:rPr sz="2800" spc="-10" dirty="0">
                <a:latin typeface="Lucida Sans Unicode"/>
                <a:cs typeface="Lucida Sans Unicode"/>
              </a:rPr>
              <a:t>cysts</a:t>
            </a:r>
            <a:endParaRPr sz="2800">
              <a:latin typeface="Lucida Sans Unicode"/>
              <a:cs typeface="Lucida Sans Unicode"/>
            </a:endParaRPr>
          </a:p>
          <a:p>
            <a:pPr marL="527685" marR="5080" indent="-51562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7857"/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Lucida Sans Unicode"/>
                <a:cs typeface="Lucida Sans Unicode"/>
              </a:rPr>
              <a:t>Sudden </a:t>
            </a:r>
            <a:r>
              <a:rPr sz="2800" spc="-10" dirty="0">
                <a:latin typeface="Lucida Sans Unicode"/>
                <a:cs typeface="Lucida Sans Unicode"/>
              </a:rPr>
              <a:t>intracystic decompression leading  </a:t>
            </a:r>
            <a:r>
              <a:rPr sz="2800" spc="-5" dirty="0">
                <a:latin typeface="Lucida Sans Unicode"/>
                <a:cs typeface="Lucida Sans Unicode"/>
              </a:rPr>
              <a:t>to </a:t>
            </a:r>
            <a:r>
              <a:rPr sz="2800" spc="-10" dirty="0">
                <a:latin typeface="Lucida Sans Unicode"/>
                <a:cs typeface="Lucida Sans Unicode"/>
              </a:rPr>
              <a:t>biliary</a:t>
            </a:r>
            <a:r>
              <a:rPr sz="2800" spc="35" dirty="0">
                <a:latin typeface="Lucida Sans Unicode"/>
                <a:cs typeface="Lucida Sans Unicode"/>
              </a:rPr>
              <a:t> </a:t>
            </a:r>
            <a:r>
              <a:rPr sz="2800" spc="-5" dirty="0">
                <a:latin typeface="Lucida Sans Unicode"/>
                <a:cs typeface="Lucida Sans Unicode"/>
              </a:rPr>
              <a:t>fistulas</a:t>
            </a:r>
            <a:endParaRPr sz="28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15891"/>
            <a:ext cx="3422650" cy="233616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Scolicidal </a:t>
            </a:r>
            <a:r>
              <a:rPr sz="2700" spc="-5" dirty="0">
                <a:latin typeface="Lucida Sans Unicode"/>
                <a:cs typeface="Lucida Sans Unicode"/>
              </a:rPr>
              <a:t>agents</a:t>
            </a:r>
            <a:r>
              <a:rPr sz="2700" spc="-90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: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95 </a:t>
            </a:r>
            <a:r>
              <a:rPr sz="2700" dirty="0">
                <a:latin typeface="Lucida Sans Unicode"/>
                <a:cs typeface="Lucida Sans Unicode"/>
              </a:rPr>
              <a:t>%</a:t>
            </a:r>
            <a:r>
              <a:rPr sz="2700" spc="-2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alcohol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latin typeface="Lucida Sans Unicode"/>
                <a:cs typeface="Lucida Sans Unicode"/>
              </a:rPr>
              <a:t>Hypertonic</a:t>
            </a:r>
            <a:r>
              <a:rPr sz="2700" spc="-95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saline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09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10" dirty="0">
                <a:latin typeface="Lucida Sans Unicode"/>
                <a:cs typeface="Lucida Sans Unicode"/>
              </a:rPr>
              <a:t>Betadine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527685" algn="l"/>
              </a:tabLst>
            </a:pPr>
            <a:r>
              <a:rPr sz="1800" spc="15" dirty="0">
                <a:solidFill>
                  <a:srgbClr val="2CA1BE"/>
                </a:solidFill>
                <a:latin typeface="Lucida Sans Unicode"/>
                <a:cs typeface="Lucida Sans Unicode"/>
              </a:rPr>
              <a:t>4.	</a:t>
            </a:r>
            <a:r>
              <a:rPr sz="2700" spc="-5" dirty="0">
                <a:latin typeface="Lucida Sans Unicode"/>
                <a:cs typeface="Lucida Sans Unicode"/>
              </a:rPr>
              <a:t>3%</a:t>
            </a:r>
            <a:r>
              <a:rPr sz="2700" spc="-1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H2O2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9897" y="592836"/>
            <a:ext cx="2625048" cy="423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33829"/>
            <a:ext cx="21418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SURGICAL</a:t>
            </a:r>
            <a:r>
              <a:rPr sz="2700" spc="-100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: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5668" y="1852625"/>
            <a:ext cx="20205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Indications: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2289174"/>
            <a:ext cx="7832725" cy="411162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527685" marR="471170" indent="-515620">
              <a:lnSpc>
                <a:spcPts val="3020"/>
              </a:lnSpc>
              <a:spcBef>
                <a:spcPts val="480"/>
              </a:spcBef>
              <a:buClr>
                <a:srgbClr val="2CA1BE"/>
              </a:buClr>
              <a:buSzPct val="67857"/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latin typeface="Lucida Sans Unicode"/>
                <a:cs typeface="Lucida Sans Unicode"/>
              </a:rPr>
              <a:t>Large liver cysts </a:t>
            </a:r>
            <a:r>
              <a:rPr sz="2800" spc="-5" dirty="0">
                <a:latin typeface="Lucida Sans Unicode"/>
                <a:cs typeface="Lucida Sans Unicode"/>
              </a:rPr>
              <a:t>with multiple daughter  </a:t>
            </a:r>
            <a:r>
              <a:rPr sz="2800" spc="-10" dirty="0">
                <a:latin typeface="Lucida Sans Unicode"/>
                <a:cs typeface="Lucida Sans Unicode"/>
              </a:rPr>
              <a:t>cysts</a:t>
            </a:r>
            <a:endParaRPr sz="2800">
              <a:latin typeface="Lucida Sans Unicode"/>
              <a:cs typeface="Lucida Sans Unicode"/>
            </a:endParaRPr>
          </a:p>
          <a:p>
            <a:pPr marL="527685" marR="89535" indent="-515620">
              <a:lnSpc>
                <a:spcPct val="90000"/>
              </a:lnSpc>
              <a:spcBef>
                <a:spcPts val="355"/>
              </a:spcBef>
              <a:buClr>
                <a:srgbClr val="2CA1BE"/>
              </a:buClr>
              <a:buSzPct val="67857"/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latin typeface="Lucida Sans Unicode"/>
                <a:cs typeface="Lucida Sans Unicode"/>
              </a:rPr>
              <a:t>superficially located </a:t>
            </a:r>
            <a:r>
              <a:rPr sz="2800" spc="-5" dirty="0">
                <a:latin typeface="Lucida Sans Unicode"/>
                <a:cs typeface="Lucida Sans Unicode"/>
              </a:rPr>
              <a:t>single </a:t>
            </a:r>
            <a:r>
              <a:rPr sz="2800" spc="-10" dirty="0">
                <a:latin typeface="Lucida Sans Unicode"/>
                <a:cs typeface="Lucida Sans Unicode"/>
              </a:rPr>
              <a:t>liver cysts </a:t>
            </a:r>
            <a:r>
              <a:rPr sz="2800" spc="-5" dirty="0">
                <a:latin typeface="Lucida Sans Unicode"/>
                <a:cs typeface="Lucida Sans Unicode"/>
              </a:rPr>
              <a:t>that  may </a:t>
            </a:r>
            <a:r>
              <a:rPr sz="2800" spc="-10" dirty="0">
                <a:latin typeface="Lucida Sans Unicode"/>
                <a:cs typeface="Lucida Sans Unicode"/>
              </a:rPr>
              <a:t>rupture (traumatically or  </a:t>
            </a:r>
            <a:r>
              <a:rPr sz="2800" spc="-5" dirty="0">
                <a:latin typeface="Lucida Sans Unicode"/>
                <a:cs typeface="Lucida Sans Unicode"/>
              </a:rPr>
              <a:t>spontaneously).</a:t>
            </a:r>
            <a:endParaRPr sz="2800">
              <a:latin typeface="Lucida Sans Unicode"/>
              <a:cs typeface="Lucida Sans Unicode"/>
            </a:endParaRPr>
          </a:p>
          <a:p>
            <a:pPr marL="527685" marR="5080" indent="-515620">
              <a:lnSpc>
                <a:spcPct val="90000"/>
              </a:lnSpc>
              <a:spcBef>
                <a:spcPts val="395"/>
              </a:spcBef>
              <a:buClr>
                <a:srgbClr val="2CA1BE"/>
              </a:buClr>
              <a:buSzPct val="67857"/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latin typeface="Lucida Sans Unicode"/>
                <a:cs typeface="Lucida Sans Unicode"/>
              </a:rPr>
              <a:t>liver cysts </a:t>
            </a:r>
            <a:r>
              <a:rPr sz="2800" spc="-5" dirty="0">
                <a:latin typeface="Lucida Sans Unicode"/>
                <a:cs typeface="Lucida Sans Unicode"/>
              </a:rPr>
              <a:t>with </a:t>
            </a:r>
            <a:r>
              <a:rPr sz="2800" spc="-10" dirty="0">
                <a:latin typeface="Lucida Sans Unicode"/>
                <a:cs typeface="Lucida Sans Unicode"/>
              </a:rPr>
              <a:t>biliary tree </a:t>
            </a:r>
            <a:r>
              <a:rPr sz="2800" spc="-5" dirty="0">
                <a:latin typeface="Lucida Sans Unicode"/>
                <a:cs typeface="Lucida Sans Unicode"/>
              </a:rPr>
              <a:t>communication  or pressure effects on vital </a:t>
            </a:r>
            <a:r>
              <a:rPr sz="2800" spc="-10" dirty="0">
                <a:latin typeface="Lucida Sans Unicode"/>
                <a:cs typeface="Lucida Sans Unicode"/>
              </a:rPr>
              <a:t>organs or  </a:t>
            </a:r>
            <a:r>
              <a:rPr sz="2800" spc="-5" dirty="0">
                <a:latin typeface="Lucida Sans Unicode"/>
                <a:cs typeface="Lucida Sans Unicode"/>
              </a:rPr>
              <a:t>structures.</a:t>
            </a:r>
            <a:endParaRPr sz="28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70"/>
              </a:spcBef>
              <a:buClr>
                <a:srgbClr val="2CA1BE"/>
              </a:buClr>
              <a:buSzPct val="67857"/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latin typeface="Lucida Sans Unicode"/>
                <a:cs typeface="Lucida Sans Unicode"/>
              </a:rPr>
              <a:t>infected</a:t>
            </a:r>
            <a:r>
              <a:rPr sz="2800" spc="10" dirty="0">
                <a:latin typeface="Lucida Sans Unicode"/>
                <a:cs typeface="Lucida Sans Unicode"/>
              </a:rPr>
              <a:t> </a:t>
            </a:r>
            <a:r>
              <a:rPr sz="2800" spc="-10" dirty="0">
                <a:latin typeface="Lucida Sans Unicode"/>
                <a:cs typeface="Lucida Sans Unicode"/>
              </a:rPr>
              <a:t>cysts</a:t>
            </a:r>
            <a:endParaRPr sz="28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60"/>
              </a:spcBef>
              <a:buClr>
                <a:srgbClr val="2CA1BE"/>
              </a:buClr>
              <a:buSzPct val="67857"/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latin typeface="Lucida Sans Unicode"/>
                <a:cs typeface="Lucida Sans Unicode"/>
              </a:rPr>
              <a:t>cysts </a:t>
            </a:r>
            <a:r>
              <a:rPr sz="2800" spc="-5" dirty="0">
                <a:latin typeface="Lucida Sans Unicode"/>
                <a:cs typeface="Lucida Sans Unicode"/>
              </a:rPr>
              <a:t>in </a:t>
            </a:r>
            <a:r>
              <a:rPr sz="2800" spc="-10" dirty="0">
                <a:latin typeface="Lucida Sans Unicode"/>
                <a:cs typeface="Lucida Sans Unicode"/>
              </a:rPr>
              <a:t>lungs, brain, </a:t>
            </a:r>
            <a:r>
              <a:rPr sz="2800" spc="-5" dirty="0">
                <a:latin typeface="Lucida Sans Unicode"/>
                <a:cs typeface="Lucida Sans Unicode"/>
              </a:rPr>
              <a:t>kidneys, eyes,</a:t>
            </a:r>
            <a:r>
              <a:rPr sz="2800" spc="90" dirty="0">
                <a:latin typeface="Lucida Sans Unicode"/>
                <a:cs typeface="Lucida Sans Unicode"/>
              </a:rPr>
              <a:t> </a:t>
            </a:r>
            <a:r>
              <a:rPr sz="2800" spc="-5" dirty="0">
                <a:latin typeface="Lucida Sans Unicode"/>
                <a:cs typeface="Lucida Sans Unicode"/>
              </a:rPr>
              <a:t>bones</a:t>
            </a:r>
            <a:endParaRPr sz="28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9897" y="592836"/>
            <a:ext cx="2625048" cy="423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33829"/>
            <a:ext cx="3440429" cy="8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Surgical</a:t>
            </a:r>
            <a:r>
              <a:rPr sz="2700" spc="-20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: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  <a:tabLst>
                <a:tab pos="268605" algn="l"/>
              </a:tabLst>
            </a:pPr>
            <a:r>
              <a:rPr sz="1800" spc="2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2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b="1" spc="-5" dirty="0">
                <a:latin typeface="Lucida Sans Unicode"/>
                <a:cs typeface="Lucida Sans Unicode"/>
              </a:rPr>
              <a:t>Contraindications</a:t>
            </a:r>
            <a:r>
              <a:rPr sz="2700" b="1" spc="-60" dirty="0">
                <a:latin typeface="Lucida Sans Unicode"/>
                <a:cs typeface="Lucida Sans Unicode"/>
              </a:rPr>
              <a:t> </a:t>
            </a:r>
            <a:r>
              <a:rPr sz="2700" b="1" spc="-5" dirty="0">
                <a:latin typeface="Lucida Sans Unicode"/>
                <a:cs typeface="Lucida Sans Unicode"/>
              </a:rPr>
              <a:t>: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527685" marR="5080" indent="-515620">
              <a:lnSpc>
                <a:spcPts val="3020"/>
              </a:lnSpc>
              <a:spcBef>
                <a:spcPts val="480"/>
              </a:spcBef>
              <a:tabLst>
                <a:tab pos="527685" algn="l"/>
              </a:tabLst>
            </a:pPr>
            <a:r>
              <a:rPr sz="1900" spc="5" dirty="0">
                <a:solidFill>
                  <a:srgbClr val="2CA1BE"/>
                </a:solidFill>
              </a:rPr>
              <a:t>1.	</a:t>
            </a:r>
            <a:r>
              <a:rPr spc="-5" dirty="0"/>
              <a:t>General </a:t>
            </a:r>
            <a:r>
              <a:rPr spc="-10" dirty="0"/>
              <a:t>contraindications </a:t>
            </a:r>
            <a:r>
              <a:rPr spc="-5" dirty="0"/>
              <a:t>to surgical  </a:t>
            </a:r>
            <a:r>
              <a:rPr spc="-10" dirty="0"/>
              <a:t>procedures </a:t>
            </a:r>
            <a:r>
              <a:rPr dirty="0"/>
              <a:t>(eg, </a:t>
            </a:r>
            <a:r>
              <a:rPr spc="-10" dirty="0"/>
              <a:t>extremes </a:t>
            </a:r>
            <a:r>
              <a:rPr spc="-5" dirty="0"/>
              <a:t>of age,  </a:t>
            </a:r>
            <a:r>
              <a:rPr spc="-10" dirty="0"/>
              <a:t>pregnancy, </a:t>
            </a:r>
            <a:r>
              <a:rPr spc="-5" dirty="0"/>
              <a:t>severe </a:t>
            </a:r>
            <a:r>
              <a:rPr spc="-10" dirty="0"/>
              <a:t>preexisting </a:t>
            </a:r>
            <a:r>
              <a:rPr spc="-5" dirty="0"/>
              <a:t>medical  </a:t>
            </a:r>
            <a:r>
              <a:rPr spc="-10" dirty="0"/>
              <a:t>conditions)</a:t>
            </a:r>
            <a:endParaRPr sz="1900"/>
          </a:p>
        </p:txBody>
      </p:sp>
      <p:sp>
        <p:nvSpPr>
          <p:cNvPr id="4" name="object 4"/>
          <p:cNvSpPr txBox="1"/>
          <p:nvPr/>
        </p:nvSpPr>
        <p:spPr>
          <a:xfrm>
            <a:off x="645668" y="3862197"/>
            <a:ext cx="7706995" cy="1706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95"/>
              </a:spcBef>
              <a:buClr>
                <a:srgbClr val="2CA1BE"/>
              </a:buClr>
              <a:buSzPct val="67857"/>
              <a:buAutoNum type="arabicPeriod" startAt="2"/>
              <a:tabLst>
                <a:tab pos="527685" algn="l"/>
                <a:tab pos="528320" algn="l"/>
              </a:tabLst>
            </a:pPr>
            <a:r>
              <a:rPr sz="2800" spc="-5" dirty="0">
                <a:latin typeface="Lucida Sans Unicode"/>
                <a:cs typeface="Lucida Sans Unicode"/>
              </a:rPr>
              <a:t>multiple </a:t>
            </a:r>
            <a:r>
              <a:rPr sz="2800" spc="-10" dirty="0">
                <a:latin typeface="Lucida Sans Unicode"/>
                <a:cs typeface="Lucida Sans Unicode"/>
              </a:rPr>
              <a:t>cysts </a:t>
            </a:r>
            <a:r>
              <a:rPr sz="2800" spc="-5" dirty="0">
                <a:latin typeface="Lucida Sans Unicode"/>
                <a:cs typeface="Lucida Sans Unicode"/>
              </a:rPr>
              <a:t>in multiple</a:t>
            </a:r>
            <a:r>
              <a:rPr sz="2800" spc="55" dirty="0">
                <a:latin typeface="Lucida Sans Unicode"/>
                <a:cs typeface="Lucida Sans Unicode"/>
              </a:rPr>
              <a:t> </a:t>
            </a:r>
            <a:r>
              <a:rPr sz="2800" spc="-10" dirty="0">
                <a:latin typeface="Lucida Sans Unicode"/>
                <a:cs typeface="Lucida Sans Unicode"/>
              </a:rPr>
              <a:t>organs</a:t>
            </a:r>
            <a:endParaRPr sz="28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60"/>
              </a:spcBef>
              <a:buClr>
                <a:srgbClr val="2CA1BE"/>
              </a:buClr>
              <a:buSzPct val="67857"/>
              <a:buAutoNum type="arabicPeriod" startAt="2"/>
              <a:tabLst>
                <a:tab pos="527685" algn="l"/>
                <a:tab pos="528320" algn="l"/>
              </a:tabLst>
            </a:pPr>
            <a:r>
              <a:rPr sz="2800" spc="-10" dirty="0">
                <a:latin typeface="Lucida Sans Unicode"/>
                <a:cs typeface="Lucida Sans Unicode"/>
              </a:rPr>
              <a:t>cysts that are difficult </a:t>
            </a:r>
            <a:r>
              <a:rPr sz="2800" spc="-5" dirty="0">
                <a:latin typeface="Lucida Sans Unicode"/>
                <a:cs typeface="Lucida Sans Unicode"/>
              </a:rPr>
              <a:t>to</a:t>
            </a:r>
            <a:r>
              <a:rPr sz="2800" spc="145" dirty="0">
                <a:latin typeface="Lucida Sans Unicode"/>
                <a:cs typeface="Lucida Sans Unicode"/>
              </a:rPr>
              <a:t> </a:t>
            </a:r>
            <a:r>
              <a:rPr sz="2800" spc="-10" dirty="0">
                <a:latin typeface="Lucida Sans Unicode"/>
                <a:cs typeface="Lucida Sans Unicode"/>
              </a:rPr>
              <a:t>access</a:t>
            </a:r>
            <a:endParaRPr sz="2800">
              <a:latin typeface="Lucida Sans Unicode"/>
              <a:cs typeface="Lucida Sans Unicode"/>
            </a:endParaRPr>
          </a:p>
          <a:p>
            <a:pPr marL="527685" marR="5080" indent="-515620">
              <a:lnSpc>
                <a:spcPts val="3030"/>
              </a:lnSpc>
              <a:spcBef>
                <a:spcPts val="445"/>
              </a:spcBef>
              <a:buClr>
                <a:srgbClr val="2CA1BE"/>
              </a:buClr>
              <a:buSzPct val="67857"/>
              <a:buAutoNum type="arabicPeriod" startAt="2"/>
              <a:tabLst>
                <a:tab pos="527685" algn="l"/>
                <a:tab pos="528320" algn="l"/>
              </a:tabLst>
            </a:pPr>
            <a:r>
              <a:rPr sz="2800" spc="-5" dirty="0">
                <a:latin typeface="Lucida Sans Unicode"/>
                <a:cs typeface="Lucida Sans Unicode"/>
              </a:rPr>
              <a:t>dead </a:t>
            </a:r>
            <a:r>
              <a:rPr sz="2800" spc="-10" dirty="0">
                <a:latin typeface="Lucida Sans Unicode"/>
                <a:cs typeface="Lucida Sans Unicode"/>
              </a:rPr>
              <a:t>cysts; calcified cysts; and </a:t>
            </a:r>
            <a:r>
              <a:rPr sz="2800" spc="-5" dirty="0">
                <a:latin typeface="Lucida Sans Unicode"/>
                <a:cs typeface="Lucida Sans Unicode"/>
              </a:rPr>
              <a:t>very small  </a:t>
            </a:r>
            <a:r>
              <a:rPr sz="2800" spc="-10" dirty="0">
                <a:latin typeface="Lucida Sans Unicode"/>
                <a:cs typeface="Lucida Sans Unicode"/>
              </a:rPr>
              <a:t>cysts</a:t>
            </a:r>
            <a:endParaRPr sz="28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9897" y="592836"/>
            <a:ext cx="2625048" cy="423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15891"/>
            <a:ext cx="6883400" cy="536956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Surgical </a:t>
            </a:r>
            <a:r>
              <a:rPr sz="2700" spc="-5" dirty="0">
                <a:latin typeface="Lucida Sans Unicode"/>
                <a:cs typeface="Lucida Sans Unicode"/>
              </a:rPr>
              <a:t>procedures</a:t>
            </a:r>
            <a:r>
              <a:rPr sz="2700" spc="-25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: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268605" algn="l"/>
              </a:tabLst>
            </a:pPr>
            <a:r>
              <a:rPr sz="1800" spc="2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2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Conservative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Marsupialisation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09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latin typeface="Lucida Sans Unicode"/>
                <a:cs typeface="Lucida Sans Unicode"/>
              </a:rPr>
              <a:t>Capittonage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Partial</a:t>
            </a:r>
            <a:r>
              <a:rPr sz="2700" spc="-2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pericystectomy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radical</a:t>
            </a:r>
            <a:endParaRPr sz="2700">
              <a:latin typeface="Lucida Sans Unicode"/>
              <a:cs typeface="Lucida Sans Unicode"/>
            </a:endParaRPr>
          </a:p>
          <a:p>
            <a:pPr marL="527685" marR="147955" indent="-515620">
              <a:lnSpc>
                <a:spcPct val="100000"/>
              </a:lnSpc>
              <a:spcBef>
                <a:spcPts val="405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Pericystectomy </a:t>
            </a:r>
            <a:r>
              <a:rPr sz="2700" dirty="0">
                <a:latin typeface="Lucida Sans Unicode"/>
                <a:cs typeface="Lucida Sans Unicode"/>
              </a:rPr>
              <a:t>– </a:t>
            </a:r>
            <a:r>
              <a:rPr sz="2700" spc="-5" dirty="0">
                <a:latin typeface="Lucida Sans Unicode"/>
                <a:cs typeface="Lucida Sans Unicode"/>
              </a:rPr>
              <a:t>cyst and surronding  compressed liver</a:t>
            </a:r>
            <a:r>
              <a:rPr sz="2700" spc="-3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tissue</a:t>
            </a:r>
            <a:endParaRPr sz="2700">
              <a:latin typeface="Lucida Sans Unicode"/>
              <a:cs typeface="Lucida Sans Unicode"/>
            </a:endParaRPr>
          </a:p>
          <a:p>
            <a:pPr marL="527685" marR="5080" indent="-51562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Hepatic resections </a:t>
            </a:r>
            <a:r>
              <a:rPr sz="2700" dirty="0">
                <a:latin typeface="Lucida Sans Unicode"/>
                <a:cs typeface="Lucida Sans Unicode"/>
              </a:rPr>
              <a:t>– </a:t>
            </a:r>
            <a:r>
              <a:rPr sz="2700" spc="-5" dirty="0">
                <a:latin typeface="Lucida Sans Unicode"/>
                <a:cs typeface="Lucida Sans Unicode"/>
              </a:rPr>
              <a:t>lobectomy,partial  hepatectomy…only </a:t>
            </a:r>
            <a:r>
              <a:rPr sz="2700" dirty="0">
                <a:latin typeface="Lucida Sans Unicode"/>
                <a:cs typeface="Lucida Sans Unicode"/>
              </a:rPr>
              <a:t>surical </a:t>
            </a:r>
            <a:r>
              <a:rPr sz="2700" spc="-5" dirty="0">
                <a:latin typeface="Lucida Sans Unicode"/>
                <a:cs typeface="Lucida Sans Unicode"/>
              </a:rPr>
              <a:t>therapy in  </a:t>
            </a:r>
            <a:r>
              <a:rPr sz="2700" dirty="0">
                <a:latin typeface="Lucida Sans Unicode"/>
                <a:cs typeface="Lucida Sans Unicode"/>
              </a:rPr>
              <a:t>E.multilocularis,as </a:t>
            </a:r>
            <a:r>
              <a:rPr sz="2700" spc="-5" dirty="0">
                <a:latin typeface="Lucida Sans Unicode"/>
                <a:cs typeface="Lucida Sans Unicode"/>
              </a:rPr>
              <a:t>the margins are ill  defined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9897" y="592836"/>
            <a:ext cx="2625048" cy="423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15891"/>
            <a:ext cx="7308850" cy="274764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Laproscopic</a:t>
            </a:r>
            <a:r>
              <a:rPr sz="2700" spc="-25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:</a:t>
            </a:r>
            <a:endParaRPr sz="2700">
              <a:latin typeface="Lucida Sans Unicode"/>
              <a:cs typeface="Lucida Sans Unicode"/>
            </a:endParaRPr>
          </a:p>
          <a:p>
            <a:pPr marL="228600" marR="5080">
              <a:lnSpc>
                <a:spcPts val="3640"/>
              </a:lnSpc>
              <a:spcBef>
                <a:spcPts val="185"/>
              </a:spcBef>
              <a:tabLst>
                <a:tab pos="213868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special instrument </a:t>
            </a:r>
            <a:r>
              <a:rPr sz="2700" dirty="0">
                <a:latin typeface="Lucida Sans Unicode"/>
                <a:cs typeface="Lucida Sans Unicode"/>
              </a:rPr>
              <a:t>has </a:t>
            </a:r>
            <a:r>
              <a:rPr sz="2700" spc="-5" dirty="0">
                <a:latin typeface="Lucida Sans Unicode"/>
                <a:cs typeface="Lucida Sans Unicode"/>
              </a:rPr>
              <a:t>been developed  </a:t>
            </a:r>
            <a:r>
              <a:rPr sz="2700" b="1" spc="-5" dirty="0">
                <a:latin typeface="Lucida Sans Unicode"/>
                <a:cs typeface="Lucida Sans Unicode"/>
              </a:rPr>
              <a:t>perforator	- </a:t>
            </a:r>
            <a:r>
              <a:rPr sz="2700" b="1" dirty="0">
                <a:latin typeface="Lucida Sans Unicode"/>
                <a:cs typeface="Lucida Sans Unicode"/>
              </a:rPr>
              <a:t>grinder </a:t>
            </a:r>
            <a:r>
              <a:rPr sz="2700" b="1" spc="-5" dirty="0">
                <a:latin typeface="Lucida Sans Unicode"/>
                <a:cs typeface="Lucida Sans Unicode"/>
              </a:rPr>
              <a:t>– aspirator</a:t>
            </a:r>
            <a:r>
              <a:rPr sz="2700" b="1" spc="-14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apparatus</a:t>
            </a:r>
            <a:endParaRPr sz="27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50">
              <a:latin typeface="Times New Roman"/>
              <a:cs typeface="Times New Roman"/>
            </a:endParaRPr>
          </a:p>
          <a:p>
            <a:pPr marL="12700" marR="307340" indent="215900">
              <a:lnSpc>
                <a:spcPct val="100000"/>
              </a:lnSpc>
            </a:pPr>
            <a:r>
              <a:rPr sz="2700" spc="-5" dirty="0">
                <a:latin typeface="Lucida Sans Unicode"/>
                <a:cs typeface="Lucida Sans Unicode"/>
              </a:rPr>
              <a:t>advantage </a:t>
            </a:r>
            <a:r>
              <a:rPr sz="2700" dirty="0">
                <a:latin typeface="Lucida Sans Unicode"/>
                <a:cs typeface="Lucida Sans Unicode"/>
              </a:rPr>
              <a:t>– </a:t>
            </a:r>
            <a:r>
              <a:rPr sz="2700" spc="-5" dirty="0">
                <a:latin typeface="Lucida Sans Unicode"/>
                <a:cs typeface="Lucida Sans Unicode"/>
              </a:rPr>
              <a:t>it doesn’t get blocked by  daughter cysts and </a:t>
            </a:r>
            <a:r>
              <a:rPr sz="2700" spc="-10" dirty="0">
                <a:latin typeface="Lucida Sans Unicode"/>
                <a:cs typeface="Lucida Sans Unicode"/>
              </a:rPr>
              <a:t>laminated</a:t>
            </a:r>
            <a:r>
              <a:rPr sz="2700" spc="-20" dirty="0">
                <a:latin typeface="Lucida Sans Unicode"/>
                <a:cs typeface="Lucida Sans Unicode"/>
              </a:rPr>
              <a:t> </a:t>
            </a:r>
            <a:r>
              <a:rPr sz="2700" spc="-10" dirty="0">
                <a:latin typeface="Lucida Sans Unicode"/>
                <a:cs typeface="Lucida Sans Unicode"/>
              </a:rPr>
              <a:t>membranes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9897" y="592836"/>
            <a:ext cx="2625048" cy="423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15891"/>
            <a:ext cx="5064125" cy="187452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Complications of</a:t>
            </a:r>
            <a:r>
              <a:rPr sz="2700" spc="-2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surgery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Biliary</a:t>
            </a:r>
            <a:r>
              <a:rPr sz="2700" spc="-35" dirty="0">
                <a:latin typeface="Lucida Sans Unicode"/>
                <a:cs typeface="Lucida Sans Unicode"/>
              </a:rPr>
              <a:t> </a:t>
            </a:r>
            <a:r>
              <a:rPr sz="2700" spc="-10" dirty="0">
                <a:latin typeface="Lucida Sans Unicode"/>
                <a:cs typeface="Lucida Sans Unicode"/>
              </a:rPr>
              <a:t>leakage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Mortality rate is 0.9 </a:t>
            </a:r>
            <a:r>
              <a:rPr sz="2700" dirty="0">
                <a:latin typeface="Lucida Sans Unicode"/>
                <a:cs typeface="Lucida Sans Unicode"/>
              </a:rPr>
              <a:t>– </a:t>
            </a:r>
            <a:r>
              <a:rPr sz="2700" spc="-5" dirty="0">
                <a:latin typeface="Lucida Sans Unicode"/>
                <a:cs typeface="Lucida Sans Unicode"/>
              </a:rPr>
              <a:t>3.6</a:t>
            </a:r>
            <a:r>
              <a:rPr sz="2700" spc="-85" dirty="0">
                <a:latin typeface="Lucida Sans Unicode"/>
                <a:cs typeface="Lucida Sans Unicode"/>
              </a:rPr>
              <a:t> </a:t>
            </a:r>
            <a:r>
              <a:rPr sz="2700" dirty="0">
                <a:latin typeface="Lucida Sans Unicode"/>
                <a:cs typeface="Lucida Sans Unicode"/>
              </a:rPr>
              <a:t>%</a:t>
            </a:r>
            <a:endParaRPr sz="2700">
              <a:latin typeface="Lucida Sans Unicode"/>
              <a:cs typeface="Lucida Sans Unicode"/>
            </a:endParaRPr>
          </a:p>
          <a:p>
            <a:pPr marL="527685" indent="-515620">
              <a:lnSpc>
                <a:spcPct val="100000"/>
              </a:lnSpc>
              <a:spcBef>
                <a:spcPts val="409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Lucida Sans Unicode"/>
                <a:cs typeface="Lucida Sans Unicode"/>
              </a:rPr>
              <a:t>Recurrence 11</a:t>
            </a:r>
            <a:r>
              <a:rPr sz="2700" dirty="0">
                <a:latin typeface="Lucida Sans Unicode"/>
                <a:cs typeface="Lucida Sans Unicode"/>
              </a:rPr>
              <a:t> %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9897" y="592836"/>
            <a:ext cx="2625048" cy="423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33829"/>
            <a:ext cx="6741795" cy="3807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Definitive 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host: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dog 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&amp;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other</a:t>
            </a:r>
            <a:r>
              <a:rPr sz="2700" spc="-65" dirty="0">
                <a:solidFill>
                  <a:srgbClr val="040F12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canine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4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Intermediate 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host: sheep,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cattle,</a:t>
            </a:r>
            <a:r>
              <a:rPr sz="2700" spc="-130" dirty="0">
                <a:solidFill>
                  <a:srgbClr val="040F12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camel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395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Human –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accidental</a:t>
            </a:r>
            <a:r>
              <a:rPr sz="2700" spc="-35" dirty="0">
                <a:solidFill>
                  <a:srgbClr val="040F12"/>
                </a:solidFill>
                <a:latin typeface="Lucida Sans Unicode"/>
                <a:cs typeface="Lucida Sans Unicode"/>
              </a:rPr>
              <a:t> 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host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385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Infective stage: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egg (gravid</a:t>
            </a:r>
            <a:r>
              <a:rPr sz="2700" spc="-110" dirty="0">
                <a:solidFill>
                  <a:srgbClr val="040F12"/>
                </a:solidFill>
                <a:latin typeface="Lucida Sans Unicode"/>
                <a:cs typeface="Lucida Sans Unicode"/>
              </a:rPr>
              <a:t>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proglottid)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395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MAN IS 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A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DEAD 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END</a:t>
            </a:r>
            <a:r>
              <a:rPr sz="2700" spc="-40" dirty="0">
                <a:solidFill>
                  <a:srgbClr val="040F12"/>
                </a:solidFill>
                <a:latin typeface="Lucida Sans Unicode"/>
                <a:cs typeface="Lucida Sans Unicode"/>
              </a:rPr>
              <a:t> 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HOST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3023" y="562355"/>
            <a:ext cx="2296668" cy="5547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3023" y="562355"/>
            <a:ext cx="2296668" cy="5547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1066800"/>
            <a:ext cx="8694420" cy="56403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15891"/>
            <a:ext cx="7842250" cy="485584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Gravid </a:t>
            </a:r>
            <a:r>
              <a:rPr sz="2700" dirty="0">
                <a:latin typeface="Lucida Sans Unicode"/>
                <a:cs typeface="Lucida Sans Unicode"/>
              </a:rPr>
              <a:t>segment </a:t>
            </a:r>
            <a:r>
              <a:rPr sz="2700" spc="-5" dirty="0">
                <a:latin typeface="Lucida Sans Unicode"/>
                <a:cs typeface="Lucida Sans Unicode"/>
              </a:rPr>
              <a:t>splits </a:t>
            </a:r>
            <a:r>
              <a:rPr sz="2700" dirty="0">
                <a:latin typeface="Lucida Sans Unicode"/>
                <a:cs typeface="Lucida Sans Unicode"/>
              </a:rPr>
              <a:t>– </a:t>
            </a:r>
            <a:r>
              <a:rPr sz="2700" spc="-5" dirty="0">
                <a:latin typeface="Lucida Sans Unicode"/>
                <a:cs typeface="Lucida Sans Unicode"/>
              </a:rPr>
              <a:t>releases</a:t>
            </a:r>
            <a:r>
              <a:rPr sz="2700" spc="-10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eggs</a:t>
            </a:r>
            <a:endParaRPr sz="2700">
              <a:latin typeface="Lucida Sans Unicode"/>
              <a:cs typeface="Lucida Sans Unicode"/>
            </a:endParaRPr>
          </a:p>
          <a:p>
            <a:pPr marL="268605" marR="367030" indent="-256540">
              <a:lnSpc>
                <a:spcPct val="100000"/>
              </a:lnSpc>
              <a:spcBef>
                <a:spcPts val="400"/>
              </a:spcBef>
              <a:tabLst>
                <a:tab pos="268605" algn="l"/>
              </a:tabLst>
            </a:pPr>
            <a:r>
              <a:rPr sz="1800" spc="2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2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When ingested by </a:t>
            </a:r>
            <a:r>
              <a:rPr sz="2700" dirty="0">
                <a:latin typeface="Lucida Sans Unicode"/>
                <a:cs typeface="Lucida Sans Unicode"/>
              </a:rPr>
              <a:t>human – </a:t>
            </a:r>
            <a:r>
              <a:rPr sz="2700" spc="-5" dirty="0">
                <a:latin typeface="Lucida Sans Unicode"/>
                <a:cs typeface="Lucida Sans Unicode"/>
              </a:rPr>
              <a:t>embryo escape  </a:t>
            </a:r>
            <a:r>
              <a:rPr sz="2700" dirty="0">
                <a:latin typeface="Lucida Sans Unicode"/>
                <a:cs typeface="Lucida Sans Unicode"/>
              </a:rPr>
              <a:t>from </a:t>
            </a:r>
            <a:r>
              <a:rPr sz="2700" spc="-10" dirty="0">
                <a:latin typeface="Lucida Sans Unicode"/>
                <a:cs typeface="Lucida Sans Unicode"/>
              </a:rPr>
              <a:t>egg- </a:t>
            </a:r>
            <a:r>
              <a:rPr sz="2700" spc="-5" dirty="0">
                <a:latin typeface="Lucida Sans Unicode"/>
                <a:cs typeface="Lucida Sans Unicode"/>
              </a:rPr>
              <a:t>invade intestinal </a:t>
            </a:r>
            <a:r>
              <a:rPr sz="2700" dirty="0">
                <a:latin typeface="Lucida Sans Unicode"/>
                <a:cs typeface="Lucida Sans Unicode"/>
              </a:rPr>
              <a:t>mucosa – </a:t>
            </a:r>
            <a:r>
              <a:rPr sz="2700" spc="-5" dirty="0">
                <a:latin typeface="Lucida Sans Unicode"/>
                <a:cs typeface="Lucida Sans Unicode"/>
              </a:rPr>
              <a:t>enter  portal </a:t>
            </a:r>
            <a:r>
              <a:rPr sz="2700" dirty="0">
                <a:latin typeface="Lucida Sans Unicode"/>
                <a:cs typeface="Lucida Sans Unicode"/>
              </a:rPr>
              <a:t>venous </a:t>
            </a:r>
            <a:r>
              <a:rPr sz="2700" spc="-5" dirty="0">
                <a:latin typeface="Lucida Sans Unicode"/>
                <a:cs typeface="Lucida Sans Unicode"/>
              </a:rPr>
              <a:t>circulation </a:t>
            </a:r>
            <a:r>
              <a:rPr sz="2700" dirty="0">
                <a:latin typeface="Lucida Sans Unicode"/>
                <a:cs typeface="Lucida Sans Unicode"/>
              </a:rPr>
              <a:t>– </a:t>
            </a:r>
            <a:r>
              <a:rPr sz="2700" spc="-5" dirty="0">
                <a:latin typeface="Lucida Sans Unicode"/>
                <a:cs typeface="Lucida Sans Unicode"/>
              </a:rPr>
              <a:t>enter into liver </a:t>
            </a:r>
            <a:r>
              <a:rPr sz="2700" dirty="0">
                <a:latin typeface="Lucida Sans Unicode"/>
                <a:cs typeface="Lucida Sans Unicode"/>
              </a:rPr>
              <a:t>,  </a:t>
            </a:r>
            <a:r>
              <a:rPr sz="2700" spc="-5" dirty="0">
                <a:latin typeface="Lucida Sans Unicode"/>
                <a:cs typeface="Lucida Sans Unicode"/>
              </a:rPr>
              <a:t>lung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Larvae develop </a:t>
            </a:r>
            <a:r>
              <a:rPr sz="2700" dirty="0">
                <a:latin typeface="Lucida Sans Unicode"/>
                <a:cs typeface="Lucida Sans Unicode"/>
              </a:rPr>
              <a:t>– fluid filled unilocular</a:t>
            </a:r>
            <a:r>
              <a:rPr sz="2700" spc="-17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cysts</a:t>
            </a:r>
            <a:endParaRPr sz="2700">
              <a:latin typeface="Lucida Sans Unicode"/>
              <a:cs typeface="Lucida Sans Unicode"/>
            </a:endParaRPr>
          </a:p>
          <a:p>
            <a:pPr marL="268605" marR="5080" indent="-256540">
              <a:lnSpc>
                <a:spcPct val="100000"/>
              </a:lnSpc>
              <a:spcBef>
                <a:spcPts val="405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Daughter cysts(brood </a:t>
            </a:r>
            <a:r>
              <a:rPr sz="2700" dirty="0">
                <a:latin typeface="Lucida Sans Unicode"/>
                <a:cs typeface="Lucida Sans Unicode"/>
              </a:rPr>
              <a:t>capsules) </a:t>
            </a:r>
            <a:r>
              <a:rPr sz="2700" spc="-5" dirty="0">
                <a:latin typeface="Lucida Sans Unicode"/>
                <a:cs typeface="Lucida Sans Unicode"/>
              </a:rPr>
              <a:t>develop </a:t>
            </a:r>
            <a:r>
              <a:rPr sz="2700" dirty="0">
                <a:latin typeface="Lucida Sans Unicode"/>
                <a:cs typeface="Lucida Sans Unicode"/>
              </a:rPr>
              <a:t>from  </a:t>
            </a:r>
            <a:r>
              <a:rPr sz="2700" spc="-5" dirty="0">
                <a:latin typeface="Lucida Sans Unicode"/>
                <a:cs typeface="Lucida Sans Unicode"/>
              </a:rPr>
              <a:t>inner </a:t>
            </a:r>
            <a:r>
              <a:rPr sz="2700" dirty="0">
                <a:latin typeface="Lucida Sans Unicode"/>
                <a:cs typeface="Lucida Sans Unicode"/>
              </a:rPr>
              <a:t>germinal</a:t>
            </a:r>
            <a:r>
              <a:rPr sz="2700" spc="-3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layer</a:t>
            </a:r>
            <a:endParaRPr sz="2700">
              <a:latin typeface="Lucida Sans Unicode"/>
              <a:cs typeface="Lucida Sans Unicode"/>
            </a:endParaRPr>
          </a:p>
          <a:p>
            <a:pPr marL="268605" marR="461009" indent="-256540">
              <a:lnSpc>
                <a:spcPct val="100000"/>
              </a:lnSpc>
              <a:spcBef>
                <a:spcPts val="400"/>
              </a:spcBef>
              <a:tabLst>
                <a:tab pos="268605" algn="l"/>
              </a:tabLst>
            </a:pPr>
            <a:r>
              <a:rPr sz="1800" spc="20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20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New </a:t>
            </a:r>
            <a:r>
              <a:rPr sz="2700" spc="-5" dirty="0">
                <a:latin typeface="Lucida Sans Unicode"/>
                <a:cs typeface="Lucida Sans Unicode"/>
              </a:rPr>
              <a:t>larvae </a:t>
            </a:r>
            <a:r>
              <a:rPr sz="2700" spc="-10" dirty="0">
                <a:latin typeface="Lucida Sans Unicode"/>
                <a:cs typeface="Lucida Sans Unicode"/>
              </a:rPr>
              <a:t>(protoscolices) </a:t>
            </a:r>
            <a:r>
              <a:rPr sz="2700" spc="-5" dirty="0">
                <a:latin typeface="Lucida Sans Unicode"/>
                <a:cs typeface="Lucida Sans Unicode"/>
              </a:rPr>
              <a:t>develop in large  </a:t>
            </a:r>
            <a:r>
              <a:rPr sz="2700" dirty="0">
                <a:latin typeface="Lucida Sans Unicode"/>
                <a:cs typeface="Lucida Sans Unicode"/>
              </a:rPr>
              <a:t>numbers </a:t>
            </a:r>
            <a:r>
              <a:rPr sz="2700" spc="-5" dirty="0">
                <a:latin typeface="Lucida Sans Unicode"/>
                <a:cs typeface="Lucida Sans Unicode"/>
              </a:rPr>
              <a:t>in brood</a:t>
            </a:r>
            <a:r>
              <a:rPr sz="2700" spc="-3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capsule</a:t>
            </a:r>
            <a:endParaRPr sz="270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26860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dirty="0">
                <a:latin typeface="Lucida Sans Unicode"/>
                <a:cs typeface="Lucida Sans Unicode"/>
              </a:rPr>
              <a:t>Cysts </a:t>
            </a:r>
            <a:r>
              <a:rPr sz="2700" spc="-5" dirty="0">
                <a:latin typeface="Lucida Sans Unicode"/>
                <a:cs typeface="Lucida Sans Unicode"/>
              </a:rPr>
              <a:t>expand </a:t>
            </a:r>
            <a:r>
              <a:rPr sz="2700" dirty="0">
                <a:latin typeface="Lucida Sans Unicode"/>
                <a:cs typeface="Lucida Sans Unicode"/>
              </a:rPr>
              <a:t>slowly </a:t>
            </a:r>
            <a:r>
              <a:rPr sz="2700" spc="-5" dirty="0">
                <a:latin typeface="Lucida Sans Unicode"/>
                <a:cs typeface="Lucida Sans Unicode"/>
              </a:rPr>
              <a:t>over </a:t>
            </a:r>
            <a:r>
              <a:rPr sz="2700" dirty="0">
                <a:latin typeface="Lucida Sans Unicode"/>
                <a:cs typeface="Lucida Sans Unicode"/>
              </a:rPr>
              <a:t>a </a:t>
            </a:r>
            <a:r>
              <a:rPr sz="2700" spc="-5" dirty="0">
                <a:latin typeface="Lucida Sans Unicode"/>
                <a:cs typeface="Lucida Sans Unicode"/>
              </a:rPr>
              <a:t>period of</a:t>
            </a:r>
            <a:r>
              <a:rPr sz="2700" spc="-95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time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3023" y="562355"/>
            <a:ext cx="2296668" cy="5547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42973"/>
            <a:ext cx="3456940" cy="1152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100"/>
              </a:spcBef>
            </a:pPr>
            <a:r>
              <a:rPr sz="2400" dirty="0">
                <a:solidFill>
                  <a:srgbClr val="040F12"/>
                </a:solidFill>
                <a:latin typeface="Lucida Sans Unicode"/>
                <a:cs typeface="Lucida Sans Unicode"/>
              </a:rPr>
              <a:t>At gross </a:t>
            </a:r>
            <a:r>
              <a:rPr sz="24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examination,  the vesicles resemble </a:t>
            </a:r>
            <a:r>
              <a:rPr sz="2400" dirty="0">
                <a:solidFill>
                  <a:srgbClr val="040F12"/>
                </a:solidFill>
                <a:latin typeface="Lucida Sans Unicode"/>
                <a:cs typeface="Lucida Sans Unicode"/>
              </a:rPr>
              <a:t>a</a:t>
            </a:r>
            <a:endParaRPr sz="2400">
              <a:latin typeface="Lucida Sans Unicode"/>
              <a:cs typeface="Lucida Sans Unicode"/>
            </a:endParaRPr>
          </a:p>
          <a:p>
            <a:pPr marL="12700">
              <a:lnSpc>
                <a:spcPts val="2870"/>
              </a:lnSpc>
            </a:pPr>
            <a:r>
              <a:rPr sz="24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bunch of</a:t>
            </a:r>
            <a:r>
              <a:rPr sz="2400" dirty="0">
                <a:solidFill>
                  <a:srgbClr val="040F12"/>
                </a:solidFill>
                <a:latin typeface="Lucida Sans Unicode"/>
                <a:cs typeface="Lucida Sans Unicode"/>
              </a:rPr>
              <a:t> grapes</a:t>
            </a:r>
            <a:endParaRPr sz="24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095369"/>
            <a:ext cx="7855584" cy="1923414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469900" marR="5080" indent="-457834">
              <a:lnSpc>
                <a:spcPts val="2920"/>
              </a:lnSpc>
              <a:spcBef>
                <a:spcPts val="459"/>
              </a:spcBef>
              <a:tabLst>
                <a:tab pos="469900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Sites of hydatid cyst: </a:t>
            </a:r>
            <a:r>
              <a:rPr sz="2700" spc="-10" dirty="0">
                <a:solidFill>
                  <a:srgbClr val="040F12"/>
                </a:solidFill>
                <a:latin typeface="Lucida Sans Unicode"/>
                <a:cs typeface="Lucida Sans Unicode"/>
              </a:rPr>
              <a:t>liver (65%), lungs(25%),  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muscle,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spleen, kidney, </a:t>
            </a:r>
            <a:r>
              <a:rPr sz="2700" dirty="0">
                <a:solidFill>
                  <a:srgbClr val="040F12"/>
                </a:solidFill>
                <a:latin typeface="Lucida Sans Unicode"/>
                <a:cs typeface="Lucida Sans Unicode"/>
              </a:rPr>
              <a:t>heart, </a:t>
            </a:r>
            <a:r>
              <a:rPr sz="2700" spc="-5" dirty="0">
                <a:solidFill>
                  <a:srgbClr val="040F12"/>
                </a:solidFill>
                <a:latin typeface="Lucida Sans Unicode"/>
                <a:cs typeface="Lucida Sans Unicode"/>
              </a:rPr>
              <a:t>bones, brain  etc</a:t>
            </a:r>
            <a:endParaRPr sz="2700">
              <a:latin typeface="Lucida Sans Unicode"/>
              <a:cs typeface="Lucida Sans Unicode"/>
            </a:endParaRPr>
          </a:p>
          <a:p>
            <a:pPr marL="121920">
              <a:lnSpc>
                <a:spcPct val="100000"/>
              </a:lnSpc>
              <a:spcBef>
                <a:spcPts val="2580"/>
              </a:spcBef>
              <a:tabLst>
                <a:tab pos="377825" algn="l"/>
              </a:tabLst>
            </a:pPr>
            <a:r>
              <a:rPr sz="18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8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700" spc="-5" dirty="0">
                <a:latin typeface="Lucida Sans Unicode"/>
                <a:cs typeface="Lucida Sans Unicode"/>
              </a:rPr>
              <a:t>Hydatid cysts </a:t>
            </a:r>
            <a:r>
              <a:rPr sz="2700" dirty="0">
                <a:latin typeface="Lucida Sans Unicode"/>
                <a:cs typeface="Lucida Sans Unicode"/>
              </a:rPr>
              <a:t>– slow </a:t>
            </a:r>
            <a:r>
              <a:rPr sz="2700" spc="-5" dirty="0">
                <a:latin typeface="Lucida Sans Unicode"/>
                <a:cs typeface="Lucida Sans Unicode"/>
              </a:rPr>
              <a:t>growing </a:t>
            </a:r>
            <a:r>
              <a:rPr sz="2700" dirty="0">
                <a:latin typeface="Lucida Sans Unicode"/>
                <a:cs typeface="Lucida Sans Unicode"/>
              </a:rPr>
              <a:t>:</a:t>
            </a:r>
            <a:r>
              <a:rPr sz="2700" spc="-30" dirty="0">
                <a:latin typeface="Lucida Sans Unicode"/>
                <a:cs typeface="Lucida Sans Unicode"/>
              </a:rPr>
              <a:t> </a:t>
            </a:r>
            <a:r>
              <a:rPr sz="2700" spc="-5" dirty="0">
                <a:latin typeface="Lucida Sans Unicode"/>
                <a:cs typeface="Lucida Sans Unicode"/>
              </a:rPr>
              <a:t>2-3cm/yr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1200" y="583691"/>
            <a:ext cx="3529215" cy="53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0" y="533400"/>
            <a:ext cx="4088892" cy="35981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5000" y="1676400"/>
            <a:ext cx="4800600" cy="41315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73023" y="568451"/>
            <a:ext cx="3101340" cy="5486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470405"/>
            <a:ext cx="46704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600" spc="15" dirty="0">
                <a:solidFill>
                  <a:srgbClr val="2CA1BE"/>
                </a:solidFill>
                <a:latin typeface="Wingdings 3"/>
                <a:cs typeface="Wingdings 3"/>
              </a:rPr>
              <a:t></a:t>
            </a:r>
            <a:r>
              <a:rPr sz="1600" spc="15" dirty="0">
                <a:solidFill>
                  <a:srgbClr val="2CA1BE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Lucida Sans Unicode"/>
                <a:cs typeface="Lucida Sans Unicode"/>
              </a:rPr>
              <a:t>The hydatid cyst has </a:t>
            </a:r>
            <a:r>
              <a:rPr sz="2400" dirty="0">
                <a:latin typeface="Lucida Sans Unicode"/>
                <a:cs typeface="Lucida Sans Unicode"/>
              </a:rPr>
              <a:t>3</a:t>
            </a:r>
            <a:r>
              <a:rPr sz="2400" spc="-15" dirty="0">
                <a:latin typeface="Lucida Sans Unicode"/>
                <a:cs typeface="Lucida Sans Unicode"/>
              </a:rPr>
              <a:t> </a:t>
            </a:r>
            <a:r>
              <a:rPr sz="2400" spc="-10" dirty="0">
                <a:latin typeface="Lucida Sans Unicode"/>
                <a:cs typeface="Lucida Sans Unicode"/>
              </a:rPr>
              <a:t>layers:</a:t>
            </a:r>
            <a:endParaRPr sz="24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1871176"/>
            <a:ext cx="7693025" cy="7747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09855">
              <a:lnSpc>
                <a:spcPts val="2990"/>
              </a:lnSpc>
              <a:spcBef>
                <a:spcPts val="130"/>
              </a:spcBef>
            </a:pPr>
            <a:r>
              <a:rPr sz="2400" spc="-25" dirty="0"/>
              <a:t>(</a:t>
            </a:r>
            <a:r>
              <a:rPr sz="2500" i="1" spc="-25" dirty="0">
                <a:latin typeface="Lucida Sans Unicode"/>
                <a:cs typeface="Lucida Sans Unicode"/>
              </a:rPr>
              <a:t>a</a:t>
            </a:r>
            <a:r>
              <a:rPr sz="2400" spc="-25" dirty="0"/>
              <a:t>) </a:t>
            </a:r>
            <a:r>
              <a:rPr sz="2400" spc="-5" dirty="0"/>
              <a:t>the </a:t>
            </a:r>
            <a:r>
              <a:rPr sz="2400" b="1" dirty="0">
                <a:latin typeface="Lucida Sans Unicode"/>
                <a:cs typeface="Lucida Sans Unicode"/>
              </a:rPr>
              <a:t>outer pericyst </a:t>
            </a:r>
            <a:r>
              <a:rPr sz="2400" dirty="0"/>
              <a:t>- </a:t>
            </a:r>
            <a:r>
              <a:rPr sz="2400" spc="-5" dirty="0"/>
              <a:t>composed of </a:t>
            </a:r>
            <a:r>
              <a:rPr sz="2400" dirty="0"/>
              <a:t>modified</a:t>
            </a:r>
            <a:r>
              <a:rPr sz="2400" spc="-60" dirty="0"/>
              <a:t> </a:t>
            </a:r>
            <a:r>
              <a:rPr sz="2400" dirty="0"/>
              <a:t>host</a:t>
            </a:r>
            <a:endParaRPr sz="2400">
              <a:latin typeface="Lucida Sans Unicode"/>
              <a:cs typeface="Lucida Sans Unicode"/>
            </a:endParaRPr>
          </a:p>
          <a:p>
            <a:pPr marL="12700">
              <a:lnSpc>
                <a:spcPts val="2870"/>
              </a:lnSpc>
            </a:pPr>
            <a:r>
              <a:rPr sz="2400" spc="-10" dirty="0"/>
              <a:t>cells </a:t>
            </a:r>
            <a:r>
              <a:rPr sz="2400" spc="-5" dirty="0"/>
              <a:t>that </a:t>
            </a:r>
            <a:r>
              <a:rPr sz="2400" dirty="0"/>
              <a:t>form a </a:t>
            </a:r>
            <a:r>
              <a:rPr sz="2400" spc="-5" dirty="0"/>
              <a:t>dense and fibrous protective</a:t>
            </a:r>
            <a:r>
              <a:rPr sz="2400" spc="35" dirty="0"/>
              <a:t> </a:t>
            </a:r>
            <a:r>
              <a:rPr sz="2400" spc="5" dirty="0"/>
              <a:t>zone;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535940" y="3069742"/>
            <a:ext cx="8062595" cy="234823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>
              <a:lnSpc>
                <a:spcPts val="2880"/>
              </a:lnSpc>
              <a:spcBef>
                <a:spcPts val="325"/>
              </a:spcBef>
              <a:buFont typeface="Lucida Sans Unicode"/>
              <a:buAutoNum type="alphaLcParenBoth" startAt="2"/>
              <a:tabLst>
                <a:tab pos="499745" algn="l"/>
                <a:tab pos="5519420" algn="l"/>
              </a:tabLst>
            </a:pPr>
            <a:r>
              <a:rPr sz="2400" b="1" dirty="0">
                <a:latin typeface="Lucida Sans Unicode"/>
                <a:cs typeface="Lucida Sans Unicode"/>
              </a:rPr>
              <a:t>the middle</a:t>
            </a:r>
            <a:r>
              <a:rPr sz="2400" b="1" spc="-30" dirty="0">
                <a:latin typeface="Lucida Sans Unicode"/>
                <a:cs typeface="Lucida Sans Unicode"/>
              </a:rPr>
              <a:t> </a:t>
            </a:r>
            <a:r>
              <a:rPr sz="2400" b="1" spc="-5" dirty="0">
                <a:latin typeface="Lucida Sans Unicode"/>
                <a:cs typeface="Lucida Sans Unicode"/>
              </a:rPr>
              <a:t>laminated</a:t>
            </a:r>
            <a:r>
              <a:rPr sz="2400" b="1" spc="15" dirty="0">
                <a:latin typeface="Lucida Sans Unicode"/>
                <a:cs typeface="Lucida Sans Unicode"/>
              </a:rPr>
              <a:t> </a:t>
            </a:r>
            <a:r>
              <a:rPr sz="2400" b="1" dirty="0">
                <a:latin typeface="Lucida Sans Unicode"/>
                <a:cs typeface="Lucida Sans Unicode"/>
              </a:rPr>
              <a:t>membrane	</a:t>
            </a:r>
            <a:r>
              <a:rPr sz="2400" dirty="0">
                <a:latin typeface="Lucida Sans Unicode"/>
                <a:cs typeface="Lucida Sans Unicode"/>
              </a:rPr>
              <a:t>- </a:t>
            </a:r>
            <a:r>
              <a:rPr sz="2400" spc="-10" dirty="0">
                <a:latin typeface="Lucida Sans Unicode"/>
                <a:cs typeface="Lucida Sans Unicode"/>
              </a:rPr>
              <a:t>acellular,allows  </a:t>
            </a:r>
            <a:r>
              <a:rPr sz="2400" spc="-5" dirty="0">
                <a:latin typeface="Lucida Sans Unicode"/>
                <a:cs typeface="Lucida Sans Unicode"/>
              </a:rPr>
              <a:t>the passage of</a:t>
            </a:r>
            <a:r>
              <a:rPr sz="2400" spc="20" dirty="0">
                <a:latin typeface="Lucida Sans Unicode"/>
                <a:cs typeface="Lucida Sans Unicode"/>
              </a:rPr>
              <a:t> </a:t>
            </a:r>
            <a:r>
              <a:rPr sz="2400" spc="-5" dirty="0">
                <a:latin typeface="Lucida Sans Unicode"/>
                <a:cs typeface="Lucida Sans Unicode"/>
              </a:rPr>
              <a:t>nutrients</a:t>
            </a:r>
            <a:endParaRPr sz="24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Lucida Sans Unicode"/>
              <a:buAutoNum type="alphaLcParenBoth" startAt="2"/>
            </a:pPr>
            <a:endParaRPr sz="3000">
              <a:latin typeface="Times New Roman"/>
              <a:cs typeface="Times New Roman"/>
            </a:endParaRPr>
          </a:p>
          <a:p>
            <a:pPr marL="12700" marR="473709">
              <a:lnSpc>
                <a:spcPct val="100899"/>
              </a:lnSpc>
              <a:spcBef>
                <a:spcPts val="5"/>
              </a:spcBef>
              <a:buAutoNum type="alphaLcParenBoth" startAt="2"/>
              <a:tabLst>
                <a:tab pos="462915" algn="l"/>
              </a:tabLst>
            </a:pPr>
            <a:r>
              <a:rPr sz="2400" spc="-5" dirty="0">
                <a:latin typeface="Lucida Sans Unicode"/>
                <a:cs typeface="Lucida Sans Unicode"/>
              </a:rPr>
              <a:t>the </a:t>
            </a:r>
            <a:r>
              <a:rPr sz="2400" b="1" dirty="0">
                <a:latin typeface="Lucida Sans Unicode"/>
                <a:cs typeface="Lucida Sans Unicode"/>
              </a:rPr>
              <a:t>inner germinal </a:t>
            </a:r>
            <a:r>
              <a:rPr sz="2400" b="1" spc="5" dirty="0">
                <a:latin typeface="Lucida Sans Unicode"/>
                <a:cs typeface="Lucida Sans Unicode"/>
              </a:rPr>
              <a:t>layer</a:t>
            </a:r>
            <a:r>
              <a:rPr sz="2400" spc="5" dirty="0">
                <a:latin typeface="Lucida Sans Unicode"/>
                <a:cs typeface="Lucida Sans Unicode"/>
              </a:rPr>
              <a:t>, </a:t>
            </a:r>
            <a:r>
              <a:rPr sz="2400" spc="-5" dirty="0">
                <a:latin typeface="Lucida Sans Unicode"/>
                <a:cs typeface="Lucida Sans Unicode"/>
              </a:rPr>
              <a:t>where the scolices (the  larval </a:t>
            </a:r>
            <a:r>
              <a:rPr sz="2400" dirty="0">
                <a:latin typeface="Lucida Sans Unicode"/>
                <a:cs typeface="Lucida Sans Unicode"/>
              </a:rPr>
              <a:t>stage </a:t>
            </a:r>
            <a:r>
              <a:rPr sz="2400" spc="-5" dirty="0">
                <a:latin typeface="Lucida Sans Unicode"/>
                <a:cs typeface="Lucida Sans Unicode"/>
              </a:rPr>
              <a:t>of the parasite) and the laminated  </a:t>
            </a:r>
            <a:r>
              <a:rPr sz="2400" dirty="0">
                <a:latin typeface="Lucida Sans Unicode"/>
                <a:cs typeface="Lucida Sans Unicode"/>
              </a:rPr>
              <a:t>membrane </a:t>
            </a:r>
            <a:r>
              <a:rPr sz="2400" spc="-5" dirty="0">
                <a:latin typeface="Lucida Sans Unicode"/>
                <a:cs typeface="Lucida Sans Unicode"/>
              </a:rPr>
              <a:t>are produced.</a:t>
            </a:r>
            <a:endParaRPr sz="24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1200" y="583691"/>
            <a:ext cx="3529215" cy="533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247</Words>
  <Application>Microsoft Office PowerPoint</Application>
  <PresentationFormat>On-screen Show (4:3)</PresentationFormat>
  <Paragraphs>166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HYDATID CYST OF LIVER</vt:lpstr>
      <vt:lpstr>Slide 2</vt:lpstr>
      <vt:lpstr> Only 2-8 mm long</vt:lpstr>
      <vt:lpstr>Slide 4</vt:lpstr>
      <vt:lpstr>Slide 5</vt:lpstr>
      <vt:lpstr>Slide 6</vt:lpstr>
      <vt:lpstr>Slide 7</vt:lpstr>
      <vt:lpstr>Slide 8</vt:lpstr>
      <vt:lpstr>(a) the outer pericyst - composed of modified host cells that form a dense and fibrous protective zone;</vt:lpstr>
      <vt:lpstr> cysts larger than 5 cm in diameter –  pressure symptoms</vt:lpstr>
      <vt:lpstr>Slide 11</vt:lpstr>
      <vt:lpstr>Slide 12</vt:lpstr>
      <vt:lpstr>Slide 13</vt:lpstr>
      <vt:lpstr>Slide 14</vt:lpstr>
      <vt:lpstr> Routine blood inv are nonspecific – 25%  esinophilia  Raised bilirubin</vt:lpstr>
      <vt:lpstr> Immunoelectrophoresis : depends on the formation of specific arc of  precipitation ( called arc 5 ) which is highly  specific and can be used to exclude cross-  reactions caused by noncestode parasites</vt:lpstr>
      <vt:lpstr>Slide 17</vt:lpstr>
      <vt:lpstr>Slide 18</vt:lpstr>
      <vt:lpstr>Slide 19</vt:lpstr>
      <vt:lpstr> Ultrasound  Multiple cysts – multiple cysts with normal  intervening parenchyma</vt:lpstr>
      <vt:lpstr> Ultrasound</vt:lpstr>
      <vt:lpstr> GHARBI classification</vt:lpstr>
      <vt:lpstr>Slide 23</vt:lpstr>
      <vt:lpstr>Slide 24</vt:lpstr>
      <vt:lpstr>Slide 25</vt:lpstr>
      <vt:lpstr> Mebendazole(3-6 months orally in dosages  of 40-50 mg/kg/d) &amp;  albendazole (10-15 mg/kg/d orally 3-6  mnths with intervals of 14 days )</vt:lpstr>
      <vt:lpstr> Indications: primary liver or lung cysts that  are inoperable (because of location or  medical condition), and peritoneal cysts.</vt:lpstr>
      <vt:lpstr> PAIR (puncture,aspiration,injection,re  aspiration)  Indications:</vt:lpstr>
      <vt:lpstr>Slide 29</vt:lpstr>
      <vt:lpstr>Slide 30</vt:lpstr>
      <vt:lpstr>Slide 31</vt:lpstr>
      <vt:lpstr>Indications:</vt:lpstr>
      <vt:lpstr>Slide 33</vt:lpstr>
      <vt:lpstr>Slide 34</vt:lpstr>
      <vt:lpstr>Slide 35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HYDATID CYST OF LIVER</dc:title>
  <cp:lastModifiedBy>lenovo</cp:lastModifiedBy>
  <cp:revision>1</cp:revision>
  <dcterms:created xsi:type="dcterms:W3CDTF">2020-07-22T06:11:55Z</dcterms:created>
  <dcterms:modified xsi:type="dcterms:W3CDTF">2020-07-22T06:15:06Z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2020-07-22T00:00:00Z</vt:filetime>
  </property>
</Properties>
</file>