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1532890"/>
            <a:ext cx="4231005" cy="2379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05/08/2020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05/08/2020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05/08/2020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05/08/2020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05/08/2020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17987"/>
            <a:ext cx="9144000" cy="67252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53509" y="294640"/>
            <a:ext cx="123698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31620"/>
            <a:ext cx="8072119" cy="2381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05/08/2020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3129" y="1320800"/>
            <a:ext cx="4623435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950" marR="5080" indent="-730250">
              <a:lnSpc>
                <a:spcPct val="100000"/>
              </a:lnSpc>
              <a:spcBef>
                <a:spcPts val="100"/>
              </a:spcBef>
              <a:tabLst>
                <a:tab pos="1598295" algn="l"/>
              </a:tabLst>
            </a:pPr>
            <a:r>
              <a:rPr dirty="0"/>
              <a:t>Acute	</a:t>
            </a:r>
            <a:r>
              <a:rPr spc="-5" dirty="0"/>
              <a:t>and</a:t>
            </a:r>
            <a:r>
              <a:rPr spc="-95" dirty="0"/>
              <a:t> </a:t>
            </a:r>
            <a:r>
              <a:rPr spc="-5" dirty="0"/>
              <a:t>Chronic  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26410" y="4034790"/>
            <a:ext cx="2885440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0325" algn="ctr">
              <a:lnSpc>
                <a:spcPct val="100000"/>
              </a:lnSpc>
              <a:spcBef>
                <a:spcPts val="100"/>
              </a:spcBef>
            </a:pPr>
            <a:r>
              <a:rPr lang="en-US" b="1" i="1" spc="-5" dirty="0" smtClean="0">
                <a:latin typeface="Arial"/>
                <a:cs typeface="Arial"/>
              </a:rPr>
              <a:t>DR KETUL SHAH</a:t>
            </a:r>
          </a:p>
          <a:p>
            <a:pPr marL="12065" marR="5080" indent="60325" algn="ctr">
              <a:lnSpc>
                <a:spcPct val="100000"/>
              </a:lnSpc>
              <a:spcBef>
                <a:spcPts val="100"/>
              </a:spcBef>
            </a:pPr>
            <a:r>
              <a:rPr lang="en-US" sz="1800" b="1" i="1" spc="-5" dirty="0" smtClean="0">
                <a:latin typeface="Arial"/>
                <a:cs typeface="Arial"/>
              </a:rPr>
              <a:t>GENERAL SURGERY DEPARTMENT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29129" y="1714500"/>
            <a:ext cx="5500370" cy="4422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9579" y="365759"/>
            <a:ext cx="31591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Presenta</a:t>
            </a:r>
            <a:r>
              <a:rPr dirty="0"/>
              <a:t>t</a:t>
            </a:r>
            <a:r>
              <a:rPr spc="-5" dirty="0"/>
              <a:t>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1531620"/>
            <a:ext cx="5706110" cy="238125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2794000">
              <a:lnSpc>
                <a:spcPct val="100000"/>
              </a:lnSpc>
              <a:spcBef>
                <a:spcPts val="900"/>
              </a:spcBef>
            </a:pPr>
            <a:r>
              <a:rPr sz="3200" spc="-5" dirty="0">
                <a:latin typeface="Arial"/>
                <a:cs typeface="Arial"/>
              </a:rPr>
              <a:t>SYMPTOMS</a:t>
            </a:r>
            <a:endParaRPr sz="32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800"/>
              </a:spcBef>
            </a:pPr>
            <a:r>
              <a:rPr sz="4800" spc="1814" baseline="6076" dirty="0">
                <a:latin typeface="Symbol"/>
                <a:cs typeface="Symbol"/>
              </a:rPr>
              <a:t></a:t>
            </a:r>
            <a:r>
              <a:rPr sz="4800" spc="104" baseline="6076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Arial"/>
                <a:cs typeface="Arial"/>
              </a:rPr>
              <a:t>FEVER</a:t>
            </a:r>
            <a:endParaRPr sz="32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800"/>
              </a:spcBef>
            </a:pPr>
            <a:r>
              <a:rPr sz="4800" spc="1814" baseline="6076" dirty="0">
                <a:latin typeface="Symbol"/>
                <a:cs typeface="Symbol"/>
              </a:rPr>
              <a:t></a:t>
            </a:r>
            <a:r>
              <a:rPr sz="4800" spc="7" baseline="6076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Arial"/>
                <a:cs typeface="Arial"/>
              </a:rPr>
              <a:t>RIGHT </a:t>
            </a:r>
            <a:r>
              <a:rPr sz="3200" dirty="0">
                <a:latin typeface="Arial"/>
                <a:cs typeface="Arial"/>
              </a:rPr>
              <a:t>UPPER QUAD </a:t>
            </a:r>
            <a:r>
              <a:rPr sz="3200" spc="-5" dirty="0">
                <a:latin typeface="Arial"/>
                <a:cs typeface="Arial"/>
              </a:rPr>
              <a:t>PAIN</a:t>
            </a:r>
            <a:endParaRPr sz="32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790"/>
              </a:spcBef>
            </a:pPr>
            <a:r>
              <a:rPr sz="4800" spc="254" baseline="5208" dirty="0">
                <a:latin typeface="Symbol"/>
                <a:cs typeface="Symbol"/>
              </a:rPr>
              <a:t></a:t>
            </a:r>
            <a:r>
              <a:rPr sz="3200" spc="170" dirty="0">
                <a:latin typeface="Arial"/>
                <a:cs typeface="Arial"/>
              </a:rPr>
              <a:t>NAUSEA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29529" y="3858259"/>
            <a:ext cx="3728720" cy="2713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3540" y="1079500"/>
            <a:ext cx="1290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SI</a:t>
            </a:r>
            <a:r>
              <a:rPr sz="3200" spc="5" dirty="0"/>
              <a:t>G</a:t>
            </a:r>
            <a:r>
              <a:rPr sz="3200" spc="-5" dirty="0"/>
              <a:t>NS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23240" y="1568449"/>
            <a:ext cx="7995284" cy="482727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890"/>
              </a:spcBef>
            </a:pPr>
            <a:r>
              <a:rPr sz="4800" spc="1814" baseline="6076" dirty="0">
                <a:latin typeface="Symbol"/>
                <a:cs typeface="Symbol"/>
              </a:rPr>
              <a:t></a:t>
            </a:r>
            <a:r>
              <a:rPr sz="4800" spc="67" baseline="6076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Arial"/>
                <a:cs typeface="Arial"/>
              </a:rPr>
              <a:t>RIGHT </a:t>
            </a:r>
            <a:r>
              <a:rPr sz="3200" dirty="0">
                <a:latin typeface="Arial"/>
                <a:cs typeface="Arial"/>
              </a:rPr>
              <a:t>UPPER QUAD </a:t>
            </a:r>
            <a:r>
              <a:rPr sz="3200" spc="-5" dirty="0">
                <a:latin typeface="Arial"/>
                <a:cs typeface="Arial"/>
              </a:rPr>
              <a:t>TENDERNESS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790"/>
              </a:spcBef>
            </a:pPr>
            <a:r>
              <a:rPr sz="4800" spc="195" baseline="5208" dirty="0">
                <a:latin typeface="Symbol"/>
                <a:cs typeface="Symbol"/>
              </a:rPr>
              <a:t></a:t>
            </a:r>
            <a:r>
              <a:rPr sz="3200" spc="130" dirty="0">
                <a:latin typeface="Arial"/>
                <a:cs typeface="Arial"/>
              </a:rPr>
              <a:t>GUARDING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4800" spc="195" baseline="5208" dirty="0">
                <a:latin typeface="Symbol"/>
                <a:cs typeface="Symbol"/>
              </a:rPr>
              <a:t></a:t>
            </a:r>
            <a:r>
              <a:rPr sz="3200" spc="130" dirty="0">
                <a:latin typeface="Arial"/>
                <a:cs typeface="Arial"/>
              </a:rPr>
              <a:t>RIGIDITY</a:t>
            </a:r>
            <a:endParaRPr sz="3200">
              <a:latin typeface="Arial"/>
              <a:cs typeface="Arial"/>
            </a:endParaRPr>
          </a:p>
          <a:p>
            <a:pPr marL="368300" marR="17780" indent="-342900">
              <a:lnSpc>
                <a:spcPct val="100000"/>
              </a:lnSpc>
              <a:spcBef>
                <a:spcPts val="600"/>
              </a:spcBef>
            </a:pPr>
            <a:r>
              <a:rPr sz="4800" spc="195" baseline="6076" dirty="0">
                <a:solidFill>
                  <a:srgbClr val="FF0000"/>
                </a:solidFill>
                <a:latin typeface="Symbol"/>
                <a:cs typeface="Symbol"/>
              </a:rPr>
              <a:t></a:t>
            </a:r>
            <a:r>
              <a:rPr sz="3200" spc="130" dirty="0">
                <a:solidFill>
                  <a:srgbClr val="FF0000"/>
                </a:solidFill>
                <a:latin typeface="Arial"/>
                <a:cs typeface="Arial"/>
              </a:rPr>
              <a:t>MURPHY’S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SIGN </a:t>
            </a:r>
            <a:r>
              <a:rPr sz="2400" spc="-5" dirty="0">
                <a:latin typeface="Arial"/>
                <a:cs typeface="Arial"/>
              </a:rPr>
              <a:t>(arrest of inspiration </a:t>
            </a:r>
            <a:r>
              <a:rPr sz="2400" dirty="0">
                <a:latin typeface="Arial"/>
                <a:cs typeface="Arial"/>
              </a:rPr>
              <a:t>with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gentle  pressure </a:t>
            </a:r>
            <a:r>
              <a:rPr sz="2400" spc="-10" dirty="0">
                <a:latin typeface="Arial"/>
                <a:cs typeface="Arial"/>
              </a:rPr>
              <a:t>under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5" dirty="0">
                <a:latin typeface="Arial"/>
                <a:cs typeface="Arial"/>
              </a:rPr>
              <a:t>costal </a:t>
            </a:r>
            <a:r>
              <a:rPr sz="2400" dirty="0">
                <a:latin typeface="Arial"/>
                <a:cs typeface="Arial"/>
              </a:rPr>
              <a:t>margin </a:t>
            </a:r>
            <a:r>
              <a:rPr sz="2400" spc="-5" dirty="0">
                <a:latin typeface="Arial"/>
                <a:cs typeface="Arial"/>
              </a:rPr>
              <a:t>due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tenderness)</a:t>
            </a:r>
            <a:endParaRPr sz="2400">
              <a:latin typeface="Arial"/>
              <a:cs typeface="Arial"/>
            </a:endParaRPr>
          </a:p>
          <a:p>
            <a:pPr marL="368300" marR="916940" indent="-342900">
              <a:lnSpc>
                <a:spcPct val="100000"/>
              </a:lnSpc>
              <a:spcBef>
                <a:spcPts val="590"/>
              </a:spcBef>
            </a:pPr>
            <a:r>
              <a:rPr sz="4800" spc="254" baseline="5208" dirty="0">
                <a:solidFill>
                  <a:srgbClr val="FF0000"/>
                </a:solidFill>
                <a:latin typeface="Symbol"/>
                <a:cs typeface="Symbol"/>
              </a:rPr>
              <a:t></a:t>
            </a:r>
            <a:r>
              <a:rPr sz="3200" spc="170" dirty="0">
                <a:solidFill>
                  <a:srgbClr val="FF0000"/>
                </a:solidFill>
                <a:latin typeface="Arial"/>
                <a:cs typeface="Arial"/>
              </a:rPr>
              <a:t>BOAA’s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SIGN- </a:t>
            </a:r>
            <a:r>
              <a:rPr sz="2400" spc="-5" dirty="0">
                <a:latin typeface="Arial"/>
                <a:cs typeface="Arial"/>
              </a:rPr>
              <a:t>Hyperasthesia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160" dirty="0">
                <a:latin typeface="Arial"/>
                <a:cs typeface="Arial"/>
              </a:rPr>
              <a:t>9</a:t>
            </a:r>
            <a:r>
              <a:rPr sz="2100" spc="-240" baseline="27777" dirty="0">
                <a:latin typeface="Arial"/>
                <a:cs typeface="Arial"/>
              </a:rPr>
              <a:t>th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125" dirty="0">
                <a:latin typeface="Arial"/>
                <a:cs typeface="Arial"/>
              </a:rPr>
              <a:t>11</a:t>
            </a:r>
            <a:r>
              <a:rPr sz="2100" spc="-187" baseline="27777" dirty="0">
                <a:latin typeface="Arial"/>
                <a:cs typeface="Arial"/>
              </a:rPr>
              <a:t>th </a:t>
            </a:r>
            <a:r>
              <a:rPr sz="2400" spc="-5" dirty="0">
                <a:latin typeface="Arial"/>
                <a:cs typeface="Arial"/>
              </a:rPr>
              <a:t>rib  posteriorly </a:t>
            </a:r>
            <a:r>
              <a:rPr sz="2400" dirty="0">
                <a:latin typeface="Arial"/>
                <a:cs typeface="Arial"/>
              </a:rPr>
              <a:t>on 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side</a:t>
            </a:r>
            <a:endParaRPr sz="24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4800" spc="195" baseline="5208" dirty="0">
                <a:latin typeface="Symbol"/>
                <a:cs typeface="Symbol"/>
              </a:rPr>
              <a:t></a:t>
            </a:r>
            <a:r>
              <a:rPr sz="3200" spc="130" dirty="0">
                <a:latin typeface="Arial"/>
                <a:cs typeface="Arial"/>
              </a:rPr>
              <a:t>PALPABLE </a:t>
            </a:r>
            <a:r>
              <a:rPr sz="3200" spc="-5" dirty="0">
                <a:latin typeface="Arial"/>
                <a:cs typeface="Arial"/>
              </a:rPr>
              <a:t>TENDER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GALLBLADDER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4800" spc="142" baseline="6076" dirty="0">
                <a:latin typeface="Symbol"/>
                <a:cs typeface="Symbol"/>
              </a:rPr>
              <a:t></a:t>
            </a:r>
            <a:r>
              <a:rPr sz="3200" spc="95" dirty="0">
                <a:latin typeface="Arial"/>
                <a:cs typeface="Arial"/>
              </a:rPr>
              <a:t>TACHYCARDIA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8369" y="1126489"/>
            <a:ext cx="6657340" cy="4998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2339" y="365759"/>
            <a:ext cx="47142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INVESTIGATIONS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3313"/>
            <a:ext cx="7275195" cy="149606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LAB</a:t>
            </a:r>
            <a:r>
              <a:rPr sz="3200" spc="-5" dirty="0">
                <a:latin typeface="Arial"/>
                <a:cs typeface="Arial"/>
              </a:rPr>
              <a:t> STUDIES</a:t>
            </a:r>
            <a:endParaRPr sz="32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59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LEUKOCYTOSIS</a:t>
            </a:r>
            <a:endParaRPr sz="24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60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Mild </a:t>
            </a:r>
            <a:r>
              <a:rPr sz="2400" spc="-10" dirty="0">
                <a:latin typeface="Arial"/>
                <a:cs typeface="Arial"/>
              </a:rPr>
              <a:t>elevation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BILIRUBIN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10" dirty="0">
                <a:latin typeface="Arial"/>
                <a:cs typeface="Arial"/>
              </a:rPr>
              <a:t>ALP,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SGOT/PT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71870" y="3785870"/>
            <a:ext cx="3072129" cy="30721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6580" y="4034790"/>
            <a:ext cx="564959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If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Profound Jaundice </a:t>
            </a:r>
            <a:r>
              <a:rPr sz="1800" b="1" dirty="0">
                <a:latin typeface="Arial"/>
                <a:cs typeface="Arial"/>
              </a:rPr>
              <a:t>+ </a:t>
            </a:r>
            <a:r>
              <a:rPr sz="1800" b="1" spc="-5" dirty="0">
                <a:latin typeface="Arial"/>
                <a:cs typeface="Arial"/>
              </a:rPr>
              <a:t>Picture of </a:t>
            </a:r>
            <a:r>
              <a:rPr sz="1800" b="1" spc="-15" dirty="0">
                <a:latin typeface="Arial"/>
                <a:cs typeface="Arial"/>
              </a:rPr>
              <a:t>Acute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Cholecystitis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Suspect,</a:t>
            </a:r>
            <a:endParaRPr sz="1800">
              <a:latin typeface="Arial"/>
              <a:cs typeface="Arial"/>
            </a:endParaRPr>
          </a:p>
          <a:p>
            <a:pPr marL="927100" marR="459740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CHOLANGITIS </a:t>
            </a:r>
            <a:r>
              <a:rPr sz="1800" b="1" spc="5" dirty="0">
                <a:latin typeface="Arial"/>
                <a:cs typeface="Arial"/>
              </a:rPr>
              <a:t>with </a:t>
            </a:r>
            <a:r>
              <a:rPr sz="1800" b="1" spc="-5" dirty="0">
                <a:latin typeface="Arial"/>
                <a:cs typeface="Arial"/>
              </a:rPr>
              <a:t>obstruction of </a:t>
            </a:r>
            <a:r>
              <a:rPr sz="1800" b="1" spc="-10" dirty="0">
                <a:latin typeface="Arial"/>
                <a:cs typeface="Arial"/>
              </a:rPr>
              <a:t>CBD  </a:t>
            </a:r>
            <a:r>
              <a:rPr sz="1800" b="1" dirty="0">
                <a:latin typeface="Arial"/>
                <a:cs typeface="Arial"/>
              </a:rPr>
              <a:t>MIRIZZI</a:t>
            </a:r>
            <a:r>
              <a:rPr sz="1800" b="1" spc="-10" dirty="0">
                <a:latin typeface="Arial"/>
                <a:cs typeface="Arial"/>
              </a:rPr>
              <a:t> syndrome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</a:t>
            </a:r>
            <a:r>
              <a:rPr dirty="0"/>
              <a:t>SG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1620"/>
            <a:ext cx="6090920" cy="47332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Sensitive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Inexpensive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Reliable</a:t>
            </a:r>
            <a:endParaRPr sz="32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489"/>
              </a:spcBef>
            </a:pPr>
            <a:r>
              <a:rPr sz="3000" baseline="2777" dirty="0">
                <a:latin typeface="Arial"/>
                <a:cs typeface="Arial"/>
              </a:rPr>
              <a:t>» </a:t>
            </a:r>
            <a:r>
              <a:rPr sz="2000" spc="-5" dirty="0">
                <a:latin typeface="Arial"/>
                <a:cs typeface="Arial"/>
              </a:rPr>
              <a:t>Sensitivity </a:t>
            </a:r>
            <a:r>
              <a:rPr sz="2000" dirty="0">
                <a:latin typeface="Arial"/>
                <a:cs typeface="Arial"/>
              </a:rPr>
              <a:t>85% and </a:t>
            </a:r>
            <a:r>
              <a:rPr sz="2000" spc="-5" dirty="0">
                <a:latin typeface="Arial"/>
                <a:cs typeface="Arial"/>
              </a:rPr>
              <a:t>Specificity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95%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00">
              <a:latin typeface="Times New Roman"/>
              <a:cs typeface="Times New Roman"/>
            </a:endParaRPr>
          </a:p>
          <a:p>
            <a:pPr marL="52705" marR="174625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What will </a:t>
            </a:r>
            <a:r>
              <a:rPr sz="2800" spc="-10" dirty="0">
                <a:latin typeface="Arial"/>
                <a:cs typeface="Arial"/>
              </a:rPr>
              <a:t>you </a:t>
            </a:r>
            <a:r>
              <a:rPr sz="2800" dirty="0">
                <a:latin typeface="Arial"/>
                <a:cs typeface="Arial"/>
              </a:rPr>
              <a:t>look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spc="-10" dirty="0">
                <a:latin typeface="Arial"/>
                <a:cs typeface="Arial"/>
              </a:rPr>
              <a:t>USG?  </a:t>
            </a:r>
            <a:r>
              <a:rPr sz="2800" spc="-5" dirty="0">
                <a:latin typeface="Arial"/>
                <a:cs typeface="Arial"/>
              </a:rPr>
              <a:t>1.GallStone  2.Pericholecystic fluid  3.GB </a:t>
            </a:r>
            <a:r>
              <a:rPr sz="2800" spc="-10" dirty="0">
                <a:latin typeface="Arial"/>
                <a:cs typeface="Arial"/>
              </a:rPr>
              <a:t>wall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thickening</a:t>
            </a:r>
            <a:endParaRPr sz="2800">
              <a:latin typeface="Arial"/>
              <a:cs typeface="Arial"/>
            </a:endParaRPr>
          </a:p>
          <a:p>
            <a:pPr marL="5270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4.Sonographic murphy’s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sign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19750" y="4071620"/>
            <a:ext cx="3238500" cy="2429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95"/>
              </a:spcBef>
            </a:pPr>
            <a:r>
              <a:rPr dirty="0"/>
              <a:t>Accurate </a:t>
            </a:r>
            <a:r>
              <a:rPr spc="-5" dirty="0"/>
              <a:t>History  Physical Examination  Supportive </a:t>
            </a:r>
            <a:r>
              <a:rPr dirty="0"/>
              <a:t>Lab </a:t>
            </a:r>
            <a:r>
              <a:rPr spc="-5" dirty="0"/>
              <a:t>Studies  And </a:t>
            </a:r>
            <a:r>
              <a:rPr dirty="0"/>
              <a:t>an</a:t>
            </a:r>
            <a:r>
              <a:rPr spc="-10" dirty="0"/>
              <a:t> </a:t>
            </a:r>
            <a:r>
              <a:rPr spc="-5" dirty="0"/>
              <a:t>Ultrasound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3888740"/>
            <a:ext cx="7623175" cy="2084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>
              <a:lnSpc>
                <a:spcPct val="120500"/>
              </a:lnSpc>
              <a:spcBef>
                <a:spcPts val="100"/>
              </a:spcBef>
            </a:pPr>
            <a:r>
              <a:rPr sz="2800" spc="-10" dirty="0">
                <a:latin typeface="Arial"/>
                <a:cs typeface="Arial"/>
              </a:rPr>
              <a:t>Needed </a:t>
            </a:r>
            <a:r>
              <a:rPr sz="2800" dirty="0">
                <a:latin typeface="Arial"/>
                <a:cs typeface="Arial"/>
              </a:rPr>
              <a:t>in most </a:t>
            </a:r>
            <a:r>
              <a:rPr sz="2800" spc="-5" dirty="0">
                <a:latin typeface="Arial"/>
                <a:cs typeface="Arial"/>
              </a:rPr>
              <a:t>of the cases for Diagnosis  Extras</a:t>
            </a:r>
            <a:endParaRPr sz="2800">
              <a:latin typeface="Arial"/>
              <a:cs typeface="Arial"/>
            </a:endParaRPr>
          </a:p>
          <a:p>
            <a:pPr marL="12700" marR="5845810">
              <a:lnSpc>
                <a:spcPct val="1205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HIDA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Scan  </a:t>
            </a:r>
            <a:r>
              <a:rPr sz="2800" spc="-5" dirty="0">
                <a:latin typeface="Arial"/>
                <a:cs typeface="Arial"/>
              </a:rPr>
              <a:t>CT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Scan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20900"/>
            <a:ext cx="7117080" cy="169037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i="1" dirty="0">
                <a:latin typeface="Arial"/>
                <a:cs typeface="Arial"/>
              </a:rPr>
              <a:t>Remember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</a:pPr>
            <a:r>
              <a:rPr sz="3200" b="1" dirty="0">
                <a:latin typeface="Arial"/>
                <a:cs typeface="Arial"/>
              </a:rPr>
              <a:t>CT </a:t>
            </a:r>
            <a:r>
              <a:rPr sz="3200" b="1" spc="-5" dirty="0">
                <a:latin typeface="Arial"/>
                <a:cs typeface="Arial"/>
              </a:rPr>
              <a:t>is </a:t>
            </a:r>
            <a:r>
              <a:rPr sz="3200" b="1" dirty="0">
                <a:latin typeface="Arial"/>
                <a:cs typeface="Arial"/>
              </a:rPr>
              <a:t>less </a:t>
            </a:r>
            <a:r>
              <a:rPr sz="3200" b="1" spc="-5" dirty="0">
                <a:latin typeface="Arial"/>
                <a:cs typeface="Arial"/>
              </a:rPr>
              <a:t>sensitive </a:t>
            </a:r>
            <a:r>
              <a:rPr sz="3200" b="1" dirty="0">
                <a:latin typeface="Arial"/>
                <a:cs typeface="Arial"/>
              </a:rPr>
              <a:t>than USG for</a:t>
            </a:r>
            <a:r>
              <a:rPr sz="3200" b="1" spc="-8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the  </a:t>
            </a:r>
            <a:r>
              <a:rPr sz="3200" b="1" spc="-5" dirty="0">
                <a:latin typeface="Arial"/>
                <a:cs typeface="Arial"/>
              </a:rPr>
              <a:t>diagnosis </a:t>
            </a:r>
            <a:r>
              <a:rPr sz="3200" b="1" dirty="0">
                <a:latin typeface="Arial"/>
                <a:cs typeface="Arial"/>
              </a:rPr>
              <a:t>of </a:t>
            </a:r>
            <a:r>
              <a:rPr sz="3200" b="1" spc="-5" dirty="0">
                <a:latin typeface="Arial"/>
                <a:cs typeface="Arial"/>
              </a:rPr>
              <a:t>Acute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Cholecystitis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9119" y="325120"/>
            <a:ext cx="79787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Management of Acute</a:t>
            </a:r>
            <a:r>
              <a:rPr sz="4000" spc="-70" dirty="0"/>
              <a:t> </a:t>
            </a:r>
            <a:r>
              <a:rPr sz="4000" spc="-5" dirty="0"/>
              <a:t>Cholecystitis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62330" y="1390650"/>
            <a:ext cx="5238750" cy="329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NPO</a:t>
            </a:r>
            <a:endParaRPr sz="2400">
              <a:latin typeface="Arial"/>
              <a:cs typeface="Arial"/>
            </a:endParaRPr>
          </a:p>
          <a:p>
            <a:pPr marL="351790" indent="-339090">
              <a:lnSpc>
                <a:spcPct val="100000"/>
              </a:lnSpc>
              <a:spcBef>
                <a:spcPts val="2000"/>
              </a:spcBef>
              <a:buAutoNum type="arabicPeriod"/>
              <a:tabLst>
                <a:tab pos="352425" algn="l"/>
              </a:tabLst>
            </a:pPr>
            <a:r>
              <a:rPr sz="2400" spc="-5" dirty="0">
                <a:latin typeface="Arial"/>
                <a:cs typeface="Arial"/>
              </a:rPr>
              <a:t>RYLES TUBE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ASPIRATE</a:t>
            </a:r>
            <a:endParaRPr sz="2400">
              <a:latin typeface="Arial"/>
              <a:cs typeface="Arial"/>
            </a:endParaRPr>
          </a:p>
          <a:p>
            <a:pPr marL="351790" indent="-339090">
              <a:lnSpc>
                <a:spcPct val="100000"/>
              </a:lnSpc>
              <a:spcBef>
                <a:spcPts val="1620"/>
              </a:spcBef>
              <a:buAutoNum type="arabicPeriod"/>
              <a:tabLst>
                <a:tab pos="352425" algn="l"/>
              </a:tabLst>
            </a:pPr>
            <a:r>
              <a:rPr sz="2400" dirty="0">
                <a:latin typeface="Arial"/>
                <a:cs typeface="Arial"/>
              </a:rPr>
              <a:t>IV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Fluids</a:t>
            </a:r>
            <a:endParaRPr sz="2400">
              <a:latin typeface="Arial"/>
              <a:cs typeface="Arial"/>
            </a:endParaRPr>
          </a:p>
          <a:p>
            <a:pPr marL="267970" indent="-255270">
              <a:lnSpc>
                <a:spcPct val="100000"/>
              </a:lnSpc>
              <a:spcBef>
                <a:spcPts val="1610"/>
              </a:spcBef>
              <a:buAutoNum type="arabicPeriod"/>
              <a:tabLst>
                <a:tab pos="268605" algn="l"/>
                <a:tab pos="3311525" algn="l"/>
              </a:tabLst>
            </a:pPr>
            <a:r>
              <a:rPr sz="2400" spc="-5" dirty="0">
                <a:latin typeface="Arial"/>
                <a:cs typeface="Arial"/>
              </a:rPr>
              <a:t>BROAD SPECTRUM	ANTIBIOTICS</a:t>
            </a:r>
            <a:endParaRPr sz="2400">
              <a:latin typeface="Arial"/>
              <a:cs typeface="Arial"/>
            </a:endParaRPr>
          </a:p>
          <a:p>
            <a:pPr marL="266700" indent="-254635">
              <a:lnSpc>
                <a:spcPct val="100000"/>
              </a:lnSpc>
              <a:spcBef>
                <a:spcPts val="1630"/>
              </a:spcBef>
              <a:buAutoNum type="arabicPeriod"/>
              <a:tabLst>
                <a:tab pos="267335" algn="l"/>
              </a:tabLst>
            </a:pPr>
            <a:r>
              <a:rPr sz="2400" dirty="0">
                <a:latin typeface="Arial"/>
                <a:cs typeface="Arial"/>
              </a:rPr>
              <a:t>IV</a:t>
            </a:r>
            <a:r>
              <a:rPr sz="2400" spc="-10" dirty="0">
                <a:latin typeface="Arial"/>
                <a:cs typeface="Arial"/>
              </a:rPr>
              <a:t> ANALGESICS</a:t>
            </a:r>
            <a:endParaRPr sz="240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spcBef>
                <a:spcPts val="1620"/>
              </a:spcBef>
              <a:buAutoNum type="arabicPeriod"/>
              <a:tabLst>
                <a:tab pos="352425" algn="l"/>
              </a:tabLst>
            </a:pPr>
            <a:r>
              <a:rPr sz="2400" spc="-5" dirty="0">
                <a:latin typeface="Arial"/>
                <a:cs typeface="Arial"/>
              </a:rPr>
              <a:t>OBSERVATION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42740" y="2213610"/>
            <a:ext cx="4876800" cy="4644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35800" y="3644900"/>
            <a:ext cx="918209" cy="735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43250" y="4857750"/>
            <a:ext cx="689610" cy="6946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43250" y="5429250"/>
            <a:ext cx="858520" cy="8597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14869" y="1643379"/>
            <a:ext cx="833120" cy="8331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96809" y="3352800"/>
            <a:ext cx="293370" cy="294640"/>
          </a:xfrm>
          <a:custGeom>
            <a:avLst/>
            <a:gdLst/>
            <a:ahLst/>
            <a:cxnLst/>
            <a:rect l="l" t="t" r="r" b="b"/>
            <a:pathLst>
              <a:path w="293370" h="294639">
                <a:moveTo>
                  <a:pt x="71120" y="0"/>
                </a:moveTo>
                <a:lnTo>
                  <a:pt x="0" y="71120"/>
                </a:lnTo>
                <a:lnTo>
                  <a:pt x="76200" y="147320"/>
                </a:lnTo>
                <a:lnTo>
                  <a:pt x="0" y="223520"/>
                </a:lnTo>
                <a:lnTo>
                  <a:pt x="71120" y="294639"/>
                </a:lnTo>
                <a:lnTo>
                  <a:pt x="147320" y="218439"/>
                </a:lnTo>
                <a:lnTo>
                  <a:pt x="288374" y="218439"/>
                </a:lnTo>
                <a:lnTo>
                  <a:pt x="218440" y="147320"/>
                </a:lnTo>
                <a:lnTo>
                  <a:pt x="288374" y="76200"/>
                </a:lnTo>
                <a:lnTo>
                  <a:pt x="147320" y="76200"/>
                </a:lnTo>
                <a:lnTo>
                  <a:pt x="71120" y="0"/>
                </a:lnTo>
                <a:close/>
              </a:path>
              <a:path w="293370" h="294639">
                <a:moveTo>
                  <a:pt x="288374" y="218439"/>
                </a:moveTo>
                <a:lnTo>
                  <a:pt x="147320" y="218439"/>
                </a:lnTo>
                <a:lnTo>
                  <a:pt x="222250" y="294639"/>
                </a:lnTo>
                <a:lnTo>
                  <a:pt x="293370" y="223520"/>
                </a:lnTo>
                <a:lnTo>
                  <a:pt x="288374" y="218439"/>
                </a:lnTo>
                <a:close/>
              </a:path>
              <a:path w="293370" h="294639">
                <a:moveTo>
                  <a:pt x="222250" y="0"/>
                </a:moveTo>
                <a:lnTo>
                  <a:pt x="147320" y="76200"/>
                </a:lnTo>
                <a:lnTo>
                  <a:pt x="288374" y="76200"/>
                </a:lnTo>
                <a:lnTo>
                  <a:pt x="293370" y="71120"/>
                </a:lnTo>
                <a:lnTo>
                  <a:pt x="2222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96809" y="3352800"/>
            <a:ext cx="293370" cy="294640"/>
          </a:xfrm>
          <a:custGeom>
            <a:avLst/>
            <a:gdLst/>
            <a:ahLst/>
            <a:cxnLst/>
            <a:rect l="l" t="t" r="r" b="b"/>
            <a:pathLst>
              <a:path w="293370" h="294639">
                <a:moveTo>
                  <a:pt x="0" y="71120"/>
                </a:moveTo>
                <a:lnTo>
                  <a:pt x="71120" y="0"/>
                </a:lnTo>
                <a:lnTo>
                  <a:pt x="147320" y="76200"/>
                </a:lnTo>
                <a:lnTo>
                  <a:pt x="222250" y="0"/>
                </a:lnTo>
                <a:lnTo>
                  <a:pt x="293370" y="71120"/>
                </a:lnTo>
                <a:lnTo>
                  <a:pt x="218440" y="147320"/>
                </a:lnTo>
                <a:lnTo>
                  <a:pt x="293370" y="223520"/>
                </a:lnTo>
                <a:lnTo>
                  <a:pt x="222250" y="294639"/>
                </a:lnTo>
                <a:lnTo>
                  <a:pt x="147320" y="218439"/>
                </a:lnTo>
                <a:lnTo>
                  <a:pt x="71120" y="294639"/>
                </a:lnTo>
                <a:lnTo>
                  <a:pt x="0" y="223520"/>
                </a:lnTo>
                <a:lnTo>
                  <a:pt x="76200" y="147320"/>
                </a:lnTo>
                <a:lnTo>
                  <a:pt x="0" y="71120"/>
                </a:lnTo>
                <a:close/>
              </a:path>
            </a:pathLst>
          </a:custGeom>
          <a:ln w="25518">
            <a:solidFill>
              <a:srgbClr val="88A3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29500" y="32854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88A3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58759" y="37147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88A3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72250" y="3072129"/>
            <a:ext cx="356870" cy="285750"/>
          </a:xfrm>
          <a:custGeom>
            <a:avLst/>
            <a:gdLst/>
            <a:ahLst/>
            <a:cxnLst/>
            <a:rect l="l" t="t" r="r" b="b"/>
            <a:pathLst>
              <a:path w="356870" h="285750">
                <a:moveTo>
                  <a:pt x="356870" y="109220"/>
                </a:moveTo>
                <a:lnTo>
                  <a:pt x="0" y="109220"/>
                </a:lnTo>
                <a:lnTo>
                  <a:pt x="110490" y="176530"/>
                </a:lnTo>
                <a:lnTo>
                  <a:pt x="68579" y="285750"/>
                </a:lnTo>
                <a:lnTo>
                  <a:pt x="179070" y="218440"/>
                </a:lnTo>
                <a:lnTo>
                  <a:pt x="262949" y="218440"/>
                </a:lnTo>
                <a:lnTo>
                  <a:pt x="246379" y="176530"/>
                </a:lnTo>
                <a:lnTo>
                  <a:pt x="356870" y="109220"/>
                </a:lnTo>
                <a:close/>
              </a:path>
              <a:path w="356870" h="285750">
                <a:moveTo>
                  <a:pt x="262949" y="218440"/>
                </a:moveTo>
                <a:lnTo>
                  <a:pt x="179070" y="218440"/>
                </a:lnTo>
                <a:lnTo>
                  <a:pt x="289559" y="285750"/>
                </a:lnTo>
                <a:lnTo>
                  <a:pt x="262949" y="218440"/>
                </a:lnTo>
                <a:close/>
              </a:path>
              <a:path w="356870" h="285750">
                <a:moveTo>
                  <a:pt x="179070" y="0"/>
                </a:moveTo>
                <a:lnTo>
                  <a:pt x="135890" y="109220"/>
                </a:lnTo>
                <a:lnTo>
                  <a:pt x="220979" y="109220"/>
                </a:lnTo>
                <a:lnTo>
                  <a:pt x="17907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72250" y="3072129"/>
            <a:ext cx="356870" cy="285750"/>
          </a:xfrm>
          <a:custGeom>
            <a:avLst/>
            <a:gdLst/>
            <a:ahLst/>
            <a:cxnLst/>
            <a:rect l="l" t="t" r="r" b="b"/>
            <a:pathLst>
              <a:path w="356870" h="285750">
                <a:moveTo>
                  <a:pt x="0" y="109220"/>
                </a:moveTo>
                <a:lnTo>
                  <a:pt x="135890" y="109220"/>
                </a:lnTo>
                <a:lnTo>
                  <a:pt x="179070" y="0"/>
                </a:lnTo>
                <a:lnTo>
                  <a:pt x="220979" y="109220"/>
                </a:lnTo>
                <a:lnTo>
                  <a:pt x="356870" y="109220"/>
                </a:lnTo>
                <a:lnTo>
                  <a:pt x="246379" y="176530"/>
                </a:lnTo>
                <a:lnTo>
                  <a:pt x="289559" y="285750"/>
                </a:lnTo>
                <a:lnTo>
                  <a:pt x="179070" y="218440"/>
                </a:lnTo>
                <a:lnTo>
                  <a:pt x="68579" y="285750"/>
                </a:lnTo>
                <a:lnTo>
                  <a:pt x="110490" y="176530"/>
                </a:lnTo>
                <a:lnTo>
                  <a:pt x="0" y="109220"/>
                </a:lnTo>
                <a:close/>
              </a:path>
            </a:pathLst>
          </a:custGeom>
          <a:ln w="25518">
            <a:solidFill>
              <a:srgbClr val="88A3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72250" y="3072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88A3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29119" y="33578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88A3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4910" y="365759"/>
            <a:ext cx="6765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Surgery </a:t>
            </a:r>
            <a:r>
              <a:rPr dirty="0"/>
              <a:t>in </a:t>
            </a:r>
            <a:r>
              <a:rPr spc="-5" dirty="0"/>
              <a:t>a/c</a:t>
            </a:r>
            <a:r>
              <a:rPr spc="-60" dirty="0"/>
              <a:t> </a:t>
            </a:r>
            <a:r>
              <a:rPr spc="-5" dirty="0"/>
              <a:t>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0979" y="1176020"/>
            <a:ext cx="8687435" cy="156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When presents within </a:t>
            </a:r>
            <a:r>
              <a:rPr sz="2400" dirty="0">
                <a:latin typeface="Arial"/>
                <a:cs typeface="Arial"/>
              </a:rPr>
              <a:t>2 to 3 </a:t>
            </a:r>
            <a:r>
              <a:rPr sz="2400" spc="-5" dirty="0">
                <a:latin typeface="Arial"/>
                <a:cs typeface="Arial"/>
              </a:rPr>
              <a:t>days </a:t>
            </a:r>
            <a:r>
              <a:rPr sz="2000" b="1" dirty="0">
                <a:latin typeface="Arial"/>
                <a:cs typeface="Arial"/>
              </a:rPr>
              <a:t>LAP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CHOLECYSTECTOMY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4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tabLst>
                <a:tab pos="977265" algn="l"/>
              </a:tabLst>
            </a:pPr>
            <a:r>
              <a:rPr sz="2400" spc="-5" dirty="0">
                <a:latin typeface="Arial"/>
                <a:cs typeface="Arial"/>
              </a:rPr>
              <a:t>When	presents </a:t>
            </a:r>
            <a:r>
              <a:rPr sz="2400" dirty="0">
                <a:latin typeface="Arial"/>
                <a:cs typeface="Arial"/>
              </a:rPr>
              <a:t>more </a:t>
            </a:r>
            <a:r>
              <a:rPr sz="2400" spc="-5" dirty="0">
                <a:latin typeface="Arial"/>
                <a:cs typeface="Arial"/>
              </a:rPr>
              <a:t>than </a:t>
            </a:r>
            <a:r>
              <a:rPr sz="2400" dirty="0">
                <a:latin typeface="Arial"/>
                <a:cs typeface="Arial"/>
              </a:rPr>
              <a:t>3 </a:t>
            </a:r>
            <a:r>
              <a:rPr sz="2400" spc="-5" dirty="0">
                <a:latin typeface="Arial"/>
                <a:cs typeface="Arial"/>
              </a:rPr>
              <a:t>days </a:t>
            </a:r>
            <a:r>
              <a:rPr sz="2000" b="1" spc="-5" dirty="0">
                <a:latin typeface="Arial"/>
                <a:cs typeface="Arial"/>
              </a:rPr>
              <a:t>INTERVAL CHOLECYSTECTOMY  </a:t>
            </a:r>
            <a:r>
              <a:rPr sz="2000" b="1" dirty="0">
                <a:latin typeface="Arial"/>
                <a:cs typeface="Arial"/>
              </a:rPr>
              <a:t>after 6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weeks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979" y="3149600"/>
            <a:ext cx="1819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In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Pregnancy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389" y="3200400"/>
            <a:ext cx="336740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CHOLECYSTECTOMY </a:t>
            </a:r>
            <a:r>
              <a:rPr sz="2000" b="1" dirty="0">
                <a:latin typeface="Arial"/>
                <a:cs typeface="Arial"/>
              </a:rPr>
              <a:t>@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T2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97090" y="3997959"/>
            <a:ext cx="16668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E</a:t>
            </a:r>
            <a:r>
              <a:rPr sz="2000" b="1" spc="20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RGENCY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0979" y="3947159"/>
            <a:ext cx="67373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Empyema, </a:t>
            </a:r>
            <a:r>
              <a:rPr sz="2400" spc="-5" dirty="0">
                <a:latin typeface="Arial"/>
                <a:cs typeface="Arial"/>
              </a:rPr>
              <a:t>Persisting and Progressing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Symptoms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CHOLECYSTECTOMY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00120" y="4643120"/>
            <a:ext cx="2286000" cy="19291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8369" y="1347469"/>
            <a:ext cx="6885940" cy="55105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1620" y="294640"/>
            <a:ext cx="35363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531620"/>
            <a:ext cx="6565265" cy="41490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0"/>
              </a:spcBef>
            </a:pPr>
            <a:r>
              <a:rPr sz="4800" spc="1814" baseline="5208" dirty="0">
                <a:latin typeface="Symbol"/>
                <a:cs typeface="Symbol"/>
              </a:rPr>
              <a:t></a:t>
            </a:r>
            <a:r>
              <a:rPr sz="4800" spc="104" baseline="5208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Arial"/>
                <a:cs typeface="Arial"/>
              </a:rPr>
              <a:t>PERFORATION</a:t>
            </a:r>
            <a:endParaRPr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00"/>
              </a:spcBef>
            </a:pPr>
            <a:r>
              <a:rPr sz="4800" spc="142" baseline="6076" dirty="0">
                <a:latin typeface="Symbol"/>
                <a:cs typeface="Symbol"/>
              </a:rPr>
              <a:t></a:t>
            </a:r>
            <a:r>
              <a:rPr sz="3200" spc="95" dirty="0">
                <a:latin typeface="Arial"/>
                <a:cs typeface="Arial"/>
              </a:rPr>
              <a:t>PERITONITIS</a:t>
            </a:r>
            <a:endParaRPr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00"/>
              </a:spcBef>
            </a:pPr>
            <a:r>
              <a:rPr sz="4800" spc="104" baseline="6076" dirty="0">
                <a:latin typeface="Symbol"/>
                <a:cs typeface="Symbol"/>
              </a:rPr>
              <a:t></a:t>
            </a:r>
            <a:r>
              <a:rPr sz="3200" spc="70" dirty="0">
                <a:latin typeface="Arial"/>
                <a:cs typeface="Arial"/>
              </a:rPr>
              <a:t>PERICHOLECYSTIC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ABSCESS</a:t>
            </a:r>
            <a:endParaRPr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790"/>
              </a:spcBef>
            </a:pPr>
            <a:r>
              <a:rPr sz="4800" spc="142" baseline="5208" dirty="0">
                <a:latin typeface="Symbol"/>
                <a:cs typeface="Symbol"/>
              </a:rPr>
              <a:t></a:t>
            </a:r>
            <a:r>
              <a:rPr sz="3200" spc="95" dirty="0">
                <a:latin typeface="Arial"/>
                <a:cs typeface="Arial"/>
              </a:rPr>
              <a:t>CHOLANGITIS </a:t>
            </a:r>
            <a:r>
              <a:rPr sz="3200" dirty="0">
                <a:latin typeface="Arial"/>
                <a:cs typeface="Arial"/>
              </a:rPr>
              <a:t>and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SEPTICEMIA</a:t>
            </a:r>
            <a:endParaRPr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00"/>
              </a:spcBef>
            </a:pPr>
            <a:r>
              <a:rPr sz="4800" spc="135" baseline="5208" dirty="0">
                <a:latin typeface="Symbol"/>
                <a:cs typeface="Symbol"/>
              </a:rPr>
              <a:t></a:t>
            </a:r>
            <a:r>
              <a:rPr sz="3200" spc="90" dirty="0">
                <a:latin typeface="Arial"/>
                <a:cs typeface="Arial"/>
              </a:rPr>
              <a:t>PANCREATITIS</a:t>
            </a:r>
            <a:endParaRPr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00"/>
              </a:spcBef>
            </a:pPr>
            <a:r>
              <a:rPr sz="4800" spc="217" baseline="6076" dirty="0">
                <a:latin typeface="Symbol"/>
                <a:cs typeface="Symbol"/>
              </a:rPr>
              <a:t></a:t>
            </a:r>
            <a:r>
              <a:rPr sz="3200" spc="145" dirty="0">
                <a:latin typeface="Arial"/>
                <a:cs typeface="Arial"/>
              </a:rPr>
              <a:t>EMPYEMA</a:t>
            </a:r>
            <a:r>
              <a:rPr sz="3200" spc="-5" dirty="0">
                <a:latin typeface="Arial"/>
                <a:cs typeface="Arial"/>
              </a:rPr>
              <a:t> GB</a:t>
            </a:r>
            <a:endParaRPr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00"/>
              </a:spcBef>
            </a:pPr>
            <a:r>
              <a:rPr sz="4800" spc="157" baseline="6076" dirty="0">
                <a:latin typeface="Symbol"/>
                <a:cs typeface="Symbol"/>
              </a:rPr>
              <a:t></a:t>
            </a:r>
            <a:r>
              <a:rPr sz="3200" spc="105" dirty="0">
                <a:latin typeface="Arial"/>
                <a:cs typeface="Arial"/>
              </a:rPr>
              <a:t>GANGRENOUS</a:t>
            </a:r>
            <a:r>
              <a:rPr sz="3200" spc="-5" dirty="0">
                <a:latin typeface="Arial"/>
                <a:cs typeface="Arial"/>
              </a:rPr>
              <a:t> GB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269" y="294640"/>
            <a:ext cx="76047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53890" algn="l"/>
              </a:tabLst>
            </a:pPr>
            <a:r>
              <a:rPr spc="-5" dirty="0"/>
              <a:t>Acute</a:t>
            </a:r>
            <a:r>
              <a:rPr spc="10" dirty="0"/>
              <a:t> </a:t>
            </a:r>
            <a:r>
              <a:rPr spc="-5" dirty="0"/>
              <a:t>Acalculous	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1620"/>
            <a:ext cx="7670800" cy="39458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5%</a:t>
            </a:r>
            <a:endParaRPr sz="3200">
              <a:latin typeface="Arial"/>
              <a:cs typeface="Arial"/>
            </a:endParaRPr>
          </a:p>
          <a:p>
            <a:pPr marL="355600" marR="39433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ICU patients, </a:t>
            </a:r>
            <a:r>
              <a:rPr sz="3200" dirty="0">
                <a:latin typeface="Arial"/>
                <a:cs typeface="Arial"/>
              </a:rPr>
              <a:t>Post OP </a:t>
            </a:r>
            <a:r>
              <a:rPr sz="3200" spc="-5" dirty="0">
                <a:latin typeface="Arial"/>
                <a:cs typeface="Arial"/>
              </a:rPr>
              <a:t>patients, </a:t>
            </a:r>
            <a:r>
              <a:rPr sz="3200" dirty="0">
                <a:latin typeface="Arial"/>
                <a:cs typeface="Arial"/>
              </a:rPr>
              <a:t>Burns,  Cholecystoses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Gallbladder </a:t>
            </a:r>
            <a:r>
              <a:rPr sz="3200" spc="-5" dirty="0">
                <a:latin typeface="Arial"/>
                <a:cs typeface="Arial"/>
              </a:rPr>
              <a:t>distension, </a:t>
            </a:r>
            <a:r>
              <a:rPr sz="3200" dirty="0">
                <a:latin typeface="Arial"/>
                <a:cs typeface="Arial"/>
              </a:rPr>
              <a:t>release of </a:t>
            </a:r>
            <a:r>
              <a:rPr sz="3200" spc="-5" dirty="0">
                <a:latin typeface="Arial"/>
                <a:cs typeface="Arial"/>
              </a:rPr>
              <a:t>Factor  VII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Acute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Presentation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Rx </a:t>
            </a:r>
            <a:r>
              <a:rPr sz="3200" dirty="0">
                <a:latin typeface="Arial"/>
                <a:cs typeface="Arial"/>
              </a:rPr>
              <a:t>–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Cholecystectomy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6910" y="1652270"/>
            <a:ext cx="52425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Chronic</a:t>
            </a:r>
            <a:r>
              <a:rPr spc="-45" dirty="0"/>
              <a:t> </a:t>
            </a:r>
            <a:r>
              <a:rPr spc="-5" dirty="0"/>
              <a:t>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4219" y="2820670"/>
            <a:ext cx="2651125" cy="3011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96520" algn="ctr">
              <a:lnSpc>
                <a:spcPct val="100000"/>
              </a:lnSpc>
              <a:spcBef>
                <a:spcPts val="100"/>
              </a:spcBef>
            </a:pPr>
            <a:r>
              <a:rPr sz="2800" i="1" spc="-5" dirty="0">
                <a:latin typeface="Arial"/>
                <a:cs typeface="Arial"/>
              </a:rPr>
              <a:t>Chronically  Inflammed  Thickened  Gallbladder  which </a:t>
            </a:r>
            <a:r>
              <a:rPr sz="2800" i="1" dirty="0">
                <a:latin typeface="Arial"/>
                <a:cs typeface="Arial"/>
              </a:rPr>
              <a:t>is  </a:t>
            </a:r>
            <a:r>
              <a:rPr sz="2800" i="1" spc="-5" dirty="0">
                <a:latin typeface="Arial"/>
                <a:cs typeface="Arial"/>
              </a:rPr>
              <a:t>N</a:t>
            </a:r>
            <a:r>
              <a:rPr sz="2800" i="1" spc="-10" dirty="0">
                <a:latin typeface="Arial"/>
                <a:cs typeface="Arial"/>
              </a:rPr>
              <a:t>O</a:t>
            </a:r>
            <a:r>
              <a:rPr sz="2800" i="1" spc="-5" dirty="0">
                <a:latin typeface="Arial"/>
                <a:cs typeface="Arial"/>
              </a:rPr>
              <a:t>N</a:t>
            </a:r>
            <a:r>
              <a:rPr sz="2800" i="1" spc="-15" dirty="0">
                <a:latin typeface="Arial"/>
                <a:cs typeface="Arial"/>
              </a:rPr>
              <a:t>F</a:t>
            </a:r>
            <a:r>
              <a:rPr sz="2800" i="1" spc="-5" dirty="0">
                <a:latin typeface="Arial"/>
                <a:cs typeface="Arial"/>
              </a:rPr>
              <a:t>un</a:t>
            </a:r>
            <a:r>
              <a:rPr sz="2800" i="1" spc="5" dirty="0">
                <a:latin typeface="Arial"/>
                <a:cs typeface="Arial"/>
              </a:rPr>
              <a:t>c</a:t>
            </a:r>
            <a:r>
              <a:rPr sz="2800" i="1" dirty="0">
                <a:latin typeface="Arial"/>
                <a:cs typeface="Arial"/>
              </a:rPr>
              <a:t>t</a:t>
            </a:r>
            <a:r>
              <a:rPr sz="2800" i="1" spc="-5" dirty="0">
                <a:latin typeface="Arial"/>
                <a:cs typeface="Arial"/>
              </a:rPr>
              <a:t>ioning  NONdistending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71109" y="3144520"/>
            <a:ext cx="3070860" cy="21424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294640"/>
            <a:ext cx="19196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Causes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4319"/>
            <a:ext cx="7441565" cy="157099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GALL STONES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CHOLECYSTOSIS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CHRONIC ACALCULOUS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CHOLECYSTITIS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0469" y="4391659"/>
            <a:ext cx="159829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Organisms:  </a:t>
            </a:r>
            <a:r>
              <a:rPr sz="2400" i="1" spc="-10" dirty="0">
                <a:latin typeface="Arial"/>
                <a:cs typeface="Arial"/>
              </a:rPr>
              <a:t>Klebsiella  </a:t>
            </a:r>
            <a:r>
              <a:rPr sz="2400" i="1" spc="-15" dirty="0">
                <a:latin typeface="Arial"/>
                <a:cs typeface="Arial"/>
              </a:rPr>
              <a:t>S</a:t>
            </a:r>
            <a:r>
              <a:rPr sz="2400" i="1" dirty="0">
                <a:latin typeface="Arial"/>
                <a:cs typeface="Arial"/>
              </a:rPr>
              <a:t>te</a:t>
            </a:r>
            <a:r>
              <a:rPr sz="2400" i="1" spc="-10" dirty="0">
                <a:latin typeface="Arial"/>
                <a:cs typeface="Arial"/>
              </a:rPr>
              <a:t>p</a:t>
            </a:r>
            <a:r>
              <a:rPr sz="2400" i="1" dirty="0">
                <a:latin typeface="Arial"/>
                <a:cs typeface="Arial"/>
              </a:rPr>
              <a:t>t</a:t>
            </a:r>
            <a:r>
              <a:rPr sz="2400" i="1" spc="-10" dirty="0">
                <a:latin typeface="Arial"/>
                <a:cs typeface="Arial"/>
              </a:rPr>
              <a:t>o</a:t>
            </a:r>
            <a:r>
              <a:rPr sz="2400" i="1" dirty="0">
                <a:latin typeface="Arial"/>
                <a:cs typeface="Arial"/>
              </a:rPr>
              <a:t>c</a:t>
            </a:r>
            <a:r>
              <a:rPr sz="2400" i="1" spc="-5" dirty="0">
                <a:latin typeface="Arial"/>
                <a:cs typeface="Arial"/>
              </a:rPr>
              <a:t>o</a:t>
            </a:r>
            <a:r>
              <a:rPr sz="2400" i="1" dirty="0">
                <a:latin typeface="Arial"/>
                <a:cs typeface="Arial"/>
              </a:rPr>
              <a:t>cci  </a:t>
            </a:r>
            <a:r>
              <a:rPr sz="2400" i="1" spc="-10" dirty="0">
                <a:latin typeface="Arial"/>
                <a:cs typeface="Arial"/>
              </a:rPr>
              <a:t>Salmonella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5970" y="365759"/>
            <a:ext cx="25101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</a:t>
            </a:r>
            <a:r>
              <a:rPr spc="-5" dirty="0"/>
              <a:t>athology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806055" cy="3945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589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GB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shrunken,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contracted,small,  nonfunctioning,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fibrotic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800"/>
              </a:spcBef>
            </a:pP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thickened GB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wall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Mucosa </a:t>
            </a:r>
            <a:r>
              <a:rPr sz="3200" spc="-5" dirty="0">
                <a:latin typeface="Arial"/>
                <a:cs typeface="Arial"/>
              </a:rPr>
              <a:t>proliferates into </a:t>
            </a:r>
            <a:r>
              <a:rPr sz="3200" spc="5" dirty="0">
                <a:latin typeface="Arial"/>
                <a:cs typeface="Arial"/>
              </a:rPr>
              <a:t>Lumen</a:t>
            </a:r>
            <a:r>
              <a:rPr sz="3200" spc="95" dirty="0">
                <a:latin typeface="Arial"/>
                <a:cs typeface="Arial"/>
              </a:rPr>
              <a:t> </a:t>
            </a:r>
            <a:r>
              <a:rPr sz="3200" spc="1614" dirty="0">
                <a:latin typeface="Symbol"/>
                <a:cs typeface="Symbol"/>
              </a:rPr>
              <a:t></a:t>
            </a:r>
            <a:endParaRPr sz="3200">
              <a:latin typeface="Symbol"/>
              <a:cs typeface="Symbol"/>
            </a:endParaRPr>
          </a:p>
          <a:p>
            <a:pPr marL="927100">
              <a:lnSpc>
                <a:spcPct val="100000"/>
              </a:lnSpc>
              <a:spcBef>
                <a:spcPts val="800"/>
              </a:spcBef>
            </a:pPr>
            <a:r>
              <a:rPr sz="3200" spc="-5" dirty="0">
                <a:latin typeface="Arial"/>
                <a:cs typeface="Arial"/>
              </a:rPr>
              <a:t>ROKITANSKY ASHCHOFF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SINUSES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Muscular </a:t>
            </a:r>
            <a:r>
              <a:rPr sz="3200" spc="-5" dirty="0">
                <a:latin typeface="Arial"/>
                <a:cs typeface="Arial"/>
              </a:rPr>
              <a:t>wall </a:t>
            </a:r>
            <a:r>
              <a:rPr sz="3200" dirty="0">
                <a:latin typeface="Arial"/>
                <a:cs typeface="Arial"/>
              </a:rPr>
              <a:t>replaced </a:t>
            </a:r>
            <a:r>
              <a:rPr sz="3200" spc="-5" dirty="0">
                <a:latin typeface="Arial"/>
                <a:cs typeface="Arial"/>
              </a:rPr>
              <a:t>by Fibrotic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tissue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7939" y="365759"/>
            <a:ext cx="39979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Clinical</a:t>
            </a:r>
            <a:r>
              <a:rPr spc="-80" dirty="0"/>
              <a:t> </a:t>
            </a:r>
            <a:r>
              <a:rPr spc="-5" dirty="0"/>
              <a:t>Featues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1620"/>
            <a:ext cx="4707890" cy="238125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Colicky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Pain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Murphy’s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Sign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Dyspeptic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Symptoms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Intolerance to fatty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meal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1620" y="365759"/>
            <a:ext cx="35363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1620"/>
            <a:ext cx="3782695" cy="238125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CBD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Stones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Cholangitis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Pancreatitis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Mirizzi’s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Syndrome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711449"/>
            <a:ext cx="6993890" cy="120142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3200" dirty="0">
                <a:latin typeface="Arial"/>
                <a:cs typeface="Arial"/>
              </a:rPr>
              <a:t>Treatment of Chronic </a:t>
            </a:r>
            <a:r>
              <a:rPr sz="3200" spc="-5" dirty="0">
                <a:latin typeface="Arial"/>
                <a:cs typeface="Arial"/>
              </a:rPr>
              <a:t>Cholecystitis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790"/>
              </a:spcBef>
            </a:pPr>
            <a:r>
              <a:rPr sz="3200" spc="-5" dirty="0">
                <a:latin typeface="Arial"/>
                <a:cs typeface="Arial"/>
              </a:rPr>
              <a:t>CHOLECYSTECTOMY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23000" y="5167629"/>
            <a:ext cx="16776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t</a:t>
            </a:r>
            <a:r>
              <a:rPr sz="3200" dirty="0"/>
              <a:t>h</a:t>
            </a:r>
            <a:r>
              <a:rPr sz="3200" spc="5" dirty="0"/>
              <a:t>a</a:t>
            </a:r>
            <a:r>
              <a:rPr sz="3200" spc="-5" dirty="0"/>
              <a:t>n</a:t>
            </a:r>
            <a:r>
              <a:rPr sz="3200" spc="5" dirty="0"/>
              <a:t>k</a:t>
            </a:r>
            <a:r>
              <a:rPr sz="3200" dirty="0"/>
              <a:t>y</a:t>
            </a:r>
            <a:r>
              <a:rPr sz="3200" spc="5" dirty="0"/>
              <a:t>o</a:t>
            </a:r>
            <a:r>
              <a:rPr sz="3200" dirty="0"/>
              <a:t>u</a:t>
            </a: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4560" y="294640"/>
            <a:ext cx="47478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Acute</a:t>
            </a:r>
            <a:r>
              <a:rPr spc="-50" dirty="0"/>
              <a:t> </a:t>
            </a:r>
            <a:r>
              <a:rPr spc="-5" dirty="0"/>
              <a:t>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96153"/>
            <a:ext cx="3988435" cy="3959860"/>
          </a:xfrm>
          <a:prstGeom prst="rect">
            <a:avLst/>
          </a:prstGeom>
        </p:spPr>
        <p:txBody>
          <a:bodyPr vert="horz" wrap="square" lIns="0" tIns="2495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64"/>
              </a:spcBef>
            </a:pPr>
            <a:r>
              <a:rPr sz="3200" dirty="0">
                <a:latin typeface="Arial"/>
                <a:cs typeface="Arial"/>
              </a:rPr>
              <a:t>Occurs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ct val="105600"/>
              </a:lnSpc>
              <a:spcBef>
                <a:spcPts val="1240"/>
              </a:spcBef>
              <a:buSzPct val="95833"/>
              <a:buAutoNum type="arabicPeriod"/>
              <a:tabLst>
                <a:tab pos="610235" algn="l"/>
              </a:tabLst>
            </a:pPr>
            <a:r>
              <a:rPr sz="2400" spc="-5" dirty="0">
                <a:latin typeface="Arial"/>
                <a:cs typeface="Arial"/>
              </a:rPr>
              <a:t>Patients with </a:t>
            </a:r>
            <a:r>
              <a:rPr sz="2400" dirty="0">
                <a:latin typeface="Arial"/>
                <a:cs typeface="Arial"/>
              </a:rPr>
              <a:t>pre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existing  chronic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cholecystitis</a:t>
            </a:r>
            <a:endParaRPr sz="2400">
              <a:latin typeface="Arial"/>
              <a:cs typeface="Arial"/>
            </a:endParaRPr>
          </a:p>
          <a:p>
            <a:pPr marL="609600" indent="-254635">
              <a:lnSpc>
                <a:spcPct val="100000"/>
              </a:lnSpc>
              <a:spcBef>
                <a:spcPts val="590"/>
              </a:spcBef>
              <a:buSzPct val="95833"/>
              <a:buAutoNum type="arabicPeriod"/>
              <a:tabLst>
                <a:tab pos="610235" algn="l"/>
              </a:tabLst>
            </a:pP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first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episode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Most </a:t>
            </a:r>
            <a:r>
              <a:rPr sz="3200" spc="5" dirty="0">
                <a:latin typeface="Arial"/>
                <a:cs typeface="Arial"/>
              </a:rPr>
              <a:t>Common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Cause</a:t>
            </a:r>
            <a:endParaRPr sz="3200">
              <a:latin typeface="Arial"/>
              <a:cs typeface="Arial"/>
            </a:endParaRPr>
          </a:p>
          <a:p>
            <a:pPr marL="355600" marR="676275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Impacted </a:t>
            </a:r>
            <a:r>
              <a:rPr sz="2400" spc="-5" dirty="0">
                <a:latin typeface="Arial"/>
                <a:cs typeface="Arial"/>
              </a:rPr>
              <a:t>Gallstone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  Hartmann’s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Pouch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01920" y="2428239"/>
            <a:ext cx="3512820" cy="400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1620"/>
            <a:ext cx="6710045" cy="4075429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Temporary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impaction</a:t>
            </a:r>
            <a:endParaRPr sz="3200">
              <a:latin typeface="Arial"/>
              <a:cs typeface="Arial"/>
            </a:endParaRPr>
          </a:p>
          <a:p>
            <a:pPr marL="1612900" lvl="1" indent="-229235">
              <a:lnSpc>
                <a:spcPct val="100000"/>
              </a:lnSpc>
              <a:spcBef>
                <a:spcPts val="500"/>
              </a:spcBef>
              <a:buChar char="–"/>
              <a:tabLst>
                <a:tab pos="1612900" algn="l"/>
              </a:tabLst>
            </a:pPr>
            <a:r>
              <a:rPr sz="2000" dirty="0">
                <a:latin typeface="Arial"/>
                <a:cs typeface="Arial"/>
              </a:rPr>
              <a:t>Only </a:t>
            </a:r>
            <a:r>
              <a:rPr sz="2000" spc="-5" dirty="0">
                <a:latin typeface="Arial"/>
                <a:cs typeface="Arial"/>
              </a:rPr>
              <a:t>Biliary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Colic</a:t>
            </a:r>
            <a:endParaRPr sz="2000">
              <a:latin typeface="Arial"/>
              <a:cs typeface="Arial"/>
            </a:endParaRPr>
          </a:p>
          <a:p>
            <a:pPr marL="1612900" lvl="1" indent="-229235">
              <a:lnSpc>
                <a:spcPct val="100000"/>
              </a:lnSpc>
              <a:spcBef>
                <a:spcPts val="500"/>
              </a:spcBef>
              <a:buChar char="–"/>
              <a:tabLst>
                <a:tab pos="1612900" algn="l"/>
              </a:tabLst>
            </a:pPr>
            <a:r>
              <a:rPr sz="2000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INFLAMMATION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Char char="–"/>
            </a:pP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Prolonged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impaction</a:t>
            </a:r>
            <a:endParaRPr sz="3200">
              <a:latin typeface="Arial"/>
              <a:cs typeface="Arial"/>
            </a:endParaRPr>
          </a:p>
          <a:p>
            <a:pPr marL="1612900" lvl="1" indent="-229235">
              <a:lnSpc>
                <a:spcPct val="100000"/>
              </a:lnSpc>
              <a:spcBef>
                <a:spcPts val="500"/>
              </a:spcBef>
              <a:buChar char="–"/>
              <a:tabLst>
                <a:tab pos="1612900" algn="l"/>
              </a:tabLst>
            </a:pPr>
            <a:r>
              <a:rPr sz="2000" spc="-10" dirty="0">
                <a:latin typeface="Arial"/>
                <a:cs typeface="Arial"/>
              </a:rPr>
              <a:t>INFLAMMATION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ENSURES</a:t>
            </a:r>
            <a:endParaRPr sz="2000">
              <a:latin typeface="Arial"/>
              <a:cs typeface="Arial"/>
            </a:endParaRPr>
          </a:p>
          <a:p>
            <a:pPr marL="1612900" lvl="1" indent="-229235">
              <a:lnSpc>
                <a:spcPct val="100000"/>
              </a:lnSpc>
              <a:spcBef>
                <a:spcPts val="500"/>
              </a:spcBef>
              <a:buChar char="–"/>
              <a:tabLst>
                <a:tab pos="1612900" algn="l"/>
              </a:tabLst>
            </a:pPr>
            <a:r>
              <a:rPr sz="2000" spc="-5" dirty="0">
                <a:latin typeface="Arial"/>
                <a:cs typeface="Arial"/>
              </a:rPr>
              <a:t>Edema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GB</a:t>
            </a:r>
            <a:endParaRPr sz="2000">
              <a:latin typeface="Arial"/>
              <a:cs typeface="Arial"/>
            </a:endParaRPr>
          </a:p>
          <a:p>
            <a:pPr marL="1612900" lvl="1" indent="-229235">
              <a:lnSpc>
                <a:spcPct val="100000"/>
              </a:lnSpc>
              <a:spcBef>
                <a:spcPts val="490"/>
              </a:spcBef>
              <a:buChar char="–"/>
              <a:tabLst>
                <a:tab pos="1612900" algn="l"/>
              </a:tabLst>
            </a:pPr>
            <a:r>
              <a:rPr sz="2000" dirty="0">
                <a:latin typeface="Arial"/>
                <a:cs typeface="Arial"/>
              </a:rPr>
              <a:t>Subserosal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Hemorrhage</a:t>
            </a:r>
            <a:endParaRPr sz="2000">
              <a:latin typeface="Arial"/>
              <a:cs typeface="Arial"/>
            </a:endParaRPr>
          </a:p>
          <a:p>
            <a:pPr marL="1383665">
              <a:lnSpc>
                <a:spcPct val="100000"/>
              </a:lnSpc>
              <a:spcBef>
                <a:spcPts val="900"/>
              </a:spcBef>
            </a:pPr>
            <a:r>
              <a:rPr sz="3600" dirty="0">
                <a:latin typeface="Arial"/>
                <a:cs typeface="Arial"/>
              </a:rPr>
              <a:t>ACUTE</a:t>
            </a:r>
            <a:r>
              <a:rPr sz="3600" spc="-5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CHOLECYSTITIS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5770" y="1858010"/>
            <a:ext cx="2545079" cy="2894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1620"/>
            <a:ext cx="6341745" cy="35598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spc="-5" dirty="0">
                <a:latin typeface="Arial"/>
                <a:cs typeface="Arial"/>
              </a:rPr>
              <a:t>Causitive </a:t>
            </a:r>
            <a:r>
              <a:rPr sz="3200" dirty="0">
                <a:latin typeface="Arial"/>
                <a:cs typeface="Arial"/>
              </a:rPr>
              <a:t>Organisms: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E </a:t>
            </a:r>
            <a:r>
              <a:rPr sz="3200" spc="-5" dirty="0">
                <a:latin typeface="Arial"/>
                <a:cs typeface="Arial"/>
              </a:rPr>
              <a:t>Coli </a:t>
            </a:r>
            <a:r>
              <a:rPr sz="3200" dirty="0">
                <a:latin typeface="Arial"/>
                <a:cs typeface="Arial"/>
              </a:rPr>
              <a:t>(most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common)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Klebsiella,Pseudomonas,Proteus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Strep.Faecalis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Salmonella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Clostridium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Welchii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9570" y="365759"/>
            <a:ext cx="33204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Classification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63980" y="1219199"/>
            <a:ext cx="5884545" cy="120142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Acute </a:t>
            </a:r>
            <a:r>
              <a:rPr sz="3200" dirty="0">
                <a:latin typeface="Arial"/>
                <a:cs typeface="Arial"/>
              </a:rPr>
              <a:t>Calculous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Cholecystitis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Acute </a:t>
            </a:r>
            <a:r>
              <a:rPr sz="3200" dirty="0">
                <a:latin typeface="Arial"/>
                <a:cs typeface="Arial"/>
              </a:rPr>
              <a:t>Acalculous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Cholecystitis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4119" y="2571750"/>
            <a:ext cx="6697980" cy="4286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270" y="294640"/>
            <a:ext cx="43129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Mode of</a:t>
            </a:r>
            <a:r>
              <a:rPr spc="-55" dirty="0"/>
              <a:t> </a:t>
            </a:r>
            <a:r>
              <a:rPr spc="-5" dirty="0"/>
              <a:t>Infection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1620"/>
            <a:ext cx="5187950" cy="252857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spc="-5" dirty="0">
                <a:latin typeface="Arial"/>
                <a:cs typeface="Arial"/>
              </a:rPr>
              <a:t>A.</a:t>
            </a:r>
            <a:r>
              <a:rPr sz="3200" spc="1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Hematogenous</a:t>
            </a:r>
            <a:endParaRPr sz="3200">
              <a:latin typeface="Arial"/>
              <a:cs typeface="Arial"/>
            </a:endParaRPr>
          </a:p>
          <a:p>
            <a:pPr marL="17272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Hepatic Artery </a:t>
            </a:r>
            <a:r>
              <a:rPr sz="2000" spc="1010" dirty="0">
                <a:latin typeface="Symbol"/>
                <a:cs typeface="Symbol"/>
              </a:rPr>
              <a:t>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Arial"/>
                <a:cs typeface="Arial"/>
              </a:rPr>
              <a:t>Cystic Artery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AutoNum type="alphaUcPeriod"/>
              <a:tabLst>
                <a:tab pos="527050" algn="l"/>
              </a:tabLst>
            </a:pPr>
            <a:r>
              <a:rPr sz="3200" spc="-5" dirty="0">
                <a:latin typeface="Arial"/>
                <a:cs typeface="Arial"/>
              </a:rPr>
              <a:t>Portal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Vein</a:t>
            </a:r>
            <a:endParaRPr sz="320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spcBef>
                <a:spcPts val="790"/>
              </a:spcBef>
              <a:buAutoNum type="alphaUcPeriod"/>
              <a:tabLst>
                <a:tab pos="527050" algn="l"/>
              </a:tabLst>
            </a:pPr>
            <a:r>
              <a:rPr sz="3200" dirty="0">
                <a:latin typeface="Arial"/>
                <a:cs typeface="Arial"/>
              </a:rPr>
              <a:t>Through</a:t>
            </a:r>
            <a:r>
              <a:rPr sz="3200" spc="-5" dirty="0">
                <a:latin typeface="Arial"/>
                <a:cs typeface="Arial"/>
              </a:rPr>
              <a:t> Bile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3850" y="365759"/>
            <a:ext cx="34112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6889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Stone causes Obstruction </a:t>
            </a:r>
            <a:r>
              <a:rPr sz="1600" i="1" spc="-5" dirty="0">
                <a:latin typeface="Arial"/>
                <a:cs typeface="Arial"/>
              </a:rPr>
              <a:t>at </a:t>
            </a:r>
            <a:r>
              <a:rPr sz="1600" i="1" spc="-10" dirty="0">
                <a:latin typeface="Arial"/>
                <a:cs typeface="Arial"/>
              </a:rPr>
              <a:t>hartmann’s </a:t>
            </a:r>
            <a:r>
              <a:rPr sz="1600" i="1" spc="-5" dirty="0">
                <a:latin typeface="Arial"/>
                <a:cs typeface="Arial"/>
              </a:rPr>
              <a:t>pouch or </a:t>
            </a:r>
            <a:r>
              <a:rPr sz="1600" i="1" dirty="0">
                <a:latin typeface="Arial"/>
                <a:cs typeface="Arial"/>
              </a:rPr>
              <a:t>in cystic</a:t>
            </a:r>
            <a:r>
              <a:rPr sz="1600" i="1" spc="20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duct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4993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517140"/>
            <a:ext cx="35458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Obstruction causes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Stasis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3832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399790"/>
            <a:ext cx="38531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leads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Edema of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wall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2672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4283709"/>
            <a:ext cx="342772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Bacterial Infection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occurs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51498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39" y="5167629"/>
            <a:ext cx="3848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Leads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Acute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Cholecystitis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144259" y="3001010"/>
            <a:ext cx="1485899" cy="3075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860" y="1104900"/>
            <a:ext cx="7651750" cy="354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Impacted </a:t>
            </a:r>
            <a:r>
              <a:rPr sz="2800" spc="-5" dirty="0">
                <a:latin typeface="Arial"/>
                <a:cs typeface="Arial"/>
              </a:rPr>
              <a:t>Stone </a:t>
            </a:r>
            <a:r>
              <a:rPr sz="2800" spc="484" dirty="0">
                <a:latin typeface="Arial"/>
                <a:cs typeface="Arial"/>
              </a:rPr>
              <a:t>--</a:t>
            </a:r>
            <a:r>
              <a:rPr sz="2800" spc="484" dirty="0">
                <a:latin typeface="Symbol"/>
                <a:cs typeface="Symbol"/>
              </a:rPr>
              <a:t></a:t>
            </a:r>
            <a:r>
              <a:rPr sz="2800" spc="48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mucosal</a:t>
            </a:r>
            <a:r>
              <a:rPr sz="2800" spc="-4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erosion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8109"/>
              </a:lnSpc>
              <a:spcBef>
                <a:spcPts val="1060"/>
              </a:spcBef>
            </a:pPr>
            <a:r>
              <a:rPr sz="2800" spc="-5" dirty="0">
                <a:latin typeface="Arial"/>
                <a:cs typeface="Arial"/>
              </a:rPr>
              <a:t>Thereby Bile Salts </a:t>
            </a:r>
            <a:r>
              <a:rPr sz="2800" spc="-10" dirty="0">
                <a:latin typeface="Arial"/>
                <a:cs typeface="Arial"/>
              </a:rPr>
              <a:t>will </a:t>
            </a:r>
            <a:r>
              <a:rPr sz="2800" spc="-5" dirty="0">
                <a:latin typeface="Arial"/>
                <a:cs typeface="Arial"/>
              </a:rPr>
              <a:t>act on Submucosal </a:t>
            </a:r>
            <a:r>
              <a:rPr sz="2800" dirty="0">
                <a:latin typeface="Arial"/>
                <a:cs typeface="Arial"/>
              </a:rPr>
              <a:t>tissue  </a:t>
            </a:r>
            <a:r>
              <a:rPr sz="2800" spc="-5" dirty="0">
                <a:latin typeface="Arial"/>
                <a:cs typeface="Arial"/>
              </a:rPr>
              <a:t>Bile is </a:t>
            </a:r>
            <a:r>
              <a:rPr sz="2800" spc="-10" dirty="0">
                <a:latin typeface="Arial"/>
                <a:cs typeface="Arial"/>
              </a:rPr>
              <a:t>toxic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tissues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Leads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Necrosis, Infection and Perforation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86500" y="4856479"/>
            <a:ext cx="2599690" cy="1762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454</Words>
  <Application>Microsoft Office PowerPoint</Application>
  <PresentationFormat>On-screen Show (4:3)</PresentationFormat>
  <Paragraphs>141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Acute and Chronic  Cholecystitis</vt:lpstr>
      <vt:lpstr>Slide 2</vt:lpstr>
      <vt:lpstr>Acute Cholecystitis</vt:lpstr>
      <vt:lpstr>Slide 4</vt:lpstr>
      <vt:lpstr>Slide 5</vt:lpstr>
      <vt:lpstr>Classification</vt:lpstr>
      <vt:lpstr>Mode of Infection</vt:lpstr>
      <vt:lpstr>Pathogenesis</vt:lpstr>
      <vt:lpstr>Slide 9</vt:lpstr>
      <vt:lpstr>Slide 10</vt:lpstr>
      <vt:lpstr>Presentation</vt:lpstr>
      <vt:lpstr>SIGNS</vt:lpstr>
      <vt:lpstr>Slide 13</vt:lpstr>
      <vt:lpstr>INVESTIGATIONS</vt:lpstr>
      <vt:lpstr>USG</vt:lpstr>
      <vt:lpstr>Accurate History  Physical Examination  Supportive Lab Studies  And an Ultrasound</vt:lpstr>
      <vt:lpstr>Slide 17</vt:lpstr>
      <vt:lpstr>Management of Acute Cholecystitis</vt:lpstr>
      <vt:lpstr>Surgery in a/c Cholecystitis</vt:lpstr>
      <vt:lpstr>Complications</vt:lpstr>
      <vt:lpstr>Acute Acalculous Cholecystitis</vt:lpstr>
      <vt:lpstr>Chronic Cholecystitis</vt:lpstr>
      <vt:lpstr>Causes</vt:lpstr>
      <vt:lpstr>Pathology</vt:lpstr>
      <vt:lpstr>Clinical Featues</vt:lpstr>
      <vt:lpstr>Complications</vt:lpstr>
      <vt:lpstr>Slide 27</vt:lpstr>
      <vt:lpstr>thankyou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and Chronic  Cholecystitis</dc:title>
  <dc:creator>lenovo</dc:creator>
  <cp:lastModifiedBy>lenovo</cp:lastModifiedBy>
  <cp:revision>1</cp:revision>
  <dcterms:created xsi:type="dcterms:W3CDTF">2020-08-05T07:44:10Z</dcterms:created>
  <dcterms:modified xsi:type="dcterms:W3CDTF">2020-08-05T07:46:13Z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2015-10-08T00:00:00Z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2020-08-05T00:00:00Z</vt:filetime>
  </property>
</Properties>
</file>