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91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72" r:id="rId14"/>
    <p:sldId id="267" r:id="rId15"/>
    <p:sldId id="273" r:id="rId16"/>
    <p:sldId id="274" r:id="rId17"/>
    <p:sldId id="275" r:id="rId18"/>
    <p:sldId id="276" r:id="rId19"/>
    <p:sldId id="277" r:id="rId20"/>
    <p:sldId id="268" r:id="rId21"/>
    <p:sldId id="269" r:id="rId22"/>
    <p:sldId id="270" r:id="rId23"/>
    <p:sldId id="271" r:id="rId24"/>
    <p:sldId id="278" r:id="rId25"/>
    <p:sldId id="279" r:id="rId26"/>
    <p:sldId id="280" r:id="rId27"/>
    <p:sldId id="281" r:id="rId28"/>
    <p:sldId id="282" r:id="rId29"/>
    <p:sldId id="283" r:id="rId30"/>
    <p:sldId id="284" r:id="rId31"/>
    <p:sldId id="285" r:id="rId32"/>
    <p:sldId id="286" r:id="rId33"/>
    <p:sldId id="287" r:id="rId34"/>
    <p:sldId id="288" r:id="rId35"/>
    <p:sldId id="289" r:id="rId36"/>
    <p:sldId id="290" r:id="rId3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50" d="100"/>
          <a:sy n="50" d="100"/>
        </p:scale>
        <p:origin x="-1086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CD2D7B6-8429-4BE4-B24F-0260F5F495A7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IN"/>
        </a:p>
      </dgm:t>
    </dgm:pt>
    <dgm:pt modelId="{46081367-9233-4228-A3F2-DC638C02D238}">
      <dgm:prSet phldrT="[Text]"/>
      <dgm:spPr/>
      <dgm:t>
        <a:bodyPr/>
        <a:lstStyle/>
        <a:p>
          <a:r>
            <a:rPr lang="en-US" dirty="0" smtClean="0"/>
            <a:t>NECK SWELING</a:t>
          </a:r>
          <a:endParaRPr lang="en-IN" dirty="0"/>
        </a:p>
      </dgm:t>
    </dgm:pt>
    <dgm:pt modelId="{1FB06C2B-AF7E-4832-A117-BBAD399E399C}" type="parTrans" cxnId="{23A677F8-EAD0-4673-9497-E3D7BAB9A306}">
      <dgm:prSet/>
      <dgm:spPr/>
      <dgm:t>
        <a:bodyPr/>
        <a:lstStyle/>
        <a:p>
          <a:endParaRPr lang="en-IN"/>
        </a:p>
      </dgm:t>
    </dgm:pt>
    <dgm:pt modelId="{B7DAB13A-A8E3-4415-8053-A54ED7677CD7}" type="sibTrans" cxnId="{23A677F8-EAD0-4673-9497-E3D7BAB9A306}">
      <dgm:prSet/>
      <dgm:spPr/>
      <dgm:t>
        <a:bodyPr/>
        <a:lstStyle/>
        <a:p>
          <a:endParaRPr lang="en-IN"/>
        </a:p>
      </dgm:t>
    </dgm:pt>
    <dgm:pt modelId="{723DB38B-D57C-4ED9-A8D6-1F86BAB184FD}">
      <dgm:prSet phldrT="[Text]"/>
      <dgm:spPr/>
      <dgm:t>
        <a:bodyPr/>
        <a:lstStyle/>
        <a:p>
          <a:r>
            <a:rPr lang="en-US" dirty="0" smtClean="0"/>
            <a:t>ACUTE</a:t>
          </a:r>
          <a:endParaRPr lang="en-IN" dirty="0"/>
        </a:p>
      </dgm:t>
    </dgm:pt>
    <dgm:pt modelId="{9A171131-7E98-4983-8B03-B82957D27BFF}" type="parTrans" cxnId="{0D7D050F-6127-4056-B6BA-20744576AD58}">
      <dgm:prSet/>
      <dgm:spPr/>
      <dgm:t>
        <a:bodyPr/>
        <a:lstStyle/>
        <a:p>
          <a:endParaRPr lang="en-IN"/>
        </a:p>
      </dgm:t>
    </dgm:pt>
    <dgm:pt modelId="{522D66F2-1EC9-4DEB-8A8A-B237B187E402}" type="sibTrans" cxnId="{0D7D050F-6127-4056-B6BA-20744576AD58}">
      <dgm:prSet/>
      <dgm:spPr/>
      <dgm:t>
        <a:bodyPr/>
        <a:lstStyle/>
        <a:p>
          <a:endParaRPr lang="en-IN"/>
        </a:p>
      </dgm:t>
    </dgm:pt>
    <dgm:pt modelId="{E3D9FC36-8542-4554-8369-4D67C4B64E8E}">
      <dgm:prSet phldrT="[Text]"/>
      <dgm:spPr/>
      <dgm:t>
        <a:bodyPr/>
        <a:lstStyle/>
        <a:p>
          <a:r>
            <a:rPr lang="en-US" dirty="0" smtClean="0"/>
            <a:t>LUDWIG’S ANGINA</a:t>
          </a:r>
        </a:p>
        <a:p>
          <a:r>
            <a:rPr lang="en-US" dirty="0" smtClean="0"/>
            <a:t>LYMPHADENITIS</a:t>
          </a:r>
        </a:p>
        <a:p>
          <a:r>
            <a:rPr lang="en-US" dirty="0" smtClean="0"/>
            <a:t>BOIL, CARBUNCLE</a:t>
          </a:r>
          <a:endParaRPr lang="en-IN" dirty="0"/>
        </a:p>
      </dgm:t>
    </dgm:pt>
    <dgm:pt modelId="{E2DAE9A0-B3A4-4203-9352-8A692317364A}" type="parTrans" cxnId="{9A183D5E-0478-4821-AD0E-14A21FBA50CB}">
      <dgm:prSet/>
      <dgm:spPr/>
      <dgm:t>
        <a:bodyPr/>
        <a:lstStyle/>
        <a:p>
          <a:endParaRPr lang="en-IN"/>
        </a:p>
      </dgm:t>
    </dgm:pt>
    <dgm:pt modelId="{458A8C84-61A6-4DC9-A711-EB94B95893FD}" type="sibTrans" cxnId="{9A183D5E-0478-4821-AD0E-14A21FBA50CB}">
      <dgm:prSet/>
      <dgm:spPr/>
      <dgm:t>
        <a:bodyPr/>
        <a:lstStyle/>
        <a:p>
          <a:endParaRPr lang="en-IN"/>
        </a:p>
      </dgm:t>
    </dgm:pt>
    <dgm:pt modelId="{07A66D0B-6E44-4B1D-909A-E3F871B08FDA}">
      <dgm:prSet phldrT="[Text]"/>
      <dgm:spPr/>
      <dgm:t>
        <a:bodyPr/>
        <a:lstStyle/>
        <a:p>
          <a:r>
            <a:rPr lang="en-US" dirty="0" smtClean="0"/>
            <a:t>CHRONIC</a:t>
          </a:r>
          <a:endParaRPr lang="en-IN" dirty="0"/>
        </a:p>
      </dgm:t>
    </dgm:pt>
    <dgm:pt modelId="{8F8F56A7-5F06-41D0-842A-E253FA5652C2}" type="parTrans" cxnId="{F1322279-A1A7-4588-B9D7-B5B5AC9D8335}">
      <dgm:prSet/>
      <dgm:spPr/>
      <dgm:t>
        <a:bodyPr/>
        <a:lstStyle/>
        <a:p>
          <a:endParaRPr lang="en-IN"/>
        </a:p>
      </dgm:t>
    </dgm:pt>
    <dgm:pt modelId="{0A22207A-186D-4014-8E7E-25C6F499CE6E}" type="sibTrans" cxnId="{F1322279-A1A7-4588-B9D7-B5B5AC9D8335}">
      <dgm:prSet/>
      <dgm:spPr/>
      <dgm:t>
        <a:bodyPr/>
        <a:lstStyle/>
        <a:p>
          <a:endParaRPr lang="en-IN"/>
        </a:p>
      </dgm:t>
    </dgm:pt>
    <dgm:pt modelId="{1F3A251B-F851-4619-A192-9881EDF42ABC}">
      <dgm:prSet phldrT="[Text]"/>
      <dgm:spPr/>
      <dgm:t>
        <a:bodyPr/>
        <a:lstStyle/>
        <a:p>
          <a:r>
            <a:rPr lang="en-US" dirty="0" smtClean="0"/>
            <a:t>CYSTIC</a:t>
          </a:r>
        </a:p>
        <a:p>
          <a:r>
            <a:rPr lang="en-US" dirty="0" err="1" smtClean="0"/>
            <a:t>Branchial</a:t>
          </a:r>
          <a:r>
            <a:rPr lang="en-US" dirty="0" smtClean="0"/>
            <a:t> cyst</a:t>
          </a:r>
        </a:p>
        <a:p>
          <a:r>
            <a:rPr lang="en-US" dirty="0" err="1" smtClean="0"/>
            <a:t>Thyroglossal</a:t>
          </a:r>
          <a:r>
            <a:rPr lang="en-US" dirty="0" smtClean="0"/>
            <a:t> cyst</a:t>
          </a:r>
        </a:p>
        <a:p>
          <a:r>
            <a:rPr lang="en-US" dirty="0" smtClean="0"/>
            <a:t>Cystic </a:t>
          </a:r>
          <a:r>
            <a:rPr lang="en-US" dirty="0" err="1" smtClean="0"/>
            <a:t>hygroma</a:t>
          </a:r>
          <a:endParaRPr lang="en-US" dirty="0" smtClean="0"/>
        </a:p>
        <a:p>
          <a:r>
            <a:rPr lang="en-US" dirty="0" smtClean="0"/>
            <a:t>Sebaceous cyst</a:t>
          </a:r>
        </a:p>
        <a:p>
          <a:r>
            <a:rPr lang="en-US" dirty="0" smtClean="0"/>
            <a:t>Thyroid cyst</a:t>
          </a:r>
        </a:p>
        <a:p>
          <a:r>
            <a:rPr lang="en-US" dirty="0" smtClean="0"/>
            <a:t>Cold </a:t>
          </a:r>
          <a:r>
            <a:rPr lang="en-US" dirty="0" err="1" smtClean="0"/>
            <a:t>abcess</a:t>
          </a:r>
          <a:endParaRPr lang="en-US" dirty="0" smtClean="0"/>
        </a:p>
        <a:p>
          <a:endParaRPr lang="en-US" dirty="0" smtClean="0"/>
        </a:p>
        <a:p>
          <a:endParaRPr lang="en-US" dirty="0" smtClean="0"/>
        </a:p>
        <a:p>
          <a:endParaRPr lang="en-US" dirty="0" smtClean="0"/>
        </a:p>
      </dgm:t>
    </dgm:pt>
    <dgm:pt modelId="{7DE2CCB1-0F3C-44FD-90B0-BFC843143138}" type="parTrans" cxnId="{5B3FA703-7F27-41A1-AC58-8EC63DFC3F92}">
      <dgm:prSet/>
      <dgm:spPr/>
      <dgm:t>
        <a:bodyPr/>
        <a:lstStyle/>
        <a:p>
          <a:endParaRPr lang="en-IN"/>
        </a:p>
      </dgm:t>
    </dgm:pt>
    <dgm:pt modelId="{7AC73C81-3EE8-4055-9860-2863DF2EC919}" type="sibTrans" cxnId="{5B3FA703-7F27-41A1-AC58-8EC63DFC3F92}">
      <dgm:prSet/>
      <dgm:spPr/>
      <dgm:t>
        <a:bodyPr/>
        <a:lstStyle/>
        <a:p>
          <a:endParaRPr lang="en-IN"/>
        </a:p>
      </dgm:t>
    </dgm:pt>
    <dgm:pt modelId="{0F688ADA-5247-4E36-9C57-2FD37028AC54}">
      <dgm:prSet/>
      <dgm:spPr/>
      <dgm:t>
        <a:bodyPr/>
        <a:lstStyle/>
        <a:p>
          <a:r>
            <a:rPr lang="en-US" smtClean="0"/>
            <a:t>SOLID</a:t>
          </a:r>
          <a:endParaRPr lang="en-IN"/>
        </a:p>
      </dgm:t>
    </dgm:pt>
    <dgm:pt modelId="{F1AAE8A8-3FD6-4BDC-974D-B9D42D5B6C29}" type="parTrans" cxnId="{8B9EF5AE-E80F-4A24-8505-41073294BBD6}">
      <dgm:prSet/>
      <dgm:spPr/>
      <dgm:t>
        <a:bodyPr/>
        <a:lstStyle/>
        <a:p>
          <a:endParaRPr lang="en-IN"/>
        </a:p>
      </dgm:t>
    </dgm:pt>
    <dgm:pt modelId="{2C27B70C-F4DF-45E8-826F-785A311E3DB4}" type="sibTrans" cxnId="{8B9EF5AE-E80F-4A24-8505-41073294BBD6}">
      <dgm:prSet/>
      <dgm:spPr/>
      <dgm:t>
        <a:bodyPr/>
        <a:lstStyle/>
        <a:p>
          <a:endParaRPr lang="en-IN"/>
        </a:p>
      </dgm:t>
    </dgm:pt>
    <dgm:pt modelId="{0BFF98F0-D567-4FAE-9C35-AF4C3574CA43}">
      <dgm:prSet custT="1"/>
      <dgm:spPr/>
      <dgm:t>
        <a:bodyPr/>
        <a:lstStyle/>
        <a:p>
          <a:r>
            <a:rPr lang="en-US" sz="1800" dirty="0" err="1" smtClean="0"/>
            <a:t>Pulsatile</a:t>
          </a:r>
          <a:endParaRPr lang="en-US" sz="1800" dirty="0" smtClean="0"/>
        </a:p>
        <a:p>
          <a:r>
            <a:rPr lang="en-US" sz="1200" dirty="0" smtClean="0"/>
            <a:t>Aneurysm of carotid or </a:t>
          </a:r>
          <a:r>
            <a:rPr lang="en-US" sz="1200" dirty="0" err="1" smtClean="0"/>
            <a:t>subclavian</a:t>
          </a:r>
          <a:r>
            <a:rPr lang="en-US" sz="1200" dirty="0" smtClean="0"/>
            <a:t> artery</a:t>
          </a:r>
        </a:p>
        <a:p>
          <a:r>
            <a:rPr lang="en-US" sz="1200" dirty="0" smtClean="0"/>
            <a:t>Carotid body tumor</a:t>
          </a:r>
        </a:p>
        <a:p>
          <a:r>
            <a:rPr lang="en-US" sz="1200" dirty="0" err="1" smtClean="0"/>
            <a:t>Lymphnode</a:t>
          </a:r>
          <a:r>
            <a:rPr lang="en-US" sz="1200" dirty="0" smtClean="0"/>
            <a:t> in close proximity</a:t>
          </a:r>
          <a:endParaRPr lang="en-IN" sz="1200" dirty="0"/>
        </a:p>
      </dgm:t>
    </dgm:pt>
    <dgm:pt modelId="{1FBE4150-2F3F-4318-ABDD-2393C3D02555}" type="parTrans" cxnId="{E0ACFE43-DE81-448A-BE4A-0F92068C141E}">
      <dgm:prSet/>
      <dgm:spPr/>
    </dgm:pt>
    <dgm:pt modelId="{5F8EB4F6-AB37-4564-8371-1DE97B93495C}" type="sibTrans" cxnId="{E0ACFE43-DE81-448A-BE4A-0F92068C141E}">
      <dgm:prSet/>
      <dgm:spPr/>
    </dgm:pt>
    <dgm:pt modelId="{8B83AFE6-CE3C-40F7-9C40-26FC25AF5500}" type="pres">
      <dgm:prSet presAssocID="{3CD2D7B6-8429-4BE4-B24F-0260F5F495A7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IN"/>
        </a:p>
      </dgm:t>
    </dgm:pt>
    <dgm:pt modelId="{4CF8ABFC-1CED-4D91-A2FE-01B7045F1C6C}" type="pres">
      <dgm:prSet presAssocID="{46081367-9233-4228-A3F2-DC638C02D238}" presName="hierRoot1" presStyleCnt="0"/>
      <dgm:spPr/>
    </dgm:pt>
    <dgm:pt modelId="{455175D5-74BD-4E69-A6DE-22C5B54E076E}" type="pres">
      <dgm:prSet presAssocID="{46081367-9233-4228-A3F2-DC638C02D238}" presName="composite" presStyleCnt="0"/>
      <dgm:spPr/>
    </dgm:pt>
    <dgm:pt modelId="{94EC7163-72F3-487C-91EC-7BA4BE5C4377}" type="pres">
      <dgm:prSet presAssocID="{46081367-9233-4228-A3F2-DC638C02D238}" presName="background" presStyleLbl="node0" presStyleIdx="0" presStyleCnt="1"/>
      <dgm:spPr/>
    </dgm:pt>
    <dgm:pt modelId="{541EBD52-A301-4D12-9DF9-A54BA123600D}" type="pres">
      <dgm:prSet presAssocID="{46081367-9233-4228-A3F2-DC638C02D238}" presName="text" presStyleLbl="fgAcc0" presStyleIdx="0" presStyleCnt="1">
        <dgm:presLayoutVars>
          <dgm:chPref val="3"/>
        </dgm:presLayoutVars>
      </dgm:prSet>
      <dgm:spPr/>
      <dgm:t>
        <a:bodyPr/>
        <a:lstStyle/>
        <a:p>
          <a:endParaRPr lang="en-IN"/>
        </a:p>
      </dgm:t>
    </dgm:pt>
    <dgm:pt modelId="{B1AD2204-C35F-40A5-9D04-AB62470B4A20}" type="pres">
      <dgm:prSet presAssocID="{46081367-9233-4228-A3F2-DC638C02D238}" presName="hierChild2" presStyleCnt="0"/>
      <dgm:spPr/>
    </dgm:pt>
    <dgm:pt modelId="{6F3E400F-2283-414B-83C9-29685C75B66E}" type="pres">
      <dgm:prSet presAssocID="{9A171131-7E98-4983-8B03-B82957D27BFF}" presName="Name10" presStyleLbl="parChTrans1D2" presStyleIdx="0" presStyleCnt="2"/>
      <dgm:spPr/>
      <dgm:t>
        <a:bodyPr/>
        <a:lstStyle/>
        <a:p>
          <a:endParaRPr lang="en-IN"/>
        </a:p>
      </dgm:t>
    </dgm:pt>
    <dgm:pt modelId="{7BD46F64-77D7-45D8-B29F-648BEC9B59DC}" type="pres">
      <dgm:prSet presAssocID="{723DB38B-D57C-4ED9-A8D6-1F86BAB184FD}" presName="hierRoot2" presStyleCnt="0"/>
      <dgm:spPr/>
    </dgm:pt>
    <dgm:pt modelId="{8A98EB96-8499-4A25-9778-534F61781167}" type="pres">
      <dgm:prSet presAssocID="{723DB38B-D57C-4ED9-A8D6-1F86BAB184FD}" presName="composite2" presStyleCnt="0"/>
      <dgm:spPr/>
    </dgm:pt>
    <dgm:pt modelId="{32BB6A64-84BF-4A73-808A-B61462218010}" type="pres">
      <dgm:prSet presAssocID="{723DB38B-D57C-4ED9-A8D6-1F86BAB184FD}" presName="background2" presStyleLbl="node2" presStyleIdx="0" presStyleCnt="2"/>
      <dgm:spPr/>
    </dgm:pt>
    <dgm:pt modelId="{328A5E5A-8E8A-480C-8874-AE97E3F2C862}" type="pres">
      <dgm:prSet presAssocID="{723DB38B-D57C-4ED9-A8D6-1F86BAB184FD}" presName="text2" presStyleLbl="fgAcc2" presStyleIdx="0" presStyleCnt="2">
        <dgm:presLayoutVars>
          <dgm:chPref val="3"/>
        </dgm:presLayoutVars>
      </dgm:prSet>
      <dgm:spPr/>
      <dgm:t>
        <a:bodyPr/>
        <a:lstStyle/>
        <a:p>
          <a:endParaRPr lang="en-IN"/>
        </a:p>
      </dgm:t>
    </dgm:pt>
    <dgm:pt modelId="{6F1CA622-7539-4A5E-9A52-55048BD0DB45}" type="pres">
      <dgm:prSet presAssocID="{723DB38B-D57C-4ED9-A8D6-1F86BAB184FD}" presName="hierChild3" presStyleCnt="0"/>
      <dgm:spPr/>
    </dgm:pt>
    <dgm:pt modelId="{600D7499-31DC-497A-8A71-9D9AD920676E}" type="pres">
      <dgm:prSet presAssocID="{E2DAE9A0-B3A4-4203-9352-8A692317364A}" presName="Name17" presStyleLbl="parChTrans1D3" presStyleIdx="0" presStyleCnt="4"/>
      <dgm:spPr/>
      <dgm:t>
        <a:bodyPr/>
        <a:lstStyle/>
        <a:p>
          <a:endParaRPr lang="en-IN"/>
        </a:p>
      </dgm:t>
    </dgm:pt>
    <dgm:pt modelId="{A36109EA-CC53-4716-B032-76BE4C83AD04}" type="pres">
      <dgm:prSet presAssocID="{E3D9FC36-8542-4554-8369-4D67C4B64E8E}" presName="hierRoot3" presStyleCnt="0"/>
      <dgm:spPr/>
    </dgm:pt>
    <dgm:pt modelId="{D0846A84-B45C-4B62-AF3D-1F5053EB55A5}" type="pres">
      <dgm:prSet presAssocID="{E3D9FC36-8542-4554-8369-4D67C4B64E8E}" presName="composite3" presStyleCnt="0"/>
      <dgm:spPr/>
    </dgm:pt>
    <dgm:pt modelId="{DB720669-E03C-482C-B3AC-8941CF52D116}" type="pres">
      <dgm:prSet presAssocID="{E3D9FC36-8542-4554-8369-4D67C4B64E8E}" presName="background3" presStyleLbl="node3" presStyleIdx="0" presStyleCnt="4"/>
      <dgm:spPr/>
    </dgm:pt>
    <dgm:pt modelId="{C457C85A-7D95-4F6F-A048-4632A02CBD39}" type="pres">
      <dgm:prSet presAssocID="{E3D9FC36-8542-4554-8369-4D67C4B64E8E}" presName="text3" presStyleLbl="fgAcc3" presStyleIdx="0" presStyleCnt="4" custScaleX="166098" custScaleY="164471" custLinFactNeighborX="-80480" custLinFactNeighborY="-55367">
        <dgm:presLayoutVars>
          <dgm:chPref val="3"/>
        </dgm:presLayoutVars>
      </dgm:prSet>
      <dgm:spPr/>
      <dgm:t>
        <a:bodyPr/>
        <a:lstStyle/>
        <a:p>
          <a:endParaRPr lang="en-IN"/>
        </a:p>
      </dgm:t>
    </dgm:pt>
    <dgm:pt modelId="{A799A465-B1BD-4994-B16D-27492EE3CB37}" type="pres">
      <dgm:prSet presAssocID="{E3D9FC36-8542-4554-8369-4D67C4B64E8E}" presName="hierChild4" presStyleCnt="0"/>
      <dgm:spPr/>
    </dgm:pt>
    <dgm:pt modelId="{51A3B751-5245-4773-854B-4D6F15DD203A}" type="pres">
      <dgm:prSet presAssocID="{8F8F56A7-5F06-41D0-842A-E253FA5652C2}" presName="Name10" presStyleLbl="parChTrans1D2" presStyleIdx="1" presStyleCnt="2"/>
      <dgm:spPr/>
      <dgm:t>
        <a:bodyPr/>
        <a:lstStyle/>
        <a:p>
          <a:endParaRPr lang="en-IN"/>
        </a:p>
      </dgm:t>
    </dgm:pt>
    <dgm:pt modelId="{CBCE5E30-36AF-4C9A-8427-A1D40090F51B}" type="pres">
      <dgm:prSet presAssocID="{07A66D0B-6E44-4B1D-909A-E3F871B08FDA}" presName="hierRoot2" presStyleCnt="0"/>
      <dgm:spPr/>
    </dgm:pt>
    <dgm:pt modelId="{4BABC7D3-0E84-4007-8FDC-096F035A7DE4}" type="pres">
      <dgm:prSet presAssocID="{07A66D0B-6E44-4B1D-909A-E3F871B08FDA}" presName="composite2" presStyleCnt="0"/>
      <dgm:spPr/>
    </dgm:pt>
    <dgm:pt modelId="{A4EB8383-1C38-4244-A212-BEDBAEF2E82A}" type="pres">
      <dgm:prSet presAssocID="{07A66D0B-6E44-4B1D-909A-E3F871B08FDA}" presName="background2" presStyleLbl="node2" presStyleIdx="1" presStyleCnt="2"/>
      <dgm:spPr/>
    </dgm:pt>
    <dgm:pt modelId="{817EC2D6-017A-4A73-A198-BAF5CD2AF963}" type="pres">
      <dgm:prSet presAssocID="{07A66D0B-6E44-4B1D-909A-E3F871B08FDA}" presName="text2" presStyleLbl="fgAcc2" presStyleIdx="1" presStyleCnt="2">
        <dgm:presLayoutVars>
          <dgm:chPref val="3"/>
        </dgm:presLayoutVars>
      </dgm:prSet>
      <dgm:spPr/>
      <dgm:t>
        <a:bodyPr/>
        <a:lstStyle/>
        <a:p>
          <a:endParaRPr lang="en-IN"/>
        </a:p>
      </dgm:t>
    </dgm:pt>
    <dgm:pt modelId="{6D9225A2-403B-4CA9-81E2-D49EE4377743}" type="pres">
      <dgm:prSet presAssocID="{07A66D0B-6E44-4B1D-909A-E3F871B08FDA}" presName="hierChild3" presStyleCnt="0"/>
      <dgm:spPr/>
    </dgm:pt>
    <dgm:pt modelId="{4B3322D3-9FEA-4362-8AA1-C5C5883C5073}" type="pres">
      <dgm:prSet presAssocID="{7DE2CCB1-0F3C-44FD-90B0-BFC843143138}" presName="Name17" presStyleLbl="parChTrans1D3" presStyleIdx="1" presStyleCnt="4"/>
      <dgm:spPr/>
      <dgm:t>
        <a:bodyPr/>
        <a:lstStyle/>
        <a:p>
          <a:endParaRPr lang="en-IN"/>
        </a:p>
      </dgm:t>
    </dgm:pt>
    <dgm:pt modelId="{C6DB1D95-75D5-428B-B249-F2B91C0F6C41}" type="pres">
      <dgm:prSet presAssocID="{1F3A251B-F851-4619-A192-9881EDF42ABC}" presName="hierRoot3" presStyleCnt="0"/>
      <dgm:spPr/>
    </dgm:pt>
    <dgm:pt modelId="{6C404B38-72CA-4E8D-BA46-C3C037072350}" type="pres">
      <dgm:prSet presAssocID="{1F3A251B-F851-4619-A192-9881EDF42ABC}" presName="composite3" presStyleCnt="0"/>
      <dgm:spPr/>
    </dgm:pt>
    <dgm:pt modelId="{DE9964E6-B2A5-4B8F-9B67-E1643A67CE21}" type="pres">
      <dgm:prSet presAssocID="{1F3A251B-F851-4619-A192-9881EDF42ABC}" presName="background3" presStyleLbl="node3" presStyleIdx="1" presStyleCnt="4"/>
      <dgm:spPr/>
    </dgm:pt>
    <dgm:pt modelId="{B6B7C515-E01A-40F4-99B0-35951178B3A3}" type="pres">
      <dgm:prSet presAssocID="{1F3A251B-F851-4619-A192-9881EDF42ABC}" presName="text3" presStyleLbl="fgAcc3" presStyleIdx="1" presStyleCnt="4" custAng="0" custScaleX="176380" custScaleY="420073" custLinFactNeighborX="-38372" custLinFactNeighborY="81757">
        <dgm:presLayoutVars>
          <dgm:chPref val="3"/>
        </dgm:presLayoutVars>
      </dgm:prSet>
      <dgm:spPr/>
      <dgm:t>
        <a:bodyPr/>
        <a:lstStyle/>
        <a:p>
          <a:endParaRPr lang="en-IN"/>
        </a:p>
      </dgm:t>
    </dgm:pt>
    <dgm:pt modelId="{4B83570C-9F27-4988-BEFD-64329F35F042}" type="pres">
      <dgm:prSet presAssocID="{1F3A251B-F851-4619-A192-9881EDF42ABC}" presName="hierChild4" presStyleCnt="0"/>
      <dgm:spPr/>
    </dgm:pt>
    <dgm:pt modelId="{9D0D967A-28C1-4B56-BD01-02C439407864}" type="pres">
      <dgm:prSet presAssocID="{F1AAE8A8-3FD6-4BDC-974D-B9D42D5B6C29}" presName="Name17" presStyleLbl="parChTrans1D3" presStyleIdx="2" presStyleCnt="4"/>
      <dgm:spPr/>
      <dgm:t>
        <a:bodyPr/>
        <a:lstStyle/>
        <a:p>
          <a:endParaRPr lang="en-IN"/>
        </a:p>
      </dgm:t>
    </dgm:pt>
    <dgm:pt modelId="{4977F882-D737-4C2B-8708-355EBF9F5D65}" type="pres">
      <dgm:prSet presAssocID="{0F688ADA-5247-4E36-9C57-2FD37028AC54}" presName="hierRoot3" presStyleCnt="0"/>
      <dgm:spPr/>
    </dgm:pt>
    <dgm:pt modelId="{4BFFA60B-E49F-4F79-A927-212FAB9BBACA}" type="pres">
      <dgm:prSet presAssocID="{0F688ADA-5247-4E36-9C57-2FD37028AC54}" presName="composite3" presStyleCnt="0"/>
      <dgm:spPr/>
    </dgm:pt>
    <dgm:pt modelId="{7759FDDA-FC15-4786-B6DE-EFA1731E96D1}" type="pres">
      <dgm:prSet presAssocID="{0F688ADA-5247-4E36-9C57-2FD37028AC54}" presName="background3" presStyleLbl="node3" presStyleIdx="2" presStyleCnt="4"/>
      <dgm:spPr/>
    </dgm:pt>
    <dgm:pt modelId="{5B8A6BBE-9CD6-477D-855B-1B3EB7A30151}" type="pres">
      <dgm:prSet presAssocID="{0F688ADA-5247-4E36-9C57-2FD37028AC54}" presName="text3" presStyleLbl="fgAcc3" presStyleIdx="2" presStyleCnt="4">
        <dgm:presLayoutVars>
          <dgm:chPref val="3"/>
        </dgm:presLayoutVars>
      </dgm:prSet>
      <dgm:spPr/>
      <dgm:t>
        <a:bodyPr/>
        <a:lstStyle/>
        <a:p>
          <a:endParaRPr lang="en-IN"/>
        </a:p>
      </dgm:t>
    </dgm:pt>
    <dgm:pt modelId="{A2154622-54A7-4602-8604-EA6691E57752}" type="pres">
      <dgm:prSet presAssocID="{0F688ADA-5247-4E36-9C57-2FD37028AC54}" presName="hierChild4" presStyleCnt="0"/>
      <dgm:spPr/>
    </dgm:pt>
    <dgm:pt modelId="{81D7EF68-99FA-4703-B32A-303940E3D0A2}" type="pres">
      <dgm:prSet presAssocID="{1FBE4150-2F3F-4318-ABDD-2393C3D02555}" presName="Name17" presStyleLbl="parChTrans1D3" presStyleIdx="3" presStyleCnt="4"/>
      <dgm:spPr/>
    </dgm:pt>
    <dgm:pt modelId="{24AFE8AD-11F1-4B75-9B8C-465B50AE61B0}" type="pres">
      <dgm:prSet presAssocID="{0BFF98F0-D567-4FAE-9C35-AF4C3574CA43}" presName="hierRoot3" presStyleCnt="0"/>
      <dgm:spPr/>
    </dgm:pt>
    <dgm:pt modelId="{2C35DA4C-FD94-4071-96FD-C9E0663701DA}" type="pres">
      <dgm:prSet presAssocID="{0BFF98F0-D567-4FAE-9C35-AF4C3574CA43}" presName="composite3" presStyleCnt="0"/>
      <dgm:spPr/>
    </dgm:pt>
    <dgm:pt modelId="{F457A3EA-291F-4009-B77B-261891EAE9D8}" type="pres">
      <dgm:prSet presAssocID="{0BFF98F0-D567-4FAE-9C35-AF4C3574CA43}" presName="background3" presStyleLbl="node3" presStyleIdx="3" presStyleCnt="4"/>
      <dgm:spPr/>
    </dgm:pt>
    <dgm:pt modelId="{CD38C413-D929-4A57-9280-290E3F9ACBCB}" type="pres">
      <dgm:prSet presAssocID="{0BFF98F0-D567-4FAE-9C35-AF4C3574CA43}" presName="text3" presStyleLbl="fgAcc3" presStyleIdx="3" presStyleCnt="4" custScaleX="149039" custScaleY="720991">
        <dgm:presLayoutVars>
          <dgm:chPref val="3"/>
        </dgm:presLayoutVars>
      </dgm:prSet>
      <dgm:spPr/>
      <dgm:t>
        <a:bodyPr/>
        <a:lstStyle/>
        <a:p>
          <a:endParaRPr lang="en-IN"/>
        </a:p>
      </dgm:t>
    </dgm:pt>
    <dgm:pt modelId="{9E7232A5-B4F2-4847-B9F1-7E5078496B01}" type="pres">
      <dgm:prSet presAssocID="{0BFF98F0-D567-4FAE-9C35-AF4C3574CA43}" presName="hierChild4" presStyleCnt="0"/>
      <dgm:spPr/>
    </dgm:pt>
  </dgm:ptLst>
  <dgm:cxnLst>
    <dgm:cxn modelId="{07DE4654-E4F3-4532-B3CF-021BF00C5252}" type="presOf" srcId="{0F688ADA-5247-4E36-9C57-2FD37028AC54}" destId="{5B8A6BBE-9CD6-477D-855B-1B3EB7A30151}" srcOrd="0" destOrd="0" presId="urn:microsoft.com/office/officeart/2005/8/layout/hierarchy1"/>
    <dgm:cxn modelId="{23A677F8-EAD0-4673-9497-E3D7BAB9A306}" srcId="{3CD2D7B6-8429-4BE4-B24F-0260F5F495A7}" destId="{46081367-9233-4228-A3F2-DC638C02D238}" srcOrd="0" destOrd="0" parTransId="{1FB06C2B-AF7E-4832-A117-BBAD399E399C}" sibTransId="{B7DAB13A-A8E3-4415-8053-A54ED7677CD7}"/>
    <dgm:cxn modelId="{845D4724-8168-4677-9B90-D92169DCC7A0}" type="presOf" srcId="{7DE2CCB1-0F3C-44FD-90B0-BFC843143138}" destId="{4B3322D3-9FEA-4362-8AA1-C5C5883C5073}" srcOrd="0" destOrd="0" presId="urn:microsoft.com/office/officeart/2005/8/layout/hierarchy1"/>
    <dgm:cxn modelId="{EA9D5A2A-B210-46B8-A75F-664F63F5AE89}" type="presOf" srcId="{0BFF98F0-D567-4FAE-9C35-AF4C3574CA43}" destId="{CD38C413-D929-4A57-9280-290E3F9ACBCB}" srcOrd="0" destOrd="0" presId="urn:microsoft.com/office/officeart/2005/8/layout/hierarchy1"/>
    <dgm:cxn modelId="{310248BD-9B80-4283-A5FC-F794F83A235B}" type="presOf" srcId="{9A171131-7E98-4983-8B03-B82957D27BFF}" destId="{6F3E400F-2283-414B-83C9-29685C75B66E}" srcOrd="0" destOrd="0" presId="urn:microsoft.com/office/officeart/2005/8/layout/hierarchy1"/>
    <dgm:cxn modelId="{003F43FB-1C32-4A2A-A0C2-F1DC10D50D08}" type="presOf" srcId="{07A66D0B-6E44-4B1D-909A-E3F871B08FDA}" destId="{817EC2D6-017A-4A73-A198-BAF5CD2AF963}" srcOrd="0" destOrd="0" presId="urn:microsoft.com/office/officeart/2005/8/layout/hierarchy1"/>
    <dgm:cxn modelId="{79D858C1-FA98-4821-BA5A-D87F28956946}" type="presOf" srcId="{E2DAE9A0-B3A4-4203-9352-8A692317364A}" destId="{600D7499-31DC-497A-8A71-9D9AD920676E}" srcOrd="0" destOrd="0" presId="urn:microsoft.com/office/officeart/2005/8/layout/hierarchy1"/>
    <dgm:cxn modelId="{E0ACFE43-DE81-448A-BE4A-0F92068C141E}" srcId="{07A66D0B-6E44-4B1D-909A-E3F871B08FDA}" destId="{0BFF98F0-D567-4FAE-9C35-AF4C3574CA43}" srcOrd="2" destOrd="0" parTransId="{1FBE4150-2F3F-4318-ABDD-2393C3D02555}" sibTransId="{5F8EB4F6-AB37-4564-8371-1DE97B93495C}"/>
    <dgm:cxn modelId="{ED2D13EF-4493-4DCA-98D6-F6430A68BE8D}" type="presOf" srcId="{1FBE4150-2F3F-4318-ABDD-2393C3D02555}" destId="{81D7EF68-99FA-4703-B32A-303940E3D0A2}" srcOrd="0" destOrd="0" presId="urn:microsoft.com/office/officeart/2005/8/layout/hierarchy1"/>
    <dgm:cxn modelId="{9A183D5E-0478-4821-AD0E-14A21FBA50CB}" srcId="{723DB38B-D57C-4ED9-A8D6-1F86BAB184FD}" destId="{E3D9FC36-8542-4554-8369-4D67C4B64E8E}" srcOrd="0" destOrd="0" parTransId="{E2DAE9A0-B3A4-4203-9352-8A692317364A}" sibTransId="{458A8C84-61A6-4DC9-A711-EB94B95893FD}"/>
    <dgm:cxn modelId="{0D7D050F-6127-4056-B6BA-20744576AD58}" srcId="{46081367-9233-4228-A3F2-DC638C02D238}" destId="{723DB38B-D57C-4ED9-A8D6-1F86BAB184FD}" srcOrd="0" destOrd="0" parTransId="{9A171131-7E98-4983-8B03-B82957D27BFF}" sibTransId="{522D66F2-1EC9-4DEB-8A8A-B237B187E402}"/>
    <dgm:cxn modelId="{F1322279-A1A7-4588-B9D7-B5B5AC9D8335}" srcId="{46081367-9233-4228-A3F2-DC638C02D238}" destId="{07A66D0B-6E44-4B1D-909A-E3F871B08FDA}" srcOrd="1" destOrd="0" parTransId="{8F8F56A7-5F06-41D0-842A-E253FA5652C2}" sibTransId="{0A22207A-186D-4014-8E7E-25C6F499CE6E}"/>
    <dgm:cxn modelId="{8B9EF5AE-E80F-4A24-8505-41073294BBD6}" srcId="{07A66D0B-6E44-4B1D-909A-E3F871B08FDA}" destId="{0F688ADA-5247-4E36-9C57-2FD37028AC54}" srcOrd="1" destOrd="0" parTransId="{F1AAE8A8-3FD6-4BDC-974D-B9D42D5B6C29}" sibTransId="{2C27B70C-F4DF-45E8-826F-785A311E3DB4}"/>
    <dgm:cxn modelId="{198C4F5E-55B3-4043-89B1-DD8870E3401D}" type="presOf" srcId="{F1AAE8A8-3FD6-4BDC-974D-B9D42D5B6C29}" destId="{9D0D967A-28C1-4B56-BD01-02C439407864}" srcOrd="0" destOrd="0" presId="urn:microsoft.com/office/officeart/2005/8/layout/hierarchy1"/>
    <dgm:cxn modelId="{071F9516-24AE-4A3E-BA56-7ED87DCF804F}" type="presOf" srcId="{1F3A251B-F851-4619-A192-9881EDF42ABC}" destId="{B6B7C515-E01A-40F4-99B0-35951178B3A3}" srcOrd="0" destOrd="0" presId="urn:microsoft.com/office/officeart/2005/8/layout/hierarchy1"/>
    <dgm:cxn modelId="{D5AC59A0-C000-46A0-8BCD-9B6783E85C73}" type="presOf" srcId="{E3D9FC36-8542-4554-8369-4D67C4B64E8E}" destId="{C457C85A-7D95-4F6F-A048-4632A02CBD39}" srcOrd="0" destOrd="0" presId="urn:microsoft.com/office/officeart/2005/8/layout/hierarchy1"/>
    <dgm:cxn modelId="{3153FCCC-80B0-4E5A-AAB3-8A3C28977AA2}" type="presOf" srcId="{8F8F56A7-5F06-41D0-842A-E253FA5652C2}" destId="{51A3B751-5245-4773-854B-4D6F15DD203A}" srcOrd="0" destOrd="0" presId="urn:microsoft.com/office/officeart/2005/8/layout/hierarchy1"/>
    <dgm:cxn modelId="{0CF08BDD-9AB4-48B5-9D0D-B8093E353F87}" type="presOf" srcId="{3CD2D7B6-8429-4BE4-B24F-0260F5F495A7}" destId="{8B83AFE6-CE3C-40F7-9C40-26FC25AF5500}" srcOrd="0" destOrd="0" presId="urn:microsoft.com/office/officeart/2005/8/layout/hierarchy1"/>
    <dgm:cxn modelId="{D5C9C712-CDC2-4BFF-B970-AAE19A558452}" type="presOf" srcId="{723DB38B-D57C-4ED9-A8D6-1F86BAB184FD}" destId="{328A5E5A-8E8A-480C-8874-AE97E3F2C862}" srcOrd="0" destOrd="0" presId="urn:microsoft.com/office/officeart/2005/8/layout/hierarchy1"/>
    <dgm:cxn modelId="{5B3FA703-7F27-41A1-AC58-8EC63DFC3F92}" srcId="{07A66D0B-6E44-4B1D-909A-E3F871B08FDA}" destId="{1F3A251B-F851-4619-A192-9881EDF42ABC}" srcOrd="0" destOrd="0" parTransId="{7DE2CCB1-0F3C-44FD-90B0-BFC843143138}" sibTransId="{7AC73C81-3EE8-4055-9860-2863DF2EC919}"/>
    <dgm:cxn modelId="{C5480670-42A6-4475-B292-7C4572270F83}" type="presOf" srcId="{46081367-9233-4228-A3F2-DC638C02D238}" destId="{541EBD52-A301-4D12-9DF9-A54BA123600D}" srcOrd="0" destOrd="0" presId="urn:microsoft.com/office/officeart/2005/8/layout/hierarchy1"/>
    <dgm:cxn modelId="{56022734-D97F-438B-A333-452E3A66E885}" type="presParOf" srcId="{8B83AFE6-CE3C-40F7-9C40-26FC25AF5500}" destId="{4CF8ABFC-1CED-4D91-A2FE-01B7045F1C6C}" srcOrd="0" destOrd="0" presId="urn:microsoft.com/office/officeart/2005/8/layout/hierarchy1"/>
    <dgm:cxn modelId="{65C5F470-5F9C-4FE1-9276-C3582267B4D9}" type="presParOf" srcId="{4CF8ABFC-1CED-4D91-A2FE-01B7045F1C6C}" destId="{455175D5-74BD-4E69-A6DE-22C5B54E076E}" srcOrd="0" destOrd="0" presId="urn:microsoft.com/office/officeart/2005/8/layout/hierarchy1"/>
    <dgm:cxn modelId="{ED65D25A-AC5E-4408-B892-784FB45BC9B6}" type="presParOf" srcId="{455175D5-74BD-4E69-A6DE-22C5B54E076E}" destId="{94EC7163-72F3-487C-91EC-7BA4BE5C4377}" srcOrd="0" destOrd="0" presId="urn:microsoft.com/office/officeart/2005/8/layout/hierarchy1"/>
    <dgm:cxn modelId="{CB6724D2-27A2-4E7A-8B08-7A28A2B36947}" type="presParOf" srcId="{455175D5-74BD-4E69-A6DE-22C5B54E076E}" destId="{541EBD52-A301-4D12-9DF9-A54BA123600D}" srcOrd="1" destOrd="0" presId="urn:microsoft.com/office/officeart/2005/8/layout/hierarchy1"/>
    <dgm:cxn modelId="{61BAAB6D-8E1F-4827-A40E-FA9C71265C4B}" type="presParOf" srcId="{4CF8ABFC-1CED-4D91-A2FE-01B7045F1C6C}" destId="{B1AD2204-C35F-40A5-9D04-AB62470B4A20}" srcOrd="1" destOrd="0" presId="urn:microsoft.com/office/officeart/2005/8/layout/hierarchy1"/>
    <dgm:cxn modelId="{262C967A-CD26-42F7-981A-6A4FD47BB26B}" type="presParOf" srcId="{B1AD2204-C35F-40A5-9D04-AB62470B4A20}" destId="{6F3E400F-2283-414B-83C9-29685C75B66E}" srcOrd="0" destOrd="0" presId="urn:microsoft.com/office/officeart/2005/8/layout/hierarchy1"/>
    <dgm:cxn modelId="{63AEB98E-378B-46A0-BAC0-4F591577EF54}" type="presParOf" srcId="{B1AD2204-C35F-40A5-9D04-AB62470B4A20}" destId="{7BD46F64-77D7-45D8-B29F-648BEC9B59DC}" srcOrd="1" destOrd="0" presId="urn:microsoft.com/office/officeart/2005/8/layout/hierarchy1"/>
    <dgm:cxn modelId="{2C341DE9-D47C-49E1-B949-6EC4070B4F7B}" type="presParOf" srcId="{7BD46F64-77D7-45D8-B29F-648BEC9B59DC}" destId="{8A98EB96-8499-4A25-9778-534F61781167}" srcOrd="0" destOrd="0" presId="urn:microsoft.com/office/officeart/2005/8/layout/hierarchy1"/>
    <dgm:cxn modelId="{58EDBCE0-939E-42DF-9E4E-38E9B3903C0A}" type="presParOf" srcId="{8A98EB96-8499-4A25-9778-534F61781167}" destId="{32BB6A64-84BF-4A73-808A-B61462218010}" srcOrd="0" destOrd="0" presId="urn:microsoft.com/office/officeart/2005/8/layout/hierarchy1"/>
    <dgm:cxn modelId="{6A5D8CBD-AF2B-43F8-93D3-DF594218987A}" type="presParOf" srcId="{8A98EB96-8499-4A25-9778-534F61781167}" destId="{328A5E5A-8E8A-480C-8874-AE97E3F2C862}" srcOrd="1" destOrd="0" presId="urn:microsoft.com/office/officeart/2005/8/layout/hierarchy1"/>
    <dgm:cxn modelId="{871DF54C-AF94-4A77-8F51-2FF7E6380F04}" type="presParOf" srcId="{7BD46F64-77D7-45D8-B29F-648BEC9B59DC}" destId="{6F1CA622-7539-4A5E-9A52-55048BD0DB45}" srcOrd="1" destOrd="0" presId="urn:microsoft.com/office/officeart/2005/8/layout/hierarchy1"/>
    <dgm:cxn modelId="{CE9CC42C-8087-4A4C-9545-77B4FF2FDBE2}" type="presParOf" srcId="{6F1CA622-7539-4A5E-9A52-55048BD0DB45}" destId="{600D7499-31DC-497A-8A71-9D9AD920676E}" srcOrd="0" destOrd="0" presId="urn:microsoft.com/office/officeart/2005/8/layout/hierarchy1"/>
    <dgm:cxn modelId="{69877595-88FD-48DE-B64F-922D81B51E92}" type="presParOf" srcId="{6F1CA622-7539-4A5E-9A52-55048BD0DB45}" destId="{A36109EA-CC53-4716-B032-76BE4C83AD04}" srcOrd="1" destOrd="0" presId="urn:microsoft.com/office/officeart/2005/8/layout/hierarchy1"/>
    <dgm:cxn modelId="{537FC6F5-B010-4888-A696-A8AFCDD7C4B4}" type="presParOf" srcId="{A36109EA-CC53-4716-B032-76BE4C83AD04}" destId="{D0846A84-B45C-4B62-AF3D-1F5053EB55A5}" srcOrd="0" destOrd="0" presId="urn:microsoft.com/office/officeart/2005/8/layout/hierarchy1"/>
    <dgm:cxn modelId="{64B92427-16BD-4436-9D95-FB9320D39FCD}" type="presParOf" srcId="{D0846A84-B45C-4B62-AF3D-1F5053EB55A5}" destId="{DB720669-E03C-482C-B3AC-8941CF52D116}" srcOrd="0" destOrd="0" presId="urn:microsoft.com/office/officeart/2005/8/layout/hierarchy1"/>
    <dgm:cxn modelId="{E4752EA2-8C1A-422E-9311-D56311CBB8AB}" type="presParOf" srcId="{D0846A84-B45C-4B62-AF3D-1F5053EB55A5}" destId="{C457C85A-7D95-4F6F-A048-4632A02CBD39}" srcOrd="1" destOrd="0" presId="urn:microsoft.com/office/officeart/2005/8/layout/hierarchy1"/>
    <dgm:cxn modelId="{34686273-AD0F-427A-899A-95E947956BBE}" type="presParOf" srcId="{A36109EA-CC53-4716-B032-76BE4C83AD04}" destId="{A799A465-B1BD-4994-B16D-27492EE3CB37}" srcOrd="1" destOrd="0" presId="urn:microsoft.com/office/officeart/2005/8/layout/hierarchy1"/>
    <dgm:cxn modelId="{FF73E19A-A1C9-46DE-92C6-719EC352CC3B}" type="presParOf" srcId="{B1AD2204-C35F-40A5-9D04-AB62470B4A20}" destId="{51A3B751-5245-4773-854B-4D6F15DD203A}" srcOrd="2" destOrd="0" presId="urn:microsoft.com/office/officeart/2005/8/layout/hierarchy1"/>
    <dgm:cxn modelId="{F7A466FD-5855-4E99-9F36-AB5010B2BABF}" type="presParOf" srcId="{B1AD2204-C35F-40A5-9D04-AB62470B4A20}" destId="{CBCE5E30-36AF-4C9A-8427-A1D40090F51B}" srcOrd="3" destOrd="0" presId="urn:microsoft.com/office/officeart/2005/8/layout/hierarchy1"/>
    <dgm:cxn modelId="{385CDB25-EC3D-425C-B88A-E3D098522C41}" type="presParOf" srcId="{CBCE5E30-36AF-4C9A-8427-A1D40090F51B}" destId="{4BABC7D3-0E84-4007-8FDC-096F035A7DE4}" srcOrd="0" destOrd="0" presId="urn:microsoft.com/office/officeart/2005/8/layout/hierarchy1"/>
    <dgm:cxn modelId="{D3CDD087-971B-4712-BF4A-1CAA48162A21}" type="presParOf" srcId="{4BABC7D3-0E84-4007-8FDC-096F035A7DE4}" destId="{A4EB8383-1C38-4244-A212-BEDBAEF2E82A}" srcOrd="0" destOrd="0" presId="urn:microsoft.com/office/officeart/2005/8/layout/hierarchy1"/>
    <dgm:cxn modelId="{74F8F544-5B9F-4E49-AEB0-049FDBF97680}" type="presParOf" srcId="{4BABC7D3-0E84-4007-8FDC-096F035A7DE4}" destId="{817EC2D6-017A-4A73-A198-BAF5CD2AF963}" srcOrd="1" destOrd="0" presId="urn:microsoft.com/office/officeart/2005/8/layout/hierarchy1"/>
    <dgm:cxn modelId="{CE274C0C-5B5C-436B-AAC2-3939AD56A7CA}" type="presParOf" srcId="{CBCE5E30-36AF-4C9A-8427-A1D40090F51B}" destId="{6D9225A2-403B-4CA9-81E2-D49EE4377743}" srcOrd="1" destOrd="0" presId="urn:microsoft.com/office/officeart/2005/8/layout/hierarchy1"/>
    <dgm:cxn modelId="{B844B5F8-31B7-4193-912F-2FF14A418796}" type="presParOf" srcId="{6D9225A2-403B-4CA9-81E2-D49EE4377743}" destId="{4B3322D3-9FEA-4362-8AA1-C5C5883C5073}" srcOrd="0" destOrd="0" presId="urn:microsoft.com/office/officeart/2005/8/layout/hierarchy1"/>
    <dgm:cxn modelId="{022A5A9A-DBD7-414A-93F3-C90AC9086E3D}" type="presParOf" srcId="{6D9225A2-403B-4CA9-81E2-D49EE4377743}" destId="{C6DB1D95-75D5-428B-B249-F2B91C0F6C41}" srcOrd="1" destOrd="0" presId="urn:microsoft.com/office/officeart/2005/8/layout/hierarchy1"/>
    <dgm:cxn modelId="{670E51F2-AAFD-4423-A568-5EEECAA9BFEB}" type="presParOf" srcId="{C6DB1D95-75D5-428B-B249-F2B91C0F6C41}" destId="{6C404B38-72CA-4E8D-BA46-C3C037072350}" srcOrd="0" destOrd="0" presId="urn:microsoft.com/office/officeart/2005/8/layout/hierarchy1"/>
    <dgm:cxn modelId="{F4A55FB9-323B-4F62-96F7-AB8F3F67B148}" type="presParOf" srcId="{6C404B38-72CA-4E8D-BA46-C3C037072350}" destId="{DE9964E6-B2A5-4B8F-9B67-E1643A67CE21}" srcOrd="0" destOrd="0" presId="urn:microsoft.com/office/officeart/2005/8/layout/hierarchy1"/>
    <dgm:cxn modelId="{836F8995-21CE-455D-A084-5747465A1B4A}" type="presParOf" srcId="{6C404B38-72CA-4E8D-BA46-C3C037072350}" destId="{B6B7C515-E01A-40F4-99B0-35951178B3A3}" srcOrd="1" destOrd="0" presId="urn:microsoft.com/office/officeart/2005/8/layout/hierarchy1"/>
    <dgm:cxn modelId="{3F894EE6-5924-49C9-AC45-BB44E48F60BC}" type="presParOf" srcId="{C6DB1D95-75D5-428B-B249-F2B91C0F6C41}" destId="{4B83570C-9F27-4988-BEFD-64329F35F042}" srcOrd="1" destOrd="0" presId="urn:microsoft.com/office/officeart/2005/8/layout/hierarchy1"/>
    <dgm:cxn modelId="{4C21BAE1-D7EC-4BD1-84CF-431A88E68243}" type="presParOf" srcId="{6D9225A2-403B-4CA9-81E2-D49EE4377743}" destId="{9D0D967A-28C1-4B56-BD01-02C439407864}" srcOrd="2" destOrd="0" presId="urn:microsoft.com/office/officeart/2005/8/layout/hierarchy1"/>
    <dgm:cxn modelId="{3C7C808E-B46F-4EC7-B06D-F97542C848C0}" type="presParOf" srcId="{6D9225A2-403B-4CA9-81E2-D49EE4377743}" destId="{4977F882-D737-4C2B-8708-355EBF9F5D65}" srcOrd="3" destOrd="0" presId="urn:microsoft.com/office/officeart/2005/8/layout/hierarchy1"/>
    <dgm:cxn modelId="{FC7BA276-1D67-4DCF-A29C-8318A1DCAF95}" type="presParOf" srcId="{4977F882-D737-4C2B-8708-355EBF9F5D65}" destId="{4BFFA60B-E49F-4F79-A927-212FAB9BBACA}" srcOrd="0" destOrd="0" presId="urn:microsoft.com/office/officeart/2005/8/layout/hierarchy1"/>
    <dgm:cxn modelId="{FA3D6EBA-9FCA-4DEB-8C67-5D4AF7164418}" type="presParOf" srcId="{4BFFA60B-E49F-4F79-A927-212FAB9BBACA}" destId="{7759FDDA-FC15-4786-B6DE-EFA1731E96D1}" srcOrd="0" destOrd="0" presId="urn:microsoft.com/office/officeart/2005/8/layout/hierarchy1"/>
    <dgm:cxn modelId="{98EF11E4-4A62-4DBE-82EE-FD7552D0DE58}" type="presParOf" srcId="{4BFFA60B-E49F-4F79-A927-212FAB9BBACA}" destId="{5B8A6BBE-9CD6-477D-855B-1B3EB7A30151}" srcOrd="1" destOrd="0" presId="urn:microsoft.com/office/officeart/2005/8/layout/hierarchy1"/>
    <dgm:cxn modelId="{128462A9-B542-4BF9-ACE4-6E0AB3B50BC2}" type="presParOf" srcId="{4977F882-D737-4C2B-8708-355EBF9F5D65}" destId="{A2154622-54A7-4602-8604-EA6691E57752}" srcOrd="1" destOrd="0" presId="urn:microsoft.com/office/officeart/2005/8/layout/hierarchy1"/>
    <dgm:cxn modelId="{19F9BBCD-2F37-4D6F-A5E0-CAA494B0493E}" type="presParOf" srcId="{6D9225A2-403B-4CA9-81E2-D49EE4377743}" destId="{81D7EF68-99FA-4703-B32A-303940E3D0A2}" srcOrd="4" destOrd="0" presId="urn:microsoft.com/office/officeart/2005/8/layout/hierarchy1"/>
    <dgm:cxn modelId="{E818C239-3325-45BD-93FC-30A75F4068C2}" type="presParOf" srcId="{6D9225A2-403B-4CA9-81E2-D49EE4377743}" destId="{24AFE8AD-11F1-4B75-9B8C-465B50AE61B0}" srcOrd="5" destOrd="0" presId="urn:microsoft.com/office/officeart/2005/8/layout/hierarchy1"/>
    <dgm:cxn modelId="{EF51584B-EC79-4CA2-BBB9-9C6C5B2342FB}" type="presParOf" srcId="{24AFE8AD-11F1-4B75-9B8C-465B50AE61B0}" destId="{2C35DA4C-FD94-4071-96FD-C9E0663701DA}" srcOrd="0" destOrd="0" presId="urn:microsoft.com/office/officeart/2005/8/layout/hierarchy1"/>
    <dgm:cxn modelId="{CBE9B675-13A9-4301-A62D-C95141368BBB}" type="presParOf" srcId="{2C35DA4C-FD94-4071-96FD-C9E0663701DA}" destId="{F457A3EA-291F-4009-B77B-261891EAE9D8}" srcOrd="0" destOrd="0" presId="urn:microsoft.com/office/officeart/2005/8/layout/hierarchy1"/>
    <dgm:cxn modelId="{214F695F-1889-4F59-89C7-167764F1F701}" type="presParOf" srcId="{2C35DA4C-FD94-4071-96FD-C9E0663701DA}" destId="{CD38C413-D929-4A57-9280-290E3F9ACBCB}" srcOrd="1" destOrd="0" presId="urn:microsoft.com/office/officeart/2005/8/layout/hierarchy1"/>
    <dgm:cxn modelId="{71DD937E-C037-48DC-9163-7BC244AF14BA}" type="presParOf" srcId="{24AFE8AD-11F1-4B75-9B8C-465B50AE61B0}" destId="{9E7232A5-B4F2-4847-B9F1-7E5078496B01}" srcOrd="1" destOrd="0" presId="urn:microsoft.com/office/officeart/2005/8/layout/hierarchy1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36B511-EE9C-43AC-9092-826E837C04B3}" type="datetimeFigureOut">
              <a:rPr lang="en-US" smtClean="0"/>
              <a:pPr/>
              <a:t>4/11/2015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0463A-0132-42E4-BE47-369E26540E45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36B511-EE9C-43AC-9092-826E837C04B3}" type="datetimeFigureOut">
              <a:rPr lang="en-US" smtClean="0"/>
              <a:pPr/>
              <a:t>4/11/2015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0463A-0132-42E4-BE47-369E26540E45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36B511-EE9C-43AC-9092-826E837C04B3}" type="datetimeFigureOut">
              <a:rPr lang="en-US" smtClean="0"/>
              <a:pPr/>
              <a:t>4/11/2015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0463A-0132-42E4-BE47-369E26540E45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36B511-EE9C-43AC-9092-826E837C04B3}" type="datetimeFigureOut">
              <a:rPr lang="en-US" smtClean="0"/>
              <a:pPr/>
              <a:t>4/11/2015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0463A-0132-42E4-BE47-369E26540E45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36B511-EE9C-43AC-9092-826E837C04B3}" type="datetimeFigureOut">
              <a:rPr lang="en-US" smtClean="0"/>
              <a:pPr/>
              <a:t>4/11/2015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0463A-0132-42E4-BE47-369E26540E45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36B511-EE9C-43AC-9092-826E837C04B3}" type="datetimeFigureOut">
              <a:rPr lang="en-US" smtClean="0"/>
              <a:pPr/>
              <a:t>4/11/2015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0463A-0132-42E4-BE47-369E26540E45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36B511-EE9C-43AC-9092-826E837C04B3}" type="datetimeFigureOut">
              <a:rPr lang="en-US" smtClean="0"/>
              <a:pPr/>
              <a:t>4/11/2015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0463A-0132-42E4-BE47-369E26540E45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36B511-EE9C-43AC-9092-826E837C04B3}" type="datetimeFigureOut">
              <a:rPr lang="en-US" smtClean="0"/>
              <a:pPr/>
              <a:t>4/11/2015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0463A-0132-42E4-BE47-369E26540E45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36B511-EE9C-43AC-9092-826E837C04B3}" type="datetimeFigureOut">
              <a:rPr lang="en-US" smtClean="0"/>
              <a:pPr/>
              <a:t>4/11/2015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0463A-0132-42E4-BE47-369E26540E45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36B511-EE9C-43AC-9092-826E837C04B3}" type="datetimeFigureOut">
              <a:rPr lang="en-US" smtClean="0"/>
              <a:pPr/>
              <a:t>4/11/2015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0463A-0132-42E4-BE47-369E26540E45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36B511-EE9C-43AC-9092-826E837C04B3}" type="datetimeFigureOut">
              <a:rPr lang="en-US" smtClean="0"/>
              <a:pPr/>
              <a:t>4/11/2015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0463A-0132-42E4-BE47-369E26540E45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36B511-EE9C-43AC-9092-826E837C04B3}" type="datetimeFigureOut">
              <a:rPr lang="en-US" smtClean="0"/>
              <a:pPr/>
              <a:t>4/11/2015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30463A-0132-42E4-BE47-369E26540E45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neck%20swelling%20photos/DSC01381.JPG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neck%20swelling%20photos/DSC01388.JPG" TargetMode="External"/><Relationship Id="rId2" Type="http://schemas.openxmlformats.org/officeDocument/2006/relationships/hyperlink" Target="neck%20swelling%20photos/DSC01387.JPG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neck%20swelling%20photos/DSC01385.JPG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neck%20swelling%20photos/DSC01384.JPG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neck%20swelling%20photos/DSC01386.JPG" TargetMode="Externa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PHARYNGEAL%20ARCH%20DEVELOPMENT%20FIGURE.png" TargetMode="External"/><Relationship Id="rId2" Type="http://schemas.openxmlformats.org/officeDocument/2006/relationships/hyperlink" Target="BRANCHIAL%20CYST%20DEVELOPMENT.png" TargetMode="Externa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neck%20swelling%20photos/DSC01382.JPG" TargetMode="Externa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neck%20swelling%20photos/DSC01381.JPG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SWELLINGS IN THE NECK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THEY ARE DIVIDED IN TWO PARTS</a:t>
            </a:r>
          </a:p>
          <a:p>
            <a:r>
              <a:rPr lang="en-US" dirty="0" smtClean="0"/>
              <a:t>1.MIDLINE SWELLINGS</a:t>
            </a:r>
          </a:p>
          <a:p>
            <a:r>
              <a:rPr lang="en-US" dirty="0" smtClean="0"/>
              <a:t>2.LATERAL </a:t>
            </a:r>
            <a:r>
              <a:rPr lang="en-US" dirty="0" err="1" smtClean="0"/>
              <a:t>SWELLINGS</a:t>
            </a:r>
            <a:r>
              <a:rPr lang="en-US" dirty="0" err="1" smtClean="0">
                <a:hlinkClick r:id="rId2" action="ppaction://hlinkfile"/>
              </a:rPr>
              <a:t>neck</a:t>
            </a:r>
            <a:r>
              <a:rPr lang="en-US" dirty="0" smtClean="0">
                <a:hlinkClick r:id="rId2" action="ppaction://hlinkfile"/>
              </a:rPr>
              <a:t> swelling photos\DSC01381.JPG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b="1" dirty="0" smtClean="0"/>
              <a:t>CARCINOMATOUS</a:t>
            </a:r>
            <a:r>
              <a:rPr lang="en-US" dirty="0" smtClean="0"/>
              <a:t>- usually secondary metastasis</a:t>
            </a:r>
          </a:p>
          <a:p>
            <a:r>
              <a:rPr lang="en-US" dirty="0" smtClean="0"/>
              <a:t>&gt; 50 years of age</a:t>
            </a:r>
          </a:p>
          <a:p>
            <a:r>
              <a:rPr lang="en-US" dirty="0" smtClean="0"/>
              <a:t>Men &gt; women</a:t>
            </a:r>
          </a:p>
          <a:p>
            <a:r>
              <a:rPr lang="en-US" dirty="0" smtClean="0"/>
              <a:t>Painless, grow relatively fast, new lump may appear by side</a:t>
            </a:r>
          </a:p>
          <a:p>
            <a:r>
              <a:rPr lang="en-US" dirty="0" smtClean="0"/>
              <a:t>Normal temperature, non-tender, fix to skin and underlying structure, nodular surface, stony hard, may feel </a:t>
            </a:r>
            <a:r>
              <a:rPr lang="en-US" dirty="0" err="1" smtClean="0"/>
              <a:t>pulsatile</a:t>
            </a:r>
            <a:r>
              <a:rPr lang="en-US" dirty="0" smtClean="0"/>
              <a:t> if  overlying artery, </a:t>
            </a:r>
          </a:p>
          <a:p>
            <a:r>
              <a:rPr lang="en-US" dirty="0" smtClean="0"/>
              <a:t>Greater </a:t>
            </a:r>
            <a:r>
              <a:rPr lang="en-US" dirty="0" err="1" smtClean="0"/>
              <a:t>cornu</a:t>
            </a:r>
            <a:r>
              <a:rPr lang="en-US" dirty="0" smtClean="0"/>
              <a:t> of hyoid may be mistaken, it moves on deglutition,</a:t>
            </a:r>
          </a:p>
          <a:p>
            <a:r>
              <a:rPr lang="en-US" dirty="0" smtClean="0"/>
              <a:t>Search for primary focus- mouth, tongue, </a:t>
            </a:r>
            <a:r>
              <a:rPr lang="en-US" dirty="0" err="1" smtClean="0"/>
              <a:t>nasopharynx</a:t>
            </a:r>
            <a:r>
              <a:rPr lang="en-US" dirty="0" smtClean="0"/>
              <a:t>, larynx, thyroid, external auditory </a:t>
            </a:r>
            <a:r>
              <a:rPr lang="en-US" dirty="0" err="1" smtClean="0"/>
              <a:t>meatus</a:t>
            </a:r>
            <a:r>
              <a:rPr lang="en-US" dirty="0" smtClean="0"/>
              <a:t>, lungs</a:t>
            </a:r>
          </a:p>
          <a:p>
            <a:r>
              <a:rPr lang="en-US" dirty="0" smtClean="0"/>
              <a:t>For left </a:t>
            </a:r>
            <a:r>
              <a:rPr lang="en-US" dirty="0" err="1" smtClean="0"/>
              <a:t>supraclavicular</a:t>
            </a:r>
            <a:r>
              <a:rPr lang="en-US" dirty="0" smtClean="0"/>
              <a:t> </a:t>
            </a:r>
            <a:r>
              <a:rPr lang="en-US" dirty="0" err="1" smtClean="0"/>
              <a:t>lymphnode</a:t>
            </a:r>
            <a:r>
              <a:rPr lang="en-US" dirty="0" smtClean="0"/>
              <a:t> abdomen and testis, spread through thoracic duct</a:t>
            </a:r>
          </a:p>
          <a:p>
            <a:r>
              <a:rPr lang="en-US" b="1" dirty="0" smtClean="0"/>
              <a:t>LYMPHOMA</a:t>
            </a:r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LUDWIG’S ANGINA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It is a spreading </a:t>
            </a:r>
            <a:r>
              <a:rPr lang="en-US" dirty="0" err="1" smtClean="0"/>
              <a:t>cellulitis</a:t>
            </a:r>
            <a:r>
              <a:rPr lang="en-US" dirty="0" smtClean="0"/>
              <a:t>, inflammation, under deep cervical fascia, under tension, no fluctuation so diagnosis becomes late</a:t>
            </a:r>
          </a:p>
          <a:p>
            <a:r>
              <a:rPr lang="en-US" dirty="0" smtClean="0"/>
              <a:t>Affects floor of mouth and </a:t>
            </a:r>
            <a:r>
              <a:rPr lang="en-US" dirty="0" err="1" smtClean="0"/>
              <a:t>submental</a:t>
            </a:r>
            <a:r>
              <a:rPr lang="en-US" dirty="0" smtClean="0"/>
              <a:t> region</a:t>
            </a:r>
          </a:p>
          <a:p>
            <a:r>
              <a:rPr lang="en-US" dirty="0" smtClean="0"/>
              <a:t>Diffuse swelling beneath jaw, redness, </a:t>
            </a:r>
            <a:r>
              <a:rPr lang="en-US" dirty="0" err="1" smtClean="0"/>
              <a:t>oedema</a:t>
            </a:r>
            <a:endParaRPr lang="en-US" dirty="0" smtClean="0"/>
          </a:p>
          <a:p>
            <a:r>
              <a:rPr lang="en-US" dirty="0" smtClean="0"/>
              <a:t>Septicemia and </a:t>
            </a:r>
            <a:r>
              <a:rPr lang="en-US" dirty="0" err="1" smtClean="0"/>
              <a:t>oedema</a:t>
            </a:r>
            <a:r>
              <a:rPr lang="en-US" dirty="0" smtClean="0"/>
              <a:t> of glottis are complications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Cystic </a:t>
            </a:r>
            <a:r>
              <a:rPr lang="en-US" dirty="0" err="1" smtClean="0"/>
              <a:t>hygroma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smtClean="0"/>
              <a:t>A congenital </a:t>
            </a:r>
            <a:r>
              <a:rPr lang="en-US" dirty="0" err="1" smtClean="0"/>
              <a:t>lymphnagioma</a:t>
            </a:r>
            <a:r>
              <a:rPr lang="en-US" dirty="0" smtClean="0"/>
              <a:t>, a collection of lymphatic sacs, </a:t>
            </a:r>
            <a:r>
              <a:rPr lang="en-US" dirty="0" err="1" smtClean="0"/>
              <a:t>lymphs</a:t>
            </a:r>
            <a:r>
              <a:rPr lang="en-US" dirty="0" smtClean="0"/>
              <a:t> sacs are </a:t>
            </a:r>
            <a:r>
              <a:rPr lang="en-US" dirty="0" err="1" smtClean="0"/>
              <a:t>precurcsor</a:t>
            </a:r>
            <a:r>
              <a:rPr lang="en-US" dirty="0" smtClean="0"/>
              <a:t> of adult lymphatic </a:t>
            </a:r>
            <a:r>
              <a:rPr lang="en-US" dirty="0" err="1" smtClean="0"/>
              <a:t>channels</a:t>
            </a:r>
            <a:r>
              <a:rPr lang="en-US" dirty="0" err="1" smtClean="0">
                <a:hlinkClick r:id="rId2" action="ppaction://hlinkfile"/>
              </a:rPr>
              <a:t>neck</a:t>
            </a:r>
            <a:r>
              <a:rPr lang="en-US" dirty="0" smtClean="0">
                <a:hlinkClick r:id="rId2" action="ppaction://hlinkfile"/>
              </a:rPr>
              <a:t> swelling photos\DSC01387.JPG</a:t>
            </a:r>
            <a:endParaRPr lang="en-US" dirty="0" smtClean="0"/>
          </a:p>
          <a:p>
            <a:r>
              <a:rPr lang="en-US" dirty="0" smtClean="0"/>
              <a:t>Jugular, </a:t>
            </a:r>
            <a:r>
              <a:rPr lang="en-US" dirty="0" err="1" smtClean="0"/>
              <a:t>retorperitoneal</a:t>
            </a:r>
            <a:r>
              <a:rPr lang="en-US" dirty="0" smtClean="0"/>
              <a:t> and iliac sac</a:t>
            </a:r>
          </a:p>
          <a:p>
            <a:r>
              <a:rPr lang="en-US" dirty="0" smtClean="0"/>
              <a:t>Infants and children</a:t>
            </a:r>
          </a:p>
          <a:p>
            <a:r>
              <a:rPr lang="en-US" dirty="0" smtClean="0"/>
              <a:t>Cystic, brilliantly translucent, skin free, margin not well defined on all sides, </a:t>
            </a:r>
            <a:r>
              <a:rPr lang="en-US" dirty="0" err="1" smtClean="0"/>
              <a:t>lobulated</a:t>
            </a:r>
            <a:r>
              <a:rPr lang="en-US" dirty="0" smtClean="0"/>
              <a:t> surface</a:t>
            </a:r>
          </a:p>
          <a:p>
            <a:r>
              <a:rPr lang="en-US" dirty="0" smtClean="0"/>
              <a:t>Usually </a:t>
            </a:r>
            <a:r>
              <a:rPr lang="en-US" dirty="0" err="1" smtClean="0"/>
              <a:t>multilocular</a:t>
            </a:r>
            <a:r>
              <a:rPr lang="en-US" dirty="0" smtClean="0"/>
              <a:t>, so fluid of one </a:t>
            </a:r>
            <a:r>
              <a:rPr lang="en-US" dirty="0" err="1" smtClean="0"/>
              <a:t>locule</a:t>
            </a:r>
            <a:r>
              <a:rPr lang="en-US" dirty="0" smtClean="0"/>
              <a:t> can be compressed into other </a:t>
            </a:r>
            <a:r>
              <a:rPr lang="en-US" dirty="0" err="1" smtClean="0"/>
              <a:t>locule</a:t>
            </a:r>
            <a:endParaRPr lang="en-US" dirty="0" smtClean="0"/>
          </a:p>
          <a:p>
            <a:r>
              <a:rPr lang="en-US" dirty="0" smtClean="0"/>
              <a:t>Present at root of neck, may extend its </a:t>
            </a:r>
            <a:r>
              <a:rPr lang="en-US" dirty="0" err="1" smtClean="0"/>
              <a:t>pseudopods</a:t>
            </a:r>
            <a:r>
              <a:rPr lang="en-US" dirty="0" smtClean="0"/>
              <a:t> in muscles, </a:t>
            </a:r>
            <a:r>
              <a:rPr lang="en-US" dirty="0" err="1" smtClean="0"/>
              <a:t>mediastenum</a:t>
            </a:r>
            <a:r>
              <a:rPr lang="en-US" dirty="0" smtClean="0"/>
              <a:t> or pectoral </a:t>
            </a:r>
            <a:r>
              <a:rPr lang="en-US" dirty="0" err="1" smtClean="0"/>
              <a:t>region</a:t>
            </a:r>
            <a:r>
              <a:rPr lang="en-US" dirty="0" err="1" smtClean="0">
                <a:hlinkClick r:id="rId3" action="ppaction://hlinkfile"/>
              </a:rPr>
              <a:t>neck</a:t>
            </a:r>
            <a:r>
              <a:rPr lang="en-US" dirty="0" smtClean="0">
                <a:hlinkClick r:id="rId3" action="ppaction://hlinkfile"/>
              </a:rPr>
              <a:t> swelling photos\DSC01388.JPG</a:t>
            </a:r>
            <a:endParaRPr lang="en-US" dirty="0" smtClean="0"/>
          </a:p>
          <a:p>
            <a:r>
              <a:rPr lang="en-US" dirty="0" smtClean="0"/>
              <a:t>Impulse on coughing if extends in </a:t>
            </a:r>
            <a:r>
              <a:rPr lang="en-US" dirty="0" err="1" smtClean="0"/>
              <a:t>mediastenum</a:t>
            </a:r>
            <a:endParaRPr lang="en-US" dirty="0" smtClean="0"/>
          </a:p>
          <a:p>
            <a:r>
              <a:rPr lang="en-US" dirty="0" err="1" smtClean="0"/>
              <a:t>Hydrocele</a:t>
            </a:r>
            <a:r>
              <a:rPr lang="en-US" dirty="0" smtClean="0"/>
              <a:t> of neck if </a:t>
            </a:r>
            <a:r>
              <a:rPr lang="en-US" dirty="0" err="1" smtClean="0"/>
              <a:t>unilocular</a:t>
            </a:r>
            <a:endParaRPr lang="en-US" dirty="0" smtClean="0"/>
          </a:p>
          <a:p>
            <a:r>
              <a:rPr lang="en-US" dirty="0" smtClean="0"/>
              <a:t>Secondary infection can occur</a:t>
            </a:r>
          </a:p>
          <a:p>
            <a:r>
              <a:rPr lang="en-US" dirty="0" smtClean="0"/>
              <a:t>Rarely seen in </a:t>
            </a:r>
            <a:r>
              <a:rPr lang="en-US" dirty="0" err="1" smtClean="0"/>
              <a:t>axilla</a:t>
            </a:r>
            <a:r>
              <a:rPr lang="en-US" dirty="0" smtClean="0"/>
              <a:t>, groin</a:t>
            </a:r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Lined by columnar epithelium, containing clear watery fluid with cholesterol crystals and </a:t>
            </a:r>
            <a:r>
              <a:rPr lang="en-US" dirty="0" err="1" smtClean="0"/>
              <a:t>lymhocytes</a:t>
            </a:r>
            <a:endParaRPr lang="en-US" dirty="0" smtClean="0"/>
          </a:p>
          <a:p>
            <a:r>
              <a:rPr lang="en-US" dirty="0" smtClean="0"/>
              <a:t>Sudden increase in size may cause respiratory distress</a:t>
            </a:r>
          </a:p>
          <a:p>
            <a:r>
              <a:rPr lang="en-US" dirty="0" smtClean="0"/>
              <a:t>May regress spontaneously in 2 years, </a:t>
            </a:r>
            <a:r>
              <a:rPr lang="en-US" dirty="0" err="1" smtClean="0"/>
              <a:t>xray</a:t>
            </a:r>
            <a:r>
              <a:rPr lang="en-US" dirty="0" smtClean="0"/>
              <a:t> chest to see </a:t>
            </a:r>
            <a:r>
              <a:rPr lang="en-US" dirty="0" err="1" smtClean="0"/>
              <a:t>mediastenal</a:t>
            </a:r>
            <a:r>
              <a:rPr lang="en-US" dirty="0" smtClean="0"/>
              <a:t> prolongation</a:t>
            </a:r>
          </a:p>
          <a:p>
            <a:r>
              <a:rPr lang="en-US" dirty="0" smtClean="0"/>
              <a:t>Aspiration, aspiration followed by hypertonic saline injection</a:t>
            </a:r>
            <a:r>
              <a:rPr lang="en-US" smtClean="0"/>
              <a:t>, surgery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Pharyngeal pouch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It is protrusion or </a:t>
            </a:r>
            <a:r>
              <a:rPr lang="en-US" dirty="0" err="1" smtClean="0"/>
              <a:t>herniation</a:t>
            </a:r>
            <a:r>
              <a:rPr lang="en-US" dirty="0" smtClean="0"/>
              <a:t> of mucosa of the pharyngeal wall through the Killian’s dehiscence- </a:t>
            </a:r>
            <a:r>
              <a:rPr lang="en-US" dirty="0" err="1" smtClean="0"/>
              <a:t>pulsion</a:t>
            </a:r>
            <a:r>
              <a:rPr lang="en-US" dirty="0" smtClean="0"/>
              <a:t>( pressure </a:t>
            </a:r>
            <a:r>
              <a:rPr lang="en-US" dirty="0" err="1" smtClean="0"/>
              <a:t>diverticulum</a:t>
            </a:r>
            <a:r>
              <a:rPr lang="en-US" dirty="0" smtClean="0"/>
              <a:t>)</a:t>
            </a:r>
          </a:p>
          <a:p>
            <a:r>
              <a:rPr lang="en-US" dirty="0" smtClean="0"/>
              <a:t>Through weak area between </a:t>
            </a:r>
            <a:r>
              <a:rPr lang="en-US" dirty="0" err="1" smtClean="0"/>
              <a:t>thyropxharyngeus</a:t>
            </a:r>
            <a:r>
              <a:rPr lang="en-US" dirty="0" smtClean="0"/>
              <a:t> and </a:t>
            </a:r>
            <a:r>
              <a:rPr lang="en-US" dirty="0" err="1" smtClean="0"/>
              <a:t>cricopharyngeus</a:t>
            </a:r>
            <a:r>
              <a:rPr lang="en-US" dirty="0" smtClean="0"/>
              <a:t> , both being part of inferior constrictor muscle of pharynx</a:t>
            </a:r>
          </a:p>
          <a:p>
            <a:r>
              <a:rPr lang="en-US" dirty="0" err="1" smtClean="0"/>
              <a:t>Diffrence</a:t>
            </a:r>
            <a:r>
              <a:rPr lang="en-US" dirty="0" smtClean="0"/>
              <a:t> in arrangement of fiber direction, one upward with median </a:t>
            </a:r>
            <a:r>
              <a:rPr lang="en-US" dirty="0" err="1" smtClean="0"/>
              <a:t>raphe</a:t>
            </a:r>
            <a:r>
              <a:rPr lang="en-US" dirty="0" smtClean="0"/>
              <a:t>, second forming upper esophageal sphincter, transverse</a:t>
            </a:r>
          </a:p>
          <a:p>
            <a:r>
              <a:rPr lang="en-US" dirty="0" smtClean="0"/>
              <a:t>Differing nerve supply- one pharyngeal plexus from cranial </a:t>
            </a:r>
            <a:r>
              <a:rPr lang="en-US" dirty="0" err="1" smtClean="0"/>
              <a:t>accesory</a:t>
            </a:r>
            <a:r>
              <a:rPr lang="en-US" dirty="0" smtClean="0"/>
              <a:t> nerve, second RCN and ELN from </a:t>
            </a:r>
            <a:r>
              <a:rPr lang="en-US" dirty="0" err="1" smtClean="0"/>
              <a:t>vagus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Differing function- one propulsive , second </a:t>
            </a:r>
            <a:r>
              <a:rPr lang="en-US" dirty="0" err="1" smtClean="0"/>
              <a:t>sphincteric</a:t>
            </a:r>
            <a:r>
              <a:rPr lang="en-US" dirty="0" smtClean="0"/>
              <a:t> normally remaining close except during deglutition</a:t>
            </a:r>
          </a:p>
          <a:p>
            <a:r>
              <a:rPr lang="en-US" dirty="0" smtClean="0"/>
              <a:t>Neuromuscular imbalance</a:t>
            </a:r>
          </a:p>
          <a:p>
            <a:r>
              <a:rPr lang="en-US" dirty="0" smtClean="0"/>
              <a:t>Starts midline </a:t>
            </a:r>
            <a:r>
              <a:rPr lang="en-US" dirty="0" err="1" smtClean="0"/>
              <a:t>posteriorly</a:t>
            </a:r>
            <a:r>
              <a:rPr lang="en-US" dirty="0" smtClean="0"/>
              <a:t>, due to rigid vertebral column deviates to one side, usually left</a:t>
            </a:r>
          </a:p>
          <a:p>
            <a:r>
              <a:rPr lang="en-US" dirty="0" smtClean="0"/>
              <a:t>Middle or old age, men common</a:t>
            </a:r>
          </a:p>
          <a:p>
            <a:r>
              <a:rPr lang="en-US" dirty="0" smtClean="0"/>
              <a:t>Symptoms a/c to stage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Stage 1( initial bulging)- symptomless, foreign body sensation in throat</a:t>
            </a:r>
          </a:p>
          <a:p>
            <a:r>
              <a:rPr lang="en-US" dirty="0" smtClean="0"/>
              <a:t>Stage 2( well formed </a:t>
            </a:r>
            <a:r>
              <a:rPr lang="en-US" dirty="0" err="1" smtClean="0"/>
              <a:t>diverticulum</a:t>
            </a:r>
            <a:r>
              <a:rPr lang="en-US" dirty="0" smtClean="0"/>
              <a:t>)- larger ,globular, mouth of </a:t>
            </a:r>
            <a:r>
              <a:rPr lang="en-US" dirty="0" err="1" smtClean="0"/>
              <a:t>diverticulum</a:t>
            </a:r>
            <a:r>
              <a:rPr lang="en-US" dirty="0" smtClean="0"/>
              <a:t> vertical- sense of suffocation, cough, mild </a:t>
            </a:r>
            <a:r>
              <a:rPr lang="en-US" dirty="0" err="1" smtClean="0"/>
              <a:t>dysphagia</a:t>
            </a:r>
            <a:r>
              <a:rPr lang="en-US" dirty="0" smtClean="0"/>
              <a:t>- </a:t>
            </a:r>
            <a:r>
              <a:rPr lang="en-US" dirty="0" err="1" smtClean="0"/>
              <a:t>regurtation</a:t>
            </a:r>
            <a:r>
              <a:rPr lang="en-US" dirty="0" smtClean="0"/>
              <a:t> during next meal or when patient turns side to side</a:t>
            </a:r>
          </a:p>
          <a:p>
            <a:r>
              <a:rPr lang="en-US" dirty="0" smtClean="0"/>
              <a:t>Stage 3(big </a:t>
            </a:r>
            <a:r>
              <a:rPr lang="en-US" dirty="0" err="1" smtClean="0"/>
              <a:t>diverticulum</a:t>
            </a:r>
            <a:r>
              <a:rPr lang="en-US" dirty="0" smtClean="0"/>
              <a:t>)- mouth horizontal, </a:t>
            </a:r>
            <a:r>
              <a:rPr lang="en-US" dirty="0" err="1" smtClean="0"/>
              <a:t>fundus</a:t>
            </a:r>
            <a:r>
              <a:rPr lang="en-US" dirty="0" smtClean="0"/>
              <a:t> dependent causing pressure on esophagus- gurgling when swallow, </a:t>
            </a:r>
            <a:r>
              <a:rPr lang="en-US" dirty="0" err="1" smtClean="0"/>
              <a:t>dysphagia</a:t>
            </a:r>
            <a:r>
              <a:rPr lang="en-US" dirty="0" smtClean="0"/>
              <a:t>, neck swelling behind </a:t>
            </a:r>
            <a:r>
              <a:rPr lang="en-US" dirty="0" err="1" smtClean="0"/>
              <a:t>sternomastoid</a:t>
            </a:r>
            <a:r>
              <a:rPr lang="en-US" dirty="0" smtClean="0"/>
              <a:t> below level of thyroid cartilage deep to cervical fascia fixed smooth having </a:t>
            </a:r>
            <a:r>
              <a:rPr lang="en-US" dirty="0" err="1" smtClean="0"/>
              <a:t>nonpalpable</a:t>
            </a:r>
            <a:r>
              <a:rPr lang="en-US" dirty="0" smtClean="0"/>
              <a:t> edge soft </a:t>
            </a:r>
            <a:r>
              <a:rPr lang="en-US" dirty="0" err="1" smtClean="0"/>
              <a:t>indentable</a:t>
            </a:r>
            <a:r>
              <a:rPr lang="en-US" dirty="0" smtClean="0"/>
              <a:t> </a:t>
            </a:r>
            <a:r>
              <a:rPr lang="en-US" dirty="0" err="1" smtClean="0"/>
              <a:t>fluctation</a:t>
            </a:r>
            <a:r>
              <a:rPr lang="en-US" dirty="0" smtClean="0"/>
              <a:t> positive, aspiration, patient may reduce pouch</a:t>
            </a:r>
          </a:p>
          <a:p>
            <a:r>
              <a:rPr lang="en-US" dirty="0" smtClean="0"/>
              <a:t>INVESTIGATION- barium swallow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TREATMENT-</a:t>
            </a:r>
          </a:p>
          <a:p>
            <a:r>
              <a:rPr lang="en-US" dirty="0" smtClean="0"/>
              <a:t>Stage 1- wait and watch</a:t>
            </a:r>
          </a:p>
          <a:p>
            <a:r>
              <a:rPr lang="en-US" dirty="0" smtClean="0"/>
              <a:t>Stage 2 and 3- excision of </a:t>
            </a:r>
            <a:r>
              <a:rPr lang="en-US" dirty="0" err="1" smtClean="0"/>
              <a:t>diverticulum</a:t>
            </a:r>
            <a:r>
              <a:rPr lang="en-US" dirty="0" smtClean="0"/>
              <a:t> with </a:t>
            </a:r>
            <a:r>
              <a:rPr lang="en-US" dirty="0" err="1" smtClean="0"/>
              <a:t>cricopharyngeal</a:t>
            </a:r>
            <a:r>
              <a:rPr lang="en-US" dirty="0" smtClean="0"/>
              <a:t> </a:t>
            </a:r>
            <a:r>
              <a:rPr lang="en-US" dirty="0" err="1" smtClean="0"/>
              <a:t>myotomy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LARYNGOCELE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HERNIATION OF LARYNGEAL MUCOSA THROUGH THYROHYOID MEMBRANE</a:t>
            </a:r>
          </a:p>
          <a:p>
            <a:r>
              <a:rPr lang="en-US" dirty="0" smtClean="0"/>
              <a:t>Trumpet players, glass blowers, chronic cough</a:t>
            </a:r>
          </a:p>
          <a:p>
            <a:r>
              <a:rPr lang="en-US" dirty="0" smtClean="0"/>
              <a:t>Visible lateral swelling on neck over the thyroid cartilage</a:t>
            </a:r>
          </a:p>
          <a:p>
            <a:r>
              <a:rPr lang="en-US" dirty="0" smtClean="0"/>
              <a:t>Become prominent on blowing, boggy feel, resonant on percussion, moves with deglutition, hoarseness of voice, h/o appearing and disappearing of swelling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COMPLICATIONS- infection leading to </a:t>
            </a:r>
            <a:r>
              <a:rPr lang="en-US" dirty="0" err="1" smtClean="0"/>
              <a:t>laryngopyocele</a:t>
            </a:r>
            <a:endParaRPr lang="en-US" dirty="0" smtClean="0"/>
          </a:p>
          <a:p>
            <a:r>
              <a:rPr lang="en-US" dirty="0" smtClean="0"/>
              <a:t>Sudden death due to from rapid distention of </a:t>
            </a:r>
            <a:r>
              <a:rPr lang="en-US" dirty="0" err="1" smtClean="0"/>
              <a:t>laryngocele</a:t>
            </a:r>
            <a:endParaRPr lang="en-US" dirty="0" smtClean="0"/>
          </a:p>
          <a:p>
            <a:r>
              <a:rPr lang="en-US" smtClean="0"/>
              <a:t>TREATMENT- excision </a:t>
            </a:r>
            <a:r>
              <a:rPr lang="en-US" dirty="0" smtClean="0"/>
              <a:t>with </a:t>
            </a:r>
            <a:r>
              <a:rPr lang="en-US" dirty="0" err="1" smtClean="0"/>
              <a:t>invagination</a:t>
            </a:r>
            <a:r>
              <a:rPr lang="en-US" dirty="0" smtClean="0"/>
              <a:t> of stump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NOBODY CAN GO BACK AND START FROM THE BEGINNING ,BUT ANYONE CAN START TODAY AND MAKE A NEW ENDING</a:t>
            </a:r>
          </a:p>
          <a:p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GO CONFIDNTLY IN THE DIRECTION OF YOUR DREAMS. LIVE THE LIFE YOU HAVE IMAGINED</a:t>
            </a:r>
          </a:p>
          <a:p>
            <a:r>
              <a:rPr lang="en-US" i="1" dirty="0" smtClean="0">
                <a:solidFill>
                  <a:schemeClr val="accent3">
                    <a:lumMod val="50000"/>
                  </a:schemeClr>
                </a:solidFill>
              </a:rPr>
              <a:t>WINNERS ART THOSE WHO HAVE DEDICATED THEIR WHOLE LIFE IN WINNING</a:t>
            </a:r>
            <a:endParaRPr lang="en-IN" i="1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RANULA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Soft ,bluish swelling in floor of </a:t>
            </a:r>
            <a:r>
              <a:rPr lang="en-US" dirty="0" err="1" smtClean="0"/>
              <a:t>mouth</a:t>
            </a:r>
            <a:r>
              <a:rPr lang="en-US" dirty="0" err="1" smtClean="0">
                <a:hlinkClick r:id="rId2" action="ppaction://hlinkfile"/>
              </a:rPr>
              <a:t>neck</a:t>
            </a:r>
            <a:r>
              <a:rPr lang="en-US" dirty="0" smtClean="0">
                <a:hlinkClick r:id="rId2" action="ppaction://hlinkfile"/>
              </a:rPr>
              <a:t> swelling photos\DSC01385.JPG</a:t>
            </a:r>
            <a:endParaRPr lang="en-US" dirty="0" smtClean="0"/>
          </a:p>
          <a:p>
            <a:r>
              <a:rPr lang="en-US" dirty="0" err="1" smtClean="0"/>
              <a:t>Rana</a:t>
            </a:r>
            <a:r>
              <a:rPr lang="en-US" dirty="0" smtClean="0"/>
              <a:t> = </a:t>
            </a:r>
            <a:r>
              <a:rPr lang="en-US" dirty="0" err="1" smtClean="0"/>
              <a:t>latin</a:t>
            </a:r>
            <a:r>
              <a:rPr lang="en-US" dirty="0" smtClean="0"/>
              <a:t> word, frog</a:t>
            </a:r>
          </a:p>
          <a:p>
            <a:r>
              <a:rPr lang="en-US" dirty="0" smtClean="0"/>
              <a:t>Mucous retention cyst, glands of </a:t>
            </a:r>
            <a:r>
              <a:rPr lang="en-US" dirty="0" err="1" smtClean="0"/>
              <a:t>Blandin</a:t>
            </a:r>
            <a:r>
              <a:rPr lang="en-US" dirty="0" smtClean="0"/>
              <a:t> and </a:t>
            </a:r>
            <a:r>
              <a:rPr lang="en-US" dirty="0" err="1" smtClean="0"/>
              <a:t>Nuhn</a:t>
            </a:r>
            <a:r>
              <a:rPr lang="en-US" dirty="0" smtClean="0"/>
              <a:t>, unilateral, on one side of </a:t>
            </a:r>
            <a:r>
              <a:rPr lang="en-US" dirty="0" err="1" smtClean="0"/>
              <a:t>frenulum</a:t>
            </a:r>
            <a:r>
              <a:rPr lang="en-US" dirty="0" smtClean="0"/>
              <a:t> </a:t>
            </a:r>
            <a:r>
              <a:rPr lang="en-US" dirty="0" err="1" smtClean="0"/>
              <a:t>linguae</a:t>
            </a:r>
            <a:endParaRPr lang="en-US" dirty="0" smtClean="0"/>
          </a:p>
          <a:p>
            <a:r>
              <a:rPr lang="en-US" dirty="0" smtClean="0"/>
              <a:t>Lined by columnar or </a:t>
            </a:r>
            <a:r>
              <a:rPr lang="en-US" dirty="0" err="1" smtClean="0"/>
              <a:t>cuboidal</a:t>
            </a:r>
            <a:r>
              <a:rPr lang="en-US" dirty="0" smtClean="0"/>
              <a:t> epithelium, contains viscous </a:t>
            </a:r>
            <a:r>
              <a:rPr lang="en-US" dirty="0" err="1" smtClean="0"/>
              <a:t>gelly</a:t>
            </a:r>
            <a:r>
              <a:rPr lang="en-US" dirty="0" smtClean="0"/>
              <a:t> like fluid</a:t>
            </a:r>
          </a:p>
          <a:p>
            <a:r>
              <a:rPr lang="en-US" dirty="0" smtClean="0"/>
              <a:t>Diagnosis obvious</a:t>
            </a:r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Young children or adolescents, both sex</a:t>
            </a:r>
          </a:p>
          <a:p>
            <a:r>
              <a:rPr lang="en-US" dirty="0" smtClean="0"/>
              <a:t>Spherical 1 to 5 cm, deep lingual vein may be seen on </a:t>
            </a:r>
            <a:r>
              <a:rPr lang="en-US" dirty="0" err="1" smtClean="0"/>
              <a:t>surface</a:t>
            </a:r>
            <a:r>
              <a:rPr lang="en-US" dirty="0" err="1" smtClean="0">
                <a:hlinkClick r:id="rId2" action="ppaction://hlinkfile"/>
              </a:rPr>
              <a:t>neck</a:t>
            </a:r>
            <a:r>
              <a:rPr lang="en-US" dirty="0" smtClean="0">
                <a:hlinkClick r:id="rId2" action="ppaction://hlinkfile"/>
              </a:rPr>
              <a:t> swelling photos\DSC01384.JPG</a:t>
            </a:r>
            <a:endParaRPr lang="en-US" dirty="0" smtClean="0"/>
          </a:p>
          <a:p>
            <a:r>
              <a:rPr lang="en-US" dirty="0" smtClean="0"/>
              <a:t>Non-tender, fluctuant, </a:t>
            </a:r>
            <a:r>
              <a:rPr lang="en-US" dirty="0" err="1" smtClean="0"/>
              <a:t>transilluminant</a:t>
            </a:r>
            <a:r>
              <a:rPr lang="en-US" dirty="0" smtClean="0"/>
              <a:t>, overly mucosa free, edge relatively </a:t>
            </a:r>
            <a:r>
              <a:rPr lang="en-US" dirty="0" err="1" smtClean="0"/>
              <a:t>illdefined</a:t>
            </a:r>
            <a:endParaRPr lang="en-US" dirty="0" smtClean="0"/>
          </a:p>
          <a:p>
            <a:r>
              <a:rPr lang="en-US" dirty="0" smtClean="0"/>
              <a:t>h/o bursting and reforming, prolongation in neck ,no cervical </a:t>
            </a:r>
            <a:r>
              <a:rPr lang="en-US" dirty="0" err="1" smtClean="0"/>
              <a:t>lymphnode</a:t>
            </a:r>
            <a:endParaRPr lang="en-US" dirty="0" smtClean="0"/>
          </a:p>
          <a:p>
            <a:r>
              <a:rPr lang="en-US" dirty="0" smtClean="0"/>
              <a:t>Types – oral, plunging which passes into </a:t>
            </a:r>
            <a:r>
              <a:rPr lang="en-US" dirty="0" err="1" smtClean="0"/>
              <a:t>submandibuar</a:t>
            </a:r>
            <a:r>
              <a:rPr lang="en-US" dirty="0" smtClean="0"/>
              <a:t> region via posterior to </a:t>
            </a:r>
            <a:r>
              <a:rPr lang="en-US" dirty="0" err="1" smtClean="0"/>
              <a:t>mylohyoid</a:t>
            </a:r>
            <a:r>
              <a:rPr lang="en-US" dirty="0" smtClean="0"/>
              <a:t>, </a:t>
            </a:r>
            <a:r>
              <a:rPr lang="en-US" dirty="0" err="1" smtClean="0"/>
              <a:t>bidigital</a:t>
            </a:r>
            <a:r>
              <a:rPr lang="en-US" dirty="0" smtClean="0"/>
              <a:t> examination positive</a:t>
            </a:r>
          </a:p>
          <a:p>
            <a:r>
              <a:rPr lang="en-US" dirty="0" smtClean="0"/>
              <a:t>Complete excision, </a:t>
            </a:r>
            <a:r>
              <a:rPr lang="en-US" dirty="0" err="1" smtClean="0"/>
              <a:t>marsupialization</a:t>
            </a:r>
            <a:r>
              <a:rPr lang="en-US" dirty="0" smtClean="0"/>
              <a:t>, take care not to injure </a:t>
            </a:r>
            <a:r>
              <a:rPr lang="en-US" dirty="0" err="1" smtClean="0"/>
              <a:t>sumandibular</a:t>
            </a:r>
            <a:r>
              <a:rPr lang="en-US" dirty="0" smtClean="0"/>
              <a:t> duct, plunging </a:t>
            </a:r>
            <a:r>
              <a:rPr lang="en-US" dirty="0" err="1" smtClean="0"/>
              <a:t>ranula</a:t>
            </a:r>
            <a:r>
              <a:rPr lang="en-US" dirty="0" smtClean="0"/>
              <a:t> approached through neck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DERMOID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A congenital sequestration cyst due to inclusion of surface ectoderm at fusion line of </a:t>
            </a:r>
            <a:r>
              <a:rPr lang="en-US" dirty="0" err="1" smtClean="0"/>
              <a:t>mandibular</a:t>
            </a:r>
            <a:r>
              <a:rPr lang="en-US" dirty="0" smtClean="0"/>
              <a:t> arch</a:t>
            </a:r>
          </a:p>
          <a:p>
            <a:r>
              <a:rPr lang="en-US" dirty="0" smtClean="0"/>
              <a:t>Around 10 to 25 years of age</a:t>
            </a:r>
          </a:p>
          <a:p>
            <a:r>
              <a:rPr lang="en-US" dirty="0" smtClean="0"/>
              <a:t>Lined by </a:t>
            </a:r>
            <a:r>
              <a:rPr lang="en-US" dirty="0" err="1" smtClean="0"/>
              <a:t>squamous</a:t>
            </a:r>
            <a:r>
              <a:rPr lang="en-US" dirty="0" smtClean="0"/>
              <a:t> epithelium, contains cheesy material</a:t>
            </a:r>
          </a:p>
          <a:p>
            <a:r>
              <a:rPr lang="en-US" dirty="0" smtClean="0"/>
              <a:t>Divided into </a:t>
            </a:r>
            <a:r>
              <a:rPr lang="en-US" dirty="0" err="1" smtClean="0"/>
              <a:t>supramylohyoid</a:t>
            </a:r>
            <a:r>
              <a:rPr lang="en-US" dirty="0" smtClean="0"/>
              <a:t> (sublingual) and </a:t>
            </a:r>
            <a:r>
              <a:rPr lang="en-US" dirty="0" err="1" smtClean="0"/>
              <a:t>inframylohyoid</a:t>
            </a:r>
            <a:r>
              <a:rPr lang="en-US" dirty="0" smtClean="0"/>
              <a:t> (cervical) </a:t>
            </a:r>
            <a:r>
              <a:rPr lang="en-US" dirty="0" err="1" smtClean="0"/>
              <a:t>dermoid</a:t>
            </a:r>
            <a:r>
              <a:rPr lang="en-US" dirty="0" smtClean="0"/>
              <a:t>, each of which may </a:t>
            </a:r>
            <a:r>
              <a:rPr lang="en-US" dirty="0" err="1" smtClean="0"/>
              <a:t>furthur</a:t>
            </a:r>
            <a:r>
              <a:rPr lang="en-US" dirty="0" smtClean="0"/>
              <a:t> subdivided into median and lateral </a:t>
            </a:r>
            <a:r>
              <a:rPr lang="en-US" dirty="0" err="1" smtClean="0"/>
              <a:t>variety</a:t>
            </a:r>
            <a:r>
              <a:rPr lang="en-US" dirty="0" err="1" smtClean="0">
                <a:hlinkClick r:id="rId2" action="ppaction://hlinkfile"/>
              </a:rPr>
              <a:t>neck</a:t>
            </a:r>
            <a:r>
              <a:rPr lang="en-US" dirty="0" smtClean="0">
                <a:hlinkClick r:id="rId2" action="ppaction://hlinkfile"/>
              </a:rPr>
              <a:t> swelling photos\DSC01386.JPG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SUBLINGUAL- spherical, smooth, 2-5 cm, non-tender, fluctuant, non-</a:t>
            </a:r>
            <a:r>
              <a:rPr lang="en-US" dirty="0" err="1" smtClean="0"/>
              <a:t>transilluminant</a:t>
            </a:r>
            <a:r>
              <a:rPr lang="en-US" dirty="0" smtClean="0"/>
              <a:t>, in the floor of mouth between tongue and jaw</a:t>
            </a:r>
          </a:p>
          <a:p>
            <a:r>
              <a:rPr lang="en-US" dirty="0" smtClean="0"/>
              <a:t>CERVICAL- just below </a:t>
            </a:r>
            <a:r>
              <a:rPr lang="en-US" dirty="0" err="1" smtClean="0"/>
              <a:t>symphysis</a:t>
            </a:r>
            <a:r>
              <a:rPr lang="en-US" dirty="0" smtClean="0"/>
              <a:t> </a:t>
            </a:r>
            <a:r>
              <a:rPr lang="en-US" dirty="0" err="1" smtClean="0"/>
              <a:t>menti</a:t>
            </a:r>
            <a:r>
              <a:rPr lang="en-US" dirty="0" smtClean="0"/>
              <a:t>, double chin appearance, bimanually palpable </a:t>
            </a:r>
          </a:p>
          <a:p>
            <a:r>
              <a:rPr lang="en-US" dirty="0" smtClean="0"/>
              <a:t>COMPLETE EXCISION- </a:t>
            </a:r>
            <a:r>
              <a:rPr lang="en-US" dirty="0" err="1" smtClean="0"/>
              <a:t>sublinguial</a:t>
            </a:r>
            <a:r>
              <a:rPr lang="en-US" dirty="0" smtClean="0"/>
              <a:t> </a:t>
            </a:r>
            <a:r>
              <a:rPr lang="en-US" dirty="0" err="1" smtClean="0"/>
              <a:t>dermoid</a:t>
            </a:r>
            <a:r>
              <a:rPr lang="en-US" dirty="0" smtClean="0"/>
              <a:t> through floor of mouth, cervical thorough neck in </a:t>
            </a:r>
            <a:r>
              <a:rPr lang="en-US" dirty="0" err="1" smtClean="0"/>
              <a:t>submental</a:t>
            </a:r>
            <a:r>
              <a:rPr lang="en-US" dirty="0" smtClean="0"/>
              <a:t> or sublingual region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BRANCHIAL </a:t>
            </a:r>
            <a:r>
              <a:rPr lang="en-US" dirty="0" smtClean="0"/>
              <a:t>CYST</a:t>
            </a:r>
            <a:r>
              <a:rPr lang="en-US" dirty="0" smtClean="0">
                <a:hlinkClick r:id="rId2" action="ppaction://hlinkfile"/>
              </a:rPr>
              <a:t>BRANCHIAL CYST DEVELOPMENT.png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It is a cystic swelling arising in connection with persistent cervical sinus which is formed due to fusion of overgrowing 2</a:t>
            </a:r>
            <a:r>
              <a:rPr lang="en-US" baseline="30000" dirty="0" smtClean="0"/>
              <a:t>nd</a:t>
            </a:r>
            <a:r>
              <a:rPr lang="en-US" dirty="0" smtClean="0"/>
              <a:t> </a:t>
            </a:r>
            <a:r>
              <a:rPr lang="en-US" dirty="0" err="1" smtClean="0"/>
              <a:t>branchial</a:t>
            </a:r>
            <a:r>
              <a:rPr lang="en-US" dirty="0" smtClean="0"/>
              <a:t> arch with 6</a:t>
            </a:r>
            <a:r>
              <a:rPr lang="en-US" baseline="30000" dirty="0" smtClean="0"/>
              <a:t>th</a:t>
            </a:r>
            <a:r>
              <a:rPr lang="en-US" dirty="0" smtClean="0"/>
              <a:t> </a:t>
            </a:r>
            <a:r>
              <a:rPr lang="en-US" dirty="0" err="1" smtClean="0"/>
              <a:t>branchial</a:t>
            </a:r>
            <a:r>
              <a:rPr lang="en-US" dirty="0" smtClean="0"/>
              <a:t> arch</a:t>
            </a:r>
          </a:p>
          <a:p>
            <a:r>
              <a:rPr lang="en-US" dirty="0" smtClean="0"/>
              <a:t>In persistent cervical sinus secretion occurs from </a:t>
            </a:r>
            <a:r>
              <a:rPr lang="en-US" dirty="0" err="1" smtClean="0"/>
              <a:t>ectodermal</a:t>
            </a:r>
            <a:r>
              <a:rPr lang="en-US" dirty="0" smtClean="0"/>
              <a:t> </a:t>
            </a:r>
            <a:r>
              <a:rPr lang="en-US" dirty="0" err="1" smtClean="0"/>
              <a:t>appandages</a:t>
            </a:r>
            <a:r>
              <a:rPr lang="en-US" dirty="0" smtClean="0"/>
              <a:t> like sweat and sebaceous glands</a:t>
            </a:r>
          </a:p>
          <a:p>
            <a:r>
              <a:rPr lang="en-US" dirty="0" smtClean="0"/>
              <a:t>Lies superficial to structures deriving from 2</a:t>
            </a:r>
            <a:r>
              <a:rPr lang="en-US" baseline="30000" dirty="0" smtClean="0"/>
              <a:t>nd</a:t>
            </a:r>
            <a:r>
              <a:rPr lang="en-US" dirty="0" smtClean="0"/>
              <a:t> and 3</a:t>
            </a:r>
            <a:r>
              <a:rPr lang="en-US" baseline="30000" dirty="0" smtClean="0"/>
              <a:t>rd</a:t>
            </a:r>
            <a:r>
              <a:rPr lang="en-US" dirty="0" smtClean="0"/>
              <a:t> </a:t>
            </a:r>
            <a:r>
              <a:rPr lang="en-US" dirty="0" err="1" smtClean="0"/>
              <a:t>branchial</a:t>
            </a:r>
            <a:r>
              <a:rPr lang="en-US" dirty="0" smtClean="0"/>
              <a:t> arch- lesser </a:t>
            </a:r>
            <a:r>
              <a:rPr lang="en-US" dirty="0" err="1" smtClean="0"/>
              <a:t>cornu</a:t>
            </a:r>
            <a:r>
              <a:rPr lang="en-US" dirty="0" smtClean="0"/>
              <a:t> of hyoid bone, post. Belly of </a:t>
            </a:r>
            <a:r>
              <a:rPr lang="en-US" dirty="0" err="1" smtClean="0"/>
              <a:t>digastric</a:t>
            </a:r>
            <a:r>
              <a:rPr lang="en-US" dirty="0" smtClean="0"/>
              <a:t>, facial nerve, external carotid </a:t>
            </a:r>
            <a:r>
              <a:rPr lang="en-US" dirty="0" err="1" smtClean="0"/>
              <a:t>artery</a:t>
            </a:r>
            <a:r>
              <a:rPr lang="en-US" dirty="0" err="1" smtClean="0">
                <a:hlinkClick r:id="rId3" action="ppaction://hlinkfile"/>
              </a:rPr>
              <a:t>PHARYNGEAL</a:t>
            </a:r>
            <a:r>
              <a:rPr lang="en-US" smtClean="0">
                <a:hlinkClick r:id="rId3" action="ppaction://hlinkfile"/>
              </a:rPr>
              <a:t> ARCH DEVELOPMENT FIGURE.png</a:t>
            </a:r>
            <a:endParaRPr lang="en-US" dirty="0" smtClean="0"/>
          </a:p>
          <a:p>
            <a:r>
              <a:rPr lang="en-US" dirty="0" smtClean="0"/>
              <a:t>Epithelium- </a:t>
            </a:r>
            <a:r>
              <a:rPr lang="en-US" dirty="0" err="1" smtClean="0"/>
              <a:t>squmaous</a:t>
            </a:r>
            <a:r>
              <a:rPr lang="en-US" dirty="0" smtClean="0"/>
              <a:t> surrounded by lymphoid tissue</a:t>
            </a:r>
          </a:p>
          <a:p>
            <a:r>
              <a:rPr lang="en-US" dirty="0" smtClean="0"/>
              <a:t>Contents- cheesy material, cholesterol crystals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20 to 25 years, equal in both sex</a:t>
            </a:r>
          </a:p>
          <a:p>
            <a:r>
              <a:rPr lang="en-US" dirty="0" smtClean="0"/>
              <a:t>Painless lump in upper lateral part of neck, below angle of jaw, beneath middle of </a:t>
            </a:r>
            <a:r>
              <a:rPr lang="en-US" dirty="0" err="1" smtClean="0"/>
              <a:t>sternomastoid</a:t>
            </a:r>
            <a:r>
              <a:rPr lang="en-US" dirty="0" smtClean="0"/>
              <a:t>, bulging forward in carotid triangle</a:t>
            </a:r>
          </a:p>
          <a:p>
            <a:r>
              <a:rPr lang="en-US" dirty="0" smtClean="0"/>
              <a:t>Ovoid, 5-10 cm, smooth, distinct edge, overlying skin free, tense cystic, fluctuation positive, </a:t>
            </a:r>
            <a:r>
              <a:rPr lang="en-US" dirty="0" err="1" smtClean="0"/>
              <a:t>nontender</a:t>
            </a:r>
            <a:r>
              <a:rPr lang="en-US" dirty="0" smtClean="0"/>
              <a:t>, not very mobile, negative </a:t>
            </a:r>
            <a:r>
              <a:rPr lang="en-US" dirty="0" err="1" smtClean="0"/>
              <a:t>transillumination</a:t>
            </a:r>
            <a:endParaRPr lang="en-US" dirty="0" smtClean="0"/>
          </a:p>
          <a:p>
            <a:r>
              <a:rPr lang="en-US" dirty="0" smtClean="0"/>
              <a:t>Aspirated material  may contain fat globules, cholesterol crystals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COMPLICATIONS- recurrent infection, fistula</a:t>
            </a:r>
          </a:p>
          <a:p>
            <a:r>
              <a:rPr lang="en-US" dirty="0" smtClean="0"/>
              <a:t>Infection look like hot abscess, incising it resulting in fistula</a:t>
            </a:r>
          </a:p>
          <a:p>
            <a:r>
              <a:rPr lang="en-US" dirty="0" smtClean="0"/>
              <a:t>TREATMENT- excision</a:t>
            </a:r>
          </a:p>
          <a:p>
            <a:r>
              <a:rPr lang="en-US" dirty="0" smtClean="0"/>
              <a:t>Be cautious of hypoglossal, spinal </a:t>
            </a:r>
            <a:r>
              <a:rPr lang="en-US" dirty="0" err="1" smtClean="0"/>
              <a:t>accesory</a:t>
            </a:r>
            <a:r>
              <a:rPr lang="en-US" dirty="0" smtClean="0"/>
              <a:t> nerve, carotid artery, pharyngeal wall</a:t>
            </a:r>
          </a:p>
          <a:p>
            <a:r>
              <a:rPr lang="en-US" dirty="0" smtClean="0"/>
              <a:t>Thin wall –handle carefully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CAROTID BODY </a:t>
            </a:r>
            <a:r>
              <a:rPr lang="en-US" dirty="0" err="1" smtClean="0"/>
              <a:t>TUMOR,chemodectoma,potato</a:t>
            </a:r>
            <a:r>
              <a:rPr lang="en-US" dirty="0" smtClean="0"/>
              <a:t> tumor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Arise from chemoreceptor cells of carotid body, at bifurcation of common carotid artery</a:t>
            </a:r>
          </a:p>
          <a:p>
            <a:r>
              <a:rPr lang="en-US" dirty="0" smtClean="0"/>
              <a:t>CAROTID BODY- flattened, brownish nodule, a few </a:t>
            </a:r>
            <a:r>
              <a:rPr lang="en-US" dirty="0" err="1" smtClean="0"/>
              <a:t>m.m</a:t>
            </a:r>
            <a:r>
              <a:rPr lang="en-US" dirty="0" smtClean="0"/>
              <a:t>. in diameter, situated in adventitia on post. Aspect of common carotid artery</a:t>
            </a:r>
          </a:p>
          <a:p>
            <a:r>
              <a:rPr lang="en-US" dirty="0" err="1" smtClean="0"/>
              <a:t>Parenchymal</a:t>
            </a:r>
            <a:r>
              <a:rPr lang="en-US" dirty="0" smtClean="0"/>
              <a:t> cells,  fibrous </a:t>
            </a:r>
            <a:r>
              <a:rPr lang="en-US" dirty="0" err="1" smtClean="0"/>
              <a:t>stroma</a:t>
            </a:r>
            <a:r>
              <a:rPr lang="en-US" dirty="0" smtClean="0"/>
              <a:t> richly supplied with vessels and nerves</a:t>
            </a:r>
          </a:p>
          <a:p>
            <a:r>
              <a:rPr lang="en-US" dirty="0" smtClean="0"/>
              <a:t>Chief cells- granules of </a:t>
            </a:r>
            <a:r>
              <a:rPr lang="en-US" dirty="0" err="1" smtClean="0"/>
              <a:t>catecholamines</a:t>
            </a:r>
            <a:endParaRPr lang="en-US" dirty="0" smtClean="0"/>
          </a:p>
          <a:p>
            <a:r>
              <a:rPr lang="en-US" dirty="0" err="1" smtClean="0"/>
              <a:t>Sustantacular</a:t>
            </a:r>
            <a:r>
              <a:rPr lang="en-US" dirty="0" smtClean="0"/>
              <a:t> cells- embracing adjacent capillaries</a:t>
            </a:r>
          </a:p>
          <a:p>
            <a:r>
              <a:rPr lang="en-US" dirty="0" smtClean="0"/>
              <a:t>OTHER SITES- aortic bodies, </a:t>
            </a:r>
            <a:r>
              <a:rPr lang="en-US" dirty="0" err="1" smtClean="0"/>
              <a:t>glomus</a:t>
            </a:r>
            <a:r>
              <a:rPr lang="en-US" dirty="0" smtClean="0"/>
              <a:t> </a:t>
            </a:r>
            <a:r>
              <a:rPr lang="en-US" dirty="0" err="1" smtClean="0"/>
              <a:t>jugulare</a:t>
            </a:r>
            <a:r>
              <a:rPr lang="en-US" dirty="0" smtClean="0"/>
              <a:t>, </a:t>
            </a:r>
            <a:r>
              <a:rPr lang="en-US" dirty="0" err="1" smtClean="0"/>
              <a:t>glomus</a:t>
            </a:r>
            <a:r>
              <a:rPr lang="en-US" dirty="0" smtClean="0"/>
              <a:t> </a:t>
            </a:r>
            <a:r>
              <a:rPr lang="en-US" dirty="0" err="1" smtClean="0"/>
              <a:t>intravagale,paraganglion</a:t>
            </a:r>
            <a:r>
              <a:rPr lang="en-US" dirty="0" smtClean="0"/>
              <a:t> </a:t>
            </a:r>
            <a:r>
              <a:rPr lang="en-US" dirty="0" err="1" smtClean="0"/>
              <a:t>tympanicum</a:t>
            </a:r>
            <a:endParaRPr lang="en-US" dirty="0" smtClean="0"/>
          </a:p>
          <a:p>
            <a:r>
              <a:rPr lang="en-US" dirty="0" smtClean="0"/>
              <a:t>May seen at </a:t>
            </a:r>
            <a:r>
              <a:rPr lang="en-US" dirty="0" err="1" smtClean="0"/>
              <a:t>inf</a:t>
            </a:r>
            <a:r>
              <a:rPr lang="en-US" dirty="0" smtClean="0"/>
              <a:t> </a:t>
            </a:r>
            <a:r>
              <a:rPr lang="en-US" dirty="0" err="1" smtClean="0"/>
              <a:t>alv</a:t>
            </a:r>
            <a:r>
              <a:rPr lang="en-US" dirty="0" smtClean="0"/>
              <a:t> artery, femoral artery, small bowel mesentery, </a:t>
            </a:r>
            <a:r>
              <a:rPr lang="en-US" dirty="0" err="1" smtClean="0"/>
              <a:t>retroperitoneum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SENSITIVE TO CHANGE IN pH and CO2 AND O2 tension in blood</a:t>
            </a:r>
          </a:p>
          <a:p>
            <a:r>
              <a:rPr lang="en-US" dirty="0" smtClean="0"/>
              <a:t>PATHOLOGY- non-</a:t>
            </a:r>
            <a:r>
              <a:rPr lang="en-US" dirty="0" err="1" smtClean="0"/>
              <a:t>chromaffin</a:t>
            </a:r>
            <a:r>
              <a:rPr lang="en-US" dirty="0" smtClean="0"/>
              <a:t> </a:t>
            </a:r>
            <a:r>
              <a:rPr lang="en-US" dirty="0" err="1" smtClean="0"/>
              <a:t>paraganglioma</a:t>
            </a:r>
            <a:endParaRPr lang="en-US" dirty="0" smtClean="0"/>
          </a:p>
          <a:p>
            <a:r>
              <a:rPr lang="en-US" dirty="0" smtClean="0"/>
              <a:t>Regional metastases in 20%, distant rare</a:t>
            </a:r>
          </a:p>
          <a:p>
            <a:r>
              <a:rPr lang="en-US" dirty="0" smtClean="0"/>
              <a:t>Hard, white-yellow or spongy, vascular</a:t>
            </a:r>
          </a:p>
          <a:p>
            <a:r>
              <a:rPr lang="en-US" dirty="0" smtClean="0"/>
              <a:t>Well encapsulated, yellow or orange cut surface with dense fibrous </a:t>
            </a:r>
            <a:r>
              <a:rPr lang="en-US" dirty="0" err="1" smtClean="0"/>
              <a:t>stroma</a:t>
            </a:r>
            <a:endParaRPr lang="en-US" dirty="0" smtClean="0"/>
          </a:p>
          <a:p>
            <a:r>
              <a:rPr lang="en-US" dirty="0" smtClean="0"/>
              <a:t>Histology- solid masses </a:t>
            </a:r>
            <a:r>
              <a:rPr lang="en-US" dirty="0" err="1" smtClean="0"/>
              <a:t>resmebling</a:t>
            </a:r>
            <a:r>
              <a:rPr lang="en-US" dirty="0" smtClean="0"/>
              <a:t> chief cells, nuclear </a:t>
            </a:r>
            <a:r>
              <a:rPr lang="en-US" dirty="0" err="1" smtClean="0"/>
              <a:t>pleomorphism</a:t>
            </a:r>
            <a:r>
              <a:rPr lang="en-US" dirty="0" smtClean="0"/>
              <a:t> may  present, stain black or brownish black with chromic acid like adrenal </a:t>
            </a:r>
            <a:r>
              <a:rPr lang="en-US" dirty="0" err="1" smtClean="0"/>
              <a:t>medullary</a:t>
            </a:r>
            <a:r>
              <a:rPr lang="en-US" dirty="0" smtClean="0"/>
              <a:t> tumors, may contain nor-adrenaline</a:t>
            </a:r>
          </a:p>
          <a:p>
            <a:r>
              <a:rPr lang="en-US" dirty="0" smtClean="0"/>
              <a:t>Radio-resistant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Middle age 40 to 60 yrs- both sex-</a:t>
            </a:r>
          </a:p>
          <a:p>
            <a:r>
              <a:rPr lang="en-US" dirty="0" smtClean="0"/>
              <a:t>Painless slowly growing, enlarging over years, lump in upper </a:t>
            </a:r>
            <a:r>
              <a:rPr lang="en-US" dirty="0" err="1" smtClean="0"/>
              <a:t>anterolateral</a:t>
            </a:r>
            <a:r>
              <a:rPr lang="en-US" dirty="0" smtClean="0"/>
              <a:t> part of neck , may feel </a:t>
            </a:r>
            <a:r>
              <a:rPr lang="en-US" dirty="0" err="1" smtClean="0"/>
              <a:t>pulsatile</a:t>
            </a:r>
            <a:r>
              <a:rPr lang="en-US" dirty="0" smtClean="0"/>
              <a:t> to patient</a:t>
            </a:r>
          </a:p>
          <a:p>
            <a:r>
              <a:rPr lang="en-US" dirty="0" smtClean="0"/>
              <a:t>Occasional fainting or black out due to transient cerebral ischemia following compression of internal carotid artery by tumor on certain posture, </a:t>
            </a:r>
            <a:r>
              <a:rPr lang="en-US" dirty="0" err="1" smtClean="0"/>
              <a:t>syncopal</a:t>
            </a:r>
            <a:r>
              <a:rPr lang="en-US" dirty="0" smtClean="0"/>
              <a:t> attack may be reproduced on compression of tumor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MIDLINE SWELLINGS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dirty="0" smtClean="0"/>
              <a:t>FROM ABOVE DOWNWARDS</a:t>
            </a:r>
          </a:p>
          <a:p>
            <a:pPr marL="514350" indent="-514350">
              <a:buAutoNum type="arabicPeriod"/>
            </a:pPr>
            <a:r>
              <a:rPr lang="en-US" dirty="0" smtClean="0"/>
              <a:t>Ludwig’s </a:t>
            </a:r>
            <a:r>
              <a:rPr lang="en-US" dirty="0" err="1" smtClean="0"/>
              <a:t>angina</a:t>
            </a:r>
            <a:r>
              <a:rPr lang="en-US" dirty="0" err="1" smtClean="0">
                <a:hlinkClick r:id="rId2" action="ppaction://hlinkfile"/>
              </a:rPr>
              <a:t>neck</a:t>
            </a:r>
            <a:r>
              <a:rPr lang="en-US" dirty="0" smtClean="0">
                <a:hlinkClick r:id="rId2" action="ppaction://hlinkfile"/>
              </a:rPr>
              <a:t> swelling photos\DSC01382.JPG</a:t>
            </a:r>
            <a:endParaRPr lang="en-US" dirty="0" smtClean="0"/>
          </a:p>
          <a:p>
            <a:pPr marL="514350" indent="-514350">
              <a:buAutoNum type="arabicPeriod"/>
            </a:pPr>
            <a:r>
              <a:rPr lang="en-US" dirty="0" err="1" smtClean="0"/>
              <a:t>Submental</a:t>
            </a:r>
            <a:r>
              <a:rPr lang="en-US" dirty="0" smtClean="0"/>
              <a:t> lymph node</a:t>
            </a:r>
          </a:p>
          <a:p>
            <a:pPr marL="514350" indent="-514350">
              <a:buAutoNum type="arabicPeriod"/>
            </a:pPr>
            <a:r>
              <a:rPr lang="en-US" dirty="0" err="1" smtClean="0"/>
              <a:t>Sublinguial</a:t>
            </a:r>
            <a:r>
              <a:rPr lang="en-US" dirty="0" smtClean="0"/>
              <a:t> </a:t>
            </a:r>
            <a:r>
              <a:rPr lang="en-US" dirty="0" err="1" smtClean="0"/>
              <a:t>dermoid</a:t>
            </a:r>
            <a:endParaRPr lang="en-US" dirty="0" smtClean="0"/>
          </a:p>
          <a:p>
            <a:pPr marL="514350" indent="-514350">
              <a:buAutoNum type="arabicPeriod"/>
            </a:pPr>
            <a:r>
              <a:rPr lang="en-US" dirty="0" err="1" smtClean="0"/>
              <a:t>Thyroglossal</a:t>
            </a:r>
            <a:r>
              <a:rPr lang="en-US" dirty="0" smtClean="0"/>
              <a:t> cyst</a:t>
            </a:r>
          </a:p>
          <a:p>
            <a:pPr marL="514350" indent="-514350">
              <a:buAutoNum type="arabicPeriod"/>
            </a:pPr>
            <a:r>
              <a:rPr lang="en-US" dirty="0" err="1" smtClean="0"/>
              <a:t>Subhyoid</a:t>
            </a:r>
            <a:r>
              <a:rPr lang="en-US" dirty="0" smtClean="0"/>
              <a:t> bursitis</a:t>
            </a:r>
          </a:p>
          <a:p>
            <a:pPr marL="514350" indent="-514350">
              <a:buAutoNum type="arabicPeriod"/>
            </a:pPr>
            <a:r>
              <a:rPr lang="en-US" dirty="0" err="1" smtClean="0"/>
              <a:t>Goitre</a:t>
            </a:r>
            <a:r>
              <a:rPr lang="en-US" dirty="0" smtClean="0"/>
              <a:t> of isthmus and pyramidal lobe</a:t>
            </a:r>
          </a:p>
          <a:p>
            <a:pPr marL="514350" indent="-514350">
              <a:buAutoNum type="arabicPeriod"/>
            </a:pPr>
            <a:r>
              <a:rPr lang="en-US" dirty="0" err="1" smtClean="0"/>
              <a:t>Lymphnode</a:t>
            </a:r>
            <a:r>
              <a:rPr lang="en-US" dirty="0" smtClean="0"/>
              <a:t> and </a:t>
            </a:r>
            <a:r>
              <a:rPr lang="en-US" dirty="0" err="1" smtClean="0"/>
              <a:t>lipoma</a:t>
            </a:r>
            <a:r>
              <a:rPr lang="en-US" dirty="0" smtClean="0"/>
              <a:t> in </a:t>
            </a:r>
            <a:r>
              <a:rPr lang="en-US" dirty="0" err="1" smtClean="0"/>
              <a:t>suprasternal</a:t>
            </a:r>
            <a:r>
              <a:rPr lang="en-US" dirty="0" smtClean="0"/>
              <a:t> space</a:t>
            </a:r>
          </a:p>
          <a:p>
            <a:pPr marL="514350" indent="-514350">
              <a:buAutoNum type="arabicPeriod"/>
            </a:pPr>
            <a:r>
              <a:rPr lang="en-US" dirty="0" err="1" smtClean="0"/>
              <a:t>Retrosternal</a:t>
            </a:r>
            <a:r>
              <a:rPr lang="en-US" dirty="0" smtClean="0"/>
              <a:t>  </a:t>
            </a:r>
            <a:r>
              <a:rPr lang="en-US" dirty="0" err="1" smtClean="0"/>
              <a:t>goitre</a:t>
            </a:r>
            <a:endParaRPr lang="en-US" dirty="0" smtClean="0"/>
          </a:p>
          <a:p>
            <a:pPr marL="514350" indent="-514350">
              <a:buAutoNum type="arabicPeriod"/>
            </a:pPr>
            <a:r>
              <a:rPr lang="en-US" dirty="0" err="1" smtClean="0"/>
              <a:t>Thymic</a:t>
            </a:r>
            <a:r>
              <a:rPr lang="en-US" dirty="0" smtClean="0"/>
              <a:t> swelling</a:t>
            </a:r>
          </a:p>
          <a:p>
            <a:pPr marL="514350" indent="-514350">
              <a:buAutoNum type="arabicPeriod"/>
            </a:pPr>
            <a:r>
              <a:rPr lang="en-US" dirty="0" smtClean="0"/>
              <a:t>Bony swelling from </a:t>
            </a:r>
            <a:r>
              <a:rPr lang="en-US" dirty="0" err="1" smtClean="0"/>
              <a:t>manubrium</a:t>
            </a:r>
            <a:r>
              <a:rPr lang="en-US" dirty="0" smtClean="0"/>
              <a:t> </a:t>
            </a:r>
            <a:r>
              <a:rPr lang="en-US" dirty="0" err="1" smtClean="0"/>
              <a:t>sterni</a:t>
            </a:r>
            <a:endParaRPr lang="en-US" dirty="0" smtClean="0"/>
          </a:p>
          <a:p>
            <a:pPr marL="514350" indent="-514350">
              <a:buAutoNum type="arabicPeriod"/>
            </a:pPr>
            <a:r>
              <a:rPr lang="en-US" dirty="0" smtClean="0"/>
              <a:t>Others like </a:t>
            </a:r>
            <a:r>
              <a:rPr lang="en-US" dirty="0" err="1" smtClean="0"/>
              <a:t>lipoma</a:t>
            </a:r>
            <a:r>
              <a:rPr lang="en-US" dirty="0" smtClean="0"/>
              <a:t>, </a:t>
            </a:r>
            <a:r>
              <a:rPr lang="en-US" dirty="0" err="1" smtClean="0"/>
              <a:t>fibroma</a:t>
            </a:r>
            <a:r>
              <a:rPr lang="en-US" dirty="0" smtClean="0"/>
              <a:t>,</a:t>
            </a:r>
            <a:r>
              <a:rPr lang="en-IN" dirty="0" smtClean="0"/>
              <a:t> </a:t>
            </a:r>
            <a:r>
              <a:rPr lang="en-IN" dirty="0" err="1" smtClean="0"/>
              <a:t>neurofibroma</a:t>
            </a:r>
            <a:r>
              <a:rPr lang="en-IN" dirty="0" smtClean="0"/>
              <a:t>, </a:t>
            </a:r>
            <a:r>
              <a:rPr lang="en-IN" dirty="0" err="1" smtClean="0"/>
              <a:t>dermoid</a:t>
            </a:r>
            <a:r>
              <a:rPr lang="en-IN" dirty="0" smtClean="0"/>
              <a:t> cyst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STERNOMASTOID TUMOR AND TORTICOLLIS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Tilting of head towards shoulder with torsion of neck and deviation of head to opposite side</a:t>
            </a:r>
          </a:p>
          <a:p>
            <a:r>
              <a:rPr lang="en-US" dirty="0" smtClean="0"/>
              <a:t>In 20% in beginning hard lump over </a:t>
            </a:r>
            <a:r>
              <a:rPr lang="en-US" dirty="0" err="1" smtClean="0"/>
              <a:t>sternomastoid</a:t>
            </a:r>
            <a:r>
              <a:rPr lang="en-US" dirty="0" smtClean="0"/>
              <a:t> noticed at 1-4 weeks, disappears within a few months</a:t>
            </a:r>
          </a:p>
          <a:p>
            <a:r>
              <a:rPr lang="en-US" b="1" dirty="0" smtClean="0"/>
              <a:t>ETIOLOGY</a:t>
            </a:r>
            <a:r>
              <a:rPr lang="en-US" dirty="0" smtClean="0"/>
              <a:t>-</a:t>
            </a:r>
          </a:p>
          <a:p>
            <a:r>
              <a:rPr lang="en-US" i="1" dirty="0" err="1" smtClean="0"/>
              <a:t>Ischaemia</a:t>
            </a:r>
            <a:r>
              <a:rPr lang="en-US" dirty="0" smtClean="0"/>
              <a:t>- middle part of </a:t>
            </a:r>
            <a:r>
              <a:rPr lang="en-US" dirty="0" err="1" smtClean="0"/>
              <a:t>sternomastoid</a:t>
            </a:r>
            <a:r>
              <a:rPr lang="en-US" dirty="0" smtClean="0"/>
              <a:t> supplied by ‘end artery’, </a:t>
            </a:r>
            <a:r>
              <a:rPr lang="en-US" dirty="0" err="1" smtClean="0"/>
              <a:t>sternomastoid</a:t>
            </a:r>
            <a:r>
              <a:rPr lang="en-US" dirty="0" smtClean="0"/>
              <a:t> branch of sup. Thy. Art. Which may injure during difficult </a:t>
            </a:r>
            <a:r>
              <a:rPr lang="en-US" dirty="0" err="1" smtClean="0"/>
              <a:t>labour</a:t>
            </a:r>
            <a:endParaRPr lang="en-US" dirty="0" smtClean="0"/>
          </a:p>
          <a:p>
            <a:r>
              <a:rPr lang="en-US" i="1" dirty="0" smtClean="0"/>
              <a:t>Trauma</a:t>
            </a:r>
            <a:r>
              <a:rPr lang="en-US" dirty="0" smtClean="0"/>
              <a:t>- torn during birth &gt; hematoma &gt;fibrosis</a:t>
            </a:r>
          </a:p>
          <a:p>
            <a:r>
              <a:rPr lang="en-US" i="1" dirty="0" smtClean="0"/>
              <a:t>Congenital</a:t>
            </a:r>
            <a:r>
              <a:rPr lang="en-US" dirty="0" smtClean="0"/>
              <a:t>- because may be associated with other congenital deformity like club foot, CDH</a:t>
            </a:r>
          </a:p>
          <a:p>
            <a:r>
              <a:rPr lang="en-US" i="1" dirty="0" smtClean="0"/>
              <a:t>Others</a:t>
            </a:r>
            <a:r>
              <a:rPr lang="en-US" dirty="0" smtClean="0"/>
              <a:t>- venous thrombosis, infective </a:t>
            </a:r>
            <a:r>
              <a:rPr lang="en-US" dirty="0" err="1" smtClean="0"/>
              <a:t>myositis</a:t>
            </a:r>
            <a:endParaRPr lang="en-IN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DIAGNOSIS-</a:t>
            </a:r>
          </a:p>
          <a:p>
            <a:r>
              <a:rPr lang="en-US" dirty="0" smtClean="0"/>
              <a:t>Mother notices elongated swelling in middle of </a:t>
            </a:r>
            <a:r>
              <a:rPr lang="en-US" dirty="0" err="1" smtClean="0"/>
              <a:t>sternomastoid</a:t>
            </a:r>
            <a:r>
              <a:rPr lang="en-US" dirty="0" smtClean="0"/>
              <a:t> during first few weeks of life </a:t>
            </a:r>
          </a:p>
          <a:p>
            <a:r>
              <a:rPr lang="en-US" dirty="0" smtClean="0"/>
              <a:t>Hard, tender, </a:t>
            </a:r>
            <a:r>
              <a:rPr lang="en-US" dirty="0" err="1" smtClean="0"/>
              <a:t>fusiform</a:t>
            </a:r>
            <a:r>
              <a:rPr lang="en-US" dirty="0" smtClean="0"/>
              <a:t>, 1-2 cm , superior and inferior edge </a:t>
            </a:r>
            <a:r>
              <a:rPr lang="en-US" dirty="0" err="1" smtClean="0"/>
              <a:t>illdefined</a:t>
            </a:r>
            <a:r>
              <a:rPr lang="en-US" dirty="0" smtClean="0"/>
              <a:t> ,lateral edges well defined</a:t>
            </a:r>
          </a:p>
          <a:p>
            <a:r>
              <a:rPr lang="en-US" dirty="0" smtClean="0"/>
              <a:t>Gradually swelling disappear, muscle becomes tense and contracted, feeling like a tense cord</a:t>
            </a:r>
          </a:p>
          <a:p>
            <a:r>
              <a:rPr lang="en-US" dirty="0" smtClean="0"/>
              <a:t>Spine- neck movements normal, may be slight restriction due to spasm</a:t>
            </a:r>
          </a:p>
          <a:p>
            <a:r>
              <a:rPr lang="en-US" dirty="0" smtClean="0"/>
              <a:t>Eye- squint may be secondary to </a:t>
            </a:r>
            <a:r>
              <a:rPr lang="en-US" dirty="0" err="1" smtClean="0"/>
              <a:t>torticollis</a:t>
            </a:r>
            <a:endParaRPr lang="en-IN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SECONDARY CHANGES-</a:t>
            </a:r>
          </a:p>
          <a:p>
            <a:r>
              <a:rPr lang="en-US" dirty="0" smtClean="0"/>
              <a:t>If not corrected early </a:t>
            </a:r>
            <a:r>
              <a:rPr lang="en-US" b="1" dirty="0" smtClean="0"/>
              <a:t>adaptive </a:t>
            </a:r>
            <a:r>
              <a:rPr lang="en-US" b="1" dirty="0" err="1" smtClean="0"/>
              <a:t>shorterning</a:t>
            </a:r>
            <a:r>
              <a:rPr lang="en-US" b="1" dirty="0" smtClean="0"/>
              <a:t> </a:t>
            </a:r>
            <a:r>
              <a:rPr lang="en-US" dirty="0" smtClean="0"/>
              <a:t>occurs, thickening of deep cervical fascia, </a:t>
            </a:r>
            <a:r>
              <a:rPr lang="en-US" dirty="0" err="1" smtClean="0"/>
              <a:t>scalaneus</a:t>
            </a:r>
            <a:r>
              <a:rPr lang="en-US" dirty="0" smtClean="0"/>
              <a:t> anterior muscle, vessels</a:t>
            </a:r>
          </a:p>
          <a:p>
            <a:r>
              <a:rPr lang="en-US" b="1" dirty="0" smtClean="0"/>
              <a:t>Secondary scoliosis</a:t>
            </a:r>
            <a:r>
              <a:rPr lang="en-US" dirty="0" smtClean="0"/>
              <a:t> of cervical and upper - thoracic spine</a:t>
            </a:r>
          </a:p>
          <a:p>
            <a:r>
              <a:rPr lang="en-US" dirty="0" smtClean="0"/>
              <a:t>INVESTIGATION-</a:t>
            </a:r>
          </a:p>
          <a:p>
            <a:r>
              <a:rPr lang="en-US" dirty="0" smtClean="0"/>
              <a:t>X-ray-to exclude vertebral anomaly (e.g. </a:t>
            </a:r>
            <a:r>
              <a:rPr lang="en-US" dirty="0" err="1" smtClean="0"/>
              <a:t>hemivertebrae</a:t>
            </a:r>
            <a:r>
              <a:rPr lang="en-US" dirty="0" smtClean="0"/>
              <a:t>) as primary error</a:t>
            </a:r>
            <a:endParaRPr lang="en-IN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TREATMENT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PROPHYLAXIS- if detected immediately after birth, neck manipulation daily to elongate </a:t>
            </a:r>
            <a:r>
              <a:rPr lang="en-US" dirty="0" err="1" smtClean="0"/>
              <a:t>sternomastoid</a:t>
            </a:r>
            <a:r>
              <a:rPr lang="en-US" dirty="0" smtClean="0"/>
              <a:t>- sleep on alternate side</a:t>
            </a:r>
          </a:p>
          <a:p>
            <a:r>
              <a:rPr lang="en-US" dirty="0" smtClean="0"/>
              <a:t>DAILY PHYSIOTHRAPY WITH CORRECTIVE BRACE- usually recurrence</a:t>
            </a:r>
          </a:p>
          <a:p>
            <a:r>
              <a:rPr lang="en-US" dirty="0" smtClean="0"/>
              <a:t>SURGERY- </a:t>
            </a:r>
          </a:p>
          <a:p>
            <a:r>
              <a:rPr lang="en-US" dirty="0" smtClean="0"/>
              <a:t>Early and mild case- </a:t>
            </a:r>
            <a:r>
              <a:rPr lang="en-US" b="1" dirty="0" smtClean="0"/>
              <a:t>subcutaneous </a:t>
            </a:r>
            <a:r>
              <a:rPr lang="en-US" b="1" dirty="0" err="1" smtClean="0"/>
              <a:t>tenotomy</a:t>
            </a:r>
            <a:r>
              <a:rPr lang="en-US" b="1" dirty="0" smtClean="0"/>
              <a:t> of </a:t>
            </a:r>
            <a:r>
              <a:rPr lang="en-US" b="1" dirty="0" err="1" smtClean="0"/>
              <a:t>sternal</a:t>
            </a:r>
            <a:r>
              <a:rPr lang="en-US" b="1" dirty="0" smtClean="0"/>
              <a:t> head </a:t>
            </a:r>
            <a:r>
              <a:rPr lang="en-US" dirty="0" smtClean="0"/>
              <a:t>of lower end , beware of</a:t>
            </a:r>
            <a:r>
              <a:rPr lang="en-US" i="1" dirty="0" smtClean="0"/>
              <a:t> IJV</a:t>
            </a:r>
          </a:p>
          <a:p>
            <a:r>
              <a:rPr lang="en-US" b="1" dirty="0" smtClean="0"/>
              <a:t>Division of both heads of lower end of </a:t>
            </a:r>
            <a:r>
              <a:rPr lang="en-US" b="1" dirty="0" err="1" smtClean="0"/>
              <a:t>sternomastoid</a:t>
            </a:r>
            <a:r>
              <a:rPr lang="en-US" b="1" dirty="0" smtClean="0"/>
              <a:t>- </a:t>
            </a:r>
            <a:r>
              <a:rPr lang="en-US" dirty="0" smtClean="0"/>
              <a:t>if necessary deep cervical fascia, carotid sheath, </a:t>
            </a:r>
            <a:r>
              <a:rPr lang="en-US" dirty="0" err="1" smtClean="0"/>
              <a:t>scalaneus</a:t>
            </a:r>
            <a:r>
              <a:rPr lang="en-US" dirty="0" smtClean="0"/>
              <a:t> anterior, beware of </a:t>
            </a:r>
            <a:r>
              <a:rPr lang="en-US" i="1" dirty="0" smtClean="0"/>
              <a:t>IJV and </a:t>
            </a:r>
            <a:r>
              <a:rPr lang="en-US" i="1" dirty="0" err="1" smtClean="0"/>
              <a:t>phrenic</a:t>
            </a:r>
            <a:r>
              <a:rPr lang="en-US" i="1" dirty="0" smtClean="0"/>
              <a:t> nerve</a:t>
            </a:r>
          </a:p>
          <a:p>
            <a:r>
              <a:rPr lang="en-US" b="1" dirty="0" smtClean="0"/>
              <a:t>Division of upper end </a:t>
            </a:r>
            <a:r>
              <a:rPr lang="en-US" dirty="0" smtClean="0"/>
              <a:t>– alone or above procedures. </a:t>
            </a:r>
            <a:r>
              <a:rPr lang="en-US" dirty="0" err="1" smtClean="0"/>
              <a:t>Bewar</a:t>
            </a:r>
            <a:r>
              <a:rPr lang="en-IN" dirty="0" smtClean="0"/>
              <a:t>e of  </a:t>
            </a:r>
            <a:r>
              <a:rPr lang="en-IN" i="1" dirty="0" smtClean="0"/>
              <a:t>spinal </a:t>
            </a:r>
            <a:r>
              <a:rPr lang="en-IN" i="1" dirty="0" err="1" smtClean="0"/>
              <a:t>accesory</a:t>
            </a:r>
            <a:r>
              <a:rPr lang="en-IN" i="1" dirty="0" smtClean="0"/>
              <a:t> nerve</a:t>
            </a:r>
          </a:p>
          <a:p>
            <a:r>
              <a:rPr lang="en-US" dirty="0" smtClean="0"/>
              <a:t>AFTER TREATMENT-</a:t>
            </a:r>
            <a:r>
              <a:rPr lang="en-US" dirty="0" err="1" smtClean="0"/>
              <a:t>torticlollis</a:t>
            </a:r>
            <a:r>
              <a:rPr lang="en-US" dirty="0" smtClean="0"/>
              <a:t> harness for 6 months, active and passive physiotherapy for 6 months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SUBHYOID BURSAL CYST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Accumulation of inflammatory fluid in </a:t>
            </a:r>
            <a:r>
              <a:rPr lang="en-US" dirty="0" err="1" smtClean="0"/>
              <a:t>subhyoid</a:t>
            </a:r>
            <a:r>
              <a:rPr lang="en-US" dirty="0" smtClean="0"/>
              <a:t> bursa</a:t>
            </a:r>
          </a:p>
          <a:p>
            <a:r>
              <a:rPr lang="en-US" dirty="0" smtClean="0"/>
              <a:t>Situated over </a:t>
            </a:r>
            <a:r>
              <a:rPr lang="en-US" dirty="0" err="1" smtClean="0"/>
              <a:t>thyrohyoid</a:t>
            </a:r>
            <a:r>
              <a:rPr lang="en-US" dirty="0" smtClean="0"/>
              <a:t> membrane, below hyoid bone slightly posterior to its lower border</a:t>
            </a:r>
          </a:p>
          <a:p>
            <a:r>
              <a:rPr lang="en-US" dirty="0" smtClean="0"/>
              <a:t>Painful onset with features of mild inflammation</a:t>
            </a:r>
          </a:p>
          <a:p>
            <a:r>
              <a:rPr lang="en-US" dirty="0" smtClean="0"/>
              <a:t>Transversely elongated, midline, discoid, moves with deglutition, fluctuation positive, </a:t>
            </a:r>
            <a:r>
              <a:rPr lang="en-US" dirty="0" err="1" smtClean="0"/>
              <a:t>transillumination</a:t>
            </a:r>
            <a:r>
              <a:rPr lang="en-US" dirty="0" smtClean="0"/>
              <a:t> </a:t>
            </a:r>
            <a:r>
              <a:rPr lang="en-US" dirty="0" err="1" smtClean="0"/>
              <a:t>usully</a:t>
            </a:r>
            <a:r>
              <a:rPr lang="en-US" dirty="0" smtClean="0"/>
              <a:t> negative, may be positive if clear fluid</a:t>
            </a:r>
          </a:p>
          <a:p>
            <a:r>
              <a:rPr lang="en-US" dirty="0" smtClean="0"/>
              <a:t>Treatment- excision</a:t>
            </a:r>
            <a:endParaRPr lang="en-IN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THYROGLOSSAL CYST(</a:t>
            </a:r>
            <a:r>
              <a:rPr lang="en-US" dirty="0" err="1" smtClean="0"/>
              <a:t>tubulodermoid</a:t>
            </a:r>
            <a:r>
              <a:rPr lang="en-US" dirty="0" smtClean="0"/>
              <a:t>)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Cystic swelling arising from remnant of </a:t>
            </a:r>
            <a:r>
              <a:rPr lang="en-US" dirty="0" err="1" smtClean="0"/>
              <a:t>thyroglossal</a:t>
            </a:r>
            <a:r>
              <a:rPr lang="en-US" dirty="0" smtClean="0"/>
              <a:t> duct</a:t>
            </a:r>
          </a:p>
          <a:p>
            <a:r>
              <a:rPr lang="en-US" dirty="0" smtClean="0"/>
              <a:t>Duct extends from foramen </a:t>
            </a:r>
            <a:r>
              <a:rPr lang="en-US" dirty="0" err="1" smtClean="0"/>
              <a:t>caecum</a:t>
            </a:r>
            <a:r>
              <a:rPr lang="en-US" dirty="0" smtClean="0"/>
              <a:t> to thyroid isthmus , first solid &gt; canalization</a:t>
            </a:r>
          </a:p>
          <a:p>
            <a:r>
              <a:rPr lang="en-US" b="1" dirty="0" smtClean="0"/>
              <a:t>Path of duct- </a:t>
            </a:r>
            <a:r>
              <a:rPr lang="en-US" dirty="0" smtClean="0"/>
              <a:t>through </a:t>
            </a:r>
            <a:r>
              <a:rPr lang="en-US" dirty="0" err="1" smtClean="0"/>
              <a:t>genioglossi</a:t>
            </a:r>
            <a:r>
              <a:rPr lang="en-US" dirty="0" smtClean="0"/>
              <a:t> &gt;hyoid&gt;thyroid </a:t>
            </a:r>
            <a:r>
              <a:rPr lang="en-US" dirty="0" err="1" smtClean="0"/>
              <a:t>catilage</a:t>
            </a:r>
            <a:endParaRPr lang="en-US" dirty="0" smtClean="0"/>
          </a:p>
          <a:p>
            <a:r>
              <a:rPr lang="en-US" b="1" dirty="0" smtClean="0"/>
              <a:t>Fate of duct- </a:t>
            </a:r>
            <a:r>
              <a:rPr lang="en-US" dirty="0" smtClean="0"/>
              <a:t>isthmus, pyramidal lobe, </a:t>
            </a:r>
            <a:r>
              <a:rPr lang="en-US" dirty="0" err="1" smtClean="0"/>
              <a:t>levator</a:t>
            </a:r>
            <a:r>
              <a:rPr lang="en-US" dirty="0" smtClean="0"/>
              <a:t> </a:t>
            </a:r>
            <a:r>
              <a:rPr lang="en-US" dirty="0" err="1" smtClean="0"/>
              <a:t>thyroidae</a:t>
            </a:r>
            <a:r>
              <a:rPr lang="en-US" dirty="0" smtClean="0"/>
              <a:t> </a:t>
            </a:r>
            <a:r>
              <a:rPr lang="en-US" dirty="0" err="1" smtClean="0"/>
              <a:t>glandulae</a:t>
            </a:r>
            <a:r>
              <a:rPr lang="en-US" dirty="0" smtClean="0"/>
              <a:t>, ectopic thyroid, </a:t>
            </a:r>
            <a:r>
              <a:rPr lang="en-US" dirty="0" err="1" smtClean="0"/>
              <a:t>ligual</a:t>
            </a:r>
            <a:r>
              <a:rPr lang="en-US" dirty="0" smtClean="0"/>
              <a:t> thyroid( strawberry  like, may be only thyroid tissue in body),  </a:t>
            </a:r>
            <a:r>
              <a:rPr lang="en-US" dirty="0" err="1" smtClean="0"/>
              <a:t>thyroglossal</a:t>
            </a:r>
            <a:r>
              <a:rPr lang="en-US" dirty="0" smtClean="0"/>
              <a:t> cyst</a:t>
            </a:r>
            <a:endParaRPr lang="en-IN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b="1" dirty="0" smtClean="0"/>
              <a:t>Sites of cyst</a:t>
            </a:r>
            <a:r>
              <a:rPr lang="en-US" dirty="0" smtClean="0"/>
              <a:t>- anywhere in course of duct, sub-hyoid commonest site</a:t>
            </a:r>
          </a:p>
          <a:p>
            <a:r>
              <a:rPr lang="en-US" b="1" dirty="0" smtClean="0"/>
              <a:t>Pathology</a:t>
            </a:r>
            <a:r>
              <a:rPr lang="en-US" dirty="0" smtClean="0"/>
              <a:t>-Columnar, </a:t>
            </a:r>
            <a:r>
              <a:rPr lang="en-US" dirty="0" err="1" smtClean="0"/>
              <a:t>cuboidal</a:t>
            </a:r>
            <a:r>
              <a:rPr lang="en-US" dirty="0" smtClean="0"/>
              <a:t> or </a:t>
            </a:r>
            <a:r>
              <a:rPr lang="en-US" dirty="0" err="1" smtClean="0"/>
              <a:t>squmous</a:t>
            </a:r>
            <a:r>
              <a:rPr lang="en-US" dirty="0" smtClean="0"/>
              <a:t> epithelium surrounded by lymphoid tissue, may contain thyroid tissue, thick jelly like fluid, </a:t>
            </a:r>
            <a:r>
              <a:rPr lang="en-US" dirty="0" err="1" smtClean="0"/>
              <a:t>cholestrol</a:t>
            </a:r>
            <a:r>
              <a:rPr lang="en-US" dirty="0" smtClean="0"/>
              <a:t> crystals, blood clots</a:t>
            </a:r>
          </a:p>
          <a:p>
            <a:r>
              <a:rPr lang="en-US" b="1" dirty="0" smtClean="0"/>
              <a:t>Diagnostic criteria</a:t>
            </a:r>
            <a:r>
              <a:rPr lang="en-US" dirty="0" smtClean="0"/>
              <a:t>-Common in children( any age), women, midline, cystic, elongated, 0.5 to 5 cm diameter, moves with deglutition, moves with protrusion of tongue, smooth surface, skin free, can be moved sideways but not up-down, </a:t>
            </a:r>
            <a:r>
              <a:rPr lang="en-US" dirty="0" err="1" smtClean="0"/>
              <a:t>transillumination</a:t>
            </a:r>
            <a:r>
              <a:rPr lang="en-US" dirty="0" smtClean="0"/>
              <a:t> </a:t>
            </a:r>
            <a:r>
              <a:rPr lang="en-US" dirty="0" err="1" smtClean="0"/>
              <a:t>mosly</a:t>
            </a:r>
            <a:r>
              <a:rPr lang="en-US" dirty="0" smtClean="0"/>
              <a:t> negative, usually painless, non-tender, no </a:t>
            </a:r>
            <a:r>
              <a:rPr lang="en-US" dirty="0" err="1" smtClean="0"/>
              <a:t>lymphadenopathy</a:t>
            </a:r>
            <a:endParaRPr lang="en-US" dirty="0" smtClean="0"/>
          </a:p>
          <a:p>
            <a:r>
              <a:rPr lang="en-US" b="1" dirty="0" smtClean="0"/>
              <a:t>Complications</a:t>
            </a:r>
            <a:r>
              <a:rPr lang="en-US" dirty="0" smtClean="0"/>
              <a:t>- infection, fistula, papillary ca. rarely  </a:t>
            </a:r>
            <a:endParaRPr lang="en-IN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LATERAL SWELLINGS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They are divided into three </a:t>
            </a:r>
            <a:r>
              <a:rPr lang="en-US" dirty="0" err="1" smtClean="0"/>
              <a:t>part</a:t>
            </a:r>
            <a:r>
              <a:rPr lang="en-US" dirty="0" err="1" smtClean="0">
                <a:hlinkClick r:id="rId2" action="ppaction://hlinkfile"/>
              </a:rPr>
              <a:t>neck</a:t>
            </a:r>
            <a:r>
              <a:rPr lang="en-US" dirty="0" smtClean="0">
                <a:hlinkClick r:id="rId2" action="ppaction://hlinkfile"/>
              </a:rPr>
              <a:t> swelling photos\DSC01381.JPG</a:t>
            </a:r>
            <a:endParaRPr lang="en-US" dirty="0" smtClean="0"/>
          </a:p>
          <a:p>
            <a:pPr marL="514350" indent="-514350">
              <a:buAutoNum type="arabicPeriod"/>
            </a:pPr>
            <a:r>
              <a:rPr lang="en-US" dirty="0" err="1" smtClean="0"/>
              <a:t>Submandibular</a:t>
            </a:r>
            <a:r>
              <a:rPr lang="en-US" dirty="0" smtClean="0"/>
              <a:t> triangle</a:t>
            </a:r>
          </a:p>
          <a:p>
            <a:pPr marL="514350" indent="-514350">
              <a:buAutoNum type="arabicPeriod"/>
            </a:pPr>
            <a:r>
              <a:rPr lang="en-US" dirty="0" smtClean="0"/>
              <a:t>Carotid triangle</a:t>
            </a:r>
          </a:p>
          <a:p>
            <a:pPr marL="514350" indent="-514350">
              <a:buAutoNum type="arabicPeriod"/>
            </a:pPr>
            <a:r>
              <a:rPr lang="en-US" dirty="0" smtClean="0"/>
              <a:t>Posterior triangle</a:t>
            </a:r>
          </a:p>
          <a:p>
            <a:pPr marL="514350" indent="-514350">
              <a:buNone/>
            </a:pPr>
            <a:r>
              <a:rPr lang="en-US" dirty="0" smtClean="0"/>
              <a:t>ALL TRIANGLES WILL ALSO HAVE SWELLINGS  LIKE SEBACEOUS CYST, LIPOMA, NEUROFIBROMA, HEMANGIOMA IN ADDITION TO SPECIFIC SWELLINGS DESCRIBED BELOW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SUBMANDIBULAR TRIANGLE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en-US" dirty="0" err="1" smtClean="0"/>
              <a:t>Submandibular</a:t>
            </a:r>
            <a:r>
              <a:rPr lang="en-US" dirty="0" smtClean="0"/>
              <a:t> </a:t>
            </a:r>
            <a:r>
              <a:rPr lang="en-US" dirty="0" err="1" smtClean="0"/>
              <a:t>lymphnode</a:t>
            </a:r>
            <a:endParaRPr lang="en-US" dirty="0" smtClean="0"/>
          </a:p>
          <a:p>
            <a:pPr marL="514350" indent="-514350">
              <a:buAutoNum type="arabicPeriod"/>
            </a:pPr>
            <a:r>
              <a:rPr lang="en-US" dirty="0" err="1" smtClean="0"/>
              <a:t>Submandibular</a:t>
            </a:r>
            <a:r>
              <a:rPr lang="en-US" dirty="0" smtClean="0"/>
              <a:t> salivary gland</a:t>
            </a:r>
          </a:p>
          <a:p>
            <a:pPr marL="514350" indent="-514350">
              <a:buAutoNum type="arabicPeriod"/>
            </a:pPr>
            <a:r>
              <a:rPr lang="en-US" dirty="0" smtClean="0"/>
              <a:t>Plunging </a:t>
            </a:r>
            <a:r>
              <a:rPr lang="en-US" dirty="0" err="1" smtClean="0"/>
              <a:t>ranula</a:t>
            </a:r>
            <a:endParaRPr lang="en-US" dirty="0" smtClean="0"/>
          </a:p>
          <a:p>
            <a:pPr marL="514350" indent="-514350">
              <a:buAutoNum type="arabicPeriod"/>
            </a:pPr>
            <a:r>
              <a:rPr lang="en-US" dirty="0" err="1" smtClean="0"/>
              <a:t>Exetention</a:t>
            </a:r>
            <a:r>
              <a:rPr lang="en-US" dirty="0" smtClean="0"/>
              <a:t> of growth from jaw</a:t>
            </a:r>
          </a:p>
          <a:p>
            <a:pPr marL="514350" indent="-514350">
              <a:buAutoNum type="arabicPeriod"/>
            </a:pPr>
            <a:r>
              <a:rPr lang="en-US" dirty="0" err="1" smtClean="0"/>
              <a:t>Sjogren’s</a:t>
            </a:r>
            <a:r>
              <a:rPr lang="en-US" dirty="0" smtClean="0"/>
              <a:t> syndrome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CAROTID TRIANGLE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en-US" dirty="0" smtClean="0"/>
              <a:t>Carotid artery aneurysm</a:t>
            </a:r>
          </a:p>
          <a:p>
            <a:pPr marL="514350" indent="-514350">
              <a:buAutoNum type="arabicPeriod"/>
            </a:pPr>
            <a:r>
              <a:rPr lang="en-US" dirty="0" smtClean="0"/>
              <a:t>Carotid body tumor</a:t>
            </a:r>
          </a:p>
          <a:p>
            <a:pPr marL="514350" indent="-514350">
              <a:buAutoNum type="arabicPeriod"/>
            </a:pPr>
            <a:r>
              <a:rPr lang="en-US" dirty="0" err="1" smtClean="0"/>
              <a:t>Branchial</a:t>
            </a:r>
            <a:r>
              <a:rPr lang="en-US" dirty="0" smtClean="0"/>
              <a:t> cyst, </a:t>
            </a:r>
            <a:r>
              <a:rPr lang="en-US" dirty="0" err="1" smtClean="0"/>
              <a:t>branchiogenic</a:t>
            </a:r>
            <a:r>
              <a:rPr lang="en-US" dirty="0" smtClean="0"/>
              <a:t> carcinoma</a:t>
            </a:r>
          </a:p>
          <a:p>
            <a:pPr marL="514350" indent="-514350">
              <a:buAutoNum type="arabicPeriod"/>
            </a:pPr>
            <a:r>
              <a:rPr lang="en-US" dirty="0" smtClean="0"/>
              <a:t>Thyroid swelling</a:t>
            </a:r>
          </a:p>
          <a:p>
            <a:pPr marL="514350" indent="-514350">
              <a:buAutoNum type="arabicPeriod"/>
            </a:pPr>
            <a:r>
              <a:rPr lang="en-US" dirty="0" smtClean="0"/>
              <a:t>Lymph node</a:t>
            </a:r>
          </a:p>
          <a:p>
            <a:pPr marL="514350" indent="-514350">
              <a:buAutoNum type="arabicPeriod"/>
            </a:pPr>
            <a:r>
              <a:rPr lang="en-US" dirty="0" err="1" smtClean="0"/>
              <a:t>Sternomastoid</a:t>
            </a:r>
            <a:r>
              <a:rPr lang="en-US" dirty="0" smtClean="0"/>
              <a:t> tumor in a new born baby</a:t>
            </a:r>
          </a:p>
          <a:p>
            <a:pPr marL="514350" indent="-514350">
              <a:buAutoNum type="arabicPeriod"/>
            </a:pPr>
            <a:r>
              <a:rPr lang="en-US" dirty="0" err="1" smtClean="0"/>
              <a:t>laryngocele</a:t>
            </a:r>
            <a:endParaRPr lang="en-US" dirty="0" smtClean="0"/>
          </a:p>
          <a:p>
            <a:pPr marL="514350" indent="-514350">
              <a:buAutoNum type="arabicPeriod"/>
            </a:pPr>
            <a:endParaRPr lang="en-US" dirty="0" smtClean="0"/>
          </a:p>
          <a:p>
            <a:pPr marL="514350" indent="-514350">
              <a:buAutoNum type="arabicPeriod"/>
            </a:pPr>
            <a:endParaRPr lang="en-US" dirty="0" smtClean="0"/>
          </a:p>
          <a:p>
            <a:pPr>
              <a:buNone/>
            </a:pP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POSTERIOR TRIANGLE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AutoNum type="arabicPeriod"/>
            </a:pPr>
            <a:r>
              <a:rPr lang="en-US" dirty="0" err="1" smtClean="0"/>
              <a:t>Supraclavicular</a:t>
            </a:r>
            <a:r>
              <a:rPr lang="en-US" dirty="0" smtClean="0"/>
              <a:t> </a:t>
            </a:r>
            <a:r>
              <a:rPr lang="en-US" dirty="0" err="1" smtClean="0"/>
              <a:t>lymphnode</a:t>
            </a:r>
            <a:endParaRPr lang="en-US" dirty="0" smtClean="0"/>
          </a:p>
          <a:p>
            <a:pPr marL="514350" indent="-514350">
              <a:buAutoNum type="arabicPeriod"/>
            </a:pPr>
            <a:r>
              <a:rPr lang="en-US" dirty="0" smtClean="0"/>
              <a:t>Cystic </a:t>
            </a:r>
            <a:r>
              <a:rPr lang="en-US" dirty="0" err="1" smtClean="0"/>
              <a:t>hygroma</a:t>
            </a:r>
            <a:endParaRPr lang="en-US" dirty="0" smtClean="0"/>
          </a:p>
          <a:p>
            <a:pPr marL="514350" indent="-514350">
              <a:buAutoNum type="arabicPeriod"/>
            </a:pPr>
            <a:r>
              <a:rPr lang="en-US" dirty="0" smtClean="0"/>
              <a:t>Pharyngeal pouch</a:t>
            </a:r>
          </a:p>
          <a:p>
            <a:pPr marL="514350" indent="-514350">
              <a:buAutoNum type="arabicPeriod"/>
            </a:pPr>
            <a:r>
              <a:rPr lang="en-US" dirty="0" err="1" smtClean="0"/>
              <a:t>Subclavian</a:t>
            </a:r>
            <a:r>
              <a:rPr lang="en-US" dirty="0" smtClean="0"/>
              <a:t> aneurysm</a:t>
            </a:r>
          </a:p>
          <a:p>
            <a:pPr marL="514350" indent="-514350">
              <a:buAutoNum type="arabicPeriod"/>
            </a:pPr>
            <a:r>
              <a:rPr lang="en-US" dirty="0" smtClean="0"/>
              <a:t>Cervical rib</a:t>
            </a:r>
          </a:p>
          <a:p>
            <a:pPr marL="514350" indent="-514350">
              <a:buAutoNum type="arabicPeriod"/>
            </a:pPr>
            <a:r>
              <a:rPr lang="en-US" dirty="0" smtClean="0"/>
              <a:t>Clavicle tumor</a:t>
            </a:r>
          </a:p>
          <a:p>
            <a:pPr marL="514350" indent="-514350">
              <a:buAutoNum type="arabicPeriod"/>
            </a:pPr>
            <a:r>
              <a:rPr lang="en-US" dirty="0" err="1" smtClean="0"/>
              <a:t>Lipoma</a:t>
            </a:r>
            <a:endParaRPr lang="en-US" dirty="0" smtClean="0"/>
          </a:p>
          <a:p>
            <a:pPr marL="514350" indent="-514350">
              <a:buAutoNum type="arabicPeriod"/>
            </a:pPr>
            <a:r>
              <a:rPr lang="en-US" dirty="0" smtClean="0"/>
              <a:t>Cold abscess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CLINICAL DIFFRENTIATION</a:t>
            </a:r>
            <a:endParaRPr lang="en-IN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500034" y="1857364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Lymphnode</a:t>
            </a:r>
            <a:r>
              <a:rPr lang="en-US" dirty="0" smtClean="0"/>
              <a:t> swellings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Most common swelling</a:t>
            </a:r>
          </a:p>
          <a:p>
            <a:r>
              <a:rPr lang="en-US" dirty="0" smtClean="0"/>
              <a:t>May be </a:t>
            </a:r>
            <a:r>
              <a:rPr lang="en-US" dirty="0" err="1" smtClean="0"/>
              <a:t>tuberculous</a:t>
            </a:r>
            <a:r>
              <a:rPr lang="en-US" dirty="0" smtClean="0"/>
              <a:t>, </a:t>
            </a:r>
            <a:r>
              <a:rPr lang="en-US" dirty="0" err="1" smtClean="0"/>
              <a:t>carcinomatous</a:t>
            </a:r>
            <a:r>
              <a:rPr lang="en-US" dirty="0" smtClean="0"/>
              <a:t> or lymphoma or infective</a:t>
            </a:r>
          </a:p>
          <a:p>
            <a:r>
              <a:rPr lang="en-US" b="1" dirty="0" smtClean="0"/>
              <a:t>TUBURCULOSIS</a:t>
            </a:r>
          </a:p>
          <a:p>
            <a:r>
              <a:rPr lang="en-US" dirty="0" smtClean="0"/>
              <a:t>Very common in </a:t>
            </a:r>
            <a:r>
              <a:rPr lang="en-US" dirty="0" err="1" smtClean="0"/>
              <a:t>india</a:t>
            </a:r>
            <a:endParaRPr lang="en-US" dirty="0" smtClean="0"/>
          </a:p>
          <a:p>
            <a:r>
              <a:rPr lang="en-US" dirty="0" smtClean="0"/>
              <a:t>Passes through stages of solid swelling (lymphadenitis), </a:t>
            </a:r>
            <a:r>
              <a:rPr lang="en-US" dirty="0" err="1" smtClean="0"/>
              <a:t>periadenitis</a:t>
            </a:r>
            <a:r>
              <a:rPr lang="en-US" dirty="0" smtClean="0"/>
              <a:t> (matting), </a:t>
            </a:r>
            <a:r>
              <a:rPr lang="en-US" dirty="0" err="1" smtClean="0"/>
              <a:t>liquefication</a:t>
            </a:r>
            <a:r>
              <a:rPr lang="en-US" dirty="0" smtClean="0"/>
              <a:t> (cold </a:t>
            </a:r>
            <a:r>
              <a:rPr lang="en-US" dirty="0" err="1" smtClean="0"/>
              <a:t>absecss</a:t>
            </a:r>
            <a:r>
              <a:rPr lang="en-US" dirty="0" smtClean="0"/>
              <a:t>),collar stud abscess, sinuses</a:t>
            </a:r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728</TotalTime>
  <Words>2069</Words>
  <Application>Microsoft Office PowerPoint</Application>
  <PresentationFormat>On-screen Show (4:3)</PresentationFormat>
  <Paragraphs>227</Paragraphs>
  <Slides>36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37" baseType="lpstr">
      <vt:lpstr>Office Theme</vt:lpstr>
      <vt:lpstr>SWELLINGS IN THE NECK</vt:lpstr>
      <vt:lpstr>Slide 2</vt:lpstr>
      <vt:lpstr>MIDLINE SWELLINGS</vt:lpstr>
      <vt:lpstr>LATERAL SWELLINGS</vt:lpstr>
      <vt:lpstr>SUBMANDIBULAR TRIANGLE</vt:lpstr>
      <vt:lpstr>CAROTID TRIANGLE</vt:lpstr>
      <vt:lpstr>POSTERIOR TRIANGLE</vt:lpstr>
      <vt:lpstr>CLINICAL DIFFRENTIATION</vt:lpstr>
      <vt:lpstr>Lymphnode swellings</vt:lpstr>
      <vt:lpstr>Slide 10</vt:lpstr>
      <vt:lpstr>LUDWIG’S ANGINA</vt:lpstr>
      <vt:lpstr>Cystic hygroma</vt:lpstr>
      <vt:lpstr> </vt:lpstr>
      <vt:lpstr>Pharyngeal pouch</vt:lpstr>
      <vt:lpstr>Slide 15</vt:lpstr>
      <vt:lpstr>Slide 16</vt:lpstr>
      <vt:lpstr>Slide 17</vt:lpstr>
      <vt:lpstr>LARYNGOCELE</vt:lpstr>
      <vt:lpstr>Slide 19</vt:lpstr>
      <vt:lpstr>RANULA</vt:lpstr>
      <vt:lpstr>Slide 21</vt:lpstr>
      <vt:lpstr>DERMOID</vt:lpstr>
      <vt:lpstr>Slide 23</vt:lpstr>
      <vt:lpstr>BRANCHIAL CYSTBRANCHIAL CYST DEVELOPMENT.png</vt:lpstr>
      <vt:lpstr>Slide 25</vt:lpstr>
      <vt:lpstr>Slide 26</vt:lpstr>
      <vt:lpstr>CAROTID BODY TUMOR,chemodectoma,potato tumor</vt:lpstr>
      <vt:lpstr>Slide 28</vt:lpstr>
      <vt:lpstr>Slide 29</vt:lpstr>
      <vt:lpstr>STERNOMASTOID TUMOR AND TORTICOLLIS</vt:lpstr>
      <vt:lpstr>Slide 31</vt:lpstr>
      <vt:lpstr>Slide 32</vt:lpstr>
      <vt:lpstr>TREATMENT</vt:lpstr>
      <vt:lpstr>SUBHYOID BURSAL CYST</vt:lpstr>
      <vt:lpstr>THYROGLOSSAL CYST(tubulodermoid)</vt:lpstr>
      <vt:lpstr>Slide 36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SWELLINGS IN THE NECK</dc:title>
  <dc:creator>Dr.Bhavin</dc:creator>
  <cp:lastModifiedBy>Dr.Bhavin</cp:lastModifiedBy>
  <cp:revision>77</cp:revision>
  <dcterms:created xsi:type="dcterms:W3CDTF">2014-10-09T08:33:49Z</dcterms:created>
  <dcterms:modified xsi:type="dcterms:W3CDTF">2015-04-11T05:13:53Z</dcterms:modified>
</cp:coreProperties>
</file>