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tableStyles" Target="tableStyle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8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6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6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8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8050-8B2E-4A7E-8948-03FBB0F831F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A9BC-C97E-4CA5-8A70-203BBEE73ED6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ANATOMY OF URINARY BLADDER</a:t>
            </a:r>
            <a:endParaRPr dirty="0" lang="en-US"/>
          </a:p>
        </p:txBody>
      </p:sp>
      <p:sp>
        <p:nvSpPr>
          <p:cNvPr id="1048598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US" smtClean="0"/>
              <a:t>	DR.OHANG CHAUDHARI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NECK</a:t>
            </a:r>
            <a:endParaRPr dirty="0" lang="en-US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Smooth muscle which surrounds neck 		- INTERNAL SPHINCTER</a:t>
            </a:r>
          </a:p>
          <a:p>
            <a:r>
              <a:rPr dirty="0" lang="en-US" smtClean="0"/>
              <a:t>It prevents retrograde ejaculation</a:t>
            </a:r>
          </a:p>
          <a:p>
            <a:r>
              <a:rPr dirty="0" lang="en-US" smtClean="0"/>
              <a:t>When it relaxes – urine comes out</a:t>
            </a:r>
          </a:p>
          <a:p>
            <a:endParaRPr dirty="0" lang="en-US"/>
          </a:p>
          <a:p>
            <a:endParaRPr dirty="0" lang="en-US" smtClean="0"/>
          </a:p>
          <a:p>
            <a:r>
              <a:rPr dirty="0" lang="en-US" smtClean="0"/>
              <a:t>Alpha adrenergic  fibers( autonomic NS)</a:t>
            </a: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External urethral sphincter</a:t>
            </a:r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Arise from ischiopubic ramus of each side</a:t>
            </a:r>
          </a:p>
          <a:p>
            <a:endParaRPr dirty="0" lang="en-US"/>
          </a:p>
          <a:p>
            <a:r>
              <a:rPr dirty="0" lang="en-US" smtClean="0"/>
              <a:t>They meet around the membranous urethra</a:t>
            </a:r>
          </a:p>
          <a:p>
            <a:endParaRPr dirty="0" lang="en-US"/>
          </a:p>
          <a:p>
            <a:r>
              <a:rPr dirty="0" lang="en-US" smtClean="0"/>
              <a:t>Supply by S2-S4 fibres via perineal branch  pudendal nerve</a:t>
            </a:r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histology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Transitional epithelium ( urothelium)   that covers LAMINA PROPRIA</a:t>
            </a:r>
          </a:p>
          <a:p>
            <a:endParaRPr dirty="0" lang="en-US"/>
          </a:p>
          <a:p>
            <a:r>
              <a:rPr dirty="0" lang="en-US" smtClean="0"/>
              <a:t>Loosely attached and can easily separated from bladder wall except from TRIGONE</a:t>
            </a:r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7" name="Picture 2" descr="D:\images (6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62000" y="367590"/>
            <a:ext cx="8001000" cy="5888736"/>
          </a:xfrm>
          <a:prstGeom prst="rect"/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8" name="Picture 2" descr="D:\images (3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533400" y="304800"/>
            <a:ext cx="7924800" cy="6148334"/>
          </a:xfrm>
          <a:prstGeom prst="rect"/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BLOOD SUPPLY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SUPERIOR &amp; INFERIOR VESICAL ARTERIES			- branches of anterior trunk of 				internal iliac artery				- main source		</a:t>
            </a:r>
          </a:p>
          <a:p>
            <a:r>
              <a:rPr dirty="0" lang="en-US" smtClean="0"/>
              <a:t>Other								- obturator							-inferior gluteal						- branches from uterine &amp; vaginal arteries</a:t>
            </a:r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Venous drainage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Venous plexus on LATERAL &amp; INFERIOR surface of bladder </a:t>
            </a:r>
          </a:p>
          <a:p>
            <a:endParaRPr dirty="0" lang="en-US"/>
          </a:p>
          <a:p>
            <a:r>
              <a:rPr dirty="0" lang="en-US" smtClean="0"/>
              <a:t>Vesical plexus  continuos with prostatic plexus which drain into  INTERNAL ILIAC VEIN</a:t>
            </a:r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LYMPHATIC DRAINAGE 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INTERNAL ILIAC NODES– MAIN</a:t>
            </a:r>
          </a:p>
          <a:p>
            <a:endParaRPr dirty="0" lang="en-US"/>
          </a:p>
          <a:p>
            <a:endParaRPr dirty="0" lang="en-US" smtClean="0"/>
          </a:p>
          <a:p>
            <a:r>
              <a:rPr dirty="0" lang="en-US" smtClean="0"/>
              <a:t>OTHER									-OBTURATOR &amp; external iliac nodes</a:t>
            </a:r>
            <a:endParaRPr dirty="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NERVE SUPPLY  </a:t>
            </a:r>
            <a:endParaRPr dirty="0" lang="en-US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PARASYMPATHATIC						- anterior division of  sacral nerves			S2,S3,S4						- through inferior hypogastric plexus		- after removal  of rectum micturition and 	sexual function disturbed due to </a:t>
            </a:r>
            <a:r>
              <a:rPr dirty="0" lang="en-US"/>
              <a:t>i</a:t>
            </a:r>
            <a:r>
              <a:rPr dirty="0" lang="en-US" smtClean="0"/>
              <a:t>njury to 	pelvic plexus</a:t>
            </a:r>
          </a:p>
          <a:p>
            <a:r>
              <a:rPr dirty="0" lang="en-US" smtClean="0"/>
              <a:t>SYMPATHATIC	-  T10 to L2</a:t>
            </a:r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5" name="Picture 2" descr="D:\images (9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90600" y="406488"/>
            <a:ext cx="7010400" cy="6451512"/>
          </a:xfrm>
          <a:prstGeom prst="rect"/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ANATOMY</a:t>
            </a: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It is a RESERVOIR of urine made up of muscles</a:t>
            </a:r>
          </a:p>
          <a:p>
            <a:endParaRPr dirty="0" lang="en-US"/>
          </a:p>
          <a:p>
            <a:r>
              <a:rPr dirty="0" lang="en-US" smtClean="0"/>
              <a:t>Situated in the pelvis</a:t>
            </a:r>
          </a:p>
          <a:p>
            <a:endParaRPr dirty="0" lang="en-US"/>
          </a:p>
          <a:p>
            <a:r>
              <a:rPr dirty="0" lang="en-US" smtClean="0"/>
              <a:t>Posterior to the  PUBIC bone from which it is separated by  RETROPUBIC SPACE</a:t>
            </a:r>
            <a:endParaRPr dirty="0"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MICTURITION REFLEX</a:t>
            </a:r>
            <a:endParaRPr dirty="0" lang="en-US"/>
          </a:p>
        </p:txBody>
      </p:sp>
      <p:pic>
        <p:nvPicPr>
          <p:cNvPr id="2097154" name="Picture 2" descr="D:\images (8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9600" y="1143000"/>
            <a:ext cx="7620000" cy="5715000"/>
          </a:xfrm>
          <a:prstGeom prst="rect"/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2" name="Picture 2" descr="F:\images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838200" y="128414"/>
            <a:ext cx="7924800" cy="6125996"/>
          </a:xfrm>
          <a:prstGeom prst="rect"/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3" name="Picture 2" descr="F:\images (1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219200" y="277330"/>
            <a:ext cx="6629400" cy="6085789"/>
          </a:xfrm>
          <a:prstGeom prst="rect"/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60" name="Picture 2" descr="F:\images (1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219200" y="277330"/>
            <a:ext cx="6629400" cy="6085789"/>
          </a:xfrm>
          <a:prstGeom prst="rect"/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SIZE , SHAPE , POSITION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 It depends on amount of urine it contains</a:t>
            </a:r>
          </a:p>
          <a:p>
            <a:endParaRPr dirty="0" lang="en-US"/>
          </a:p>
          <a:p>
            <a:r>
              <a:rPr dirty="0" lang="en-US" smtClean="0"/>
              <a:t>Empty bladder is pelvic organ but when full with urine – it can expand up to umbilicus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Relation with peritoneum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dirty="0" lang="en-US" smtClean="0"/>
              <a:t>MALE								- peritoneum is reflected from superior 	surface of  bladder over the superior 	surface of ductus deference &amp; seminal 	vesicles</a:t>
            </a:r>
          </a:p>
          <a:p>
            <a:r>
              <a:rPr dirty="0" lang="en-US" smtClean="0"/>
              <a:t>FEMALE								-anterior wall of uterus 				- close to the junction of body of uterus &amp; 	   cervix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DETRUSOR MUSCLES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Smooth muscles</a:t>
            </a:r>
          </a:p>
          <a:p>
            <a:endParaRPr dirty="0" lang="en-US"/>
          </a:p>
          <a:p>
            <a:r>
              <a:rPr dirty="0" lang="en-US" smtClean="0"/>
              <a:t>Fibres are intermingled or interlacing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TRIGONE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Triangular area between ureteric orifices &amp; internal  urethral orifice</a:t>
            </a:r>
          </a:p>
          <a:p>
            <a:r>
              <a:rPr dirty="0" lang="en-US" smtClean="0"/>
              <a:t>MOST SENSATIVE PART OF THE BLADDER</a:t>
            </a:r>
          </a:p>
          <a:p>
            <a:endParaRPr dirty="0" lang="en-US"/>
          </a:p>
          <a:p>
            <a:r>
              <a:rPr dirty="0" lang="en-US" smtClean="0"/>
              <a:t>Irritation of this part lead to frequency of micturition</a:t>
            </a:r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TRIGONE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URETER 	 opens into posterolateral angles of trigone</a:t>
            </a:r>
          </a:p>
          <a:p>
            <a:r>
              <a:rPr dirty="0" lang="en-US" smtClean="0"/>
              <a:t>Internal urethral orifice opens at inferior angle of trigone</a:t>
            </a:r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.</a:t>
            </a:r>
            <a:endParaRPr dirty="0" lang="en-US"/>
          </a:p>
        </p:txBody>
      </p:sp>
      <p:pic>
        <p:nvPicPr>
          <p:cNvPr id="2097156" name="Picture 2" descr="D:\images (5).jpe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066800" y="0"/>
            <a:ext cx="6705600" cy="6329145"/>
          </a:xfrm>
          <a:prstGeom prst="rect"/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NECK</a:t>
            </a:r>
            <a:endParaRPr dirty="0" lang="en-US"/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Most fixed part of bladder	</a:t>
            </a:r>
          </a:p>
          <a:p>
            <a:r>
              <a:rPr dirty="0" lang="en-US" smtClean="0"/>
              <a:t>3-4 cm behind the pubic symphysis</a:t>
            </a:r>
          </a:p>
          <a:p>
            <a:endParaRPr dirty="0" lang="en-US"/>
          </a:p>
          <a:p>
            <a:r>
              <a:rPr dirty="0" lang="en-US" smtClean="0"/>
              <a:t>MALE- it lies on prostate</a:t>
            </a:r>
          </a:p>
          <a:p>
            <a:r>
              <a:rPr dirty="0" lang="en-US" smtClean="0"/>
              <a:t>FEMALE- it rest on anterior vaginal wall</a:t>
            </a:r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ANATOMY OF URINARY BLADDER</dc:title>
  <dc:creator>drohang chaudhari</dc:creator>
  <cp:lastModifiedBy>drohang chaudhari</cp:lastModifiedBy>
  <dcterms:created xsi:type="dcterms:W3CDTF">2020-05-27T13:52:34Z</dcterms:created>
  <dcterms:modified xsi:type="dcterms:W3CDTF">2020-05-30T09:44:18Z</dcterms:modified>
</cp:coreProperties>
</file>