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0"/>
  </p:notesMasterIdLst>
  <p:sldIdLst>
    <p:sldId id="256" r:id="rId2"/>
    <p:sldId id="257" r:id="rId3"/>
    <p:sldId id="258" r:id="rId4"/>
    <p:sldId id="259" r:id="rId5"/>
    <p:sldId id="261" r:id="rId6"/>
    <p:sldId id="262" r:id="rId7"/>
    <p:sldId id="268" r:id="rId8"/>
    <p:sldId id="271" r:id="rId9"/>
    <p:sldId id="269" r:id="rId10"/>
    <p:sldId id="270" r:id="rId11"/>
    <p:sldId id="272" r:id="rId12"/>
    <p:sldId id="273" r:id="rId13"/>
    <p:sldId id="267" r:id="rId14"/>
    <p:sldId id="274" r:id="rId15"/>
    <p:sldId id="275" r:id="rId16"/>
    <p:sldId id="276" r:id="rId17"/>
    <p:sldId id="277" r:id="rId18"/>
    <p:sldId id="278" r:id="rId19"/>
    <p:sldId id="279" r:id="rId20"/>
    <p:sldId id="398" r:id="rId21"/>
    <p:sldId id="280" r:id="rId22"/>
    <p:sldId id="281" r:id="rId23"/>
    <p:sldId id="283" r:id="rId24"/>
    <p:sldId id="284" r:id="rId25"/>
    <p:sldId id="285" r:id="rId26"/>
    <p:sldId id="286" r:id="rId27"/>
    <p:sldId id="287" r:id="rId28"/>
    <p:sldId id="302" r:id="rId29"/>
    <p:sldId id="288" r:id="rId30"/>
    <p:sldId id="289" r:id="rId31"/>
    <p:sldId id="290" r:id="rId32"/>
    <p:sldId id="291" r:id="rId33"/>
    <p:sldId id="292" r:id="rId34"/>
    <p:sldId id="293" r:id="rId35"/>
    <p:sldId id="294" r:id="rId36"/>
    <p:sldId id="295" r:id="rId37"/>
    <p:sldId id="296" r:id="rId38"/>
    <p:sldId id="446" r:id="rId39"/>
    <p:sldId id="447" r:id="rId40"/>
    <p:sldId id="448" r:id="rId41"/>
    <p:sldId id="449" r:id="rId42"/>
    <p:sldId id="303" r:id="rId43"/>
    <p:sldId id="306" r:id="rId44"/>
    <p:sldId id="308" r:id="rId45"/>
    <p:sldId id="309" r:id="rId46"/>
    <p:sldId id="310" r:id="rId47"/>
    <p:sldId id="307" r:id="rId48"/>
    <p:sldId id="311" r:id="rId49"/>
    <p:sldId id="312" r:id="rId50"/>
    <p:sldId id="313" r:id="rId51"/>
    <p:sldId id="314" r:id="rId52"/>
    <p:sldId id="315" r:id="rId53"/>
    <p:sldId id="316" r:id="rId54"/>
    <p:sldId id="304" r:id="rId55"/>
    <p:sldId id="317" r:id="rId56"/>
    <p:sldId id="305" r:id="rId57"/>
    <p:sldId id="318" r:id="rId58"/>
    <p:sldId id="450" r:id="rId59"/>
    <p:sldId id="451" r:id="rId60"/>
    <p:sldId id="452" r:id="rId61"/>
    <p:sldId id="300" r:id="rId62"/>
    <p:sldId id="319" r:id="rId63"/>
    <p:sldId id="320" r:id="rId64"/>
    <p:sldId id="322" r:id="rId65"/>
    <p:sldId id="325" r:id="rId66"/>
    <p:sldId id="330" r:id="rId67"/>
    <p:sldId id="399" r:id="rId68"/>
    <p:sldId id="338" r:id="rId69"/>
    <p:sldId id="340" r:id="rId70"/>
    <p:sldId id="351" r:id="rId71"/>
    <p:sldId id="352" r:id="rId72"/>
    <p:sldId id="353" r:id="rId73"/>
    <p:sldId id="354" r:id="rId74"/>
    <p:sldId id="357" r:id="rId75"/>
    <p:sldId id="374" r:id="rId76"/>
    <p:sldId id="409" r:id="rId77"/>
    <p:sldId id="410" r:id="rId78"/>
    <p:sldId id="411" r:id="rId79"/>
    <p:sldId id="412" r:id="rId80"/>
    <p:sldId id="413" r:id="rId81"/>
    <p:sldId id="414" r:id="rId82"/>
    <p:sldId id="415" r:id="rId83"/>
    <p:sldId id="417" r:id="rId84"/>
    <p:sldId id="418" r:id="rId85"/>
    <p:sldId id="421" r:id="rId86"/>
    <p:sldId id="420" r:id="rId87"/>
    <p:sldId id="422" r:id="rId88"/>
    <p:sldId id="423" r:id="rId89"/>
    <p:sldId id="424" r:id="rId90"/>
    <p:sldId id="425" r:id="rId91"/>
    <p:sldId id="453" r:id="rId92"/>
    <p:sldId id="454" r:id="rId93"/>
    <p:sldId id="455" r:id="rId94"/>
    <p:sldId id="426" r:id="rId95"/>
    <p:sldId id="427" r:id="rId96"/>
    <p:sldId id="456" r:id="rId97"/>
    <p:sldId id="428" r:id="rId98"/>
    <p:sldId id="429" r:id="rId99"/>
    <p:sldId id="432" r:id="rId100"/>
    <p:sldId id="434" r:id="rId101"/>
    <p:sldId id="435" r:id="rId102"/>
    <p:sldId id="436" r:id="rId103"/>
    <p:sldId id="437" r:id="rId104"/>
    <p:sldId id="440" r:id="rId105"/>
    <p:sldId id="441" r:id="rId106"/>
    <p:sldId id="442" r:id="rId107"/>
    <p:sldId id="457" r:id="rId108"/>
    <p:sldId id="458"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288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2" autoAdjust="0"/>
    <p:restoredTop sz="94689" autoAdjust="0"/>
  </p:normalViewPr>
  <p:slideViewPr>
    <p:cSldViewPr>
      <p:cViewPr varScale="1">
        <p:scale>
          <a:sx n="69" d="100"/>
          <a:sy n="69" d="100"/>
        </p:scale>
        <p:origin x="-141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AD2898-C054-45BC-B3C3-5ED8935F78EF}" type="datetimeFigureOut">
              <a:rPr lang="en-US" smtClean="0"/>
              <a:pPr/>
              <a:t>8/20/2020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64939-8156-431B-9504-92920AE7A3C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64939-8156-431B-9504-92920AE7A3C7}" type="slidenum">
              <a:rPr lang="en-US" smtClean="0"/>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2439BEA-6C10-4ECF-BB55-DDB71F997022}" type="datetimeFigureOut">
              <a:rPr lang="en-US" smtClean="0"/>
              <a:pPr/>
              <a:t>8/20/2020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F68F2EC-9C23-41F1-919E-BA5A4ED508B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439BEA-6C10-4ECF-BB55-DDB71F997022}"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8F2EC-9C23-41F1-919E-BA5A4ED508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439BEA-6C10-4ECF-BB55-DDB71F997022}"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8F2EC-9C23-41F1-919E-BA5A4ED508B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6EC608EC-CFF8-41F7-AC12-3FFB785C541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EDFA5A2-A895-4220-97E5-61ABF56553A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61ACFBF-E4EF-401F-9712-4A277DBA11B6}"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3989E3B6-0E9C-4561-AE6E-6877148BFBF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439BEA-6C10-4ECF-BB55-DDB71F997022}"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8F2EC-9C23-41F1-919E-BA5A4ED508B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2439BEA-6C10-4ECF-BB55-DDB71F997022}"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8F2EC-9C23-41F1-919E-BA5A4ED508B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2439BEA-6C10-4ECF-BB55-DDB71F997022}"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8F2EC-9C23-41F1-919E-BA5A4ED508B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2439BEA-6C10-4ECF-BB55-DDB71F997022}" type="datetimeFigureOut">
              <a:rPr lang="en-US" smtClean="0"/>
              <a:pPr/>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68F2EC-9C23-41F1-919E-BA5A4ED508B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2439BEA-6C10-4ECF-BB55-DDB71F997022}" type="datetimeFigureOut">
              <a:rPr lang="en-US" smtClean="0"/>
              <a:pPr/>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68F2EC-9C23-41F1-919E-BA5A4ED508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39BEA-6C10-4ECF-BB55-DDB71F997022}" type="datetimeFigureOut">
              <a:rPr lang="en-US" smtClean="0"/>
              <a:pPr/>
              <a:t>8/20/2020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68F2EC-9C23-41F1-919E-BA5A4ED508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2439BEA-6C10-4ECF-BB55-DDB71F997022}"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8F2EC-9C23-41F1-919E-BA5A4ED508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2439BEA-6C10-4ECF-BB55-DDB71F997022}"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F68F2EC-9C23-41F1-919E-BA5A4ED508B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2439BEA-6C10-4ECF-BB55-DDB71F997022}" type="datetimeFigureOut">
              <a:rPr lang="en-US" smtClean="0"/>
              <a:pPr/>
              <a:t>8/20/2020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F68F2EC-9C23-41F1-919E-BA5A4ED508B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srt-psc.com/aelfl.jpg" TargetMode="Externa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blip>
          <a:srcRect/>
          <a:stretch>
            <a:fillRect t="-2000" b="-2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04800" y="0"/>
            <a:ext cx="8610600" cy="1676400"/>
          </a:xfrm>
        </p:spPr>
        <p:txBody>
          <a:bodyPr>
            <a:noAutofit/>
          </a:bodyPr>
          <a:lstStyle/>
          <a:p>
            <a:r>
              <a:rPr lang="en-US" sz="6000" dirty="0" smtClean="0">
                <a:ln w="12700">
                  <a:solidFill>
                    <a:schemeClr val="tx2">
                      <a:satMod val="155000"/>
                    </a:schemeClr>
                  </a:solidFill>
                  <a:prstDash val="solid"/>
                </a:ln>
                <a:solidFill>
                  <a:schemeClr val="accent1">
                    <a:lumMod val="75000"/>
                  </a:schemeClr>
                </a:solidFill>
                <a:effectLst>
                  <a:glow rad="139700">
                    <a:schemeClr val="accent2">
                      <a:satMod val="175000"/>
                      <a:alpha val="40000"/>
                    </a:schemeClr>
                  </a:glow>
                  <a:outerShdw blurRad="41275" dist="20320" dir="1800000" algn="tl" rotWithShape="0">
                    <a:srgbClr val="000000">
                      <a:alpha val="40000"/>
                    </a:srgbClr>
                  </a:outerShdw>
                </a:effectLst>
                <a:latin typeface="Aharoni" pitchFamily="2" charset="-79"/>
                <a:cs typeface="Aharoni" pitchFamily="2" charset="-79"/>
              </a:rPr>
              <a:t>MIDFACE FRACTURES</a:t>
            </a:r>
            <a:endParaRPr lang="en-US" sz="6000" dirty="0">
              <a:ln w="12700">
                <a:solidFill>
                  <a:schemeClr val="tx2">
                    <a:satMod val="155000"/>
                  </a:schemeClr>
                </a:solidFill>
                <a:prstDash val="solid"/>
              </a:ln>
              <a:solidFill>
                <a:schemeClr val="accent1">
                  <a:lumMod val="75000"/>
                </a:schemeClr>
              </a:solidFill>
              <a:effectLst>
                <a:glow rad="139700">
                  <a:schemeClr val="accent2">
                    <a:satMod val="175000"/>
                    <a:alpha val="40000"/>
                  </a:schemeClr>
                </a:glow>
                <a:outerShdw blurRad="41275" dist="20320" dir="1800000" algn="tl" rotWithShape="0">
                  <a:srgbClr val="000000">
                    <a:alpha val="40000"/>
                  </a:srgbClr>
                </a:outerShdw>
              </a:effectLst>
              <a:latin typeface="Aharoni" pitchFamily="2" charset="-79"/>
              <a:cs typeface="Aharoni" pitchFamily="2" charset="-79"/>
            </a:endParaRPr>
          </a:p>
        </p:txBody>
      </p:sp>
      <p:sp>
        <p:nvSpPr>
          <p:cNvPr id="5" name="Subtitle 4"/>
          <p:cNvSpPr>
            <a:spLocks noGrp="1"/>
          </p:cNvSpPr>
          <p:nvPr>
            <p:ph type="subTitle" idx="1"/>
          </p:nvPr>
        </p:nvSpPr>
        <p:spPr>
          <a:xfrm>
            <a:off x="3962400" y="5181600"/>
            <a:ext cx="5638800" cy="1524000"/>
          </a:xfrm>
        </p:spPr>
        <p:txBody>
          <a:bodyPr>
            <a:noAutofit/>
          </a:bodyPr>
          <a:lstStyle/>
          <a:p>
            <a:pPr algn="ctr"/>
            <a:r>
              <a:rPr lang="en-US" sz="2400" dirty="0" smtClean="0">
                <a:solidFill>
                  <a:schemeClr val="tx2">
                    <a:lumMod val="10000"/>
                  </a:schemeClr>
                </a:solidFill>
                <a:latin typeface="Cooper Black" pitchFamily="18" charset="0"/>
                <a:cs typeface="Aharoni" pitchFamily="2" charset="-79"/>
              </a:rPr>
              <a:t>Dr. Sanjay </a:t>
            </a:r>
            <a:r>
              <a:rPr lang="en-US" sz="2400" dirty="0" err="1" smtClean="0">
                <a:solidFill>
                  <a:schemeClr val="tx2">
                    <a:lumMod val="10000"/>
                  </a:schemeClr>
                </a:solidFill>
                <a:latin typeface="Cooper Black" pitchFamily="18" charset="0"/>
                <a:cs typeface="Aharoni" pitchFamily="2" charset="-79"/>
              </a:rPr>
              <a:t>Vaghani</a:t>
            </a:r>
            <a:endParaRPr lang="en-US" sz="2400" dirty="0" smtClean="0">
              <a:solidFill>
                <a:schemeClr val="tx2">
                  <a:lumMod val="10000"/>
                </a:schemeClr>
              </a:solidFill>
              <a:latin typeface="Cooper Black" pitchFamily="18" charset="0"/>
              <a:cs typeface="Aharoni" pitchFamily="2" charset="-79"/>
            </a:endParaRPr>
          </a:p>
          <a:p>
            <a:pPr algn="ctr"/>
            <a:r>
              <a:rPr lang="en-US" sz="2400" dirty="0" smtClean="0">
                <a:solidFill>
                  <a:schemeClr val="tx2">
                    <a:lumMod val="10000"/>
                  </a:schemeClr>
                </a:solidFill>
                <a:latin typeface="Cooper Black" pitchFamily="18" charset="0"/>
                <a:cs typeface="Aharoni" pitchFamily="2" charset="-79"/>
              </a:rPr>
              <a:t>Assistant Professor</a:t>
            </a:r>
          </a:p>
          <a:p>
            <a:pPr algn="ctr"/>
            <a:r>
              <a:rPr lang="en-US" sz="2400" dirty="0" smtClean="0">
                <a:solidFill>
                  <a:schemeClr val="tx2">
                    <a:lumMod val="10000"/>
                  </a:schemeClr>
                </a:solidFill>
                <a:latin typeface="Cooper Black" pitchFamily="18" charset="0"/>
                <a:cs typeface="Aharoni" pitchFamily="2" charset="-79"/>
              </a:rPr>
              <a:t>Department of Plastic Surgery SBKSMI &amp; RC </a:t>
            </a:r>
            <a:endParaRPr lang="en-US" sz="2400" dirty="0">
              <a:solidFill>
                <a:schemeClr val="tx2">
                  <a:lumMod val="10000"/>
                </a:schemeClr>
              </a:solidFill>
              <a:latin typeface="Cooper Black" pitchFamily="18" charset="0"/>
              <a:cs typeface="Aharoni" pitchFamily="2" charset="-79"/>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Le Fort I (Guerin’s fracture)</a:t>
            </a:r>
            <a:br>
              <a:rPr lang="en-US" dirty="0" smtClean="0"/>
            </a:br>
            <a:endParaRPr lang="en-US" dirty="0"/>
          </a:p>
        </p:txBody>
      </p:sp>
      <p:sp>
        <p:nvSpPr>
          <p:cNvPr id="3" name="Content Placeholder 2"/>
          <p:cNvSpPr>
            <a:spLocks noGrp="1"/>
          </p:cNvSpPr>
          <p:nvPr>
            <p:ph sz="half" idx="1"/>
          </p:nvPr>
        </p:nvSpPr>
        <p:spPr>
          <a:xfrm>
            <a:off x="457200" y="1371600"/>
            <a:ext cx="5181600" cy="5257800"/>
          </a:xfrm>
        </p:spPr>
        <p:txBody>
          <a:bodyPr>
            <a:normAutofit fontScale="85000" lnSpcReduction="20000"/>
          </a:bodyPr>
          <a:lstStyle/>
          <a:p>
            <a:pPr>
              <a:lnSpc>
                <a:spcPct val="170000"/>
              </a:lnSpc>
            </a:pPr>
            <a:r>
              <a:rPr lang="en-US" dirty="0" smtClean="0"/>
              <a:t>This is a relatively horizontal fracture in the body of the maxilla that results in a maxillary tooth bearing fragment being detached from the middle face.</a:t>
            </a:r>
          </a:p>
          <a:p>
            <a:pPr>
              <a:lnSpc>
                <a:spcPct val="170000"/>
              </a:lnSpc>
            </a:pPr>
            <a:r>
              <a:rPr lang="en-US" dirty="0" smtClean="0"/>
              <a:t> The fracture line passes above the teeth, below the </a:t>
            </a:r>
            <a:r>
              <a:rPr lang="en-US" dirty="0" err="1" smtClean="0"/>
              <a:t>zygomatic</a:t>
            </a:r>
            <a:r>
              <a:rPr lang="en-US" dirty="0" smtClean="0"/>
              <a:t> process, through the maxillary sinuses, the </a:t>
            </a:r>
            <a:r>
              <a:rPr lang="en-US" dirty="0" err="1" smtClean="0"/>
              <a:t>tuberosities</a:t>
            </a:r>
            <a:r>
              <a:rPr lang="en-US" dirty="0" smtClean="0"/>
              <a:t> to the inferior portion of the </a:t>
            </a:r>
            <a:r>
              <a:rPr lang="en-US" dirty="0" err="1" smtClean="0"/>
              <a:t>pterygoid</a:t>
            </a:r>
            <a:r>
              <a:rPr lang="en-US" dirty="0" smtClean="0"/>
              <a:t> plate; it can be unilateral or bilateral.</a:t>
            </a:r>
            <a:endParaRPr lang="en-US" dirty="0"/>
          </a:p>
        </p:txBody>
      </p:sp>
      <p:pic>
        <p:nvPicPr>
          <p:cNvPr id="5" name="Picture 1034" descr="A02786-24-03"/>
          <p:cNvPicPr>
            <a:picLocks noGrp="1" noChangeAspect="1" noChangeArrowheads="1"/>
          </p:cNvPicPr>
          <p:nvPr>
            <p:ph sz="half" idx="2"/>
          </p:nvPr>
        </p:nvPicPr>
        <p:blipFill>
          <a:blip r:embed="rId2" cstate="print"/>
          <a:srcRect l="822" t="2032" r="66038"/>
          <a:stretch>
            <a:fillRect/>
          </a:stretch>
        </p:blipFill>
        <p:spPr>
          <a:xfrm>
            <a:off x="6219171" y="1295400"/>
            <a:ext cx="2645636" cy="5181600"/>
          </a:xfrm>
          <a:noFill/>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p:cNvSpPr>
            <a:spLocks noGrp="1" noChangeArrowheads="1"/>
          </p:cNvSpPr>
          <p:nvPr>
            <p:ph type="title"/>
          </p:nvPr>
        </p:nvSpPr>
        <p:spPr>
          <a:xfrm>
            <a:off x="0" y="609600"/>
            <a:ext cx="9144000" cy="1143000"/>
          </a:xfrm>
        </p:spPr>
        <p:txBody>
          <a:bodyPr>
            <a:normAutofit fontScale="90000"/>
          </a:bodyPr>
          <a:lstStyle/>
          <a:p>
            <a:r>
              <a:rPr lang="en-US"/>
              <a:t>Naso-Orbital-Ethmoidal Fractures</a:t>
            </a:r>
            <a:br>
              <a:rPr lang="en-US"/>
            </a:br>
            <a:r>
              <a:rPr lang="en-US" sz="3200"/>
              <a:t>Physical Exam</a:t>
            </a:r>
          </a:p>
        </p:txBody>
      </p:sp>
      <p:sp>
        <p:nvSpPr>
          <p:cNvPr id="109571" name="Rectangle 1027"/>
          <p:cNvSpPr>
            <a:spLocks noGrp="1" noChangeArrowheads="1"/>
          </p:cNvSpPr>
          <p:nvPr>
            <p:ph type="body" idx="1"/>
          </p:nvPr>
        </p:nvSpPr>
        <p:spPr/>
        <p:txBody>
          <a:bodyPr/>
          <a:lstStyle/>
          <a:p>
            <a:r>
              <a:rPr lang="en-US" dirty="0"/>
              <a:t>Flat nose</a:t>
            </a:r>
          </a:p>
          <a:p>
            <a:r>
              <a:rPr lang="en-US" dirty="0"/>
              <a:t>Swollen medial </a:t>
            </a:r>
            <a:r>
              <a:rPr lang="en-US" dirty="0" err="1"/>
              <a:t>canthal</a:t>
            </a:r>
            <a:r>
              <a:rPr lang="en-US" dirty="0"/>
              <a:t> area</a:t>
            </a:r>
          </a:p>
          <a:p>
            <a:r>
              <a:rPr lang="en-US" dirty="0" err="1"/>
              <a:t>Telecanthus</a:t>
            </a:r>
            <a:r>
              <a:rPr lang="en-US" dirty="0"/>
              <a:t> (12-20%)</a:t>
            </a:r>
          </a:p>
          <a:p>
            <a:r>
              <a:rPr lang="en-US" dirty="0"/>
              <a:t>Lack of skeletal support on palpation of nose</a:t>
            </a:r>
          </a:p>
          <a:p>
            <a:r>
              <a:rPr lang="en-US" dirty="0"/>
              <a:t>CSF </a:t>
            </a:r>
            <a:r>
              <a:rPr lang="en-US" dirty="0" smtClean="0"/>
              <a:t>leak</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0" y="609600"/>
            <a:ext cx="9144000" cy="1143000"/>
          </a:xfrm>
        </p:spPr>
        <p:txBody>
          <a:bodyPr>
            <a:normAutofit fontScale="90000"/>
          </a:bodyPr>
          <a:lstStyle/>
          <a:p>
            <a:r>
              <a:rPr lang="en-US"/>
              <a:t>Naso-Orbital-Ethmoidal Fractures</a:t>
            </a:r>
            <a:br>
              <a:rPr lang="en-US"/>
            </a:br>
            <a:r>
              <a:rPr lang="en-US" sz="3200"/>
              <a:t>Telecanthus</a:t>
            </a:r>
          </a:p>
        </p:txBody>
      </p:sp>
      <p:sp>
        <p:nvSpPr>
          <p:cNvPr id="110595" name="Rectangle 3"/>
          <p:cNvSpPr>
            <a:spLocks noGrp="1" noChangeArrowheads="1"/>
          </p:cNvSpPr>
          <p:nvPr>
            <p:ph type="body" idx="1"/>
          </p:nvPr>
        </p:nvSpPr>
        <p:spPr>
          <a:xfrm>
            <a:off x="685800" y="2590800"/>
            <a:ext cx="7772400" cy="3505200"/>
          </a:xfrm>
        </p:spPr>
        <p:txBody>
          <a:bodyPr/>
          <a:lstStyle/>
          <a:p>
            <a:r>
              <a:rPr lang="en-US" dirty="0"/>
              <a:t>Normal </a:t>
            </a:r>
            <a:r>
              <a:rPr lang="en-US" dirty="0" err="1"/>
              <a:t>intercanthal</a:t>
            </a:r>
            <a:r>
              <a:rPr lang="en-US" dirty="0"/>
              <a:t> distance (</a:t>
            </a:r>
            <a:r>
              <a:rPr lang="en-US" dirty="0" err="1"/>
              <a:t>Stranc</a:t>
            </a:r>
            <a:r>
              <a:rPr lang="en-US" dirty="0"/>
              <a:t>)</a:t>
            </a:r>
          </a:p>
          <a:p>
            <a:pPr lvl="1"/>
            <a:r>
              <a:rPr lang="en-US" dirty="0" smtClean="0"/>
              <a:t> </a:t>
            </a:r>
            <a:r>
              <a:rPr lang="en-US" dirty="0"/>
              <a:t>males:	33-34mm</a:t>
            </a:r>
          </a:p>
          <a:p>
            <a:pPr lvl="1"/>
            <a:r>
              <a:rPr lang="en-US" dirty="0"/>
              <a:t>Females:	32-33mm</a:t>
            </a:r>
          </a:p>
          <a:p>
            <a:pPr lvl="1"/>
            <a:endParaRPr lang="en-US" dirty="0"/>
          </a:p>
          <a:p>
            <a:r>
              <a:rPr lang="en-US" sz="2800" dirty="0"/>
              <a:t>Consider &gt;35mm abnormal (Manson)</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609600"/>
            <a:ext cx="9144000" cy="1143000"/>
          </a:xfrm>
        </p:spPr>
        <p:txBody>
          <a:bodyPr>
            <a:normAutofit fontScale="90000"/>
          </a:bodyPr>
          <a:lstStyle/>
          <a:p>
            <a:r>
              <a:rPr lang="en-US"/>
              <a:t>Naso-Orbital-Ethmoidal Fractures</a:t>
            </a:r>
            <a:br>
              <a:rPr lang="en-US"/>
            </a:br>
            <a:r>
              <a:rPr lang="en-US" sz="3200"/>
              <a:t>Classification - Markowitz</a:t>
            </a:r>
          </a:p>
        </p:txBody>
      </p:sp>
      <p:sp>
        <p:nvSpPr>
          <p:cNvPr id="111619" name="Rectangle 3"/>
          <p:cNvSpPr>
            <a:spLocks noGrp="1" noChangeArrowheads="1"/>
          </p:cNvSpPr>
          <p:nvPr>
            <p:ph type="body" idx="1"/>
          </p:nvPr>
        </p:nvSpPr>
        <p:spPr>
          <a:xfrm>
            <a:off x="685800" y="2590800"/>
            <a:ext cx="7772400" cy="3505200"/>
          </a:xfrm>
        </p:spPr>
        <p:txBody>
          <a:bodyPr/>
          <a:lstStyle/>
          <a:p>
            <a:r>
              <a:rPr lang="en-US"/>
              <a:t>Type I - Single central segment</a:t>
            </a:r>
          </a:p>
          <a:p>
            <a:endParaRPr lang="en-US" sz="1800"/>
          </a:p>
          <a:p>
            <a:r>
              <a:rPr lang="en-US"/>
              <a:t>Type II - Comminuted central segment</a:t>
            </a:r>
          </a:p>
          <a:p>
            <a:endParaRPr lang="en-US" sz="1800"/>
          </a:p>
          <a:p>
            <a:r>
              <a:rPr lang="en-US"/>
              <a:t>Type III - Avulsed medial canthal tendon</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0" y="609600"/>
            <a:ext cx="9144000" cy="1143000"/>
          </a:xfrm>
        </p:spPr>
        <p:txBody>
          <a:bodyPr>
            <a:normAutofit fontScale="90000"/>
          </a:bodyPr>
          <a:lstStyle/>
          <a:p>
            <a:r>
              <a:rPr lang="en-US"/>
              <a:t>Naso-Orbital-Ethmoidal Fractures</a:t>
            </a:r>
            <a:br>
              <a:rPr lang="en-US"/>
            </a:br>
            <a:r>
              <a:rPr lang="en-US" sz="3200"/>
              <a:t>Classification</a:t>
            </a:r>
          </a:p>
        </p:txBody>
      </p:sp>
      <p:sp>
        <p:nvSpPr>
          <p:cNvPr id="105475" name="Rectangle 3"/>
          <p:cNvSpPr>
            <a:spLocks noGrp="1" noChangeArrowheads="1"/>
          </p:cNvSpPr>
          <p:nvPr>
            <p:ph type="body" sz="half" idx="1"/>
          </p:nvPr>
        </p:nvSpPr>
        <p:spPr/>
        <p:txBody>
          <a:bodyPr/>
          <a:lstStyle/>
          <a:p>
            <a:endParaRPr lang="en-US" sz="2800"/>
          </a:p>
        </p:txBody>
      </p:sp>
      <p:sp>
        <p:nvSpPr>
          <p:cNvPr id="105476" name="Rectangle 4"/>
          <p:cNvSpPr>
            <a:spLocks noGrp="1" noChangeArrowheads="1"/>
          </p:cNvSpPr>
          <p:nvPr>
            <p:ph type="clipArt" sz="half" idx="2"/>
          </p:nvPr>
        </p:nvSpPr>
        <p:spPr/>
      </p:sp>
      <p:pic>
        <p:nvPicPr>
          <p:cNvPr id="105477" name="Picture 5" descr="Untitled-6"/>
          <p:cNvPicPr>
            <a:picLocks noChangeAspect="1" noChangeArrowheads="1"/>
          </p:cNvPicPr>
          <p:nvPr/>
        </p:nvPicPr>
        <p:blipFill>
          <a:blip r:embed="rId2" cstate="print"/>
          <a:srcRect/>
          <a:stretch>
            <a:fillRect/>
          </a:stretch>
        </p:blipFill>
        <p:spPr bwMode="auto">
          <a:xfrm>
            <a:off x="2133600" y="1981200"/>
            <a:ext cx="4876800" cy="4802188"/>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26"/>
          <p:cNvSpPr>
            <a:spLocks noGrp="1" noChangeArrowheads="1"/>
          </p:cNvSpPr>
          <p:nvPr>
            <p:ph type="title"/>
          </p:nvPr>
        </p:nvSpPr>
        <p:spPr>
          <a:xfrm>
            <a:off x="0" y="609600"/>
            <a:ext cx="9144000" cy="1143000"/>
          </a:xfrm>
        </p:spPr>
        <p:txBody>
          <a:bodyPr>
            <a:normAutofit fontScale="90000"/>
          </a:bodyPr>
          <a:lstStyle/>
          <a:p>
            <a:r>
              <a:rPr lang="en-US"/>
              <a:t>Naso-Orbital-Ethmoidal Fractures</a:t>
            </a:r>
            <a:br>
              <a:rPr lang="en-US"/>
            </a:br>
            <a:r>
              <a:rPr lang="en-US" sz="3200"/>
              <a:t>Management</a:t>
            </a:r>
          </a:p>
        </p:txBody>
      </p:sp>
      <p:sp>
        <p:nvSpPr>
          <p:cNvPr id="113667" name="Rectangle 1027"/>
          <p:cNvSpPr>
            <a:spLocks noGrp="1" noChangeArrowheads="1"/>
          </p:cNvSpPr>
          <p:nvPr>
            <p:ph type="body" idx="1"/>
          </p:nvPr>
        </p:nvSpPr>
        <p:spPr/>
        <p:txBody>
          <a:bodyPr/>
          <a:lstStyle/>
          <a:p>
            <a:r>
              <a:rPr lang="en-US"/>
              <a:t>Early open reduction</a:t>
            </a:r>
          </a:p>
          <a:p>
            <a:r>
              <a:rPr lang="en-US" b="1"/>
              <a:t>Four Objectives:</a:t>
            </a:r>
            <a:endParaRPr lang="en-US"/>
          </a:p>
          <a:p>
            <a:pPr lvl="1"/>
            <a:r>
              <a:rPr lang="en-US"/>
              <a:t>correct epicanthal folds</a:t>
            </a:r>
          </a:p>
          <a:p>
            <a:pPr lvl="1"/>
            <a:r>
              <a:rPr lang="en-US"/>
              <a:t>restore bony contour</a:t>
            </a:r>
          </a:p>
          <a:p>
            <a:pPr lvl="1"/>
            <a:r>
              <a:rPr lang="en-US"/>
              <a:t>reestablish lacrimal system continuity</a:t>
            </a:r>
          </a:p>
          <a:p>
            <a:pPr lvl="1"/>
            <a:r>
              <a:rPr lang="en-US"/>
              <a:t>medial canthoplasty / canthopexy</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26"/>
          <p:cNvSpPr>
            <a:spLocks noGrp="1" noChangeArrowheads="1"/>
          </p:cNvSpPr>
          <p:nvPr>
            <p:ph type="title"/>
          </p:nvPr>
        </p:nvSpPr>
        <p:spPr>
          <a:xfrm>
            <a:off x="0" y="609600"/>
            <a:ext cx="9144000" cy="1143000"/>
          </a:xfrm>
        </p:spPr>
        <p:txBody>
          <a:bodyPr>
            <a:normAutofit fontScale="90000"/>
          </a:bodyPr>
          <a:lstStyle/>
          <a:p>
            <a:r>
              <a:rPr lang="en-US"/>
              <a:t>Naso-Orbital-Ethmoidal Fractures</a:t>
            </a:r>
            <a:br>
              <a:rPr lang="en-US"/>
            </a:br>
            <a:r>
              <a:rPr lang="en-US" sz="3200"/>
              <a:t>Management</a:t>
            </a:r>
          </a:p>
        </p:txBody>
      </p:sp>
      <p:sp>
        <p:nvSpPr>
          <p:cNvPr id="114691" name="Rectangle 1027"/>
          <p:cNvSpPr>
            <a:spLocks noGrp="1" noChangeArrowheads="1"/>
          </p:cNvSpPr>
          <p:nvPr>
            <p:ph type="body" idx="1"/>
          </p:nvPr>
        </p:nvSpPr>
        <p:spPr/>
        <p:txBody>
          <a:bodyPr/>
          <a:lstStyle/>
          <a:p>
            <a:r>
              <a:rPr lang="en-US" b="1"/>
              <a:t>Wide Exposure</a:t>
            </a:r>
          </a:p>
          <a:p>
            <a:pPr lvl="1"/>
            <a:r>
              <a:rPr lang="en-US"/>
              <a:t>coronal incision</a:t>
            </a:r>
          </a:p>
          <a:p>
            <a:pPr lvl="1"/>
            <a:r>
              <a:rPr lang="en-US"/>
              <a:t>“open sky” - transverse across root of nose</a:t>
            </a:r>
          </a:p>
          <a:p>
            <a:pPr lvl="1"/>
            <a:r>
              <a:rPr lang="en-US"/>
              <a:t>vertical midline nasal</a:t>
            </a:r>
          </a:p>
          <a:p>
            <a:pPr lvl="1"/>
            <a:r>
              <a:rPr lang="en-US"/>
              <a:t>subciliary</a:t>
            </a:r>
          </a:p>
          <a:p>
            <a:pPr lvl="1"/>
            <a:r>
              <a:rPr lang="en-US"/>
              <a:t>buccal sulcus</a:t>
            </a:r>
          </a:p>
          <a:p>
            <a:pPr lvl="1"/>
            <a:r>
              <a:rPr lang="en-US"/>
              <a:t>extend existing lacerations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26"/>
          <p:cNvSpPr>
            <a:spLocks noGrp="1" noChangeArrowheads="1"/>
          </p:cNvSpPr>
          <p:nvPr>
            <p:ph type="title"/>
          </p:nvPr>
        </p:nvSpPr>
        <p:spPr>
          <a:xfrm>
            <a:off x="0" y="609600"/>
            <a:ext cx="9144000" cy="1143000"/>
          </a:xfrm>
        </p:spPr>
        <p:txBody>
          <a:bodyPr>
            <a:normAutofit fontScale="90000"/>
          </a:bodyPr>
          <a:lstStyle/>
          <a:p>
            <a:r>
              <a:rPr lang="en-US"/>
              <a:t>Naso-Orbital-Ethmoidal Fractures</a:t>
            </a:r>
            <a:br>
              <a:rPr lang="en-US"/>
            </a:br>
            <a:r>
              <a:rPr lang="en-US" sz="3200"/>
              <a:t>Management</a:t>
            </a:r>
          </a:p>
        </p:txBody>
      </p:sp>
      <p:sp>
        <p:nvSpPr>
          <p:cNvPr id="115715" name="Rectangle 1027"/>
          <p:cNvSpPr>
            <a:spLocks noGrp="1" noChangeArrowheads="1"/>
          </p:cNvSpPr>
          <p:nvPr>
            <p:ph type="body" idx="1"/>
          </p:nvPr>
        </p:nvSpPr>
        <p:spPr/>
        <p:txBody>
          <a:bodyPr/>
          <a:lstStyle/>
          <a:p>
            <a:r>
              <a:rPr lang="en-US"/>
              <a:t>Correct nasofrontal separation</a:t>
            </a:r>
          </a:p>
          <a:p>
            <a:pPr lvl="1"/>
            <a:r>
              <a:rPr lang="en-US"/>
              <a:t>Elevate nasal bones</a:t>
            </a:r>
          </a:p>
          <a:p>
            <a:r>
              <a:rPr lang="en-US"/>
              <a:t>Reduce comminuted nasal bones</a:t>
            </a:r>
          </a:p>
          <a:p>
            <a:r>
              <a:rPr lang="en-US"/>
              <a:t>Bone graft where needed</a:t>
            </a:r>
          </a:p>
          <a:p>
            <a:r>
              <a:rPr lang="en-US"/>
              <a:t>Explore septum</a:t>
            </a:r>
          </a:p>
          <a:p>
            <a:r>
              <a:rPr lang="en-US"/>
              <a:t>Stabilize nasomaxillary buttresses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smtClean="0"/>
              <a:t>Reconstruction sequence in upper facial unit fractures</a:t>
            </a:r>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838200" y="1701633"/>
            <a:ext cx="7696200" cy="50801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352800"/>
            <a:ext cx="7772400" cy="1362456"/>
          </a:xfrm>
        </p:spPr>
        <p:txBody>
          <a:bodyPr/>
          <a:lstStyle/>
          <a:p>
            <a:pPr algn="ctr"/>
            <a:r>
              <a:rPr lang="en-US" sz="8800" i="1" u="sng" dirty="0" smtClean="0"/>
              <a:t>THANK YOU</a:t>
            </a:r>
            <a:br>
              <a:rPr lang="en-US" sz="8800" i="1" u="sng" dirty="0" smtClean="0"/>
            </a:br>
            <a:endParaRPr lang="en-US" sz="8800" i="1" u="sng" dirty="0"/>
          </a:p>
        </p:txBody>
      </p:sp>
      <p:sp>
        <p:nvSpPr>
          <p:cNvPr id="5" name="Text Placeholder 4"/>
          <p:cNvSpPr>
            <a:spLocks noGrp="1"/>
          </p:cNvSpPr>
          <p:nvPr>
            <p:ph type="body" idx="1"/>
          </p:nvPr>
        </p:nvSpPr>
        <p:spPr>
          <a:xfrm>
            <a:off x="530352" y="1600200"/>
            <a:ext cx="7772400" cy="1509712"/>
          </a:xfrm>
        </p:spPr>
        <p:txBody>
          <a:bodyPr/>
          <a:lstStyle/>
          <a:p>
            <a:r>
              <a:rPr lang="en-US" b="1" dirty="0" smtClean="0"/>
              <a:t> </a:t>
            </a:r>
            <a:endParaRPr lang="en-US"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normAutofit fontScale="90000"/>
          </a:bodyPr>
          <a:lstStyle/>
          <a:p>
            <a:pPr algn="ctr">
              <a:lnSpc>
                <a:spcPct val="150000"/>
              </a:lnSpc>
            </a:pPr>
            <a:r>
              <a:rPr lang="en-US" dirty="0" smtClean="0"/>
              <a:t>Le Fort II (Pyramidal fracture)</a:t>
            </a:r>
            <a:br>
              <a:rPr lang="en-US" dirty="0" smtClean="0"/>
            </a:br>
            <a:endParaRPr lang="en-US" dirty="0"/>
          </a:p>
        </p:txBody>
      </p:sp>
      <p:sp>
        <p:nvSpPr>
          <p:cNvPr id="3" name="Content Placeholder 2"/>
          <p:cNvSpPr>
            <a:spLocks noGrp="1"/>
          </p:cNvSpPr>
          <p:nvPr>
            <p:ph sz="half" idx="1"/>
          </p:nvPr>
        </p:nvSpPr>
        <p:spPr>
          <a:xfrm>
            <a:off x="457200" y="1219200"/>
            <a:ext cx="5410200" cy="5638800"/>
          </a:xfrm>
        </p:spPr>
        <p:txBody>
          <a:bodyPr>
            <a:normAutofit fontScale="85000" lnSpcReduction="10000"/>
          </a:bodyPr>
          <a:lstStyle/>
          <a:p>
            <a:pPr>
              <a:lnSpc>
                <a:spcPct val="160000"/>
              </a:lnSpc>
            </a:pPr>
            <a:r>
              <a:rPr lang="en-US" dirty="0" smtClean="0"/>
              <a:t>In this fracture the maxilla will be separated from the base of the skull by fractures of the nasal bone and the frontal processes of maxillae. The fracture extends laterally through the </a:t>
            </a:r>
            <a:r>
              <a:rPr lang="en-US" dirty="0" err="1" smtClean="0"/>
              <a:t>lacrimal</a:t>
            </a:r>
            <a:r>
              <a:rPr lang="en-US" dirty="0" smtClean="0"/>
              <a:t> bones, floors of the Orbits, and inferiorly through the </a:t>
            </a:r>
            <a:r>
              <a:rPr lang="en-US" dirty="0" err="1" smtClean="0"/>
              <a:t>zygomaticomaxillary</a:t>
            </a:r>
            <a:r>
              <a:rPr lang="en-US" dirty="0" smtClean="0"/>
              <a:t> sutures, then passes </a:t>
            </a:r>
            <a:r>
              <a:rPr lang="en-US" dirty="0" err="1" smtClean="0"/>
              <a:t>posteriorly</a:t>
            </a:r>
            <a:r>
              <a:rPr lang="en-US" dirty="0" smtClean="0"/>
              <a:t> along the lateral wall of the maxilla, across the </a:t>
            </a:r>
            <a:r>
              <a:rPr lang="en-US" dirty="0" err="1" smtClean="0"/>
              <a:t>ptery-gomaxillary</a:t>
            </a:r>
            <a:r>
              <a:rPr lang="en-US" dirty="0" smtClean="0"/>
              <a:t> </a:t>
            </a:r>
            <a:r>
              <a:rPr lang="en-US" dirty="0" err="1" smtClean="0"/>
              <a:t>fossa</a:t>
            </a:r>
            <a:r>
              <a:rPr lang="en-US" dirty="0" smtClean="0"/>
              <a:t> and through the </a:t>
            </a:r>
            <a:r>
              <a:rPr lang="en-US" dirty="0" err="1" smtClean="0"/>
              <a:t>pterygoid</a:t>
            </a:r>
            <a:r>
              <a:rPr lang="en-US" dirty="0" smtClean="0"/>
              <a:t> plates.</a:t>
            </a:r>
            <a:endParaRPr lang="en-US" dirty="0"/>
          </a:p>
        </p:txBody>
      </p:sp>
      <p:pic>
        <p:nvPicPr>
          <p:cNvPr id="5" name="Picture 1034" descr="A02786-24-03"/>
          <p:cNvPicPr>
            <a:picLocks noGrp="1" noChangeAspect="1" noChangeArrowheads="1"/>
          </p:cNvPicPr>
          <p:nvPr>
            <p:ph sz="half" idx="2"/>
          </p:nvPr>
        </p:nvPicPr>
        <p:blipFill>
          <a:blip r:embed="rId2" cstate="print"/>
          <a:srcRect l="37736" r="32075"/>
          <a:stretch>
            <a:fillRect/>
          </a:stretch>
        </p:blipFill>
        <p:spPr>
          <a:xfrm>
            <a:off x="6400800" y="1206064"/>
            <a:ext cx="2743200" cy="5347136"/>
          </a:xfrm>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Le Fort III (Craniofacial </a:t>
            </a:r>
            <a:r>
              <a:rPr lang="en-US" dirty="0" err="1" smtClean="0"/>
              <a:t>dysjunction</a:t>
            </a:r>
            <a:r>
              <a:rPr lang="en-US" dirty="0" smtClean="0"/>
              <a:t>)</a:t>
            </a:r>
            <a:endParaRPr lang="en-US" dirty="0"/>
          </a:p>
        </p:txBody>
      </p:sp>
      <p:sp>
        <p:nvSpPr>
          <p:cNvPr id="3" name="Content Placeholder 2"/>
          <p:cNvSpPr>
            <a:spLocks noGrp="1"/>
          </p:cNvSpPr>
          <p:nvPr>
            <p:ph sz="half" idx="1"/>
          </p:nvPr>
        </p:nvSpPr>
        <p:spPr>
          <a:xfrm>
            <a:off x="457200" y="1295400"/>
            <a:ext cx="5029200" cy="5715000"/>
          </a:xfrm>
        </p:spPr>
        <p:txBody>
          <a:bodyPr>
            <a:normAutofit fontScale="85000" lnSpcReduction="10000"/>
          </a:bodyPr>
          <a:lstStyle/>
          <a:p>
            <a:pPr>
              <a:lnSpc>
                <a:spcPct val="160000"/>
              </a:lnSpc>
            </a:pPr>
            <a:r>
              <a:rPr lang="en-US" dirty="0" smtClean="0"/>
              <a:t>The fracture line passes the nasal bones and frontal processes of maxillae or </a:t>
            </a:r>
            <a:r>
              <a:rPr lang="en-US" dirty="0" err="1" smtClean="0"/>
              <a:t>nasofrontal</a:t>
            </a:r>
            <a:r>
              <a:rPr lang="en-US" dirty="0" smtClean="0"/>
              <a:t> and </a:t>
            </a:r>
            <a:r>
              <a:rPr lang="en-US" dirty="0" err="1" smtClean="0"/>
              <a:t>frontomaxilary</a:t>
            </a:r>
            <a:r>
              <a:rPr lang="en-US" dirty="0" smtClean="0"/>
              <a:t> sutures, across the floors of the orbit through the </a:t>
            </a:r>
            <a:r>
              <a:rPr lang="en-US" dirty="0" err="1" smtClean="0"/>
              <a:t>ethmoid</a:t>
            </a:r>
            <a:r>
              <a:rPr lang="en-US" dirty="0" smtClean="0"/>
              <a:t> and sphenoid sinuses and the </a:t>
            </a:r>
            <a:r>
              <a:rPr lang="en-US" dirty="0" err="1" smtClean="0"/>
              <a:t>zygomaticofrontal</a:t>
            </a:r>
            <a:r>
              <a:rPr lang="en-US" dirty="0" smtClean="0"/>
              <a:t> suture. It passes across both </a:t>
            </a:r>
            <a:r>
              <a:rPr lang="en-US" dirty="0" err="1" smtClean="0"/>
              <a:t>pterygoid</a:t>
            </a:r>
            <a:r>
              <a:rPr lang="en-US" dirty="0" smtClean="0"/>
              <a:t> plates where they arise from the sphenoid bone, so it separates the middle third from the cranium.</a:t>
            </a:r>
            <a:endParaRPr lang="en-US" dirty="0"/>
          </a:p>
        </p:txBody>
      </p:sp>
      <p:pic>
        <p:nvPicPr>
          <p:cNvPr id="5" name="Picture 1034" descr="A02786-24-03"/>
          <p:cNvPicPr>
            <a:picLocks noGrp="1" noChangeAspect="1" noChangeArrowheads="1"/>
          </p:cNvPicPr>
          <p:nvPr>
            <p:ph sz="half" idx="2"/>
          </p:nvPr>
        </p:nvPicPr>
        <p:blipFill>
          <a:blip r:embed="rId2" cstate="print"/>
          <a:srcRect l="73585"/>
          <a:stretch>
            <a:fillRect/>
          </a:stretch>
        </p:blipFill>
        <p:spPr>
          <a:xfrm>
            <a:off x="6392309" y="1371600"/>
            <a:ext cx="2065891" cy="5181600"/>
          </a:xfrm>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pPr algn="ctr"/>
            <a:r>
              <a:rPr lang="en-US" dirty="0" smtClean="0"/>
              <a:t>Modified Le Fort classification</a:t>
            </a:r>
            <a:endParaRPr lang="en-US" sz="3600" i="1" dirty="0"/>
          </a:p>
        </p:txBody>
      </p:sp>
      <p:sp>
        <p:nvSpPr>
          <p:cNvPr id="3" name="Content Placeholder 2"/>
          <p:cNvSpPr>
            <a:spLocks noGrp="1"/>
          </p:cNvSpPr>
          <p:nvPr>
            <p:ph idx="1"/>
          </p:nvPr>
        </p:nvSpPr>
        <p:spPr>
          <a:xfrm>
            <a:off x="457200" y="1676400"/>
            <a:ext cx="8229600" cy="5105400"/>
          </a:xfrm>
        </p:spPr>
        <p:txBody>
          <a:bodyPr/>
          <a:lstStyle/>
          <a:p>
            <a:r>
              <a:rPr lang="en-US" dirty="0" smtClean="0">
                <a:solidFill>
                  <a:schemeClr val="accent1"/>
                </a:solidFill>
              </a:rPr>
              <a:t>Le Fort I</a:t>
            </a:r>
            <a:r>
              <a:rPr lang="en-US" dirty="0" smtClean="0"/>
              <a:t> ...................Low maxillary fracture</a:t>
            </a:r>
          </a:p>
          <a:p>
            <a:r>
              <a:rPr lang="en-US" dirty="0" smtClean="0"/>
              <a:t>Le Fort I a .................Low maxillary fracture/multiple              			      segments</a:t>
            </a:r>
          </a:p>
          <a:p>
            <a:r>
              <a:rPr lang="fr-FR" dirty="0" smtClean="0">
                <a:solidFill>
                  <a:schemeClr val="accent1"/>
                </a:solidFill>
              </a:rPr>
              <a:t>Le Fort II</a:t>
            </a:r>
            <a:r>
              <a:rPr lang="fr-FR" dirty="0" smtClean="0"/>
              <a:t>...................Pyramidal fracture</a:t>
            </a:r>
          </a:p>
          <a:p>
            <a:r>
              <a:rPr lang="en-US" dirty="0" smtClean="0"/>
              <a:t>Le Fort II a.................Pyramidal and nasal fracture</a:t>
            </a:r>
          </a:p>
          <a:p>
            <a:r>
              <a:rPr lang="fr-FR" dirty="0" smtClean="0"/>
              <a:t>Le Fort II b.................Pyramidal and NOE fracture</a:t>
            </a:r>
          </a:p>
          <a:p>
            <a:r>
              <a:rPr lang="fr-FR" dirty="0" smtClean="0">
                <a:solidFill>
                  <a:schemeClr val="accent1"/>
                </a:solidFill>
              </a:rPr>
              <a:t>Le Fort III</a:t>
            </a:r>
            <a:r>
              <a:rPr lang="fr-FR" dirty="0" smtClean="0"/>
              <a:t>..................</a:t>
            </a:r>
            <a:r>
              <a:rPr lang="fr-FR" dirty="0" err="1" smtClean="0"/>
              <a:t>Craniofacial</a:t>
            </a:r>
            <a:r>
              <a:rPr lang="fr-FR" dirty="0" smtClean="0"/>
              <a:t> </a:t>
            </a:r>
            <a:r>
              <a:rPr lang="fr-FR" dirty="0" err="1" smtClean="0"/>
              <a:t>dysjunction</a:t>
            </a:r>
            <a:endParaRPr lang="fr-FR" dirty="0" smtClean="0"/>
          </a:p>
          <a:p>
            <a:r>
              <a:rPr lang="en-US" dirty="0" smtClean="0"/>
              <a:t>Le Fort III a................Craniofacial </a:t>
            </a:r>
            <a:r>
              <a:rPr lang="en-US" dirty="0" err="1" smtClean="0"/>
              <a:t>dysjunction</a:t>
            </a:r>
            <a:r>
              <a:rPr lang="en-US" dirty="0" smtClean="0"/>
              <a:t> and 			       nasal fracture</a:t>
            </a:r>
          </a:p>
          <a:p>
            <a:r>
              <a:rPr lang="fr-FR" dirty="0" smtClean="0"/>
              <a:t>Le Fort III b................</a:t>
            </a:r>
            <a:r>
              <a:rPr lang="fr-FR" dirty="0" err="1" smtClean="0"/>
              <a:t>Craniofacial</a:t>
            </a:r>
            <a:r>
              <a:rPr lang="fr-FR" dirty="0" smtClean="0"/>
              <a:t> </a:t>
            </a:r>
            <a:r>
              <a:rPr lang="fr-FR" dirty="0" err="1" smtClean="0"/>
              <a:t>dysjunction</a:t>
            </a:r>
            <a:r>
              <a:rPr lang="fr-FR" dirty="0" smtClean="0"/>
              <a:t> and 			       NOE fracture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Le Fort IV</a:t>
            </a:r>
            <a:endParaRPr lang="en-US" dirty="0"/>
          </a:p>
        </p:txBody>
      </p:sp>
      <p:sp>
        <p:nvSpPr>
          <p:cNvPr id="3" name="Content Placeholder 2"/>
          <p:cNvSpPr>
            <a:spLocks noGrp="1"/>
          </p:cNvSpPr>
          <p:nvPr>
            <p:ph idx="1"/>
          </p:nvPr>
        </p:nvSpPr>
        <p:spPr/>
        <p:txBody>
          <a:bodyPr>
            <a:normAutofit lnSpcReduction="10000"/>
          </a:bodyPr>
          <a:lstStyle/>
          <a:p>
            <a:pPr>
              <a:lnSpc>
                <a:spcPct val="150000"/>
              </a:lnSpc>
            </a:pPr>
            <a:r>
              <a:rPr lang="fr-FR" dirty="0" smtClean="0"/>
              <a:t>Le Fort IV ....................Le fort II or III and </a:t>
            </a:r>
            <a:r>
              <a:rPr lang="fr-FR" dirty="0" err="1" smtClean="0"/>
              <a:t>cranial</a:t>
            </a:r>
            <a:r>
              <a:rPr lang="fr-FR" dirty="0" smtClean="0"/>
              <a:t> base 			         fracture</a:t>
            </a:r>
          </a:p>
          <a:p>
            <a:pPr>
              <a:lnSpc>
                <a:spcPct val="150000"/>
              </a:lnSpc>
            </a:pPr>
            <a:r>
              <a:rPr lang="fr-FR" dirty="0" smtClean="0"/>
              <a:t>Le Fort IV a..................</a:t>
            </a:r>
            <a:r>
              <a:rPr lang="fr-FR" dirty="0" err="1" smtClean="0"/>
              <a:t>Supraorbital</a:t>
            </a:r>
            <a:r>
              <a:rPr lang="fr-FR" dirty="0" smtClean="0"/>
              <a:t> </a:t>
            </a:r>
            <a:r>
              <a:rPr lang="fr-FR" dirty="0" err="1" smtClean="0"/>
              <a:t>rim</a:t>
            </a:r>
            <a:r>
              <a:rPr lang="fr-FR" dirty="0" smtClean="0"/>
              <a:t> fracture</a:t>
            </a:r>
          </a:p>
          <a:p>
            <a:pPr>
              <a:lnSpc>
                <a:spcPct val="150000"/>
              </a:lnSpc>
            </a:pPr>
            <a:r>
              <a:rPr lang="en-US" dirty="0" smtClean="0"/>
              <a:t>Le Fort IV b..................Anterior cranial </a:t>
            </a:r>
            <a:r>
              <a:rPr lang="en-US" dirty="0" err="1" smtClean="0"/>
              <a:t>fossa</a:t>
            </a:r>
            <a:r>
              <a:rPr lang="en-US" dirty="0" smtClean="0"/>
              <a:t> and 			                   </a:t>
            </a:r>
            <a:r>
              <a:rPr lang="en-US" dirty="0" err="1" smtClean="0"/>
              <a:t>supraorbital</a:t>
            </a:r>
            <a:r>
              <a:rPr lang="en-US" dirty="0" smtClean="0"/>
              <a:t> rim fracture</a:t>
            </a:r>
          </a:p>
          <a:p>
            <a:pPr>
              <a:lnSpc>
                <a:spcPct val="150000"/>
              </a:lnSpc>
            </a:pPr>
            <a:r>
              <a:rPr lang="en-US" dirty="0" smtClean="0"/>
              <a:t>Le Fort IV c.................. Anterior cranial </a:t>
            </a:r>
            <a:r>
              <a:rPr lang="en-US" dirty="0" err="1" smtClean="0"/>
              <a:t>fossa</a:t>
            </a:r>
            <a:r>
              <a:rPr lang="en-US" dirty="0" smtClean="0"/>
              <a:t> and 				         orbital wall fracture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Rowe and William classification</a:t>
            </a:r>
            <a:endParaRPr lang="en-US" dirty="0"/>
          </a:p>
        </p:txBody>
      </p:sp>
      <p:sp>
        <p:nvSpPr>
          <p:cNvPr id="3" name="Content Placeholder 2"/>
          <p:cNvSpPr>
            <a:spLocks noGrp="1"/>
          </p:cNvSpPr>
          <p:nvPr>
            <p:ph idx="1"/>
          </p:nvPr>
        </p:nvSpPr>
        <p:spPr>
          <a:xfrm>
            <a:off x="457200" y="1600200"/>
            <a:ext cx="8229600" cy="4724400"/>
          </a:xfrm>
        </p:spPr>
        <p:txBody>
          <a:bodyPr>
            <a:normAutofit fontScale="85000" lnSpcReduction="20000"/>
          </a:bodyPr>
          <a:lstStyle/>
          <a:p>
            <a:pPr>
              <a:lnSpc>
                <a:spcPct val="160000"/>
              </a:lnSpc>
            </a:pPr>
            <a:r>
              <a:rPr lang="en-US" dirty="0" smtClean="0"/>
              <a:t>A-Fractures not involving the occlusion</a:t>
            </a:r>
          </a:p>
          <a:p>
            <a:pPr lvl="1">
              <a:lnSpc>
                <a:spcPct val="160000"/>
              </a:lnSpc>
              <a:buNone/>
            </a:pPr>
            <a:r>
              <a:rPr lang="en-US" dirty="0" smtClean="0"/>
              <a:t>1- Central region</a:t>
            </a:r>
          </a:p>
          <a:p>
            <a:pPr lvl="2">
              <a:lnSpc>
                <a:spcPct val="160000"/>
              </a:lnSpc>
              <a:buNone/>
            </a:pPr>
            <a:r>
              <a:rPr lang="en-US" dirty="0" smtClean="0"/>
              <a:t>a- Fracture of the nasal bones and/or nasal septum</a:t>
            </a:r>
          </a:p>
          <a:p>
            <a:pPr lvl="3">
              <a:lnSpc>
                <a:spcPct val="160000"/>
              </a:lnSpc>
            </a:pPr>
            <a:r>
              <a:rPr lang="en-US" dirty="0" smtClean="0"/>
              <a:t>Lateral nasal injuries</a:t>
            </a:r>
          </a:p>
          <a:p>
            <a:pPr lvl="3">
              <a:lnSpc>
                <a:spcPct val="160000"/>
              </a:lnSpc>
            </a:pPr>
            <a:r>
              <a:rPr lang="en-US" dirty="0" smtClean="0"/>
              <a:t>Anterior nasal injuries</a:t>
            </a:r>
          </a:p>
          <a:p>
            <a:pPr lvl="2">
              <a:lnSpc>
                <a:spcPct val="160000"/>
              </a:lnSpc>
              <a:buNone/>
            </a:pPr>
            <a:r>
              <a:rPr lang="en-US" dirty="0" smtClean="0"/>
              <a:t>b Fractures of the frontal process of the maxilla</a:t>
            </a:r>
          </a:p>
          <a:p>
            <a:pPr lvl="1">
              <a:lnSpc>
                <a:spcPct val="160000"/>
              </a:lnSpc>
              <a:buNone/>
            </a:pPr>
            <a:r>
              <a:rPr lang="en-US" dirty="0" smtClean="0"/>
              <a:t>    c Fractures of type (a) and (b) which extend into the frontal bone</a:t>
            </a:r>
          </a:p>
          <a:p>
            <a:pPr>
              <a:lnSpc>
                <a:spcPct val="160000"/>
              </a:lnSpc>
              <a:buNone/>
            </a:pPr>
            <a:r>
              <a:rPr lang="en-US" dirty="0" smtClean="0"/>
              <a:t>	2- Lateral region</a:t>
            </a:r>
          </a:p>
          <a:p>
            <a:pPr lvl="2">
              <a:lnSpc>
                <a:spcPct val="160000"/>
              </a:lnSpc>
            </a:pPr>
            <a:r>
              <a:rPr lang="en-US" dirty="0" smtClean="0"/>
              <a:t>Fractures involving the </a:t>
            </a:r>
            <a:r>
              <a:rPr lang="en-US" dirty="0" err="1" smtClean="0"/>
              <a:t>zygomatic</a:t>
            </a:r>
            <a:r>
              <a:rPr lang="en-US" dirty="0" smtClean="0"/>
              <a:t> bone, arch and ,maxilla (</a:t>
            </a:r>
            <a:r>
              <a:rPr lang="en-US" dirty="0" err="1" smtClean="0"/>
              <a:t>zygomatic</a:t>
            </a:r>
            <a:r>
              <a:rPr lang="en-US" dirty="0" smtClean="0"/>
              <a:t> Complex) excluding the </a:t>
            </a:r>
            <a:r>
              <a:rPr lang="en-US" dirty="0" err="1" smtClean="0"/>
              <a:t>dento</a:t>
            </a:r>
            <a:r>
              <a:rPr lang="en-US" dirty="0" smtClean="0"/>
              <a:t>-alveolar component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Rowe and William classification</a:t>
            </a:r>
            <a:endParaRPr lang="en-US" dirty="0"/>
          </a:p>
        </p:txBody>
      </p:sp>
      <p:sp>
        <p:nvSpPr>
          <p:cNvPr id="3" name="Content Placeholder 2"/>
          <p:cNvSpPr>
            <a:spLocks noGrp="1"/>
          </p:cNvSpPr>
          <p:nvPr>
            <p:ph idx="1"/>
          </p:nvPr>
        </p:nvSpPr>
        <p:spPr/>
        <p:txBody>
          <a:bodyPr/>
          <a:lstStyle/>
          <a:p>
            <a:pPr>
              <a:lnSpc>
                <a:spcPct val="150000"/>
              </a:lnSpc>
              <a:buNone/>
            </a:pPr>
            <a:r>
              <a:rPr lang="en-US" dirty="0" smtClean="0"/>
              <a:t>B-Fractures involving the occlusion</a:t>
            </a:r>
          </a:p>
          <a:p>
            <a:pPr lvl="1">
              <a:lnSpc>
                <a:spcPct val="150000"/>
              </a:lnSpc>
              <a:buNone/>
            </a:pPr>
            <a:r>
              <a:rPr lang="en-US" dirty="0" smtClean="0"/>
              <a:t>1- </a:t>
            </a:r>
            <a:r>
              <a:rPr lang="en-US" dirty="0" err="1" smtClean="0"/>
              <a:t>Dento</a:t>
            </a:r>
            <a:r>
              <a:rPr lang="en-US" dirty="0" smtClean="0"/>
              <a:t>-alveolar</a:t>
            </a:r>
          </a:p>
          <a:p>
            <a:pPr lvl="1">
              <a:lnSpc>
                <a:spcPct val="150000"/>
              </a:lnSpc>
              <a:buNone/>
            </a:pPr>
            <a:r>
              <a:rPr lang="en-US" dirty="0" smtClean="0"/>
              <a:t>2- </a:t>
            </a:r>
            <a:r>
              <a:rPr lang="en-US" dirty="0" err="1" smtClean="0"/>
              <a:t>Subzygomatic</a:t>
            </a:r>
            <a:endParaRPr lang="en-US" dirty="0" smtClean="0"/>
          </a:p>
          <a:p>
            <a:pPr lvl="2">
              <a:lnSpc>
                <a:spcPct val="150000"/>
              </a:lnSpc>
              <a:buNone/>
            </a:pPr>
            <a:r>
              <a:rPr lang="en-US" dirty="0" smtClean="0"/>
              <a:t>a- Le fort I</a:t>
            </a:r>
          </a:p>
          <a:p>
            <a:pPr lvl="2">
              <a:lnSpc>
                <a:spcPct val="150000"/>
              </a:lnSpc>
              <a:buNone/>
            </a:pPr>
            <a:r>
              <a:rPr lang="en-US" dirty="0" smtClean="0"/>
              <a:t>b- Le fort II</a:t>
            </a:r>
          </a:p>
          <a:p>
            <a:pPr lvl="1">
              <a:lnSpc>
                <a:spcPct val="150000"/>
              </a:lnSpc>
              <a:buNone/>
            </a:pPr>
            <a:r>
              <a:rPr lang="fr-FR" dirty="0" smtClean="0"/>
              <a:t>3- </a:t>
            </a:r>
            <a:r>
              <a:rPr lang="fr-FR" dirty="0" err="1" smtClean="0"/>
              <a:t>Suprazygomatic</a:t>
            </a:r>
            <a:r>
              <a:rPr lang="fr-FR" dirty="0" smtClean="0"/>
              <a:t> (Le fort III)</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Aetiology</a:t>
            </a:r>
            <a:endParaRPr lang="en-US" dirty="0"/>
          </a:p>
        </p:txBody>
      </p:sp>
      <p:sp>
        <p:nvSpPr>
          <p:cNvPr id="3" name="Content Placeholder 2"/>
          <p:cNvSpPr>
            <a:spLocks noGrp="1"/>
          </p:cNvSpPr>
          <p:nvPr>
            <p:ph idx="1"/>
          </p:nvPr>
        </p:nvSpPr>
        <p:spPr/>
        <p:txBody>
          <a:bodyPr/>
          <a:lstStyle/>
          <a:p>
            <a:pPr>
              <a:lnSpc>
                <a:spcPct val="150000"/>
              </a:lnSpc>
              <a:buNone/>
            </a:pPr>
            <a:r>
              <a:rPr lang="en-US" dirty="0" smtClean="0"/>
              <a:t>1- Assaults</a:t>
            </a:r>
          </a:p>
          <a:p>
            <a:pPr>
              <a:lnSpc>
                <a:spcPct val="150000"/>
              </a:lnSpc>
              <a:buNone/>
            </a:pPr>
            <a:r>
              <a:rPr lang="en-US" dirty="0" smtClean="0"/>
              <a:t>2- Falls</a:t>
            </a:r>
          </a:p>
          <a:p>
            <a:pPr>
              <a:lnSpc>
                <a:spcPct val="150000"/>
              </a:lnSpc>
              <a:buNone/>
            </a:pPr>
            <a:r>
              <a:rPr lang="en-US" dirty="0" smtClean="0"/>
              <a:t>3- Road traffic accidents</a:t>
            </a:r>
          </a:p>
          <a:p>
            <a:pPr>
              <a:lnSpc>
                <a:spcPct val="150000"/>
              </a:lnSpc>
              <a:buNone/>
            </a:pPr>
            <a:r>
              <a:rPr lang="en-US" dirty="0" smtClean="0"/>
              <a:t>4- Industrial injuries</a:t>
            </a:r>
          </a:p>
          <a:p>
            <a:pPr>
              <a:lnSpc>
                <a:spcPct val="150000"/>
              </a:lnSpc>
              <a:buNone/>
            </a:pPr>
            <a:r>
              <a:rPr lang="en-US" dirty="0" smtClean="0"/>
              <a:t>5- Sports injuries</a:t>
            </a:r>
          </a:p>
          <a:p>
            <a:pPr>
              <a:lnSpc>
                <a:spcPct val="150000"/>
              </a:lnSpc>
              <a:buNone/>
            </a:pPr>
            <a:r>
              <a:rPr lang="en-US" dirty="0" smtClean="0"/>
              <a:t>6- War injuries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dirty="0" smtClean="0"/>
              <a:t>Signs and symptoms</a:t>
            </a:r>
            <a:endParaRPr lang="en-US" dirty="0"/>
          </a:p>
        </p:txBody>
      </p:sp>
      <p:sp>
        <p:nvSpPr>
          <p:cNvPr id="3" name="Content Placeholder 2"/>
          <p:cNvSpPr>
            <a:spLocks noGrp="1"/>
          </p:cNvSpPr>
          <p:nvPr>
            <p:ph sz="half" idx="1"/>
          </p:nvPr>
        </p:nvSpPr>
        <p:spPr>
          <a:xfrm>
            <a:off x="457200" y="1524001"/>
            <a:ext cx="4038600" cy="4114800"/>
          </a:xfrm>
        </p:spPr>
        <p:txBody>
          <a:bodyPr>
            <a:normAutofit fontScale="70000" lnSpcReduction="20000"/>
          </a:bodyPr>
          <a:lstStyle/>
          <a:p>
            <a:pPr>
              <a:lnSpc>
                <a:spcPct val="170000"/>
              </a:lnSpc>
              <a:buNone/>
            </a:pPr>
            <a:r>
              <a:rPr lang="en-US" sz="2400" dirty="0" smtClean="0"/>
              <a:t>LEFORT I</a:t>
            </a:r>
          </a:p>
          <a:p>
            <a:pPr>
              <a:lnSpc>
                <a:spcPct val="170000"/>
              </a:lnSpc>
            </a:pPr>
            <a:r>
              <a:rPr lang="en-US" sz="2400" dirty="0" smtClean="0"/>
              <a:t> </a:t>
            </a:r>
            <a:r>
              <a:rPr lang="en-US" sz="2400" dirty="0" err="1" smtClean="0"/>
              <a:t>Extraoral</a:t>
            </a:r>
            <a:r>
              <a:rPr lang="en-US" sz="2400" dirty="0" smtClean="0"/>
              <a:t> – </a:t>
            </a:r>
          </a:p>
          <a:p>
            <a:pPr lvl="1">
              <a:lnSpc>
                <a:spcPct val="170000"/>
              </a:lnSpc>
            </a:pPr>
            <a:r>
              <a:rPr lang="en-US" dirty="0" smtClean="0"/>
              <a:t>Swelling of upper lip+/- laceration </a:t>
            </a:r>
          </a:p>
          <a:p>
            <a:pPr lvl="1">
              <a:lnSpc>
                <a:spcPct val="170000"/>
              </a:lnSpc>
            </a:pPr>
            <a:r>
              <a:rPr lang="en-US" dirty="0" smtClean="0"/>
              <a:t>Increase in Vertical dimension of face </a:t>
            </a:r>
          </a:p>
          <a:p>
            <a:pPr lvl="1">
              <a:lnSpc>
                <a:spcPct val="170000"/>
              </a:lnSpc>
            </a:pPr>
            <a:r>
              <a:rPr lang="en-US" dirty="0" smtClean="0"/>
              <a:t>Epistaxis </a:t>
            </a:r>
          </a:p>
          <a:p>
            <a:pPr lvl="1">
              <a:lnSpc>
                <a:spcPct val="170000"/>
              </a:lnSpc>
            </a:pPr>
            <a:r>
              <a:rPr lang="en-US" dirty="0" smtClean="0"/>
              <a:t>Pain during speech and mastication </a:t>
            </a:r>
          </a:p>
        </p:txBody>
      </p:sp>
      <p:sp>
        <p:nvSpPr>
          <p:cNvPr id="4" name="Content Placeholder 3"/>
          <p:cNvSpPr>
            <a:spLocks noGrp="1"/>
          </p:cNvSpPr>
          <p:nvPr>
            <p:ph sz="half" idx="2"/>
          </p:nvPr>
        </p:nvSpPr>
        <p:spPr>
          <a:xfrm>
            <a:off x="4038600" y="1371600"/>
            <a:ext cx="4648200" cy="5791200"/>
          </a:xfrm>
        </p:spPr>
        <p:txBody>
          <a:bodyPr>
            <a:normAutofit fontScale="70000" lnSpcReduction="20000"/>
          </a:bodyPr>
          <a:lstStyle/>
          <a:p>
            <a:pPr>
              <a:lnSpc>
                <a:spcPct val="170000"/>
              </a:lnSpc>
            </a:pPr>
            <a:r>
              <a:rPr lang="en-US" dirty="0" smtClean="0"/>
              <a:t>Intra-oral </a:t>
            </a:r>
          </a:p>
          <a:p>
            <a:pPr lvl="1">
              <a:lnSpc>
                <a:spcPct val="170000"/>
              </a:lnSpc>
            </a:pPr>
            <a:r>
              <a:rPr lang="en-US" dirty="0" err="1" smtClean="0"/>
              <a:t>Ecchymosis</a:t>
            </a:r>
            <a:r>
              <a:rPr lang="en-US" dirty="0" smtClean="0"/>
              <a:t> in </a:t>
            </a:r>
            <a:r>
              <a:rPr lang="en-US" dirty="0" err="1" smtClean="0"/>
              <a:t>buccal</a:t>
            </a:r>
            <a:r>
              <a:rPr lang="en-US" dirty="0" smtClean="0"/>
              <a:t> </a:t>
            </a:r>
            <a:r>
              <a:rPr lang="en-US" dirty="0" err="1" smtClean="0"/>
              <a:t>sulcus</a:t>
            </a:r>
            <a:r>
              <a:rPr lang="en-US" dirty="0" smtClean="0"/>
              <a:t> in </a:t>
            </a:r>
            <a:r>
              <a:rPr lang="en-US" dirty="0" err="1" smtClean="0"/>
              <a:t>zygomatic</a:t>
            </a:r>
            <a:r>
              <a:rPr lang="en-US" dirty="0" smtClean="0"/>
              <a:t> buttress region</a:t>
            </a:r>
          </a:p>
          <a:p>
            <a:pPr lvl="1">
              <a:lnSpc>
                <a:spcPct val="170000"/>
              </a:lnSpc>
            </a:pPr>
            <a:r>
              <a:rPr lang="en-US" dirty="0" smtClean="0"/>
              <a:t>Laceration in labial mucosa </a:t>
            </a:r>
          </a:p>
          <a:p>
            <a:pPr lvl="1">
              <a:lnSpc>
                <a:spcPct val="170000"/>
              </a:lnSpc>
            </a:pPr>
            <a:r>
              <a:rPr lang="en-US" dirty="0" smtClean="0"/>
              <a:t>Anterior open bite </a:t>
            </a:r>
          </a:p>
          <a:p>
            <a:pPr lvl="1">
              <a:lnSpc>
                <a:spcPct val="170000"/>
              </a:lnSpc>
            </a:pPr>
            <a:r>
              <a:rPr lang="en-US" dirty="0" smtClean="0"/>
              <a:t>Posterior gagging of occlusion </a:t>
            </a:r>
          </a:p>
          <a:p>
            <a:pPr lvl="1">
              <a:lnSpc>
                <a:spcPct val="170000"/>
              </a:lnSpc>
            </a:pPr>
            <a:r>
              <a:rPr lang="en-US" dirty="0" smtClean="0"/>
              <a:t>Tenderness over </a:t>
            </a:r>
            <a:r>
              <a:rPr lang="en-US" dirty="0" err="1" smtClean="0"/>
              <a:t>zygomatic</a:t>
            </a:r>
            <a:r>
              <a:rPr lang="en-US" dirty="0" smtClean="0"/>
              <a:t> buttress and nasal aperture. </a:t>
            </a:r>
          </a:p>
          <a:p>
            <a:pPr lvl="1">
              <a:lnSpc>
                <a:spcPct val="170000"/>
              </a:lnSpc>
            </a:pPr>
            <a:r>
              <a:rPr lang="en-US" dirty="0" smtClean="0"/>
              <a:t>Mobility of the Maxilla felt at the anterior nasal spine. </a:t>
            </a:r>
          </a:p>
          <a:p>
            <a:pPr lvl="1">
              <a:lnSpc>
                <a:spcPct val="170000"/>
              </a:lnSpc>
            </a:pPr>
            <a:r>
              <a:rPr lang="en-US" dirty="0" smtClean="0"/>
              <a:t>Percussion of upper teeth gives a dull “cracked pot sound” </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ctr"/>
            <a:r>
              <a:rPr lang="en-US" dirty="0" smtClean="0"/>
              <a:t>LEFORT – II </a:t>
            </a:r>
            <a:endParaRPr lang="en-US" dirty="0"/>
          </a:p>
        </p:txBody>
      </p:sp>
      <p:sp>
        <p:nvSpPr>
          <p:cNvPr id="3" name="Content Placeholder 2"/>
          <p:cNvSpPr>
            <a:spLocks noGrp="1"/>
          </p:cNvSpPr>
          <p:nvPr>
            <p:ph idx="1"/>
          </p:nvPr>
        </p:nvSpPr>
        <p:spPr>
          <a:xfrm>
            <a:off x="457200" y="1371600"/>
            <a:ext cx="8229600" cy="5486400"/>
          </a:xfrm>
        </p:spPr>
        <p:txBody>
          <a:bodyPr>
            <a:normAutofit fontScale="85000" lnSpcReduction="20000"/>
          </a:bodyPr>
          <a:lstStyle/>
          <a:p>
            <a:pPr>
              <a:lnSpc>
                <a:spcPct val="160000"/>
              </a:lnSpc>
            </a:pPr>
            <a:r>
              <a:rPr lang="en-US" dirty="0" err="1" smtClean="0"/>
              <a:t>Extraoral</a:t>
            </a:r>
            <a:endParaRPr lang="en-US" dirty="0" smtClean="0"/>
          </a:p>
          <a:p>
            <a:pPr lvl="1">
              <a:lnSpc>
                <a:spcPct val="160000"/>
              </a:lnSpc>
            </a:pPr>
            <a:r>
              <a:rPr lang="en-US" dirty="0" smtClean="0"/>
              <a:t> Gross facial edema, giving `moon face appearance`. </a:t>
            </a:r>
          </a:p>
          <a:p>
            <a:pPr lvl="1">
              <a:lnSpc>
                <a:spcPct val="160000"/>
              </a:lnSpc>
            </a:pPr>
            <a:r>
              <a:rPr lang="en-US" dirty="0" smtClean="0"/>
              <a:t>Increased vertical dimension with dish face deformity. </a:t>
            </a:r>
          </a:p>
          <a:p>
            <a:pPr lvl="1">
              <a:lnSpc>
                <a:spcPct val="160000"/>
              </a:lnSpc>
            </a:pPr>
            <a:r>
              <a:rPr lang="en-US" dirty="0" smtClean="0"/>
              <a:t>Bilateral </a:t>
            </a:r>
            <a:r>
              <a:rPr lang="en-US" dirty="0" err="1" smtClean="0"/>
              <a:t>circumorbital</a:t>
            </a:r>
            <a:r>
              <a:rPr lang="en-US" dirty="0" smtClean="0"/>
              <a:t> </a:t>
            </a:r>
            <a:r>
              <a:rPr lang="en-US" dirty="0" err="1" smtClean="0"/>
              <a:t>ecchymosis</a:t>
            </a:r>
            <a:r>
              <a:rPr lang="en-US" dirty="0" smtClean="0"/>
              <a:t> (`raccoons eye`) and edema. </a:t>
            </a:r>
          </a:p>
          <a:p>
            <a:pPr lvl="1">
              <a:lnSpc>
                <a:spcPct val="160000"/>
              </a:lnSpc>
            </a:pPr>
            <a:r>
              <a:rPr lang="en-US" dirty="0" err="1" smtClean="0"/>
              <a:t>Subconjunctival</a:t>
            </a:r>
            <a:r>
              <a:rPr lang="en-US" dirty="0" smtClean="0"/>
              <a:t> haemorrhage . </a:t>
            </a:r>
          </a:p>
          <a:p>
            <a:pPr lvl="1">
              <a:lnSpc>
                <a:spcPct val="160000"/>
              </a:lnSpc>
            </a:pPr>
            <a:r>
              <a:rPr lang="en-US" dirty="0" smtClean="0"/>
              <a:t>Widening of the </a:t>
            </a:r>
            <a:r>
              <a:rPr lang="en-US" dirty="0" err="1" smtClean="0"/>
              <a:t>intercanthal</a:t>
            </a:r>
            <a:r>
              <a:rPr lang="en-US" dirty="0" smtClean="0"/>
              <a:t> distance </a:t>
            </a:r>
          </a:p>
          <a:p>
            <a:pPr lvl="1">
              <a:lnSpc>
                <a:spcPct val="160000"/>
              </a:lnSpc>
            </a:pPr>
            <a:r>
              <a:rPr lang="en-US" dirty="0" smtClean="0"/>
              <a:t>Depression in the nasal region </a:t>
            </a:r>
          </a:p>
          <a:p>
            <a:pPr lvl="1">
              <a:lnSpc>
                <a:spcPct val="160000"/>
              </a:lnSpc>
            </a:pPr>
            <a:r>
              <a:rPr lang="en-US" dirty="0" smtClean="0"/>
              <a:t>Epistaxis </a:t>
            </a:r>
          </a:p>
          <a:p>
            <a:pPr lvl="1">
              <a:lnSpc>
                <a:spcPct val="160000"/>
              </a:lnSpc>
            </a:pPr>
            <a:r>
              <a:rPr lang="en-US" dirty="0" smtClean="0"/>
              <a:t>CSF </a:t>
            </a:r>
            <a:r>
              <a:rPr lang="en-US" dirty="0" err="1" smtClean="0"/>
              <a:t>rhinorrhoea</a:t>
            </a:r>
            <a:r>
              <a:rPr lang="en-US" dirty="0" smtClean="0"/>
              <a:t> may be present </a:t>
            </a:r>
          </a:p>
          <a:p>
            <a:pPr lvl="1">
              <a:lnSpc>
                <a:spcPct val="160000"/>
              </a:lnSpc>
            </a:pPr>
            <a:r>
              <a:rPr lang="en-US" dirty="0" err="1" smtClean="0"/>
              <a:t>Infraorbital</a:t>
            </a:r>
            <a:r>
              <a:rPr lang="en-US" dirty="0" smtClean="0"/>
              <a:t> nerve </a:t>
            </a:r>
            <a:r>
              <a:rPr lang="en-US" dirty="0" err="1" smtClean="0"/>
              <a:t>parasthesia</a:t>
            </a:r>
            <a:r>
              <a:rPr lang="en-US" dirty="0" smtClean="0"/>
              <a:t> . </a:t>
            </a:r>
          </a:p>
          <a:p>
            <a:pPr lvl="1">
              <a:lnSpc>
                <a:spcPct val="160000"/>
              </a:lnSpc>
            </a:pPr>
            <a:r>
              <a:rPr lang="en-US" dirty="0" smtClean="0"/>
              <a:t>Surgical emphysema from air of maxillary sinus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19200"/>
            <a:ext cx="8229600" cy="1143000"/>
          </a:xfrm>
        </p:spPr>
        <p:txBody>
          <a:bodyPr>
            <a:noAutofit/>
          </a:bodyPr>
          <a:lstStyle/>
          <a:p>
            <a:pPr algn="ctr"/>
            <a:r>
              <a:rPr lang="en-US" sz="4400" i="1" dirty="0" smtClean="0">
                <a:solidFill>
                  <a:schemeClr val="bg2">
                    <a:lumMod val="75000"/>
                  </a:schemeClr>
                </a:solidFill>
                <a:latin typeface="Cooper Black" pitchFamily="18" charset="0"/>
                <a:cs typeface="Aharoni" pitchFamily="2" charset="-79"/>
              </a:rPr>
              <a:t>DEFINITION </a:t>
            </a:r>
            <a:r>
              <a:rPr lang="en-US" sz="4400" i="1" dirty="0" smtClean="0">
                <a:latin typeface="Cooper Black" pitchFamily="18" charset="0"/>
                <a:cs typeface="Aharoni" pitchFamily="2" charset="-79"/>
              </a:rPr>
              <a:t/>
            </a:r>
            <a:br>
              <a:rPr lang="en-US" sz="4400" i="1" dirty="0" smtClean="0">
                <a:latin typeface="Cooper Black" pitchFamily="18" charset="0"/>
                <a:cs typeface="Aharoni" pitchFamily="2" charset="-79"/>
              </a:rPr>
            </a:br>
            <a:endParaRPr lang="en-US" sz="4400" i="1" dirty="0">
              <a:latin typeface="Cooper Black" pitchFamily="18" charset="0"/>
              <a:cs typeface="Aharoni" pitchFamily="2" charset="-79"/>
            </a:endParaRPr>
          </a:p>
        </p:txBody>
      </p:sp>
      <p:sp>
        <p:nvSpPr>
          <p:cNvPr id="9" name="Content Placeholder 8"/>
          <p:cNvSpPr>
            <a:spLocks noGrp="1"/>
          </p:cNvSpPr>
          <p:nvPr>
            <p:ph sz="half" idx="2"/>
          </p:nvPr>
        </p:nvSpPr>
        <p:spPr>
          <a:xfrm>
            <a:off x="4114800" y="1828800"/>
            <a:ext cx="4572000" cy="5791200"/>
          </a:xfrm>
        </p:spPr>
        <p:txBody>
          <a:bodyPr>
            <a:noAutofit/>
          </a:bodyPr>
          <a:lstStyle/>
          <a:p>
            <a:pPr>
              <a:lnSpc>
                <a:spcPct val="150000"/>
              </a:lnSpc>
            </a:pPr>
            <a:r>
              <a:rPr lang="en-US" sz="1600" b="1" i="1" dirty="0" smtClean="0"/>
              <a:t>AN AREA  BOUNDED  </a:t>
            </a:r>
            <a:r>
              <a:rPr lang="en-US" sz="1600" b="1" i="1" dirty="0" smtClean="0">
                <a:solidFill>
                  <a:schemeClr val="accent1">
                    <a:lumMod val="60000"/>
                    <a:lumOff val="40000"/>
                  </a:schemeClr>
                </a:solidFill>
              </a:rPr>
              <a:t>SUPERIORLY  </a:t>
            </a:r>
            <a:r>
              <a:rPr lang="en-US" sz="1600" b="1" i="1" dirty="0" smtClean="0"/>
              <a:t>BY  A LINE  DRAWN  ACROSS  THE   SKULL FROM  ZYGOMATICOFRONTAL SUTURE  OF ONE SIDE, ACROSS  THE FRONTONASAL  AND FRONTOMAXILLARY  SUTURE  TO THE  ZYGOMATICOFRONTAL SUTURE ON OPPOSITE  SIDE, </a:t>
            </a:r>
            <a:r>
              <a:rPr lang="en-US" sz="1600" b="1" i="1" dirty="0" smtClean="0">
                <a:solidFill>
                  <a:schemeClr val="accent1">
                    <a:lumMod val="60000"/>
                    <a:lumOff val="40000"/>
                  </a:schemeClr>
                </a:solidFill>
              </a:rPr>
              <a:t>INFERIORLY</a:t>
            </a:r>
            <a:r>
              <a:rPr lang="en-US" sz="1600" b="1" i="1" dirty="0" smtClean="0"/>
              <a:t>  BY  OCCLUSAL  PLANE OF  UPPER  TEETH</a:t>
            </a:r>
            <a:r>
              <a:rPr lang="en-US" sz="1600" b="1" i="1" dirty="0" smtClean="0">
                <a:solidFill>
                  <a:schemeClr val="accent1">
                    <a:lumMod val="60000"/>
                    <a:lumOff val="40000"/>
                  </a:schemeClr>
                </a:solidFill>
              </a:rPr>
              <a:t>, POSTERIORLY</a:t>
            </a:r>
            <a:r>
              <a:rPr lang="en-US" sz="1600" b="1" i="1" dirty="0" smtClean="0"/>
              <a:t>, THE  REGION  IS DEMARCATED BY SPHENOETHMOIDAL  JUNCTION, BUT  INCLUDES  THE  FREE  MARGIN  OF  THE  PTERYGOID  LAMINAE  OF  THE  SPHENOID  BONE  INFERIORLY .</a:t>
            </a:r>
          </a:p>
        </p:txBody>
      </p:sp>
      <p:pic>
        <p:nvPicPr>
          <p:cNvPr id="6" name="Picture 4"/>
          <p:cNvPicPr>
            <a:picLocks noGrp="1" noChangeAspect="1" noChangeArrowheads="1"/>
          </p:cNvPicPr>
          <p:nvPr>
            <p:ph sz="half" idx="1"/>
          </p:nvPr>
        </p:nvPicPr>
        <p:blipFill>
          <a:blip r:embed="rId2" cstate="print"/>
          <a:srcRect/>
          <a:stretch>
            <a:fillRect/>
          </a:stretch>
        </p:blipFill>
        <p:spPr>
          <a:xfrm>
            <a:off x="304800" y="1905000"/>
            <a:ext cx="3733799" cy="4572000"/>
          </a:xfrm>
          <a:noFill/>
        </p:spPr>
      </p:pic>
      <p:sp>
        <p:nvSpPr>
          <p:cNvPr id="7" name="AutoShape 7"/>
          <p:cNvSpPr>
            <a:spLocks noChangeArrowheads="1"/>
          </p:cNvSpPr>
          <p:nvPr/>
        </p:nvSpPr>
        <p:spPr bwMode="auto">
          <a:xfrm>
            <a:off x="1447800" y="3657600"/>
            <a:ext cx="457200" cy="30480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en-US"/>
          </a:p>
        </p:txBody>
      </p:sp>
      <p:sp>
        <p:nvSpPr>
          <p:cNvPr id="8" name="AutoShape 8"/>
          <p:cNvSpPr>
            <a:spLocks noChangeArrowheads="1"/>
          </p:cNvSpPr>
          <p:nvPr/>
        </p:nvSpPr>
        <p:spPr bwMode="auto">
          <a:xfrm>
            <a:off x="1828800" y="4953000"/>
            <a:ext cx="457200" cy="381000"/>
          </a:xfrm>
          <a:prstGeom prst="rightArrow">
            <a:avLst>
              <a:gd name="adj1" fmla="val 50000"/>
              <a:gd name="adj2" fmla="val 300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438400"/>
            <a:ext cx="3276600" cy="533400"/>
          </a:xfrm>
        </p:spPr>
        <p:txBody>
          <a:bodyPr>
            <a:normAutofit fontScale="90000"/>
          </a:bodyPr>
          <a:lstStyle/>
          <a:p>
            <a:r>
              <a:rPr lang="en-US" dirty="0" err="1" smtClean="0">
                <a:solidFill>
                  <a:schemeClr val="tx1"/>
                </a:solidFill>
              </a:rPr>
              <a:t>Racoon</a:t>
            </a:r>
            <a:r>
              <a:rPr lang="en-US" dirty="0" smtClean="0">
                <a:solidFill>
                  <a:schemeClr val="tx1"/>
                </a:solidFill>
              </a:rPr>
              <a:t> eyes</a:t>
            </a:r>
            <a:endParaRPr lang="en-US" dirty="0">
              <a:solidFill>
                <a:schemeClr val="tx1"/>
              </a:solidFill>
            </a:endParaRPr>
          </a:p>
        </p:txBody>
      </p:sp>
      <p:pic>
        <p:nvPicPr>
          <p:cNvPr id="9" name="Picture 4"/>
          <p:cNvPicPr>
            <a:picLocks noGrp="1" noChangeAspect="1" noChangeArrowheads="1"/>
          </p:cNvPicPr>
          <p:nvPr>
            <p:ph sz="half" idx="1"/>
          </p:nvPr>
        </p:nvPicPr>
        <p:blipFill>
          <a:blip r:embed="rId2" cstate="print"/>
          <a:srcRect/>
          <a:stretch>
            <a:fillRect/>
          </a:stretch>
        </p:blipFill>
        <p:spPr>
          <a:xfrm>
            <a:off x="457200" y="3367616"/>
            <a:ext cx="3521075" cy="2347384"/>
          </a:xfrm>
          <a:noFill/>
        </p:spPr>
      </p:pic>
      <p:pic>
        <p:nvPicPr>
          <p:cNvPr id="11" name="Picture 4" descr="SubconjunctivalHemorrhage2"/>
          <p:cNvPicPr>
            <a:picLocks noChangeAspect="1" noChangeArrowheads="1"/>
          </p:cNvPicPr>
          <p:nvPr/>
        </p:nvPicPr>
        <p:blipFill>
          <a:blip r:embed="rId3" cstate="print"/>
          <a:srcRect/>
          <a:stretch>
            <a:fillRect/>
          </a:stretch>
        </p:blipFill>
        <p:spPr>
          <a:xfrm>
            <a:off x="5111750" y="3349625"/>
            <a:ext cx="3041650" cy="2517775"/>
          </a:xfrm>
          <a:prstGeom prst="rect">
            <a:avLst/>
          </a:prstGeom>
          <a:noFill/>
        </p:spPr>
      </p:pic>
      <p:sp>
        <p:nvSpPr>
          <p:cNvPr id="7" name="Content Placeholder 6"/>
          <p:cNvSpPr>
            <a:spLocks noGrp="1"/>
          </p:cNvSpPr>
          <p:nvPr>
            <p:ph sz="half" idx="2"/>
          </p:nvPr>
        </p:nvSpPr>
        <p:spPr>
          <a:xfrm>
            <a:off x="5257800" y="2148685"/>
            <a:ext cx="4038600" cy="899315"/>
          </a:xfrm>
        </p:spPr>
        <p:txBody>
          <a:bodyPr/>
          <a:lstStyle/>
          <a:p>
            <a:pPr>
              <a:buNone/>
            </a:pPr>
            <a:r>
              <a:rPr lang="en-US" dirty="0" smtClean="0"/>
              <a:t>	</a:t>
            </a:r>
            <a:r>
              <a:rPr lang="en-US" dirty="0" err="1" smtClean="0"/>
              <a:t>Subconjuctival</a:t>
            </a:r>
            <a:r>
              <a:rPr lang="en-US" dirty="0" smtClean="0"/>
              <a:t> haemorrhage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LEFORT - II</a:t>
            </a:r>
            <a:endParaRPr lang="en-US" dirty="0"/>
          </a:p>
        </p:txBody>
      </p:sp>
      <p:sp>
        <p:nvSpPr>
          <p:cNvPr id="3" name="Content Placeholder 2"/>
          <p:cNvSpPr>
            <a:spLocks noGrp="1"/>
          </p:cNvSpPr>
          <p:nvPr>
            <p:ph idx="1"/>
          </p:nvPr>
        </p:nvSpPr>
        <p:spPr/>
        <p:txBody>
          <a:bodyPr/>
          <a:lstStyle/>
          <a:p>
            <a:r>
              <a:rPr lang="en-US" dirty="0" smtClean="0"/>
              <a:t>Intra-oral </a:t>
            </a:r>
          </a:p>
          <a:p>
            <a:pPr lvl="1"/>
            <a:r>
              <a:rPr lang="en-US" dirty="0" err="1" smtClean="0"/>
              <a:t>Retropositioning</a:t>
            </a:r>
            <a:r>
              <a:rPr lang="en-US" dirty="0" smtClean="0"/>
              <a:t> of the maxilla</a:t>
            </a:r>
          </a:p>
          <a:p>
            <a:pPr lvl="1"/>
            <a:r>
              <a:rPr lang="en-US" dirty="0" smtClean="0"/>
              <a:t> Laceration of the hard and soft palate seen if there is fracture in </a:t>
            </a:r>
            <a:r>
              <a:rPr lang="en-US" dirty="0" err="1" smtClean="0"/>
              <a:t>midpalatine</a:t>
            </a:r>
            <a:r>
              <a:rPr lang="en-US" dirty="0" smtClean="0"/>
              <a:t> region. </a:t>
            </a:r>
          </a:p>
          <a:p>
            <a:pPr lvl="1"/>
            <a:r>
              <a:rPr lang="en-US" dirty="0" err="1" smtClean="0"/>
              <a:t>Echymosis</a:t>
            </a:r>
            <a:r>
              <a:rPr lang="en-US" dirty="0" smtClean="0"/>
              <a:t> in </a:t>
            </a:r>
            <a:r>
              <a:rPr lang="en-US" dirty="0" err="1" smtClean="0"/>
              <a:t>buccal</a:t>
            </a:r>
            <a:r>
              <a:rPr lang="en-US" dirty="0" smtClean="0"/>
              <a:t> vestibule </a:t>
            </a:r>
          </a:p>
          <a:p>
            <a:pPr lvl="1"/>
            <a:r>
              <a:rPr lang="en-US" dirty="0" smtClean="0"/>
              <a:t>Percussion gives cracked pot sound </a:t>
            </a:r>
          </a:p>
          <a:p>
            <a:pPr lvl="1"/>
            <a:r>
              <a:rPr lang="en-US" dirty="0" smtClean="0"/>
              <a:t>Mobility elicited at </a:t>
            </a:r>
            <a:r>
              <a:rPr lang="en-US" dirty="0" err="1" smtClean="0"/>
              <a:t>infraorbital</a:t>
            </a:r>
            <a:r>
              <a:rPr lang="en-US" dirty="0" smtClean="0"/>
              <a:t> ridge.</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smtClean="0"/>
              <a:t>LEFORT - III</a:t>
            </a:r>
            <a:endParaRPr lang="en-US" dirty="0"/>
          </a:p>
        </p:txBody>
      </p:sp>
      <p:sp>
        <p:nvSpPr>
          <p:cNvPr id="3" name="Content Placeholder 2"/>
          <p:cNvSpPr>
            <a:spLocks noGrp="1"/>
          </p:cNvSpPr>
          <p:nvPr>
            <p:ph idx="1"/>
          </p:nvPr>
        </p:nvSpPr>
        <p:spPr>
          <a:xfrm>
            <a:off x="457200" y="1600200"/>
            <a:ext cx="8229600" cy="4724400"/>
          </a:xfrm>
        </p:spPr>
        <p:txBody>
          <a:bodyPr>
            <a:normAutofit lnSpcReduction="10000"/>
          </a:bodyPr>
          <a:lstStyle/>
          <a:p>
            <a:pPr>
              <a:lnSpc>
                <a:spcPct val="150000"/>
              </a:lnSpc>
            </a:pPr>
            <a:r>
              <a:rPr lang="en-US" dirty="0" smtClean="0"/>
              <a:t>Symptoms and signs of Le fort II in addition to the following</a:t>
            </a:r>
          </a:p>
          <a:p>
            <a:pPr lvl="1">
              <a:lnSpc>
                <a:spcPct val="150000"/>
              </a:lnSpc>
            </a:pPr>
            <a:r>
              <a:rPr lang="en-US" dirty="0" smtClean="0"/>
              <a:t>Tenderness and </a:t>
            </a:r>
            <a:r>
              <a:rPr lang="en-US" dirty="0" err="1" smtClean="0"/>
              <a:t>seperation</a:t>
            </a:r>
            <a:r>
              <a:rPr lang="en-US" dirty="0" smtClean="0"/>
              <a:t> of F-Z sutures producing lengthening of the face and lowering of the occular level. </a:t>
            </a:r>
          </a:p>
          <a:p>
            <a:pPr lvl="1">
              <a:lnSpc>
                <a:spcPct val="150000"/>
              </a:lnSpc>
            </a:pPr>
            <a:r>
              <a:rPr lang="en-US" dirty="0" err="1" smtClean="0"/>
              <a:t>Enopthalmos</a:t>
            </a:r>
            <a:r>
              <a:rPr lang="en-US" dirty="0" smtClean="0"/>
              <a:t> , </a:t>
            </a:r>
            <a:r>
              <a:rPr lang="en-US" dirty="0" err="1" smtClean="0"/>
              <a:t>diplopia</a:t>
            </a:r>
            <a:r>
              <a:rPr lang="en-US" dirty="0" smtClean="0"/>
              <a:t> or impairment of vision, </a:t>
            </a:r>
            <a:r>
              <a:rPr lang="en-US" dirty="0" err="1" smtClean="0"/>
              <a:t>temproray</a:t>
            </a:r>
            <a:r>
              <a:rPr lang="en-US" dirty="0" smtClean="0"/>
              <a:t> blindness. </a:t>
            </a:r>
          </a:p>
          <a:p>
            <a:pPr lvl="1">
              <a:lnSpc>
                <a:spcPct val="150000"/>
              </a:lnSpc>
            </a:pPr>
            <a:r>
              <a:rPr lang="en-US" dirty="0" smtClean="0"/>
              <a:t>Flattening and widening, deviation of nasal bridge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7"/>
          <p:cNvSpPr>
            <a:spLocks noGrp="1"/>
          </p:cNvSpPr>
          <p:nvPr>
            <p:ph type="sldNum" sz="quarter" idx="12"/>
          </p:nvPr>
        </p:nvSpPr>
        <p:spPr/>
        <p:txBody>
          <a:bodyPr/>
          <a:lstStyle/>
          <a:p>
            <a:pPr>
              <a:defRPr/>
            </a:pPr>
            <a:fld id="{F6D4506F-7611-404F-B0F9-E8B2F9DBFFBD}" type="slidenum">
              <a:rPr lang="en-US"/>
              <a:pPr>
                <a:defRPr/>
              </a:pPr>
              <a:t>23</a:t>
            </a:fld>
            <a:endParaRPr lang="en-US"/>
          </a:p>
        </p:txBody>
      </p:sp>
      <p:sp>
        <p:nvSpPr>
          <p:cNvPr id="32772" name="Rectangle 4"/>
          <p:cNvSpPr>
            <a:spLocks noGrp="1" noChangeArrowheads="1"/>
          </p:cNvSpPr>
          <p:nvPr>
            <p:ph type="title"/>
          </p:nvPr>
        </p:nvSpPr>
        <p:spPr>
          <a:xfrm>
            <a:off x="457200" y="685800"/>
            <a:ext cx="8229600" cy="255587"/>
          </a:xfrm>
        </p:spPr>
        <p:txBody>
          <a:bodyPr>
            <a:normAutofit fontScale="90000"/>
          </a:bodyPr>
          <a:lstStyle/>
          <a:p>
            <a:pPr algn="ctr" eaLnBrk="1" hangingPunct="1">
              <a:defRPr/>
            </a:pPr>
            <a:r>
              <a:rPr lang="en-US" sz="4000" dirty="0" err="1" smtClean="0"/>
              <a:t>Radiodiagnosis</a:t>
            </a:r>
            <a:endParaRPr lang="en-US" sz="4000" dirty="0" smtClean="0"/>
          </a:p>
        </p:txBody>
      </p:sp>
      <p:sp>
        <p:nvSpPr>
          <p:cNvPr id="32773" name="Rectangle 5"/>
          <p:cNvSpPr>
            <a:spLocks noGrp="1" noChangeArrowheads="1"/>
          </p:cNvSpPr>
          <p:nvPr>
            <p:ph type="body" sz="half" idx="1"/>
          </p:nvPr>
        </p:nvSpPr>
        <p:spPr>
          <a:xfrm>
            <a:off x="381000" y="1219200"/>
            <a:ext cx="4038600" cy="5334000"/>
          </a:xfrm>
        </p:spPr>
        <p:txBody>
          <a:bodyPr/>
          <a:lstStyle/>
          <a:p>
            <a:pPr eaLnBrk="1" hangingPunct="1">
              <a:buFont typeface="Wingdings" pitchFamily="2" charset="2"/>
              <a:buNone/>
              <a:defRPr/>
            </a:pPr>
            <a:r>
              <a:rPr lang="en-US" sz="2800" b="1" dirty="0" smtClean="0"/>
              <a:t>Plain radiograph</a:t>
            </a:r>
          </a:p>
          <a:p>
            <a:pPr eaLnBrk="1" hangingPunct="1">
              <a:defRPr/>
            </a:pPr>
            <a:r>
              <a:rPr lang="en-US" sz="2800" dirty="0" err="1" smtClean="0"/>
              <a:t>Occipitomental</a:t>
            </a:r>
            <a:endParaRPr lang="en-US" sz="2800" dirty="0" smtClean="0"/>
          </a:p>
          <a:p>
            <a:pPr eaLnBrk="1" hangingPunct="1">
              <a:buFont typeface="Wingdings" pitchFamily="2" charset="2"/>
              <a:buNone/>
              <a:defRPr/>
            </a:pPr>
            <a:r>
              <a:rPr lang="en-US" sz="1800" dirty="0" smtClean="0">
                <a:solidFill>
                  <a:schemeClr val="folHlink"/>
                </a:solidFill>
              </a:rPr>
              <a:t>(10 or 30 degree)</a:t>
            </a:r>
            <a:r>
              <a:rPr lang="en-US" sz="2800" dirty="0" smtClean="0"/>
              <a:t> </a:t>
            </a:r>
          </a:p>
          <a:p>
            <a:pPr eaLnBrk="1" hangingPunct="1">
              <a:defRPr/>
            </a:pPr>
            <a:r>
              <a:rPr lang="en-US" sz="2800" dirty="0" smtClean="0"/>
              <a:t>Water’s view</a:t>
            </a:r>
          </a:p>
          <a:p>
            <a:pPr eaLnBrk="1" hangingPunct="1">
              <a:buFont typeface="Wingdings" pitchFamily="2" charset="2"/>
              <a:buNone/>
              <a:defRPr/>
            </a:pPr>
            <a:r>
              <a:rPr lang="en-US" sz="1800" dirty="0" smtClean="0">
                <a:solidFill>
                  <a:schemeClr val="folHlink"/>
                </a:solidFill>
              </a:rPr>
              <a:t>Suitable for isolated orbital fracture</a:t>
            </a:r>
          </a:p>
        </p:txBody>
      </p:sp>
      <p:pic>
        <p:nvPicPr>
          <p:cNvPr id="17413" name="Picture 6"/>
          <p:cNvPicPr>
            <a:picLocks noGrp="1" noChangeAspect="1" noChangeArrowheads="1"/>
          </p:cNvPicPr>
          <p:nvPr>
            <p:ph sz="quarter" idx="2"/>
          </p:nvPr>
        </p:nvPicPr>
        <p:blipFill>
          <a:blip r:embed="rId2" cstate="print"/>
          <a:srcRect/>
          <a:stretch>
            <a:fillRect/>
          </a:stretch>
        </p:blipFill>
        <p:spPr>
          <a:xfrm>
            <a:off x="4953000" y="4114800"/>
            <a:ext cx="2847975" cy="2185988"/>
          </a:xfrm>
        </p:spPr>
      </p:pic>
      <p:pic>
        <p:nvPicPr>
          <p:cNvPr id="17414" name="Picture 7"/>
          <p:cNvPicPr>
            <a:picLocks noGrp="1" noChangeAspect="1" noChangeArrowheads="1"/>
          </p:cNvPicPr>
          <p:nvPr>
            <p:ph sz="quarter" idx="3"/>
          </p:nvPr>
        </p:nvPicPr>
        <p:blipFill>
          <a:blip r:embed="rId3" cstate="print"/>
          <a:srcRect/>
          <a:stretch>
            <a:fillRect/>
          </a:stretch>
        </p:blipFill>
        <p:spPr>
          <a:xfrm>
            <a:off x="990600" y="3733800"/>
            <a:ext cx="2217738" cy="2895600"/>
          </a:xfrm>
          <a:noFill/>
        </p:spPr>
      </p:pic>
      <p:pic>
        <p:nvPicPr>
          <p:cNvPr id="17415" name="Picture 9" descr="Dolan: "/>
          <p:cNvPicPr>
            <a:picLocks noChangeAspect="1" noChangeArrowheads="1"/>
          </p:cNvPicPr>
          <p:nvPr/>
        </p:nvPicPr>
        <p:blipFill>
          <a:blip r:embed="rId4" cstate="print"/>
          <a:srcRect/>
          <a:stretch>
            <a:fillRect/>
          </a:stretch>
        </p:blipFill>
        <p:spPr bwMode="auto">
          <a:xfrm>
            <a:off x="4800600" y="1143000"/>
            <a:ext cx="3200400" cy="215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pPr>
              <a:defRPr/>
            </a:pPr>
            <a:fld id="{488E12B5-D224-4D43-B7D2-D572DB50A5E2}" type="slidenum">
              <a:rPr lang="en-US"/>
              <a:pPr>
                <a:defRPr/>
              </a:pPr>
              <a:t>24</a:t>
            </a:fld>
            <a:endParaRPr lang="en-US"/>
          </a:p>
        </p:txBody>
      </p:sp>
      <p:sp>
        <p:nvSpPr>
          <p:cNvPr id="34818" name="Rectangle 2"/>
          <p:cNvSpPr>
            <a:spLocks noGrp="1" noChangeArrowheads="1"/>
          </p:cNvSpPr>
          <p:nvPr>
            <p:ph type="title"/>
          </p:nvPr>
        </p:nvSpPr>
        <p:spPr>
          <a:xfrm>
            <a:off x="533400" y="381000"/>
            <a:ext cx="5486400" cy="560388"/>
          </a:xfrm>
        </p:spPr>
        <p:txBody>
          <a:bodyPr/>
          <a:lstStyle/>
          <a:p>
            <a:pPr algn="ctr">
              <a:defRPr/>
            </a:pPr>
            <a:r>
              <a:rPr lang="en-US" sz="3200" dirty="0" err="1" smtClean="0"/>
              <a:t>Radiodiagnosis</a:t>
            </a:r>
            <a:endParaRPr lang="en-US" sz="3200" dirty="0" smtClean="0"/>
          </a:p>
        </p:txBody>
      </p:sp>
      <p:sp>
        <p:nvSpPr>
          <p:cNvPr id="34820" name="Rectangle 4"/>
          <p:cNvSpPr>
            <a:spLocks noGrp="1" noChangeArrowheads="1"/>
          </p:cNvSpPr>
          <p:nvPr>
            <p:ph type="body" sz="half" idx="1"/>
          </p:nvPr>
        </p:nvSpPr>
        <p:spPr/>
        <p:txBody>
          <a:bodyPr/>
          <a:lstStyle/>
          <a:p>
            <a:pPr eaLnBrk="1" hangingPunct="1">
              <a:defRPr/>
            </a:pPr>
            <a:r>
              <a:rPr lang="en-US" sz="2400" dirty="0" smtClean="0"/>
              <a:t>Lateral skull view</a:t>
            </a:r>
          </a:p>
          <a:p>
            <a:pPr eaLnBrk="1" hangingPunct="1">
              <a:defRPr/>
            </a:pPr>
            <a:r>
              <a:rPr lang="en-US" sz="2400" dirty="0" smtClean="0"/>
              <a:t>OPG</a:t>
            </a:r>
          </a:p>
          <a:p>
            <a:pPr eaLnBrk="1" hangingPunct="1">
              <a:defRPr/>
            </a:pPr>
            <a:r>
              <a:rPr lang="en-US" sz="2400" dirty="0" err="1" smtClean="0"/>
              <a:t>Occlusal</a:t>
            </a:r>
            <a:r>
              <a:rPr lang="en-US" sz="2400" dirty="0" smtClean="0"/>
              <a:t> view of the maxilla</a:t>
            </a:r>
          </a:p>
        </p:txBody>
      </p:sp>
      <p:pic>
        <p:nvPicPr>
          <p:cNvPr id="18437" name="Picture 5"/>
          <p:cNvPicPr>
            <a:picLocks noGrp="1" noChangeAspect="1" noChangeArrowheads="1"/>
          </p:cNvPicPr>
          <p:nvPr>
            <p:ph sz="quarter" idx="2"/>
          </p:nvPr>
        </p:nvPicPr>
        <p:blipFill>
          <a:blip r:embed="rId2" cstate="print"/>
          <a:srcRect/>
          <a:stretch>
            <a:fillRect/>
          </a:stretch>
        </p:blipFill>
        <p:spPr>
          <a:xfrm>
            <a:off x="5638800" y="1981200"/>
            <a:ext cx="2451100" cy="3738563"/>
          </a:xfrm>
        </p:spPr>
      </p:pic>
      <p:pic>
        <p:nvPicPr>
          <p:cNvPr id="18438" name="Picture 6"/>
          <p:cNvPicPr>
            <a:picLocks noGrp="1" noChangeAspect="1" noChangeArrowheads="1"/>
          </p:cNvPicPr>
          <p:nvPr>
            <p:ph sz="quarter" idx="3"/>
          </p:nvPr>
        </p:nvPicPr>
        <p:blipFill>
          <a:blip r:embed="rId3" cstate="print"/>
          <a:srcRect/>
          <a:stretch>
            <a:fillRect/>
          </a:stretch>
        </p:blipFill>
        <p:spPr>
          <a:xfrm>
            <a:off x="762000" y="4267200"/>
            <a:ext cx="4038600" cy="2119313"/>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1CFF4B99-D280-47B2-8913-AABAD251C96E}" type="slidenum">
              <a:rPr lang="en-US"/>
              <a:pPr>
                <a:defRPr/>
              </a:pPr>
              <a:t>25</a:t>
            </a:fld>
            <a:endParaRPr lang="en-US"/>
          </a:p>
        </p:txBody>
      </p:sp>
      <p:sp>
        <p:nvSpPr>
          <p:cNvPr id="35842" name="Rectangle 2"/>
          <p:cNvSpPr>
            <a:spLocks noGrp="1" noChangeArrowheads="1"/>
          </p:cNvSpPr>
          <p:nvPr>
            <p:ph type="title"/>
          </p:nvPr>
        </p:nvSpPr>
        <p:spPr>
          <a:xfrm>
            <a:off x="457200" y="506413"/>
            <a:ext cx="5334000" cy="560387"/>
          </a:xfrm>
        </p:spPr>
        <p:txBody>
          <a:bodyPr/>
          <a:lstStyle/>
          <a:p>
            <a:pPr algn="ctr" eaLnBrk="1" hangingPunct="1">
              <a:defRPr/>
            </a:pPr>
            <a:r>
              <a:rPr lang="en-US" sz="2800" b="1" dirty="0" err="1" smtClean="0"/>
              <a:t>Radiographical</a:t>
            </a:r>
            <a:r>
              <a:rPr lang="en-US" sz="2800" b="1" dirty="0" smtClean="0"/>
              <a:t> examination</a:t>
            </a:r>
          </a:p>
        </p:txBody>
      </p:sp>
      <p:sp>
        <p:nvSpPr>
          <p:cNvPr id="35843" name="Rectangle 3"/>
          <p:cNvSpPr>
            <a:spLocks noGrp="1" noChangeArrowheads="1"/>
          </p:cNvSpPr>
          <p:nvPr>
            <p:ph type="body" sz="half" idx="1"/>
          </p:nvPr>
        </p:nvSpPr>
        <p:spPr>
          <a:xfrm>
            <a:off x="457200" y="1219201"/>
            <a:ext cx="4648200" cy="2514600"/>
          </a:xfrm>
        </p:spPr>
        <p:txBody>
          <a:bodyPr/>
          <a:lstStyle/>
          <a:p>
            <a:pPr eaLnBrk="1" hangingPunct="1">
              <a:defRPr/>
            </a:pPr>
            <a:r>
              <a:rPr lang="en-US" sz="2800" b="1" dirty="0" smtClean="0">
                <a:latin typeface="+mj-lt"/>
              </a:rPr>
              <a:t>CT scan</a:t>
            </a:r>
          </a:p>
          <a:p>
            <a:pPr eaLnBrk="1" hangingPunct="1">
              <a:defRPr/>
            </a:pPr>
            <a:r>
              <a:rPr lang="en-US" sz="2800" b="1" dirty="0" smtClean="0">
                <a:latin typeface="+mj-lt"/>
              </a:rPr>
              <a:t>3-D CT imaging</a:t>
            </a:r>
          </a:p>
          <a:p>
            <a:pPr lvl="3" eaLnBrk="1" hangingPunct="1">
              <a:defRPr/>
            </a:pPr>
            <a:r>
              <a:rPr lang="en-US" sz="2400" b="1" dirty="0" smtClean="0">
                <a:latin typeface="+mj-lt"/>
              </a:rPr>
              <a:t>Coronal sections</a:t>
            </a:r>
          </a:p>
          <a:p>
            <a:pPr lvl="3" eaLnBrk="1" hangingPunct="1">
              <a:defRPr/>
            </a:pPr>
            <a:r>
              <a:rPr lang="en-US" sz="2400" b="1" dirty="0" smtClean="0">
                <a:latin typeface="+mj-lt"/>
              </a:rPr>
              <a:t>Axial sections</a:t>
            </a:r>
          </a:p>
          <a:p>
            <a:pPr lvl="3" eaLnBrk="1" hangingPunct="1">
              <a:buFontTx/>
              <a:buNone/>
              <a:defRPr/>
            </a:pPr>
            <a:endParaRPr lang="en-US" sz="2400" b="1" dirty="0" smtClean="0">
              <a:latin typeface="+mj-lt"/>
            </a:endParaRPr>
          </a:p>
        </p:txBody>
      </p:sp>
      <p:pic>
        <p:nvPicPr>
          <p:cNvPr id="19461" name="Picture 4"/>
          <p:cNvPicPr>
            <a:picLocks noGrp="1" noChangeAspect="1" noChangeArrowheads="1"/>
          </p:cNvPicPr>
          <p:nvPr>
            <p:ph sz="quarter" idx="2"/>
          </p:nvPr>
        </p:nvPicPr>
        <p:blipFill>
          <a:blip r:embed="rId2" cstate="print"/>
          <a:srcRect/>
          <a:stretch>
            <a:fillRect/>
          </a:stretch>
        </p:blipFill>
        <p:spPr>
          <a:xfrm>
            <a:off x="5407025" y="1600200"/>
            <a:ext cx="2520950" cy="2187575"/>
          </a:xfrm>
          <a:noFill/>
        </p:spPr>
      </p:pic>
      <p:pic>
        <p:nvPicPr>
          <p:cNvPr id="19462" name="Picture 6"/>
          <p:cNvPicPr>
            <a:picLocks noGrp="1" noChangeAspect="1" noChangeArrowheads="1"/>
          </p:cNvPicPr>
          <p:nvPr>
            <p:ph sz="quarter" idx="3"/>
          </p:nvPr>
        </p:nvPicPr>
        <p:blipFill>
          <a:blip r:embed="rId3" cstate="print"/>
          <a:srcRect/>
          <a:stretch>
            <a:fillRect/>
          </a:stretch>
        </p:blipFill>
        <p:spPr>
          <a:xfrm>
            <a:off x="5576888" y="3941763"/>
            <a:ext cx="2181225" cy="2189162"/>
          </a:xfrm>
          <a:noFill/>
        </p:spPr>
      </p:pic>
      <p:sp>
        <p:nvSpPr>
          <p:cNvPr id="19463" name="Text Box 8"/>
          <p:cNvSpPr txBox="1">
            <a:spLocks noChangeArrowheads="1"/>
          </p:cNvSpPr>
          <p:nvPr/>
        </p:nvSpPr>
        <p:spPr bwMode="auto">
          <a:xfrm>
            <a:off x="457200" y="3505200"/>
            <a:ext cx="4572000" cy="2819362"/>
          </a:xfrm>
          <a:prstGeom prst="rect">
            <a:avLst/>
          </a:prstGeom>
          <a:noFill/>
          <a:ln w="9525">
            <a:noFill/>
            <a:miter lim="800000"/>
            <a:headEnd/>
            <a:tailEnd/>
          </a:ln>
        </p:spPr>
        <p:txBody>
          <a:bodyPr wrap="square">
            <a:spAutoFit/>
          </a:bodyPr>
          <a:lstStyle/>
          <a:p>
            <a:pPr marL="342900" indent="-342900">
              <a:lnSpc>
                <a:spcPct val="150000"/>
              </a:lnSpc>
              <a:spcBef>
                <a:spcPct val="50000"/>
              </a:spcBef>
              <a:buFontTx/>
              <a:buAutoNum type="arabicPeriod"/>
            </a:pPr>
            <a:r>
              <a:rPr lang="en-US" dirty="0"/>
              <a:t>Whenever intracranial damage and frontal sinus are suspected</a:t>
            </a:r>
          </a:p>
          <a:p>
            <a:pPr marL="342900" indent="-342900">
              <a:lnSpc>
                <a:spcPct val="150000"/>
              </a:lnSpc>
              <a:spcBef>
                <a:spcPct val="50000"/>
              </a:spcBef>
              <a:buFontTx/>
              <a:buAutoNum type="arabicPeriod"/>
            </a:pPr>
            <a:r>
              <a:rPr lang="en-US" dirty="0"/>
              <a:t>Extensive fracture that involves </a:t>
            </a:r>
            <a:r>
              <a:rPr lang="en-US" dirty="0" err="1"/>
              <a:t>nasoethmoid</a:t>
            </a:r>
            <a:r>
              <a:rPr lang="en-US" dirty="0"/>
              <a:t> complex or orbital region</a:t>
            </a:r>
          </a:p>
          <a:p>
            <a:pPr marL="342900" indent="-342900">
              <a:lnSpc>
                <a:spcPct val="150000"/>
              </a:lnSpc>
              <a:spcBef>
                <a:spcPct val="50000"/>
              </a:spcBef>
              <a:buFontTx/>
              <a:buAutoNum type="arabicPeriod"/>
            </a:pPr>
            <a:r>
              <a:rPr lang="en-US" dirty="0"/>
              <a:t>Orbital trauma to evaluate the degree of orbital injury and </a:t>
            </a:r>
            <a:r>
              <a:rPr lang="en-US" dirty="0" err="1"/>
              <a:t>enophthalmos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Stages of Treatment</a:t>
            </a:r>
            <a:endParaRPr lang="en-US" dirty="0"/>
          </a:p>
        </p:txBody>
      </p:sp>
      <p:sp>
        <p:nvSpPr>
          <p:cNvPr id="7" name="Content Placeholder 6"/>
          <p:cNvSpPr>
            <a:spLocks noGrp="1"/>
          </p:cNvSpPr>
          <p:nvPr>
            <p:ph idx="1"/>
          </p:nvPr>
        </p:nvSpPr>
        <p:spPr/>
        <p:txBody>
          <a:bodyPr/>
          <a:lstStyle/>
          <a:p>
            <a:pPr>
              <a:lnSpc>
                <a:spcPct val="200000"/>
              </a:lnSpc>
              <a:buNone/>
            </a:pPr>
            <a:r>
              <a:rPr lang="en-US" dirty="0" smtClean="0"/>
              <a:t>1. Emergency care and stabilization</a:t>
            </a:r>
          </a:p>
          <a:p>
            <a:pPr>
              <a:lnSpc>
                <a:spcPct val="200000"/>
              </a:lnSpc>
              <a:buNone/>
            </a:pPr>
            <a:r>
              <a:rPr lang="en-US" dirty="0" smtClean="0"/>
              <a:t> 2. Definitive treatment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Emergency Care and Stabilization</a:t>
            </a:r>
            <a:br>
              <a:rPr lang="en-US" dirty="0" smtClean="0"/>
            </a:br>
            <a:endParaRPr lang="en-US" dirty="0"/>
          </a:p>
        </p:txBody>
      </p:sp>
      <p:sp>
        <p:nvSpPr>
          <p:cNvPr id="7" name="Content Placeholder 6"/>
          <p:cNvSpPr>
            <a:spLocks noGrp="1"/>
          </p:cNvSpPr>
          <p:nvPr>
            <p:ph idx="1"/>
          </p:nvPr>
        </p:nvSpPr>
        <p:spPr>
          <a:xfrm>
            <a:off x="457200" y="1524000"/>
            <a:ext cx="8229600" cy="4800600"/>
          </a:xfrm>
        </p:spPr>
        <p:txBody>
          <a:bodyPr>
            <a:normAutofit/>
          </a:bodyPr>
          <a:lstStyle/>
          <a:p>
            <a:pPr>
              <a:lnSpc>
                <a:spcPct val="150000"/>
              </a:lnSpc>
            </a:pPr>
            <a:r>
              <a:rPr lang="en-US" dirty="0" smtClean="0"/>
              <a:t>Immediate care of the injured patient has to be done to restore and maintain the upper airway.</a:t>
            </a:r>
          </a:p>
          <a:p>
            <a:pPr>
              <a:lnSpc>
                <a:spcPct val="150000"/>
              </a:lnSpc>
            </a:pPr>
            <a:r>
              <a:rPr lang="en-US" dirty="0" smtClean="0"/>
              <a:t> Oral cavity cleared of blood, debris, fractured teeth, dentures etc. </a:t>
            </a:r>
          </a:p>
          <a:p>
            <a:pPr>
              <a:lnSpc>
                <a:spcPct val="150000"/>
              </a:lnSpc>
            </a:pPr>
            <a:r>
              <a:rPr lang="en-US" dirty="0" smtClean="0"/>
              <a:t>Emergency </a:t>
            </a:r>
            <a:r>
              <a:rPr lang="en-US" dirty="0" err="1" smtClean="0"/>
              <a:t>cricothyrotomy</a:t>
            </a:r>
            <a:r>
              <a:rPr lang="en-US" dirty="0" smtClean="0"/>
              <a:t> / </a:t>
            </a:r>
            <a:r>
              <a:rPr lang="en-US" dirty="0" err="1" smtClean="0"/>
              <a:t>tracheostomy</a:t>
            </a:r>
            <a:r>
              <a:rPr lang="en-US" dirty="0" smtClean="0"/>
              <a:t> may be rarely required. Patient is placed in lateral </a:t>
            </a:r>
            <a:r>
              <a:rPr lang="en-US" dirty="0" err="1" smtClean="0"/>
              <a:t>decubitus</a:t>
            </a:r>
            <a:r>
              <a:rPr lang="en-US" dirty="0" smtClean="0"/>
              <a:t> or mild </a:t>
            </a:r>
            <a:r>
              <a:rPr lang="en-US" dirty="0" err="1" smtClean="0"/>
              <a:t>trendelenberg</a:t>
            </a:r>
            <a:r>
              <a:rPr lang="en-US" dirty="0" smtClean="0"/>
              <a:t> position to </a:t>
            </a:r>
            <a:r>
              <a:rPr lang="en-US" dirty="0" err="1" smtClean="0"/>
              <a:t>fecilitate</a:t>
            </a:r>
            <a:r>
              <a:rPr lang="en-US" dirty="0" smtClean="0"/>
              <a:t> drainage.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nSpc>
                <a:spcPct val="150000"/>
              </a:lnSpc>
            </a:pPr>
            <a:r>
              <a:rPr lang="en-US" dirty="0" smtClean="0"/>
              <a:t> The control of nasal or oral bleeding can be gained with anterior / posterior nasal packs and oral suturing </a:t>
            </a:r>
          </a:p>
          <a:p>
            <a:pPr>
              <a:lnSpc>
                <a:spcPct val="150000"/>
              </a:lnSpc>
            </a:pPr>
            <a:r>
              <a:rPr lang="en-US" dirty="0" smtClean="0"/>
              <a:t>Also by inflating </a:t>
            </a:r>
            <a:r>
              <a:rPr lang="en-US" dirty="0" err="1" smtClean="0"/>
              <a:t>Folley’s</a:t>
            </a:r>
            <a:r>
              <a:rPr lang="en-US" dirty="0" smtClean="0"/>
              <a:t> catheter bulb in the </a:t>
            </a:r>
            <a:r>
              <a:rPr lang="en-US" dirty="0" err="1" smtClean="0"/>
              <a:t>nasopharynx</a:t>
            </a:r>
            <a:r>
              <a:rPr lang="en-US" dirty="0" smtClean="0"/>
              <a:t> and tying it under traction.</a:t>
            </a:r>
          </a:p>
          <a:p>
            <a:pPr>
              <a:lnSpc>
                <a:spcPct val="150000"/>
              </a:lnSpc>
            </a:pPr>
            <a:r>
              <a:rPr lang="en-US" dirty="0" smtClean="0"/>
              <a:t>But single most effective method to stop the bleeding is to insert an arch bar and give IMF</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838200"/>
            <a:ext cx="8229600" cy="5486400"/>
          </a:xfrm>
        </p:spPr>
        <p:txBody>
          <a:bodyPr>
            <a:normAutofit/>
          </a:bodyPr>
          <a:lstStyle/>
          <a:p>
            <a:pPr>
              <a:lnSpc>
                <a:spcPct val="150000"/>
              </a:lnSpc>
            </a:pPr>
            <a:r>
              <a:rPr lang="en-US" dirty="0" smtClean="0"/>
              <a:t> After airway is controlled patient’s blood volume is ascertained. </a:t>
            </a:r>
            <a:r>
              <a:rPr lang="en-US" dirty="0" err="1" smtClean="0"/>
              <a:t>Vital’s</a:t>
            </a:r>
            <a:r>
              <a:rPr lang="en-US" dirty="0" smtClean="0"/>
              <a:t> are monitored and in case patient is </a:t>
            </a:r>
            <a:r>
              <a:rPr lang="en-US" dirty="0" err="1" smtClean="0"/>
              <a:t>hypovolaemic</a:t>
            </a:r>
            <a:r>
              <a:rPr lang="en-US" dirty="0" smtClean="0"/>
              <a:t> ,</a:t>
            </a:r>
          </a:p>
          <a:p>
            <a:pPr>
              <a:lnSpc>
                <a:spcPct val="150000"/>
              </a:lnSpc>
            </a:pPr>
            <a:r>
              <a:rPr lang="en-US" dirty="0" smtClean="0"/>
              <a:t>2 IV lines are established one in upper extremity and one in lower and Normal saline or RL should be infused to maintain Blood pressure and later after blood grouping is done, </a:t>
            </a:r>
            <a:r>
              <a:rPr lang="en-US" dirty="0" err="1" smtClean="0"/>
              <a:t>crossmatched</a:t>
            </a:r>
            <a:r>
              <a:rPr lang="en-US" dirty="0" smtClean="0"/>
              <a:t> blood should be transfused according to the requirement</a:t>
            </a:r>
          </a:p>
          <a:p>
            <a:pPr>
              <a:lnSpc>
                <a:spcPct val="150000"/>
              </a:lnSpc>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1143000"/>
          </a:xfrm>
        </p:spPr>
        <p:txBody>
          <a:bodyPr>
            <a:noAutofit/>
          </a:bodyPr>
          <a:lstStyle/>
          <a:p>
            <a:r>
              <a:rPr lang="en-US" sz="4400" i="1" dirty="0" smtClean="0"/>
              <a:t>BONES CONSTITUTING MID FACE:</a:t>
            </a:r>
            <a:endParaRPr lang="en-US" sz="4400" i="1" dirty="0"/>
          </a:p>
        </p:txBody>
      </p:sp>
      <p:sp>
        <p:nvSpPr>
          <p:cNvPr id="6" name="Content Placeholder 5"/>
          <p:cNvSpPr>
            <a:spLocks noGrp="1"/>
          </p:cNvSpPr>
          <p:nvPr>
            <p:ph sz="half" idx="1"/>
          </p:nvPr>
        </p:nvSpPr>
        <p:spPr>
          <a:xfrm>
            <a:off x="304800" y="1600200"/>
            <a:ext cx="4038600" cy="4754725"/>
          </a:xfrm>
        </p:spPr>
        <p:txBody>
          <a:bodyPr>
            <a:normAutofit fontScale="92500"/>
          </a:bodyPr>
          <a:lstStyle/>
          <a:p>
            <a:r>
              <a:rPr lang="en-US" dirty="0" smtClean="0"/>
              <a:t>THERE ARE </a:t>
            </a:r>
            <a:r>
              <a:rPr lang="en-US" dirty="0" smtClean="0">
                <a:solidFill>
                  <a:srgbClr val="FF0000"/>
                </a:solidFill>
              </a:rPr>
              <a:t>8</a:t>
            </a:r>
            <a:r>
              <a:rPr lang="en-US" dirty="0" smtClean="0"/>
              <a:t> </a:t>
            </a:r>
            <a:r>
              <a:rPr lang="en-US" dirty="0" smtClean="0">
                <a:solidFill>
                  <a:schemeClr val="accent2">
                    <a:lumMod val="60000"/>
                    <a:lumOff val="40000"/>
                  </a:schemeClr>
                </a:solidFill>
              </a:rPr>
              <a:t>PAIRED</a:t>
            </a:r>
            <a:r>
              <a:rPr lang="en-US" dirty="0" smtClean="0"/>
              <a:t> BONES AND </a:t>
            </a:r>
            <a:r>
              <a:rPr lang="en-US" dirty="0" smtClean="0">
                <a:solidFill>
                  <a:srgbClr val="FF0000"/>
                </a:solidFill>
              </a:rPr>
              <a:t>2 </a:t>
            </a:r>
            <a:r>
              <a:rPr lang="en-US" dirty="0" smtClean="0">
                <a:solidFill>
                  <a:schemeClr val="accent2">
                    <a:lumMod val="60000"/>
                    <a:lumOff val="40000"/>
                  </a:schemeClr>
                </a:solidFill>
              </a:rPr>
              <a:t>UNPAIRED</a:t>
            </a:r>
            <a:r>
              <a:rPr lang="en-US" dirty="0" smtClean="0"/>
              <a:t> BONES THEY ARE:</a:t>
            </a:r>
          </a:p>
          <a:p>
            <a:r>
              <a:rPr lang="en-US" sz="1600" dirty="0" smtClean="0"/>
              <a:t> TWO MAXILLAE</a:t>
            </a:r>
          </a:p>
          <a:p>
            <a:r>
              <a:rPr lang="en-US" sz="1600" dirty="0" smtClean="0"/>
              <a:t> TWO PALATINE BONES </a:t>
            </a:r>
          </a:p>
          <a:p>
            <a:r>
              <a:rPr lang="en-US" sz="1600" dirty="0" smtClean="0"/>
              <a:t>TWO ZYGOMATIC BONES AND THEIR  TEMPORAL PROCESSES</a:t>
            </a:r>
          </a:p>
          <a:p>
            <a:r>
              <a:rPr lang="en-US" sz="1600" dirty="0" smtClean="0"/>
              <a:t> TWO NASAL BONES</a:t>
            </a:r>
          </a:p>
          <a:p>
            <a:r>
              <a:rPr lang="en-US" sz="1600" dirty="0" smtClean="0"/>
              <a:t> TWO LACRIMAL BONES</a:t>
            </a:r>
          </a:p>
          <a:p>
            <a:r>
              <a:rPr lang="en-US" sz="1600" dirty="0" smtClean="0"/>
              <a:t> TWO INFERIOR CONCHAE </a:t>
            </a:r>
          </a:p>
          <a:p>
            <a:r>
              <a:rPr lang="en-US" sz="1600" dirty="0" smtClean="0"/>
              <a:t> TWO PTERYGOID  PLATES  OF SPHENOID</a:t>
            </a:r>
          </a:p>
          <a:p>
            <a:r>
              <a:rPr lang="en-US" sz="1600" dirty="0" smtClean="0"/>
              <a:t> ETHMOID  BONE AND ITS ATTACHED CONCHAE-------- </a:t>
            </a:r>
            <a:r>
              <a:rPr lang="en-US" sz="1600" dirty="0" smtClean="0">
                <a:solidFill>
                  <a:schemeClr val="accent2">
                    <a:lumMod val="60000"/>
                    <a:lumOff val="40000"/>
                  </a:schemeClr>
                </a:solidFill>
              </a:rPr>
              <a:t>UNPAIRED</a:t>
            </a:r>
          </a:p>
          <a:p>
            <a:r>
              <a:rPr lang="en-US" sz="1600" dirty="0" smtClean="0"/>
              <a:t>  VOMER--------------------------------------------------------------</a:t>
            </a:r>
            <a:r>
              <a:rPr lang="en-US" sz="1600" dirty="0" smtClean="0">
                <a:solidFill>
                  <a:schemeClr val="accent2">
                    <a:lumMod val="60000"/>
                    <a:lumOff val="40000"/>
                  </a:schemeClr>
                </a:solidFill>
              </a:rPr>
              <a:t>UNPAIRED</a:t>
            </a:r>
          </a:p>
          <a:p>
            <a:pPr>
              <a:buNone/>
            </a:pPr>
            <a:endParaRPr lang="en-US" sz="1600" dirty="0"/>
          </a:p>
        </p:txBody>
      </p:sp>
      <p:pic>
        <p:nvPicPr>
          <p:cNvPr id="7" name="Content Placeholder 4"/>
          <p:cNvPicPr>
            <a:picLocks noGrp="1" noChangeAspect="1" noChangeArrowheads="1"/>
          </p:cNvPicPr>
          <p:nvPr>
            <p:ph sz="half" idx="2"/>
          </p:nvPr>
        </p:nvPicPr>
        <p:blipFill>
          <a:blip r:embed="rId2" cstate="print"/>
          <a:srcRect/>
          <a:stretch>
            <a:fillRect/>
          </a:stretch>
        </p:blipFill>
        <p:spPr>
          <a:xfrm>
            <a:off x="4288963" y="1828800"/>
            <a:ext cx="4931237" cy="4571999"/>
          </a:xfr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base"/>
            <a:r>
              <a:rPr lang="en-US" dirty="0" smtClean="0"/>
              <a:t>Definitive treatment</a:t>
            </a:r>
            <a:endParaRPr lang="en-US" dirty="0"/>
          </a:p>
        </p:txBody>
      </p:sp>
      <p:sp>
        <p:nvSpPr>
          <p:cNvPr id="3" name="Content Placeholder 2"/>
          <p:cNvSpPr>
            <a:spLocks noGrp="1"/>
          </p:cNvSpPr>
          <p:nvPr>
            <p:ph idx="1"/>
          </p:nvPr>
        </p:nvSpPr>
        <p:spPr/>
        <p:txBody>
          <a:bodyPr/>
          <a:lstStyle/>
          <a:p>
            <a:r>
              <a:rPr lang="en-US" dirty="0" smtClean="0"/>
              <a:t>Goals of treatment of maxillary fractures: </a:t>
            </a:r>
          </a:p>
          <a:p>
            <a:pPr marL="850392" lvl="1" indent="-457200">
              <a:buAutoNum type="arabicPeriod"/>
            </a:pPr>
            <a:r>
              <a:rPr lang="en-US" dirty="0" smtClean="0"/>
              <a:t>Precise anatomical reduction to the cranial base above and to the mandible below</a:t>
            </a:r>
          </a:p>
          <a:p>
            <a:pPr marL="850392" lvl="1" indent="-457200">
              <a:buAutoNum type="arabicPeriod"/>
            </a:pPr>
            <a:r>
              <a:rPr lang="en-US" dirty="0" smtClean="0"/>
              <a:t>Stable fixation of the reduced fragments </a:t>
            </a:r>
          </a:p>
          <a:p>
            <a:pPr marL="850392" lvl="1" indent="-457200">
              <a:buAutoNum type="arabicPeriod"/>
            </a:pPr>
            <a:r>
              <a:rPr lang="en-US" dirty="0" smtClean="0"/>
              <a:t>Preservation of blood supply to the fractured site</a:t>
            </a:r>
          </a:p>
          <a:p>
            <a:pPr marL="850392" lvl="1" indent="-457200">
              <a:buAutoNum type="arabicPeriod"/>
            </a:pPr>
            <a:r>
              <a:rPr lang="en-US" dirty="0" smtClean="0"/>
              <a:t> Restoration function </a:t>
            </a:r>
          </a:p>
          <a:p>
            <a:pPr marL="850392" lvl="1" indent="-457200">
              <a:buAutoNum type="arabicPeriod"/>
            </a:pPr>
            <a:r>
              <a:rPr lang="en-US" sz="2200" dirty="0" smtClean="0"/>
              <a:t>Restore the dental occlusion</a:t>
            </a:r>
          </a:p>
          <a:p>
            <a:pPr marL="850392" lvl="1" indent="-457200">
              <a:buAutoNum type="arabicPeriod"/>
            </a:pPr>
            <a:r>
              <a:rPr lang="en-US" sz="2400" dirty="0" smtClean="0"/>
              <a:t>Restore jaw movement at the earliest possible stage</a:t>
            </a:r>
          </a:p>
          <a:p>
            <a:pPr marL="850392" lvl="1" indent="-457200">
              <a:buNone/>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nSpc>
                <a:spcPct val="150000"/>
              </a:lnSpc>
            </a:pPr>
            <a:r>
              <a:rPr lang="en-US" dirty="0" smtClean="0"/>
              <a:t>The optimum time for reduction of midface fractures is usually between the fifth to eighth post injury day . They can be satisfactorily reduced after this time but with each </a:t>
            </a:r>
            <a:r>
              <a:rPr lang="en-US" dirty="0" err="1" smtClean="0"/>
              <a:t>succeding</a:t>
            </a:r>
            <a:r>
              <a:rPr lang="en-US" dirty="0" smtClean="0"/>
              <a:t> day </a:t>
            </a:r>
            <a:r>
              <a:rPr lang="en-US" dirty="0" err="1" smtClean="0"/>
              <a:t>disimpaction</a:t>
            </a:r>
            <a:r>
              <a:rPr lang="en-US" dirty="0" smtClean="0"/>
              <a:t> becomes more difficult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Principle of treatment for Mid face fractures</a:t>
            </a:r>
            <a:endParaRPr lang="en-US" dirty="0"/>
          </a:p>
        </p:txBody>
      </p:sp>
      <p:sp>
        <p:nvSpPr>
          <p:cNvPr id="3" name="Content Placeholder 2"/>
          <p:cNvSpPr>
            <a:spLocks noGrp="1"/>
          </p:cNvSpPr>
          <p:nvPr>
            <p:ph idx="1"/>
          </p:nvPr>
        </p:nvSpPr>
        <p:spPr/>
        <p:txBody>
          <a:bodyPr>
            <a:normAutofit lnSpcReduction="10000"/>
          </a:bodyPr>
          <a:lstStyle/>
          <a:p>
            <a:pPr>
              <a:lnSpc>
                <a:spcPct val="150000"/>
              </a:lnSpc>
            </a:pPr>
            <a:r>
              <a:rPr lang="en-US" dirty="0" smtClean="0"/>
              <a:t>OPERATIVE/SURGICAL REDUCTION AND  FIXATION </a:t>
            </a:r>
          </a:p>
          <a:p>
            <a:pPr>
              <a:lnSpc>
                <a:spcPct val="150000"/>
              </a:lnSpc>
            </a:pPr>
            <a:r>
              <a:rPr lang="en-US" dirty="0" smtClean="0"/>
              <a:t>Restoration of occlusion is must for correct reduction </a:t>
            </a:r>
          </a:p>
          <a:p>
            <a:pPr>
              <a:lnSpc>
                <a:spcPct val="150000"/>
              </a:lnSpc>
            </a:pPr>
            <a:r>
              <a:rPr lang="en-US" dirty="0" smtClean="0"/>
              <a:t>Fixation is maintained by external/internal skeletal fixation until consolidation is achieved. </a:t>
            </a:r>
          </a:p>
          <a:p>
            <a:pPr>
              <a:lnSpc>
                <a:spcPct val="150000"/>
              </a:lnSpc>
            </a:pPr>
            <a:r>
              <a:rPr lang="en-US" dirty="0" smtClean="0"/>
              <a:t>Immobilization for 6-8 weeks to stabilize segments</a:t>
            </a:r>
          </a:p>
          <a:p>
            <a:pPr>
              <a:lnSpc>
                <a:spcPct val="150000"/>
              </a:lnSpc>
            </a:pPr>
            <a:r>
              <a:rPr lang="en-US" dirty="0" smtClean="0"/>
              <a:t> IMF for 3-4 weeks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ctr"/>
            <a:r>
              <a:rPr lang="en-US" dirty="0" smtClean="0"/>
              <a:t>Indications for Closed Reduction</a:t>
            </a:r>
            <a:endParaRPr lang="en-US" dirty="0"/>
          </a:p>
        </p:txBody>
      </p:sp>
      <p:sp>
        <p:nvSpPr>
          <p:cNvPr id="3" name="Content Placeholder 2"/>
          <p:cNvSpPr>
            <a:spLocks noGrp="1"/>
          </p:cNvSpPr>
          <p:nvPr>
            <p:ph idx="1"/>
          </p:nvPr>
        </p:nvSpPr>
        <p:spPr/>
        <p:txBody>
          <a:bodyPr/>
          <a:lstStyle/>
          <a:p>
            <a:pPr>
              <a:lnSpc>
                <a:spcPct val="150000"/>
              </a:lnSpc>
              <a:buNone/>
            </a:pPr>
            <a:r>
              <a:rPr lang="en-US" dirty="0" smtClean="0"/>
              <a:t>1. Non displaced fracture</a:t>
            </a:r>
          </a:p>
          <a:p>
            <a:pPr>
              <a:lnSpc>
                <a:spcPct val="150000"/>
              </a:lnSpc>
              <a:buNone/>
            </a:pPr>
            <a:r>
              <a:rPr lang="en-US" dirty="0" smtClean="0"/>
              <a:t> 2. Grossly comminuted fractures </a:t>
            </a:r>
          </a:p>
          <a:p>
            <a:pPr>
              <a:lnSpc>
                <a:spcPct val="150000"/>
              </a:lnSpc>
              <a:buNone/>
            </a:pPr>
            <a:r>
              <a:rPr lang="en-US" dirty="0" smtClean="0"/>
              <a:t>3. Fractures exposed by significant loss of over­lying soft tissues </a:t>
            </a:r>
          </a:p>
          <a:p>
            <a:pPr>
              <a:lnSpc>
                <a:spcPct val="150000"/>
              </a:lnSpc>
              <a:buNone/>
            </a:pPr>
            <a:r>
              <a:rPr lang="en-US" dirty="0" smtClean="0"/>
              <a:t>4. Edentulous maxillary fractures </a:t>
            </a:r>
          </a:p>
          <a:p>
            <a:pPr>
              <a:lnSpc>
                <a:spcPct val="150000"/>
              </a:lnSpc>
              <a:buNone/>
            </a:pPr>
            <a:r>
              <a:rPr lang="en-US" dirty="0" smtClean="0"/>
              <a:t>5. In children with developing dentition.</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smtClean="0"/>
              <a:t>Indications for open reduction</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pPr>
              <a:lnSpc>
                <a:spcPct val="150000"/>
              </a:lnSpc>
              <a:buNone/>
            </a:pPr>
            <a:r>
              <a:rPr lang="en-US" dirty="0" smtClean="0"/>
              <a:t> 1. Displaced fractures </a:t>
            </a:r>
          </a:p>
          <a:p>
            <a:pPr>
              <a:lnSpc>
                <a:spcPct val="150000"/>
              </a:lnSpc>
              <a:buNone/>
            </a:pPr>
            <a:r>
              <a:rPr lang="en-US" dirty="0" smtClean="0"/>
              <a:t>2. Multiple fractures of the facial bones </a:t>
            </a:r>
          </a:p>
          <a:p>
            <a:pPr>
              <a:lnSpc>
                <a:spcPct val="150000"/>
              </a:lnSpc>
              <a:buNone/>
            </a:pPr>
            <a:r>
              <a:rPr lang="en-US" dirty="0" smtClean="0"/>
              <a:t>3. Fractures of the edentulous maxilla with severe displacement</a:t>
            </a:r>
          </a:p>
          <a:p>
            <a:pPr>
              <a:lnSpc>
                <a:spcPct val="150000"/>
              </a:lnSpc>
              <a:buNone/>
            </a:pPr>
            <a:r>
              <a:rPr lang="en-US" dirty="0" smtClean="0"/>
              <a:t> 4. Edentulous maxillary fracture opposing an edentulous </a:t>
            </a:r>
            <a:r>
              <a:rPr lang="en-US" dirty="0" err="1" smtClean="0"/>
              <a:t>mandibular</a:t>
            </a:r>
            <a:r>
              <a:rPr lang="en-US" dirty="0" smtClean="0"/>
              <a:t> fracture </a:t>
            </a:r>
          </a:p>
          <a:p>
            <a:pPr>
              <a:lnSpc>
                <a:spcPct val="150000"/>
              </a:lnSpc>
              <a:buNone/>
            </a:pPr>
            <a:r>
              <a:rPr lang="en-US" dirty="0" smtClean="0"/>
              <a:t>5. Delay of treatment and interposition of soft tissues between non-contacting displaced fracture segments </a:t>
            </a:r>
          </a:p>
          <a:p>
            <a:pPr>
              <a:lnSpc>
                <a:spcPct val="150000"/>
              </a:lnSpc>
              <a:buNone/>
            </a:pPr>
            <a:r>
              <a:rPr lang="en-US" dirty="0" smtClean="0"/>
              <a:t>6. Specific systemic conditions contraindicating IMF.</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Reduction of the Maxilla</a:t>
            </a:r>
            <a:br>
              <a:rPr lang="en-US" dirty="0" smtClean="0"/>
            </a:br>
            <a:endParaRPr lang="en-US" dirty="0"/>
          </a:p>
        </p:txBody>
      </p:sp>
      <p:sp>
        <p:nvSpPr>
          <p:cNvPr id="3" name="Content Placeholder 2"/>
          <p:cNvSpPr>
            <a:spLocks noGrp="1"/>
          </p:cNvSpPr>
          <p:nvPr>
            <p:ph idx="1"/>
          </p:nvPr>
        </p:nvSpPr>
        <p:spPr/>
        <p:txBody>
          <a:bodyPr/>
          <a:lstStyle/>
          <a:p>
            <a:pPr>
              <a:lnSpc>
                <a:spcPct val="150000"/>
              </a:lnSpc>
            </a:pPr>
            <a:r>
              <a:rPr lang="en-US" dirty="0" smtClean="0"/>
              <a:t>Manual reduction </a:t>
            </a:r>
          </a:p>
          <a:p>
            <a:pPr>
              <a:lnSpc>
                <a:spcPct val="150000"/>
              </a:lnSpc>
            </a:pPr>
            <a:r>
              <a:rPr lang="en-US" dirty="0" smtClean="0"/>
              <a:t>Reduction with wires </a:t>
            </a:r>
          </a:p>
          <a:p>
            <a:pPr>
              <a:lnSpc>
                <a:spcPct val="150000"/>
              </a:lnSpc>
            </a:pPr>
            <a:r>
              <a:rPr lang="en-US" dirty="0" smtClean="0"/>
              <a:t>Reduction using </a:t>
            </a:r>
            <a:r>
              <a:rPr lang="en-US" dirty="0" err="1" smtClean="0"/>
              <a:t>disimpaction</a:t>
            </a:r>
            <a:r>
              <a:rPr lang="en-US" dirty="0" smtClean="0"/>
              <a:t> forceps. </a:t>
            </a:r>
          </a:p>
          <a:p>
            <a:pPr>
              <a:lnSpc>
                <a:spcPct val="150000"/>
              </a:lnSpc>
            </a:pPr>
            <a:r>
              <a:rPr lang="en-US" dirty="0" smtClean="0"/>
              <a:t>Reduction by means of traction(elastics)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ROWE`S MAXILLARY DISIMPACTION FORCEPS</a:t>
            </a:r>
            <a:endParaRPr lang="en-US" sz="3600" dirty="0"/>
          </a:p>
        </p:txBody>
      </p:sp>
      <p:sp>
        <p:nvSpPr>
          <p:cNvPr id="4" name="Content Placeholder 3"/>
          <p:cNvSpPr>
            <a:spLocks noGrp="1"/>
          </p:cNvSpPr>
          <p:nvPr>
            <p:ph sz="half" idx="1"/>
          </p:nvPr>
        </p:nvSpPr>
        <p:spPr/>
        <p:txBody>
          <a:bodyPr/>
          <a:lstStyle/>
          <a:p>
            <a:pPr>
              <a:lnSpc>
                <a:spcPct val="200000"/>
              </a:lnSpc>
            </a:pPr>
            <a:r>
              <a:rPr lang="en-US" dirty="0" smtClean="0"/>
              <a:t>Direction of </a:t>
            </a:r>
            <a:r>
              <a:rPr lang="en-US" dirty="0" err="1" smtClean="0"/>
              <a:t>disimpaction</a:t>
            </a:r>
            <a:r>
              <a:rPr lang="en-US" dirty="0" smtClean="0"/>
              <a:t> is downwards and forwards</a:t>
            </a:r>
            <a:endParaRPr lang="en-US" dirty="0"/>
          </a:p>
        </p:txBody>
      </p:sp>
      <p:sp>
        <p:nvSpPr>
          <p:cNvPr id="1026" name="AutoShape 2" descr="http://t0.gstatic.com/images?q=tbn:ANd9GcRtk1HRezrnh4I0Kjr8MzKNsq1z8syZc3FnE5iOPGb1bluDyBl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4" descr="mathogatlasRowedisimpaction"/>
          <p:cNvPicPr>
            <a:picLocks noGrp="1" noChangeAspect="1" noChangeArrowheads="1"/>
          </p:cNvPicPr>
          <p:nvPr>
            <p:ph sz="half" idx="2"/>
          </p:nvPr>
        </p:nvPicPr>
        <p:blipFill>
          <a:blip r:embed="rId2" cstate="print"/>
          <a:srcRect t="8235" b="14429"/>
          <a:stretch>
            <a:fillRect/>
          </a:stretch>
        </p:blipFill>
        <p:spPr>
          <a:xfrm>
            <a:off x="5182921" y="3429000"/>
            <a:ext cx="2969157" cy="3429000"/>
          </a:xfrm>
          <a:noFill/>
          <a:ln/>
        </p:spPr>
      </p:pic>
      <p:pic>
        <p:nvPicPr>
          <p:cNvPr id="1028" name="Picture 4" descr="http://www.hnmmedical.com/media/catalog/product/cache/1/image/9df78eab33525d08d6e5fb8d27136e95/s/i/sin-t_tulo-21_13.jpg"/>
          <p:cNvPicPr>
            <a:picLocks noChangeAspect="1" noChangeArrowheads="1"/>
          </p:cNvPicPr>
          <p:nvPr/>
        </p:nvPicPr>
        <p:blipFill>
          <a:blip r:embed="rId3" cstate="print"/>
          <a:srcRect/>
          <a:stretch>
            <a:fillRect/>
          </a:stretch>
        </p:blipFill>
        <p:spPr bwMode="auto">
          <a:xfrm>
            <a:off x="5762625" y="1371600"/>
            <a:ext cx="2847975" cy="238125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HAYTON WILLIAMS FORCEPS</a:t>
            </a:r>
            <a:endParaRPr lang="en-US" dirty="0"/>
          </a:p>
        </p:txBody>
      </p:sp>
      <p:sp>
        <p:nvSpPr>
          <p:cNvPr id="4" name="Content Placeholder 3"/>
          <p:cNvSpPr>
            <a:spLocks noGrp="1"/>
          </p:cNvSpPr>
          <p:nvPr>
            <p:ph sz="half" idx="2"/>
          </p:nvPr>
        </p:nvSpPr>
        <p:spPr/>
        <p:txBody>
          <a:bodyPr/>
          <a:lstStyle/>
          <a:p>
            <a:pPr>
              <a:buNone/>
            </a:pPr>
            <a:r>
              <a:rPr lang="en-US" dirty="0" smtClean="0"/>
              <a:t> </a:t>
            </a:r>
            <a:endParaRPr lang="en-US" dirty="0"/>
          </a:p>
        </p:txBody>
      </p:sp>
      <p:pic>
        <p:nvPicPr>
          <p:cNvPr id="49154" name="Picture 2" descr="http://www.bvcco.com/pimgs/products/hayton_williams_forward_traction_forceps_s_8589.jpg"/>
          <p:cNvPicPr>
            <a:picLocks noChangeAspect="1" noChangeArrowheads="1"/>
          </p:cNvPicPr>
          <p:nvPr/>
        </p:nvPicPr>
        <p:blipFill>
          <a:blip r:embed="rId2" cstate="print"/>
          <a:srcRect/>
          <a:stretch>
            <a:fillRect/>
          </a:stretch>
        </p:blipFill>
        <p:spPr bwMode="auto">
          <a:xfrm>
            <a:off x="5334000" y="2495549"/>
            <a:ext cx="3200400" cy="3200402"/>
          </a:xfrm>
          <a:prstGeom prst="rect">
            <a:avLst/>
          </a:prstGeom>
          <a:noFill/>
        </p:spPr>
      </p:pic>
      <p:sp>
        <p:nvSpPr>
          <p:cNvPr id="49156" name="AutoShape 4" descr="http://t0.gstatic.com/images?q=tbn:ANd9GcQnZxF7QiELTFWE3DSw7cNhemUVYHsRf_-pEKq3DMZhpAbe9xG5a0e--e6MF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58" name="AutoShape 6" descr="http://t0.gstatic.com/images?q=tbn:ANd9GcQnZxF7QiELTFWE3DSw7cNhemUVYHsRf_-pEKq3DMZhpAbe9xG5a0e--e6MF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9160" name="AutoShape 8" descr="http://t0.gstatic.com/images?q=tbn:ANd9GcQnZxF7QiELTFWE3DSw7cNhemUVYHsRf_-pEKq3DMZhpAbe9xG5a0e--e6MF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9161" name="Picture 9"/>
          <p:cNvPicPr>
            <a:picLocks noGrp="1" noChangeAspect="1" noChangeArrowheads="1"/>
          </p:cNvPicPr>
          <p:nvPr>
            <p:ph sz="half" idx="1"/>
          </p:nvPr>
        </p:nvPicPr>
        <p:blipFill>
          <a:blip r:embed="rId3" cstate="print"/>
          <a:srcRect/>
          <a:stretch>
            <a:fillRect/>
          </a:stretch>
        </p:blipFill>
        <p:spPr bwMode="auto">
          <a:xfrm>
            <a:off x="1219200" y="2701131"/>
            <a:ext cx="2928723" cy="27090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Approaches to the mid face skeleton</a:t>
            </a:r>
            <a:endParaRPr lang="en-US" dirty="0"/>
          </a:p>
        </p:txBody>
      </p:sp>
      <p:sp>
        <p:nvSpPr>
          <p:cNvPr id="7" name="Text Placeholder 6"/>
          <p:cNvSpPr>
            <a:spLocks noGrp="1"/>
          </p:cNvSpPr>
          <p:nvPr>
            <p:ph type="body" idx="1"/>
          </p:nvPr>
        </p:nvSpPr>
        <p:spPr>
          <a:xfrm>
            <a:off x="4191000" y="6198648"/>
            <a:ext cx="4649788" cy="659352"/>
          </a:xfrm>
        </p:spPr>
        <p:txBody>
          <a:bodyPr/>
          <a:lstStyle/>
          <a:p>
            <a:endParaRPr lang="en-US" dirty="0" smtClean="0"/>
          </a:p>
          <a:p>
            <a:r>
              <a:rPr lang="en-US" dirty="0" err="1" smtClean="0"/>
              <a:t>Transconjunctival</a:t>
            </a:r>
            <a:r>
              <a:rPr lang="en-US" dirty="0" smtClean="0"/>
              <a:t>  approach</a:t>
            </a:r>
          </a:p>
          <a:p>
            <a:endParaRPr lang="en-US" dirty="0"/>
          </a:p>
        </p:txBody>
      </p:sp>
      <p:sp>
        <p:nvSpPr>
          <p:cNvPr id="8" name="Text Placeholder 7"/>
          <p:cNvSpPr>
            <a:spLocks noGrp="1"/>
          </p:cNvSpPr>
          <p:nvPr>
            <p:ph type="body" sz="half" idx="3"/>
          </p:nvPr>
        </p:nvSpPr>
        <p:spPr>
          <a:xfrm>
            <a:off x="990600" y="6203157"/>
            <a:ext cx="4041775" cy="654843"/>
          </a:xfrm>
        </p:spPr>
        <p:txBody>
          <a:bodyPr/>
          <a:lstStyle/>
          <a:p>
            <a:r>
              <a:rPr lang="en-US" dirty="0" err="1" smtClean="0"/>
              <a:t>Subcilliary</a:t>
            </a:r>
            <a:r>
              <a:rPr lang="en-US" dirty="0" smtClean="0"/>
              <a:t> approach</a:t>
            </a:r>
            <a:endParaRPr lang="en-US" dirty="0"/>
          </a:p>
        </p:txBody>
      </p:sp>
      <p:sp>
        <p:nvSpPr>
          <p:cNvPr id="3" name="Content Placeholder 2"/>
          <p:cNvSpPr>
            <a:spLocks noGrp="1"/>
          </p:cNvSpPr>
          <p:nvPr>
            <p:ph sz="quarter" idx="2"/>
          </p:nvPr>
        </p:nvSpPr>
        <p:spPr>
          <a:xfrm>
            <a:off x="457200" y="2286000"/>
            <a:ext cx="7391400" cy="1905000"/>
          </a:xfrm>
        </p:spPr>
        <p:txBody>
          <a:bodyPr/>
          <a:lstStyle/>
          <a:p>
            <a:r>
              <a:rPr lang="en-US" dirty="0" smtClean="0"/>
              <a:t>For the Exposure of </a:t>
            </a:r>
          </a:p>
          <a:p>
            <a:pPr lvl="1"/>
            <a:r>
              <a:rPr lang="en-US" dirty="0" smtClean="0"/>
              <a:t>orbital floor and </a:t>
            </a:r>
          </a:p>
          <a:p>
            <a:pPr lvl="1"/>
            <a:r>
              <a:rPr lang="en-US" dirty="0" smtClean="0"/>
              <a:t>infra orbital margin </a:t>
            </a:r>
            <a:endParaRPr lang="en-US" dirty="0"/>
          </a:p>
        </p:txBody>
      </p:sp>
      <p:sp>
        <p:nvSpPr>
          <p:cNvPr id="9" name="Content Placeholder 8"/>
          <p:cNvSpPr>
            <a:spLocks noGrp="1"/>
          </p:cNvSpPr>
          <p:nvPr>
            <p:ph sz="quarter" idx="4"/>
          </p:nvPr>
        </p:nvSpPr>
        <p:spPr>
          <a:xfrm flipH="1">
            <a:off x="8686800" y="2514600"/>
            <a:ext cx="45719" cy="3845720"/>
          </a:xfrm>
        </p:spPr>
        <p:txBody>
          <a:bodyPr/>
          <a:lstStyle/>
          <a:p>
            <a:pPr>
              <a:buNone/>
            </a:pPr>
            <a:r>
              <a:rPr lang="en-US" dirty="0" smtClean="0"/>
              <a:t> </a:t>
            </a:r>
            <a:endParaRPr lang="en-US" dirty="0"/>
          </a:p>
        </p:txBody>
      </p:sp>
      <p:pic>
        <p:nvPicPr>
          <p:cNvPr id="72707" name="Picture 3"/>
          <p:cNvPicPr>
            <a:picLocks noChangeAspect="1" noChangeArrowheads="1"/>
          </p:cNvPicPr>
          <p:nvPr/>
        </p:nvPicPr>
        <p:blipFill>
          <a:blip r:embed="rId2" cstate="print"/>
          <a:srcRect/>
          <a:stretch>
            <a:fillRect/>
          </a:stretch>
        </p:blipFill>
        <p:spPr bwMode="auto">
          <a:xfrm>
            <a:off x="1171121" y="4171950"/>
            <a:ext cx="2562679" cy="2152650"/>
          </a:xfrm>
          <a:prstGeom prst="rect">
            <a:avLst/>
          </a:prstGeom>
          <a:noFill/>
          <a:ln w="9525">
            <a:noFill/>
            <a:miter lim="800000"/>
            <a:headEnd/>
            <a:tailEnd/>
          </a:ln>
        </p:spPr>
      </p:pic>
      <p:pic>
        <p:nvPicPr>
          <p:cNvPr id="72708" name="Picture 4"/>
          <p:cNvPicPr>
            <a:picLocks noChangeAspect="1" noChangeArrowheads="1"/>
          </p:cNvPicPr>
          <p:nvPr/>
        </p:nvPicPr>
        <p:blipFill>
          <a:blip r:embed="rId3" cstate="print"/>
          <a:srcRect/>
          <a:stretch>
            <a:fillRect/>
          </a:stretch>
        </p:blipFill>
        <p:spPr bwMode="auto">
          <a:xfrm>
            <a:off x="4876800" y="4191000"/>
            <a:ext cx="2786063"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 </a:t>
            </a:r>
            <a:endParaRPr lang="en-US" dirty="0"/>
          </a:p>
        </p:txBody>
      </p:sp>
      <p:sp>
        <p:nvSpPr>
          <p:cNvPr id="7" name="Text Placeholder 6"/>
          <p:cNvSpPr>
            <a:spLocks noGrp="1"/>
          </p:cNvSpPr>
          <p:nvPr>
            <p:ph type="body" idx="1"/>
          </p:nvPr>
        </p:nvSpPr>
        <p:spPr>
          <a:xfrm>
            <a:off x="457200" y="5360448"/>
            <a:ext cx="4040188" cy="659352"/>
          </a:xfrm>
        </p:spPr>
        <p:txBody>
          <a:bodyPr/>
          <a:lstStyle/>
          <a:p>
            <a:r>
              <a:rPr lang="en-US" dirty="0" err="1" smtClean="0"/>
              <a:t>Supratarsal</a:t>
            </a:r>
            <a:r>
              <a:rPr lang="en-US" dirty="0" smtClean="0"/>
              <a:t> upper eyelid crease approach</a:t>
            </a:r>
            <a:endParaRPr lang="en-US" dirty="0"/>
          </a:p>
        </p:txBody>
      </p:sp>
      <p:sp>
        <p:nvSpPr>
          <p:cNvPr id="9" name="Text Placeholder 8"/>
          <p:cNvSpPr>
            <a:spLocks noGrp="1"/>
          </p:cNvSpPr>
          <p:nvPr>
            <p:ph type="body" sz="half" idx="3"/>
          </p:nvPr>
        </p:nvSpPr>
        <p:spPr>
          <a:xfrm>
            <a:off x="5330825" y="5257800"/>
            <a:ext cx="4041775" cy="654843"/>
          </a:xfrm>
        </p:spPr>
        <p:txBody>
          <a:bodyPr/>
          <a:lstStyle/>
          <a:p>
            <a:r>
              <a:rPr lang="en-US" dirty="0" smtClean="0"/>
              <a:t>Lateral brow incision</a:t>
            </a:r>
            <a:endParaRPr lang="en-US" dirty="0"/>
          </a:p>
        </p:txBody>
      </p:sp>
      <p:sp>
        <p:nvSpPr>
          <p:cNvPr id="8" name="Content Placeholder 7"/>
          <p:cNvSpPr>
            <a:spLocks noGrp="1"/>
          </p:cNvSpPr>
          <p:nvPr>
            <p:ph sz="quarter" idx="2"/>
          </p:nvPr>
        </p:nvSpPr>
        <p:spPr>
          <a:xfrm>
            <a:off x="457200" y="990600"/>
            <a:ext cx="4040188" cy="5369720"/>
          </a:xfrm>
        </p:spPr>
        <p:txBody>
          <a:bodyPr/>
          <a:lstStyle/>
          <a:p>
            <a:endParaRPr lang="en-US" dirty="0" smtClean="0"/>
          </a:p>
          <a:p>
            <a:r>
              <a:rPr lang="en-US" dirty="0" smtClean="0"/>
              <a:t>For exposure of </a:t>
            </a:r>
          </a:p>
          <a:p>
            <a:pPr lvl="1"/>
            <a:r>
              <a:rPr lang="en-US" dirty="0" smtClean="0"/>
              <a:t>Lateral orbital rim and </a:t>
            </a:r>
          </a:p>
          <a:p>
            <a:pPr lvl="1"/>
            <a:r>
              <a:rPr lang="en-US" dirty="0" err="1" smtClean="0"/>
              <a:t>Zygomatico</a:t>
            </a:r>
            <a:r>
              <a:rPr lang="en-US" dirty="0" smtClean="0"/>
              <a:t> frontal suture</a:t>
            </a:r>
            <a:endParaRPr lang="en-US" dirty="0"/>
          </a:p>
        </p:txBody>
      </p:sp>
      <p:sp>
        <p:nvSpPr>
          <p:cNvPr id="10" name="Content Placeholder 9"/>
          <p:cNvSpPr>
            <a:spLocks noGrp="1"/>
          </p:cNvSpPr>
          <p:nvPr>
            <p:ph sz="quarter" idx="4"/>
          </p:nvPr>
        </p:nvSpPr>
        <p:spPr/>
        <p:txBody>
          <a:bodyPr/>
          <a:lstStyle/>
          <a:p>
            <a:pPr>
              <a:buNone/>
            </a:pPr>
            <a:r>
              <a:rPr lang="en-US" dirty="0" smtClean="0"/>
              <a:t> </a:t>
            </a:r>
            <a:endParaRPr lang="en-US" dirty="0"/>
          </a:p>
        </p:txBody>
      </p:sp>
      <p:pic>
        <p:nvPicPr>
          <p:cNvPr id="73730" name="Picture 2"/>
          <p:cNvPicPr>
            <a:picLocks noChangeAspect="1" noChangeArrowheads="1"/>
          </p:cNvPicPr>
          <p:nvPr/>
        </p:nvPicPr>
        <p:blipFill>
          <a:blip r:embed="rId2" cstate="print"/>
          <a:srcRect/>
          <a:stretch>
            <a:fillRect/>
          </a:stretch>
        </p:blipFill>
        <p:spPr bwMode="auto">
          <a:xfrm>
            <a:off x="869803" y="3200400"/>
            <a:ext cx="2711597" cy="1876425"/>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5467350" y="3276600"/>
            <a:ext cx="2762250" cy="1834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500" b="1" i="1" dirty="0" smtClean="0"/>
              <a:t>PHYSICAL CHARACTERISTICS OF MIDFACIAL SKELETON:</a:t>
            </a:r>
            <a:endParaRPr lang="en-US" sz="3500" b="1" i="1" dirty="0"/>
          </a:p>
        </p:txBody>
      </p:sp>
      <p:sp>
        <p:nvSpPr>
          <p:cNvPr id="3" name="Content Placeholder 2"/>
          <p:cNvSpPr>
            <a:spLocks noGrp="1"/>
          </p:cNvSpPr>
          <p:nvPr>
            <p:ph idx="1"/>
          </p:nvPr>
        </p:nvSpPr>
        <p:spPr/>
        <p:txBody>
          <a:bodyPr>
            <a:noAutofit/>
          </a:bodyPr>
          <a:lstStyle/>
          <a:p>
            <a:pPr>
              <a:lnSpc>
                <a:spcPct val="150000"/>
              </a:lnSpc>
            </a:pPr>
            <a:r>
              <a:rPr lang="en-US" sz="2400" i="1" dirty="0" smtClean="0">
                <a:latin typeface="+mj-lt"/>
              </a:rPr>
              <a:t>It is made up of considerable no. Of bones which rarely fracture in isolation</a:t>
            </a:r>
          </a:p>
          <a:p>
            <a:pPr>
              <a:lnSpc>
                <a:spcPct val="150000"/>
              </a:lnSpc>
            </a:pPr>
            <a:r>
              <a:rPr lang="en-US" sz="2400" i="1" dirty="0" smtClean="0">
                <a:latin typeface="+mj-lt"/>
              </a:rPr>
              <a:t>All bones are comparatively fragile and articulate in most complex fashion</a:t>
            </a:r>
          </a:p>
          <a:p>
            <a:pPr>
              <a:lnSpc>
                <a:spcPct val="150000"/>
              </a:lnSpc>
            </a:pPr>
            <a:r>
              <a:rPr lang="en-US" sz="2400" i="1" dirty="0" smtClean="0">
                <a:latin typeface="+mj-lt"/>
              </a:rPr>
              <a:t>Greatest portion of  midface is made up of maxilla which is attached to cranium  and supported by strong system of buttresses</a:t>
            </a:r>
            <a:endParaRPr lang="en-US" sz="2400" i="1" dirty="0">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dirty="0" smtClean="0"/>
              <a:t>Coronal approach</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
        <p:nvSpPr>
          <p:cNvPr id="4" name="Text Placeholder 3"/>
          <p:cNvSpPr>
            <a:spLocks noGrp="1"/>
          </p:cNvSpPr>
          <p:nvPr>
            <p:ph type="body" sz="half" idx="3"/>
          </p:nvPr>
        </p:nvSpPr>
        <p:spPr/>
        <p:txBody>
          <a:bodyPr/>
          <a:lstStyle/>
          <a:p>
            <a:r>
              <a:rPr lang="en-US" dirty="0" smtClean="0"/>
              <a:t> </a:t>
            </a:r>
            <a:endParaRPr lang="en-US" dirty="0"/>
          </a:p>
        </p:txBody>
      </p:sp>
      <p:sp>
        <p:nvSpPr>
          <p:cNvPr id="5" name="Content Placeholder 4"/>
          <p:cNvSpPr>
            <a:spLocks noGrp="1"/>
          </p:cNvSpPr>
          <p:nvPr>
            <p:ph sz="quarter" idx="2"/>
          </p:nvPr>
        </p:nvSpPr>
        <p:spPr>
          <a:xfrm>
            <a:off x="457200" y="1295400"/>
            <a:ext cx="4040188" cy="5064920"/>
          </a:xfrm>
        </p:spPr>
        <p:txBody>
          <a:bodyPr/>
          <a:lstStyle/>
          <a:p>
            <a:r>
              <a:rPr lang="en-US" dirty="0" smtClean="0"/>
              <a:t>Exposure of</a:t>
            </a:r>
          </a:p>
          <a:p>
            <a:pPr lvl="1"/>
            <a:r>
              <a:rPr lang="en-US" dirty="0" smtClean="0"/>
              <a:t>Frontal bone</a:t>
            </a:r>
          </a:p>
          <a:p>
            <a:pPr lvl="1"/>
            <a:r>
              <a:rPr lang="en-US" dirty="0" smtClean="0"/>
              <a:t>Nasal bone </a:t>
            </a:r>
          </a:p>
          <a:p>
            <a:pPr lvl="1"/>
            <a:r>
              <a:rPr lang="en-US" dirty="0" err="1" smtClean="0"/>
              <a:t>Zygoma</a:t>
            </a:r>
            <a:r>
              <a:rPr lang="en-US" dirty="0" smtClean="0"/>
              <a:t> body and arch</a:t>
            </a:r>
          </a:p>
          <a:p>
            <a:pPr lvl="1"/>
            <a:r>
              <a:rPr lang="en-US" dirty="0" smtClean="0"/>
              <a:t>Z-F</a:t>
            </a:r>
          </a:p>
          <a:p>
            <a:pPr lvl="1"/>
            <a:r>
              <a:rPr lang="en-US" dirty="0" err="1" smtClean="0"/>
              <a:t>Supraorbital</a:t>
            </a:r>
            <a:r>
              <a:rPr lang="en-US" dirty="0" smtClean="0"/>
              <a:t> margin</a:t>
            </a:r>
          </a:p>
          <a:p>
            <a:pPr lvl="1"/>
            <a:endParaRPr lang="en-US" dirty="0" smtClean="0"/>
          </a:p>
          <a:p>
            <a:pPr lvl="1"/>
            <a:endParaRPr lang="en-US" dirty="0"/>
          </a:p>
        </p:txBody>
      </p:sp>
      <p:sp>
        <p:nvSpPr>
          <p:cNvPr id="6" name="Content Placeholder 5"/>
          <p:cNvSpPr>
            <a:spLocks noGrp="1"/>
          </p:cNvSpPr>
          <p:nvPr>
            <p:ph sz="quarter" idx="4"/>
          </p:nvPr>
        </p:nvSpPr>
        <p:spPr/>
        <p:txBody>
          <a:bodyPr/>
          <a:lstStyle/>
          <a:p>
            <a:pPr>
              <a:buNone/>
            </a:pPr>
            <a:r>
              <a:rPr lang="en-US" dirty="0" smtClean="0"/>
              <a:t> </a:t>
            </a:r>
            <a:endParaRPr lang="en-US" dirty="0"/>
          </a:p>
        </p:txBody>
      </p:sp>
      <p:pic>
        <p:nvPicPr>
          <p:cNvPr id="74754" name="Picture 2"/>
          <p:cNvPicPr>
            <a:picLocks noChangeAspect="1" noChangeArrowheads="1"/>
          </p:cNvPicPr>
          <p:nvPr/>
        </p:nvPicPr>
        <p:blipFill>
          <a:blip r:embed="rId2" cstate="print"/>
          <a:srcRect/>
          <a:stretch>
            <a:fillRect/>
          </a:stretch>
        </p:blipFill>
        <p:spPr bwMode="auto">
          <a:xfrm>
            <a:off x="457200" y="3561122"/>
            <a:ext cx="4876800" cy="3296878"/>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5943600" y="3567113"/>
            <a:ext cx="2587571" cy="3290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Maxillary Vestibular approach</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
        <p:nvSpPr>
          <p:cNvPr id="4" name="Text Placeholder 3"/>
          <p:cNvSpPr>
            <a:spLocks noGrp="1"/>
          </p:cNvSpPr>
          <p:nvPr>
            <p:ph type="body" sz="half" idx="3"/>
          </p:nvPr>
        </p:nvSpPr>
        <p:spPr/>
        <p:txBody>
          <a:bodyPr/>
          <a:lstStyle/>
          <a:p>
            <a:r>
              <a:rPr lang="en-US" dirty="0" smtClean="0"/>
              <a:t> </a:t>
            </a:r>
            <a:endParaRPr lang="en-US" dirty="0"/>
          </a:p>
        </p:txBody>
      </p:sp>
      <p:sp>
        <p:nvSpPr>
          <p:cNvPr id="5" name="Content Placeholder 4"/>
          <p:cNvSpPr>
            <a:spLocks noGrp="1"/>
          </p:cNvSpPr>
          <p:nvPr>
            <p:ph sz="quarter" idx="2"/>
          </p:nvPr>
        </p:nvSpPr>
        <p:spPr>
          <a:xfrm>
            <a:off x="455612" y="1905000"/>
            <a:ext cx="4040188" cy="4455320"/>
          </a:xfrm>
        </p:spPr>
        <p:txBody>
          <a:bodyPr/>
          <a:lstStyle/>
          <a:p>
            <a:r>
              <a:rPr lang="en-US" dirty="0" smtClean="0"/>
              <a:t>Exposure of</a:t>
            </a:r>
          </a:p>
          <a:p>
            <a:pPr lvl="1"/>
            <a:r>
              <a:rPr lang="en-US" dirty="0" err="1" smtClean="0"/>
              <a:t>Naso</a:t>
            </a:r>
            <a:r>
              <a:rPr lang="en-US" dirty="0" smtClean="0"/>
              <a:t>-maxillary buttress</a:t>
            </a:r>
          </a:p>
          <a:p>
            <a:pPr lvl="1"/>
            <a:r>
              <a:rPr lang="en-US" dirty="0" err="1" smtClean="0"/>
              <a:t>Zygomaxillary</a:t>
            </a:r>
            <a:r>
              <a:rPr lang="en-US" dirty="0" smtClean="0"/>
              <a:t> buttress</a:t>
            </a:r>
          </a:p>
          <a:p>
            <a:pPr lvl="1"/>
            <a:r>
              <a:rPr lang="en-US" dirty="0" err="1" smtClean="0"/>
              <a:t>Infraorbital</a:t>
            </a:r>
            <a:r>
              <a:rPr lang="en-US" dirty="0" smtClean="0"/>
              <a:t> margin</a:t>
            </a:r>
          </a:p>
          <a:p>
            <a:pPr lvl="1"/>
            <a:r>
              <a:rPr lang="en-US" dirty="0" err="1" smtClean="0"/>
              <a:t>Pyriform</a:t>
            </a:r>
            <a:r>
              <a:rPr lang="en-US" dirty="0" smtClean="0"/>
              <a:t> </a:t>
            </a:r>
            <a:r>
              <a:rPr lang="en-US" dirty="0" err="1" smtClean="0"/>
              <a:t>fossa</a:t>
            </a:r>
            <a:endParaRPr lang="en-US" dirty="0"/>
          </a:p>
        </p:txBody>
      </p:sp>
      <p:sp>
        <p:nvSpPr>
          <p:cNvPr id="6" name="Content Placeholder 5"/>
          <p:cNvSpPr>
            <a:spLocks noGrp="1"/>
          </p:cNvSpPr>
          <p:nvPr>
            <p:ph sz="quarter" idx="4"/>
          </p:nvPr>
        </p:nvSpPr>
        <p:spPr/>
        <p:txBody>
          <a:bodyPr/>
          <a:lstStyle/>
          <a:p>
            <a:pPr>
              <a:buNone/>
            </a:pPr>
            <a:r>
              <a:rPr lang="en-US" dirty="0" smtClean="0"/>
              <a:t> </a:t>
            </a:r>
            <a:endParaRPr lang="en-US" dirty="0"/>
          </a:p>
        </p:txBody>
      </p:sp>
      <p:pic>
        <p:nvPicPr>
          <p:cNvPr id="75778" name="Picture 2"/>
          <p:cNvPicPr>
            <a:picLocks noChangeAspect="1" noChangeArrowheads="1"/>
          </p:cNvPicPr>
          <p:nvPr/>
        </p:nvPicPr>
        <p:blipFill>
          <a:blip r:embed="rId2" cstate="print"/>
          <a:srcRect/>
          <a:stretch>
            <a:fillRect/>
          </a:stretch>
        </p:blipFill>
        <p:spPr bwMode="auto">
          <a:xfrm>
            <a:off x="590550" y="3810000"/>
            <a:ext cx="3905250" cy="2507171"/>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876800" y="3962400"/>
            <a:ext cx="3371850" cy="23602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Classification of Methods of Maxillary Fracture Fixation</a:t>
            </a:r>
            <a:endParaRPr lang="en-US" dirty="0"/>
          </a:p>
        </p:txBody>
      </p:sp>
      <p:sp>
        <p:nvSpPr>
          <p:cNvPr id="3" name="Content Placeholder 2"/>
          <p:cNvSpPr>
            <a:spLocks noGrp="1"/>
          </p:cNvSpPr>
          <p:nvPr>
            <p:ph idx="1"/>
          </p:nvPr>
        </p:nvSpPr>
        <p:spPr>
          <a:xfrm>
            <a:off x="457200" y="1935480"/>
            <a:ext cx="8229600" cy="5532120"/>
          </a:xfrm>
        </p:spPr>
        <p:txBody>
          <a:bodyPr>
            <a:normAutofit fontScale="92500" lnSpcReduction="20000"/>
          </a:bodyPr>
          <a:lstStyle/>
          <a:p>
            <a:pPr>
              <a:lnSpc>
                <a:spcPct val="170000"/>
              </a:lnSpc>
              <a:buNone/>
            </a:pPr>
            <a:r>
              <a:rPr lang="en-US" dirty="0" smtClean="0"/>
              <a:t>	      A. Internal Fixation (Immobilization within the tissues) </a:t>
            </a:r>
          </a:p>
          <a:p>
            <a:pPr marL="850392" lvl="1" indent="-457200">
              <a:lnSpc>
                <a:spcPct val="170000"/>
              </a:lnSpc>
              <a:buNone/>
            </a:pPr>
            <a:r>
              <a:rPr lang="en-US" dirty="0" smtClean="0"/>
              <a:t>	1. Direct </a:t>
            </a:r>
            <a:r>
              <a:rPr lang="en-US" dirty="0" err="1" smtClean="0"/>
              <a:t>Osteosynthesis</a:t>
            </a:r>
            <a:r>
              <a:rPr lang="en-US" dirty="0" smtClean="0"/>
              <a:t> (preferred methods of treatment)</a:t>
            </a:r>
          </a:p>
          <a:p>
            <a:pPr marL="850392" lvl="1" indent="-457200">
              <a:lnSpc>
                <a:spcPct val="170000"/>
              </a:lnSpc>
              <a:buNone/>
            </a:pPr>
            <a:r>
              <a:rPr lang="en-US" dirty="0" smtClean="0"/>
              <a:t>		    </a:t>
            </a:r>
            <a:r>
              <a:rPr lang="en-US" dirty="0" err="1" smtClean="0"/>
              <a:t>a.Transosseous</a:t>
            </a:r>
            <a:r>
              <a:rPr lang="en-US" dirty="0" smtClean="0"/>
              <a:t> wiring at fracture sites</a:t>
            </a:r>
          </a:p>
          <a:p>
            <a:pPr marL="1124712" lvl="2" indent="-457200">
              <a:lnSpc>
                <a:spcPct val="170000"/>
              </a:lnSpc>
              <a:buNone/>
            </a:pPr>
            <a:r>
              <a:rPr lang="en-US" dirty="0" smtClean="0"/>
              <a:t>    	</a:t>
            </a:r>
            <a:r>
              <a:rPr lang="en-US" dirty="0" err="1" smtClean="0"/>
              <a:t>b.Miniplates</a:t>
            </a:r>
            <a:r>
              <a:rPr lang="en-US" dirty="0" smtClean="0"/>
              <a:t> and screws</a:t>
            </a:r>
          </a:p>
          <a:p>
            <a:pPr marL="1124712" lvl="2" indent="-457200">
              <a:lnSpc>
                <a:spcPct val="170000"/>
              </a:lnSpc>
              <a:buNone/>
            </a:pPr>
            <a:r>
              <a:rPr lang="en-US" dirty="0" smtClean="0"/>
              <a:t>    	 </a:t>
            </a:r>
            <a:r>
              <a:rPr lang="en-US" dirty="0" err="1" smtClean="0"/>
              <a:t>c.Transifixation</a:t>
            </a:r>
            <a:r>
              <a:rPr lang="en-US" dirty="0" smtClean="0"/>
              <a:t> with Kirchner wire (or) </a:t>
            </a:r>
            <a:r>
              <a:rPr lang="en-US" dirty="0" err="1" smtClean="0"/>
              <a:t>steinmann</a:t>
            </a:r>
            <a:r>
              <a:rPr lang="en-US" dirty="0" smtClean="0"/>
              <a:t> pin</a:t>
            </a:r>
          </a:p>
          <a:p>
            <a:pPr marL="1124712" lvl="2" indent="-457200">
              <a:lnSpc>
                <a:spcPct val="170000"/>
              </a:lnSpc>
              <a:buNone/>
            </a:pPr>
            <a:r>
              <a:rPr lang="en-US" dirty="0" smtClean="0"/>
              <a:t>    2. Suspension wires</a:t>
            </a:r>
          </a:p>
          <a:p>
            <a:pPr marL="1124712" lvl="2" indent="-457200">
              <a:lnSpc>
                <a:spcPct val="170000"/>
              </a:lnSpc>
              <a:buNone/>
            </a:pPr>
            <a:endParaRPr lang="en-US" dirty="0" smtClean="0"/>
          </a:p>
          <a:p>
            <a:pPr marL="1124712" lvl="2" indent="-457200">
              <a:lnSpc>
                <a:spcPct val="170000"/>
              </a:lnSpc>
              <a:buNone/>
            </a:pPr>
            <a:r>
              <a:rPr lang="en-US" sz="2900" dirty="0" smtClean="0"/>
              <a:t>B . External Fixation devices.</a:t>
            </a:r>
          </a:p>
          <a:p>
            <a:pPr marL="1124712" lvl="2" indent="-457200">
              <a:lnSpc>
                <a:spcPct val="170000"/>
              </a:lnSpc>
              <a:buNone/>
            </a:pPr>
            <a:r>
              <a:rPr lang="en-US" dirty="0" smtClean="0"/>
              <a:t>	</a:t>
            </a:r>
          </a:p>
          <a:p>
            <a:pPr marL="1124712" lvl="2" indent="-457200">
              <a:lnSpc>
                <a:spcPct val="170000"/>
              </a:lnSpc>
              <a:buNone/>
            </a:pPr>
            <a:r>
              <a:rPr lang="en-US" dirty="0" smtClean="0"/>
              <a:t>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Mini Plates and Screws</a:t>
            </a:r>
            <a:endParaRPr lang="en-US" dirty="0"/>
          </a:p>
        </p:txBody>
      </p:sp>
      <p:sp>
        <p:nvSpPr>
          <p:cNvPr id="3" name="Content Placeholder 2"/>
          <p:cNvSpPr>
            <a:spLocks noGrp="1"/>
          </p:cNvSpPr>
          <p:nvPr>
            <p:ph idx="1"/>
          </p:nvPr>
        </p:nvSpPr>
        <p:spPr/>
        <p:txBody>
          <a:bodyPr/>
          <a:lstStyle/>
          <a:p>
            <a:pPr>
              <a:lnSpc>
                <a:spcPct val="150000"/>
              </a:lnSpc>
            </a:pPr>
            <a:r>
              <a:rPr lang="en-US" dirty="0" smtClean="0"/>
              <a:t>Since Michelet first introduced </a:t>
            </a:r>
            <a:r>
              <a:rPr lang="en-US" dirty="0" err="1" smtClean="0"/>
              <a:t>miniplate</a:t>
            </a:r>
            <a:r>
              <a:rPr lang="en-US" dirty="0" smtClean="0"/>
              <a:t> stabilization of facial fractures in 1972, plating of midface fractures has become the universal standard for patient's with these injuries.</a:t>
            </a:r>
          </a:p>
          <a:p>
            <a:pPr>
              <a:lnSpc>
                <a:spcPct val="150000"/>
              </a:lnSpc>
            </a:pPr>
            <a:r>
              <a:rPr lang="en-US" dirty="0" smtClean="0"/>
              <a:t> Selection of appropriate plates should be based on patient’s actual injuries and knowledge of </a:t>
            </a:r>
            <a:r>
              <a:rPr lang="en-US" dirty="0" err="1" smtClean="0"/>
              <a:t>midfacial</a:t>
            </a:r>
            <a:r>
              <a:rPr lang="en-US" dirty="0" smtClean="0"/>
              <a:t> biomechanics</a:t>
            </a:r>
          </a:p>
          <a:p>
            <a:pPr>
              <a:lnSpc>
                <a:spcPct val="150000"/>
              </a:lnSpc>
            </a:pP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Mini Plates and Screws</a:t>
            </a:r>
            <a:endParaRPr lang="en-US" dirty="0"/>
          </a:p>
        </p:txBody>
      </p:sp>
      <p:sp>
        <p:nvSpPr>
          <p:cNvPr id="3" name="Content Placeholder 2"/>
          <p:cNvSpPr>
            <a:spLocks noGrp="1"/>
          </p:cNvSpPr>
          <p:nvPr>
            <p:ph idx="1"/>
          </p:nvPr>
        </p:nvSpPr>
        <p:spPr/>
        <p:txBody>
          <a:bodyPr/>
          <a:lstStyle/>
          <a:p>
            <a:r>
              <a:rPr lang="en-US" dirty="0" err="1" smtClean="0"/>
              <a:t>Monocortical</a:t>
            </a:r>
            <a:r>
              <a:rPr lang="en-US" dirty="0" smtClean="0"/>
              <a:t> </a:t>
            </a:r>
            <a:r>
              <a:rPr lang="en-US" dirty="0" err="1" smtClean="0"/>
              <a:t>semirigd</a:t>
            </a:r>
            <a:r>
              <a:rPr lang="en-US" dirty="0" smtClean="0"/>
              <a:t> fixation provides 3 dimensional stability</a:t>
            </a:r>
          </a:p>
          <a:p>
            <a:r>
              <a:rPr lang="en-US" dirty="0" smtClean="0"/>
              <a:t>They eliminate movement and allow the primary healing to occur</a:t>
            </a:r>
          </a:p>
          <a:p>
            <a:r>
              <a:rPr lang="en-US" dirty="0" smtClean="0"/>
              <a:t>At least 2 screws should be placed on either side of the fracture line to prevent </a:t>
            </a:r>
            <a:r>
              <a:rPr lang="en-US" dirty="0" err="1" smtClean="0"/>
              <a:t>anteroposterior</a:t>
            </a:r>
            <a:r>
              <a:rPr lang="en-US" dirty="0" smtClean="0"/>
              <a:t> and </a:t>
            </a:r>
            <a:r>
              <a:rPr lang="en-US" dirty="0" err="1" smtClean="0"/>
              <a:t>rotatory</a:t>
            </a:r>
            <a:r>
              <a:rPr lang="en-US" dirty="0" smtClean="0"/>
              <a:t> movement</a:t>
            </a:r>
          </a:p>
          <a:p>
            <a:r>
              <a:rPr lang="en-US" dirty="0" smtClean="0"/>
              <a:t>Increasing width provides more stabilization towards rotational forces.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1021080"/>
            <a:ext cx="8229600" cy="1874520"/>
          </a:xfrm>
        </p:spPr>
        <p:txBody>
          <a:bodyPr>
            <a:normAutofit fontScale="85000" lnSpcReduction="20000"/>
          </a:bodyPr>
          <a:lstStyle/>
          <a:p>
            <a:pPr>
              <a:lnSpc>
                <a:spcPct val="150000"/>
              </a:lnSpc>
            </a:pPr>
            <a:r>
              <a:rPr lang="en-US" dirty="0" smtClean="0"/>
              <a:t> Various designs are available in market which includes X, H, L, T, and Y types. Mesh and ladder shaped three dimensional plates also use this principle to augment rotational stability over fracture sites.</a:t>
            </a:r>
          </a:p>
          <a:p>
            <a:pPr>
              <a:lnSpc>
                <a:spcPct val="150000"/>
              </a:lnSpc>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457450" y="2667000"/>
            <a:ext cx="3714750" cy="30956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t="73086"/>
          <a:stretch>
            <a:fillRect/>
          </a:stretch>
        </p:blipFill>
        <p:spPr bwMode="auto">
          <a:xfrm>
            <a:off x="2257425" y="5638800"/>
            <a:ext cx="4295775" cy="1038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dirty="0" err="1" smtClean="0"/>
              <a:t>Resorbable</a:t>
            </a:r>
            <a:r>
              <a:rPr lang="en-US" dirty="0" smtClean="0"/>
              <a:t> bone plates and screws</a:t>
            </a:r>
            <a:endParaRPr lang="en-US" dirty="0"/>
          </a:p>
        </p:txBody>
      </p:sp>
      <p:sp>
        <p:nvSpPr>
          <p:cNvPr id="3" name="Content Placeholder 2"/>
          <p:cNvSpPr>
            <a:spLocks noGrp="1"/>
          </p:cNvSpPr>
          <p:nvPr>
            <p:ph idx="1"/>
          </p:nvPr>
        </p:nvSpPr>
        <p:spPr/>
        <p:txBody>
          <a:bodyPr/>
          <a:lstStyle/>
          <a:p>
            <a:r>
              <a:rPr lang="en-US" dirty="0" smtClean="0"/>
              <a:t>Composed of combinations of different biodegradable polymers ( </a:t>
            </a:r>
            <a:r>
              <a:rPr lang="en-US" dirty="0" err="1" smtClean="0"/>
              <a:t>polylactide</a:t>
            </a:r>
            <a:r>
              <a:rPr lang="en-US" dirty="0" smtClean="0"/>
              <a:t> - </a:t>
            </a:r>
            <a:r>
              <a:rPr lang="en-US" dirty="0" err="1" smtClean="0"/>
              <a:t>polgalactide</a:t>
            </a:r>
            <a:r>
              <a:rPr lang="en-US" dirty="0" smtClean="0"/>
              <a:t> ). </a:t>
            </a:r>
          </a:p>
          <a:p>
            <a:r>
              <a:rPr lang="en-US" dirty="0" smtClean="0"/>
              <a:t>Advantages </a:t>
            </a:r>
          </a:p>
          <a:p>
            <a:pPr lvl="1"/>
            <a:r>
              <a:rPr lang="en-US" dirty="0" smtClean="0"/>
              <a:t>Self </a:t>
            </a:r>
            <a:r>
              <a:rPr lang="en-US" dirty="0" err="1" smtClean="0"/>
              <a:t>resorbable</a:t>
            </a:r>
            <a:r>
              <a:rPr lang="en-US" dirty="0" smtClean="0"/>
              <a:t> so no need to remove over prominent areas. </a:t>
            </a:r>
          </a:p>
          <a:p>
            <a:pPr lvl="1"/>
            <a:r>
              <a:rPr lang="en-US" dirty="0" smtClean="0"/>
              <a:t>Thermoplastic so can be well contoured </a:t>
            </a:r>
          </a:p>
          <a:p>
            <a:pPr lvl="1"/>
            <a:r>
              <a:rPr lang="en-US" dirty="0" smtClean="0"/>
              <a:t>Theoretically if </a:t>
            </a:r>
            <a:r>
              <a:rPr lang="en-US" dirty="0" err="1" smtClean="0"/>
              <a:t>resorbable</a:t>
            </a:r>
            <a:r>
              <a:rPr lang="en-US" dirty="0" smtClean="0"/>
              <a:t> plates are placed over sutures they </a:t>
            </a:r>
            <a:r>
              <a:rPr lang="en-US" dirty="0" err="1" smtClean="0"/>
              <a:t>donot</a:t>
            </a:r>
            <a:r>
              <a:rPr lang="en-US" dirty="0" smtClean="0"/>
              <a:t> restrict the growth at that site and instead it promotes fracture </a:t>
            </a:r>
            <a:r>
              <a:rPr lang="en-US" dirty="0" err="1" smtClean="0"/>
              <a:t>remodelling</a:t>
            </a:r>
            <a:r>
              <a:rPr lang="en-US" dirty="0" smtClean="0"/>
              <a:t> under functional loads in absence of stress shielding.</a:t>
            </a:r>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ctr"/>
            <a:r>
              <a:rPr lang="en-US" dirty="0" smtClean="0"/>
              <a:t>Location of fixation</a:t>
            </a:r>
            <a:endParaRPr lang="en-US" dirty="0"/>
          </a:p>
        </p:txBody>
      </p:sp>
      <p:sp>
        <p:nvSpPr>
          <p:cNvPr id="4" name="Content Placeholder 3"/>
          <p:cNvSpPr>
            <a:spLocks noGrp="1"/>
          </p:cNvSpPr>
          <p:nvPr>
            <p:ph sz="half" idx="1"/>
          </p:nvPr>
        </p:nvSpPr>
        <p:spPr/>
        <p:txBody>
          <a:bodyPr>
            <a:normAutofit/>
          </a:bodyPr>
          <a:lstStyle/>
          <a:p>
            <a:pPr>
              <a:lnSpc>
                <a:spcPct val="150000"/>
              </a:lnSpc>
            </a:pPr>
            <a:r>
              <a:rPr lang="en-US" dirty="0" smtClean="0"/>
              <a:t>Le fort 1 fracture</a:t>
            </a:r>
          </a:p>
          <a:p>
            <a:pPr lvl="1">
              <a:lnSpc>
                <a:spcPct val="150000"/>
              </a:lnSpc>
              <a:buNone/>
            </a:pPr>
            <a:r>
              <a:rPr lang="en-US" dirty="0" smtClean="0"/>
              <a:t>	stabilized with “L” plates placed at </a:t>
            </a:r>
            <a:r>
              <a:rPr lang="en-US" dirty="0" err="1" smtClean="0"/>
              <a:t>zygomatic</a:t>
            </a:r>
            <a:r>
              <a:rPr lang="en-US" dirty="0" smtClean="0"/>
              <a:t> buttress as well as curved plated placed at </a:t>
            </a:r>
            <a:r>
              <a:rPr lang="en-US" dirty="0" err="1" smtClean="0"/>
              <a:t>pyriform</a:t>
            </a:r>
            <a:r>
              <a:rPr lang="en-US" dirty="0" smtClean="0"/>
              <a:t> aperture.</a:t>
            </a:r>
            <a:endParaRPr lang="en-US" dirty="0"/>
          </a:p>
        </p:txBody>
      </p:sp>
      <p:pic>
        <p:nvPicPr>
          <p:cNvPr id="6" name="Picture 6"/>
          <p:cNvPicPr>
            <a:picLocks noGrp="1" noChangeAspect="1" noChangeArrowheads="1"/>
          </p:cNvPicPr>
          <p:nvPr>
            <p:ph sz="half" idx="2"/>
          </p:nvPr>
        </p:nvPicPr>
        <p:blipFill>
          <a:blip r:embed="rId2" cstate="print"/>
          <a:srcRect/>
          <a:stretch>
            <a:fillRect/>
          </a:stretch>
        </p:blipFill>
        <p:spPr>
          <a:xfrm>
            <a:off x="4905523" y="1920875"/>
            <a:ext cx="3523954" cy="443388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Le fort II</a:t>
            </a:r>
            <a:endParaRPr lang="en-US" dirty="0"/>
          </a:p>
        </p:txBody>
      </p:sp>
      <p:sp>
        <p:nvSpPr>
          <p:cNvPr id="3" name="Content Placeholder 2"/>
          <p:cNvSpPr>
            <a:spLocks noGrp="1"/>
          </p:cNvSpPr>
          <p:nvPr>
            <p:ph sz="half" idx="1"/>
          </p:nvPr>
        </p:nvSpPr>
        <p:spPr>
          <a:xfrm>
            <a:off x="457200" y="1752600"/>
            <a:ext cx="4038600" cy="4602325"/>
          </a:xfrm>
        </p:spPr>
        <p:txBody>
          <a:bodyPr/>
          <a:lstStyle/>
          <a:p>
            <a:pPr>
              <a:lnSpc>
                <a:spcPct val="150000"/>
              </a:lnSpc>
            </a:pPr>
            <a:r>
              <a:rPr lang="en-US" dirty="0" smtClean="0"/>
              <a:t> </a:t>
            </a:r>
            <a:r>
              <a:rPr lang="en-US" dirty="0" err="1" smtClean="0"/>
              <a:t>Stabilised</a:t>
            </a:r>
            <a:r>
              <a:rPr lang="en-US" dirty="0" smtClean="0"/>
              <a:t> with either a linear or a Y configuration plate at F-N junction, curved plates at </a:t>
            </a:r>
            <a:r>
              <a:rPr lang="en-US" dirty="0" err="1" smtClean="0"/>
              <a:t>infraorbital</a:t>
            </a:r>
            <a:r>
              <a:rPr lang="en-US" dirty="0" smtClean="0"/>
              <a:t> rims and L shaped plates at buttress.</a:t>
            </a:r>
          </a:p>
          <a:p>
            <a:pPr>
              <a:lnSpc>
                <a:spcPct val="150000"/>
              </a:lnSpc>
            </a:pPr>
            <a:endParaRPr lang="en-US" dirty="0"/>
          </a:p>
        </p:txBody>
      </p:sp>
      <p:pic>
        <p:nvPicPr>
          <p:cNvPr id="2051" name="Picture 3"/>
          <p:cNvPicPr>
            <a:picLocks noGrp="1" noChangeAspect="1" noChangeArrowheads="1"/>
          </p:cNvPicPr>
          <p:nvPr>
            <p:ph sz="half" idx="2"/>
          </p:nvPr>
        </p:nvPicPr>
        <p:blipFill>
          <a:blip r:embed="rId2" cstate="print"/>
          <a:srcRect l="18868" t="54271" r="57076" b="7993"/>
          <a:stretch>
            <a:fillRect/>
          </a:stretch>
        </p:blipFill>
        <p:spPr bwMode="auto">
          <a:xfrm>
            <a:off x="4724400" y="1981200"/>
            <a:ext cx="38862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 fort III</a:t>
            </a:r>
            <a:endParaRPr lang="en-US" dirty="0"/>
          </a:p>
        </p:txBody>
      </p:sp>
      <p:sp>
        <p:nvSpPr>
          <p:cNvPr id="3" name="Content Placeholder 2"/>
          <p:cNvSpPr>
            <a:spLocks noGrp="1"/>
          </p:cNvSpPr>
          <p:nvPr>
            <p:ph sz="half" idx="1"/>
          </p:nvPr>
        </p:nvSpPr>
        <p:spPr/>
        <p:txBody>
          <a:bodyPr/>
          <a:lstStyle/>
          <a:p>
            <a:pPr>
              <a:lnSpc>
                <a:spcPct val="150000"/>
              </a:lnSpc>
            </a:pPr>
            <a:r>
              <a:rPr lang="en-US" dirty="0" smtClean="0"/>
              <a:t>In addition to fixation of le fort II fractures </a:t>
            </a:r>
            <a:r>
              <a:rPr lang="en-US" dirty="0" err="1" smtClean="0"/>
              <a:t>Zygomatico</a:t>
            </a:r>
            <a:r>
              <a:rPr lang="en-US" dirty="0" smtClean="0"/>
              <a:t> frontal suture is also to be fixed</a:t>
            </a:r>
            <a:endParaRPr lang="en-US" dirty="0"/>
          </a:p>
        </p:txBody>
      </p:sp>
      <p:pic>
        <p:nvPicPr>
          <p:cNvPr id="5" name="Content Placeholder 4"/>
          <p:cNvPicPr>
            <a:picLocks noGrp="1" noChangeAspect="1" noChangeArrowheads="1"/>
          </p:cNvPicPr>
          <p:nvPr>
            <p:ph sz="half" idx="2"/>
          </p:nvPr>
        </p:nvPicPr>
        <p:blipFill>
          <a:blip r:embed="rId2" cstate="print"/>
          <a:srcRect/>
          <a:stretch>
            <a:fillRect/>
          </a:stretch>
        </p:blipFill>
        <p:spPr>
          <a:xfrm>
            <a:off x="4943148" y="1920875"/>
            <a:ext cx="3448703" cy="4433888"/>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500" i="1" dirty="0" smtClean="0"/>
              <a:t>PHYSICAL CHARACTERISTICS OF MIDFACIAL SKELETON:</a:t>
            </a:r>
            <a:endParaRPr lang="en-US" sz="3500" dirty="0"/>
          </a:p>
        </p:txBody>
      </p:sp>
      <p:sp>
        <p:nvSpPr>
          <p:cNvPr id="6" name="Content Placeholder 5"/>
          <p:cNvSpPr>
            <a:spLocks noGrp="1"/>
          </p:cNvSpPr>
          <p:nvPr>
            <p:ph idx="1"/>
          </p:nvPr>
        </p:nvSpPr>
        <p:spPr/>
        <p:txBody>
          <a:bodyPr>
            <a:normAutofit/>
          </a:bodyPr>
          <a:lstStyle/>
          <a:p>
            <a:pPr>
              <a:lnSpc>
                <a:spcPct val="150000"/>
              </a:lnSpc>
            </a:pPr>
            <a:r>
              <a:rPr lang="en-US" sz="2000" i="1" dirty="0" smtClean="0">
                <a:latin typeface="+mj-lt"/>
              </a:rPr>
              <a:t>Midface  acts as cushion for the trauma directed towards cranium from anterior or anteriolateral direction  analogous to a </a:t>
            </a:r>
            <a:r>
              <a:rPr lang="en-US" sz="2000" i="1" dirty="0" smtClean="0">
                <a:solidFill>
                  <a:schemeClr val="bg2">
                    <a:lumMod val="50000"/>
                  </a:schemeClr>
                </a:solidFill>
                <a:latin typeface="+mj-lt"/>
                <a:cs typeface="Aharoni" pitchFamily="2" charset="-79"/>
              </a:rPr>
              <a:t>“matchbox” </a:t>
            </a:r>
            <a:r>
              <a:rPr lang="en-US" sz="2000" i="1" dirty="0" smtClean="0">
                <a:latin typeface="+mj-lt"/>
              </a:rPr>
              <a:t>sitting below and in front  of a hard shell  containing the brain.</a:t>
            </a:r>
          </a:p>
          <a:p>
            <a:pPr>
              <a:lnSpc>
                <a:spcPct val="150000"/>
              </a:lnSpc>
            </a:pPr>
            <a:r>
              <a:rPr lang="en-US" sz="2000" dirty="0" smtClean="0">
                <a:latin typeface="+mj-lt"/>
              </a:rPr>
              <a:t>This type of structure is able to withstand considerable amount of force applied in a vertical manner  from below , but the bones can be easily fractured by relatively small impact, if applied from other directions i.e. Anterior , superior or lateral aspects.</a:t>
            </a:r>
          </a:p>
          <a:p>
            <a:pPr>
              <a:lnSpc>
                <a:spcPct val="150000"/>
              </a:lnSpc>
              <a:buNone/>
            </a:pPr>
            <a:endParaRPr lang="en-US" sz="2000" i="1" dirty="0">
              <a:latin typeface="+mj-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Palatal fractures</a:t>
            </a:r>
            <a:endParaRPr lang="en-US" dirty="0"/>
          </a:p>
        </p:txBody>
      </p:sp>
      <p:sp>
        <p:nvSpPr>
          <p:cNvPr id="3" name="Content Placeholder 2"/>
          <p:cNvSpPr>
            <a:spLocks noGrp="1"/>
          </p:cNvSpPr>
          <p:nvPr>
            <p:ph sz="half" idx="1"/>
          </p:nvPr>
        </p:nvSpPr>
        <p:spPr>
          <a:xfrm>
            <a:off x="228600" y="1447800"/>
            <a:ext cx="4267200" cy="5410200"/>
          </a:xfrm>
        </p:spPr>
        <p:txBody>
          <a:bodyPr>
            <a:normAutofit fontScale="85000" lnSpcReduction="10000"/>
          </a:bodyPr>
          <a:lstStyle/>
          <a:p>
            <a:pPr>
              <a:lnSpc>
                <a:spcPct val="150000"/>
              </a:lnSpc>
            </a:pPr>
            <a:r>
              <a:rPr lang="en-US" dirty="0" smtClean="0"/>
              <a:t>In most cases lateral and medial stabilization of maxilla with arch bars in combination with a palatal splint is </a:t>
            </a:r>
            <a:r>
              <a:rPr lang="en-US" dirty="0" err="1" smtClean="0"/>
              <a:t>sufficent</a:t>
            </a:r>
            <a:r>
              <a:rPr lang="en-US" dirty="0" smtClean="0"/>
              <a:t> </a:t>
            </a:r>
          </a:p>
          <a:p>
            <a:pPr>
              <a:lnSpc>
                <a:spcPct val="150000"/>
              </a:lnSpc>
            </a:pPr>
            <a:r>
              <a:rPr lang="en-US" dirty="0" smtClean="0"/>
              <a:t>However if internal fixation is required it may be applied at anterior maxillary surface below the nasal spine and posterior junction of hard palate through small mucosal incision.</a:t>
            </a:r>
          </a:p>
          <a:p>
            <a:pPr>
              <a:lnSpc>
                <a:spcPct val="150000"/>
              </a:lnSpc>
            </a:pPr>
            <a:endParaRPr lang="en-US" dirty="0"/>
          </a:p>
        </p:txBody>
      </p:sp>
      <p:pic>
        <p:nvPicPr>
          <p:cNvPr id="5" name="Content Placeholder 4"/>
          <p:cNvPicPr>
            <a:picLocks noGrp="1" noChangeAspect="1" noChangeArrowheads="1"/>
          </p:cNvPicPr>
          <p:nvPr>
            <p:ph sz="half" idx="2"/>
          </p:nvPr>
        </p:nvPicPr>
        <p:blipFill>
          <a:blip r:embed="rId2" cstate="print"/>
          <a:srcRect/>
          <a:stretch>
            <a:fillRect/>
          </a:stretch>
        </p:blipFill>
        <p:spPr>
          <a:xfrm>
            <a:off x="5638801" y="4114800"/>
            <a:ext cx="2825478" cy="2638038"/>
          </a:xfrm>
          <a:prstGeom prst="rect">
            <a:avLst/>
          </a:prstGeom>
          <a:noFill/>
        </p:spPr>
      </p:pic>
      <p:pic>
        <p:nvPicPr>
          <p:cNvPr id="6" name="Picture 3"/>
          <p:cNvPicPr>
            <a:picLocks noChangeAspect="1" noChangeArrowheads="1"/>
          </p:cNvPicPr>
          <p:nvPr/>
        </p:nvPicPr>
        <p:blipFill>
          <a:blip r:embed="rId3" cstate="print"/>
          <a:srcRect r="44776" b="22951"/>
          <a:stretch>
            <a:fillRect/>
          </a:stretch>
        </p:blipFill>
        <p:spPr>
          <a:xfrm>
            <a:off x="6096000" y="1676400"/>
            <a:ext cx="1828800" cy="232307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Mesh fixation</a:t>
            </a:r>
            <a:endParaRPr lang="en-US" dirty="0"/>
          </a:p>
        </p:txBody>
      </p:sp>
      <p:sp>
        <p:nvSpPr>
          <p:cNvPr id="3" name="Content Placeholder 2"/>
          <p:cNvSpPr>
            <a:spLocks noGrp="1"/>
          </p:cNvSpPr>
          <p:nvPr>
            <p:ph sz="half" idx="1"/>
          </p:nvPr>
        </p:nvSpPr>
        <p:spPr/>
        <p:txBody>
          <a:bodyPr/>
          <a:lstStyle/>
          <a:p>
            <a:r>
              <a:rPr lang="en-US" dirty="0" smtClean="0"/>
              <a:t>Mesh fixation is used for retention and alignment of small fragments or bone grafts. Anterior and lateral walls of maxilla and anterior table of frontal bone are common sites for these application</a:t>
            </a:r>
          </a:p>
          <a:p>
            <a:endParaRPr lang="en-US" dirty="0"/>
          </a:p>
        </p:txBody>
      </p:sp>
      <p:sp>
        <p:nvSpPr>
          <p:cNvPr id="4" name="Content Placeholder 3"/>
          <p:cNvSpPr>
            <a:spLocks noGrp="1"/>
          </p:cNvSpPr>
          <p:nvPr>
            <p:ph sz="half" idx="2"/>
          </p:nvPr>
        </p:nvSpPr>
        <p:spPr/>
        <p:txBody>
          <a:bodyPr/>
          <a:lstStyle/>
          <a:p>
            <a:pPr>
              <a:buNone/>
            </a:pPr>
            <a:r>
              <a:rPr lang="en-US" dirty="0" smtClean="0"/>
              <a:t> </a:t>
            </a:r>
            <a:endParaRPr lang="en-US" dirty="0"/>
          </a:p>
        </p:txBody>
      </p:sp>
      <p:pic>
        <p:nvPicPr>
          <p:cNvPr id="3074" name="Picture 2" descr="http://www2.aofoundation.org/AOFileServerSurgery/MyPortalFiles?FilePath=/Surgery/en/_img/surgery/05-RedFix/92/Le_Fort/LF20/LF20_i930_L.gif"/>
          <p:cNvPicPr>
            <a:picLocks noChangeAspect="1" noChangeArrowheads="1"/>
          </p:cNvPicPr>
          <p:nvPr/>
        </p:nvPicPr>
        <p:blipFill>
          <a:blip r:embed="rId2" cstate="print"/>
          <a:srcRect/>
          <a:stretch>
            <a:fillRect/>
          </a:stretch>
        </p:blipFill>
        <p:spPr bwMode="auto">
          <a:xfrm>
            <a:off x="4572000" y="2286000"/>
            <a:ext cx="4320540" cy="32004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dirty="0" smtClean="0"/>
              <a:t>Trans osseous wiring</a:t>
            </a:r>
            <a:endParaRPr lang="en-US" dirty="0"/>
          </a:p>
        </p:txBody>
      </p:sp>
      <p:sp>
        <p:nvSpPr>
          <p:cNvPr id="3" name="Content Placeholder 2"/>
          <p:cNvSpPr>
            <a:spLocks noGrp="1"/>
          </p:cNvSpPr>
          <p:nvPr>
            <p:ph sz="half" idx="1"/>
          </p:nvPr>
        </p:nvSpPr>
        <p:spPr>
          <a:xfrm>
            <a:off x="457200" y="1447800"/>
            <a:ext cx="4038600" cy="5181600"/>
          </a:xfrm>
        </p:spPr>
        <p:txBody>
          <a:bodyPr>
            <a:normAutofit fontScale="92500" lnSpcReduction="10000"/>
          </a:bodyPr>
          <a:lstStyle/>
          <a:p>
            <a:r>
              <a:rPr lang="en-US" dirty="0" err="1" smtClean="0"/>
              <a:t>Semirigid</a:t>
            </a:r>
            <a:r>
              <a:rPr lang="en-US" dirty="0" smtClean="0"/>
              <a:t> type of fixation</a:t>
            </a:r>
          </a:p>
          <a:p>
            <a:r>
              <a:rPr lang="en-US" dirty="0" smtClean="0"/>
              <a:t>Disadvantage</a:t>
            </a:r>
          </a:p>
          <a:p>
            <a:pPr lvl="1"/>
            <a:r>
              <a:rPr lang="en-US" dirty="0" smtClean="0"/>
              <a:t>Does not provide 3 D fixation</a:t>
            </a:r>
          </a:p>
          <a:p>
            <a:pPr lvl="1"/>
            <a:r>
              <a:rPr lang="en-US" dirty="0" err="1" smtClean="0"/>
              <a:t>Micromovement</a:t>
            </a:r>
            <a:r>
              <a:rPr lang="en-US" dirty="0" smtClean="0"/>
              <a:t> interferes with the fracture healing</a:t>
            </a:r>
          </a:p>
          <a:p>
            <a:r>
              <a:rPr lang="en-US" dirty="0" smtClean="0"/>
              <a:t>Sites</a:t>
            </a:r>
          </a:p>
          <a:p>
            <a:pPr lvl="1"/>
            <a:r>
              <a:rPr lang="en-US" dirty="0" err="1" smtClean="0"/>
              <a:t>Frontozygomatic</a:t>
            </a:r>
            <a:r>
              <a:rPr lang="en-US" dirty="0" smtClean="0"/>
              <a:t> </a:t>
            </a:r>
          </a:p>
          <a:p>
            <a:pPr lvl="1"/>
            <a:r>
              <a:rPr lang="en-US" dirty="0" err="1" smtClean="0"/>
              <a:t>Frontonasal</a:t>
            </a:r>
            <a:r>
              <a:rPr lang="en-US" dirty="0" smtClean="0"/>
              <a:t> </a:t>
            </a:r>
          </a:p>
          <a:p>
            <a:pPr lvl="1"/>
            <a:r>
              <a:rPr lang="en-US" dirty="0" smtClean="0"/>
              <a:t>Orbital rim </a:t>
            </a:r>
          </a:p>
          <a:p>
            <a:pPr lvl="1"/>
            <a:r>
              <a:rPr lang="en-US" dirty="0" err="1" smtClean="0"/>
              <a:t>zygomatic</a:t>
            </a:r>
            <a:r>
              <a:rPr lang="en-US" dirty="0" smtClean="0"/>
              <a:t> buttress</a:t>
            </a:r>
          </a:p>
          <a:p>
            <a:pPr lvl="1"/>
            <a:r>
              <a:rPr lang="en-US" dirty="0" smtClean="0"/>
              <a:t>alveolar </a:t>
            </a:r>
          </a:p>
          <a:p>
            <a:pPr lvl="1"/>
            <a:r>
              <a:rPr lang="en-US" dirty="0" smtClean="0"/>
              <a:t>mid palate</a:t>
            </a:r>
            <a:endParaRPr lang="en-US" dirty="0"/>
          </a:p>
        </p:txBody>
      </p:sp>
      <p:sp>
        <p:nvSpPr>
          <p:cNvPr id="4" name="Content Placeholder 3"/>
          <p:cNvSpPr>
            <a:spLocks noGrp="1"/>
          </p:cNvSpPr>
          <p:nvPr>
            <p:ph sz="half" idx="2"/>
          </p:nvPr>
        </p:nvSpPr>
        <p:spPr/>
        <p:txBody>
          <a:bodyPr>
            <a:normAutofit fontScale="92500" lnSpcReduction="10000"/>
          </a:bodyPr>
          <a:lstStyle/>
          <a:p>
            <a:endParaRPr lang="en-US"/>
          </a:p>
        </p:txBody>
      </p:sp>
      <p:pic>
        <p:nvPicPr>
          <p:cNvPr id="70658" name="Picture 2"/>
          <p:cNvPicPr>
            <a:picLocks noChangeAspect="1" noChangeArrowheads="1"/>
          </p:cNvPicPr>
          <p:nvPr/>
        </p:nvPicPr>
        <p:blipFill>
          <a:blip r:embed="rId2" cstate="print"/>
          <a:srcRect l="60938" t="33333" r="13281" b="26042"/>
          <a:stretch>
            <a:fillRect/>
          </a:stretch>
        </p:blipFill>
        <p:spPr bwMode="auto">
          <a:xfrm>
            <a:off x="4800600" y="1925782"/>
            <a:ext cx="3657600" cy="43226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1143000"/>
          </a:xfrm>
        </p:spPr>
        <p:txBody>
          <a:bodyPr/>
          <a:lstStyle/>
          <a:p>
            <a:pPr algn="ctr"/>
            <a:r>
              <a:rPr lang="en-US" dirty="0" smtClean="0"/>
              <a:t>Suspension Wiring</a:t>
            </a:r>
            <a:endParaRPr lang="en-US" dirty="0"/>
          </a:p>
        </p:txBody>
      </p:sp>
      <p:sp>
        <p:nvSpPr>
          <p:cNvPr id="6" name="Content Placeholder 5"/>
          <p:cNvSpPr>
            <a:spLocks noGrp="1"/>
          </p:cNvSpPr>
          <p:nvPr>
            <p:ph idx="1"/>
          </p:nvPr>
        </p:nvSpPr>
        <p:spPr/>
        <p:txBody>
          <a:bodyPr/>
          <a:lstStyle/>
          <a:p>
            <a:r>
              <a:rPr lang="en-US" dirty="0" smtClean="0"/>
              <a:t>Described by Adams in 1943</a:t>
            </a:r>
          </a:p>
          <a:p>
            <a:r>
              <a:rPr lang="en-US" dirty="0" smtClean="0"/>
              <a:t>Lower jaw arch bar is connected by soft stainless steel wires of 0.5 mm diameter to areas of facial skeleton above the fracture line, thus </a:t>
            </a:r>
            <a:r>
              <a:rPr lang="en-US" dirty="0" err="1" smtClean="0"/>
              <a:t>sandwitching</a:t>
            </a:r>
            <a:r>
              <a:rPr lang="en-US" dirty="0" smtClean="0"/>
              <a:t> fracture portion between mandible and </a:t>
            </a:r>
            <a:r>
              <a:rPr lang="en-US" dirty="0" err="1" smtClean="0"/>
              <a:t>unfractured</a:t>
            </a:r>
            <a:r>
              <a:rPr lang="en-US" dirty="0" smtClean="0"/>
              <a:t> portion of facial skeleton</a:t>
            </a:r>
          </a:p>
          <a:p>
            <a:r>
              <a:rPr lang="en-US" dirty="0" smtClean="0"/>
              <a:t>Advantage</a:t>
            </a:r>
          </a:p>
          <a:p>
            <a:pPr lvl="1"/>
            <a:r>
              <a:rPr lang="en-US" dirty="0" smtClean="0"/>
              <a:t>Require only minimum armamentarium</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smtClean="0"/>
              <a:t> suspension wires</a:t>
            </a:r>
            <a:endParaRPr lang="en-US" dirty="0"/>
          </a:p>
        </p:txBody>
      </p:sp>
      <p:sp>
        <p:nvSpPr>
          <p:cNvPr id="3" name="Content Placeholder 2"/>
          <p:cNvSpPr>
            <a:spLocks noGrp="1"/>
          </p:cNvSpPr>
          <p:nvPr>
            <p:ph sz="half" idx="1"/>
          </p:nvPr>
        </p:nvSpPr>
        <p:spPr>
          <a:xfrm>
            <a:off x="-152400" y="1524000"/>
            <a:ext cx="4038600" cy="4830925"/>
          </a:xfrm>
        </p:spPr>
        <p:txBody>
          <a:bodyPr>
            <a:normAutofit lnSpcReduction="10000"/>
          </a:bodyPr>
          <a:lstStyle/>
          <a:p>
            <a:pPr marL="1124712" lvl="2" indent="-457200">
              <a:lnSpc>
                <a:spcPct val="150000"/>
              </a:lnSpc>
              <a:buNone/>
            </a:pPr>
            <a:r>
              <a:rPr lang="en-US" dirty="0" smtClean="0"/>
              <a:t> Sites</a:t>
            </a:r>
          </a:p>
          <a:p>
            <a:pPr marL="1124712" lvl="2" indent="-457200">
              <a:lnSpc>
                <a:spcPct val="150000"/>
              </a:lnSpc>
              <a:buNone/>
            </a:pPr>
            <a:r>
              <a:rPr lang="en-US" dirty="0" smtClean="0"/>
              <a:t>	a. Frontal - central / laterally placed. </a:t>
            </a:r>
          </a:p>
          <a:p>
            <a:pPr marL="1124712" lvl="2" indent="-457200">
              <a:lnSpc>
                <a:spcPct val="150000"/>
              </a:lnSpc>
              <a:buNone/>
            </a:pPr>
            <a:r>
              <a:rPr lang="en-US" dirty="0" smtClean="0"/>
              <a:t>	b. </a:t>
            </a:r>
            <a:r>
              <a:rPr lang="en-US" dirty="0" err="1" smtClean="0"/>
              <a:t>Piriform</a:t>
            </a:r>
            <a:r>
              <a:rPr lang="en-US" dirty="0" smtClean="0"/>
              <a:t> aperture </a:t>
            </a:r>
          </a:p>
          <a:p>
            <a:pPr marL="1124712" lvl="2" indent="-457200">
              <a:lnSpc>
                <a:spcPct val="150000"/>
              </a:lnSpc>
              <a:buNone/>
            </a:pPr>
            <a:r>
              <a:rPr lang="en-US" dirty="0" smtClean="0"/>
              <a:t>	c. Infra -orbital </a:t>
            </a:r>
          </a:p>
          <a:p>
            <a:pPr marL="1124712" lvl="2" indent="-457200">
              <a:lnSpc>
                <a:spcPct val="150000"/>
              </a:lnSpc>
              <a:buNone/>
            </a:pPr>
            <a:r>
              <a:rPr lang="en-US" dirty="0" smtClean="0"/>
              <a:t>	 d. </a:t>
            </a:r>
            <a:r>
              <a:rPr lang="en-US" dirty="0" err="1" smtClean="0"/>
              <a:t>Circumzygomatic</a:t>
            </a:r>
            <a:endParaRPr lang="en-US" dirty="0" smtClean="0"/>
          </a:p>
          <a:p>
            <a:pPr marL="1124712" lvl="2" indent="-457200">
              <a:lnSpc>
                <a:spcPct val="150000"/>
              </a:lnSpc>
              <a:buNone/>
            </a:pPr>
            <a:r>
              <a:rPr lang="en-US" dirty="0" smtClean="0"/>
              <a:t>Use – only for fixation of arch bar in </a:t>
            </a:r>
            <a:r>
              <a:rPr lang="en-US" dirty="0" err="1" smtClean="0"/>
              <a:t>uncoperative</a:t>
            </a:r>
            <a:r>
              <a:rPr lang="en-US" dirty="0" smtClean="0"/>
              <a:t> (head injury) patients  </a:t>
            </a:r>
          </a:p>
          <a:p>
            <a:pPr marL="1124712" lvl="2" indent="-457200">
              <a:lnSpc>
                <a:spcPct val="150000"/>
              </a:lnSpc>
              <a:buNone/>
            </a:pPr>
            <a:r>
              <a:rPr lang="en-US" dirty="0" smtClean="0"/>
              <a:t>	</a:t>
            </a:r>
          </a:p>
          <a:p>
            <a:pPr>
              <a:lnSpc>
                <a:spcPct val="150000"/>
              </a:lnSpc>
            </a:pPr>
            <a:endParaRPr lang="en-US" dirty="0"/>
          </a:p>
        </p:txBody>
      </p:sp>
      <p:pic>
        <p:nvPicPr>
          <p:cNvPr id="13313" name="Picture 1"/>
          <p:cNvPicPr>
            <a:picLocks noGrp="1" noChangeAspect="1" noChangeArrowheads="1"/>
          </p:cNvPicPr>
          <p:nvPr>
            <p:ph sz="half" idx="2"/>
          </p:nvPr>
        </p:nvPicPr>
        <p:blipFill>
          <a:blip r:embed="rId2" cstate="print"/>
          <a:srcRect l="14737" t="50951" r="56037" b="19968"/>
          <a:stretch>
            <a:fillRect/>
          </a:stretch>
        </p:blipFill>
        <p:spPr bwMode="auto">
          <a:xfrm>
            <a:off x="3810000" y="2286000"/>
            <a:ext cx="51054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External fixation devices</a:t>
            </a:r>
            <a:endParaRPr lang="en-US" dirty="0"/>
          </a:p>
        </p:txBody>
      </p:sp>
      <p:sp>
        <p:nvSpPr>
          <p:cNvPr id="3" name="Content Placeholder 2"/>
          <p:cNvSpPr>
            <a:spLocks noGrp="1"/>
          </p:cNvSpPr>
          <p:nvPr>
            <p:ph idx="1"/>
          </p:nvPr>
        </p:nvSpPr>
        <p:spPr/>
        <p:txBody>
          <a:bodyPr>
            <a:normAutofit/>
          </a:bodyPr>
          <a:lstStyle/>
          <a:p>
            <a:pPr>
              <a:lnSpc>
                <a:spcPct val="150000"/>
              </a:lnSpc>
            </a:pPr>
            <a:r>
              <a:rPr lang="en-US" dirty="0" smtClean="0"/>
              <a:t>Not used now a days but is still advocated in some cases of markedly depressed, </a:t>
            </a:r>
            <a:r>
              <a:rPr lang="en-US" dirty="0" err="1" smtClean="0"/>
              <a:t>posteriorly</a:t>
            </a:r>
            <a:r>
              <a:rPr lang="en-US" dirty="0" smtClean="0"/>
              <a:t> displaced midface fractures of the maxillae</a:t>
            </a:r>
          </a:p>
          <a:p>
            <a:pPr>
              <a:lnSpc>
                <a:spcPct val="150000"/>
              </a:lnSpc>
            </a:pPr>
            <a:r>
              <a:rPr lang="en-US" dirty="0" smtClean="0"/>
              <a:t>Principle-sandwiching the midface between the base of the skull and mandible following </a:t>
            </a:r>
            <a:r>
              <a:rPr lang="en-US" dirty="0" err="1" smtClean="0"/>
              <a:t>disimpaction</a:t>
            </a:r>
            <a:r>
              <a:rPr lang="en-US" dirty="0" smtClean="0"/>
              <a:t> and closed manipulation</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sz="4000" dirty="0" smtClean="0"/>
              <a:t>EXTERNAL FIXATION</a:t>
            </a:r>
            <a:endParaRPr lang="en-US" sz="4000" dirty="0"/>
          </a:p>
        </p:txBody>
      </p:sp>
      <p:sp>
        <p:nvSpPr>
          <p:cNvPr id="5" name="Text Placeholder 4"/>
          <p:cNvSpPr>
            <a:spLocks noGrp="1"/>
          </p:cNvSpPr>
          <p:nvPr>
            <p:ph type="body" idx="1"/>
          </p:nvPr>
        </p:nvSpPr>
        <p:spPr>
          <a:xfrm>
            <a:off x="1295400" y="6122448"/>
            <a:ext cx="2286000" cy="430752"/>
          </a:xfrm>
        </p:spPr>
        <p:txBody>
          <a:bodyPr/>
          <a:lstStyle/>
          <a:p>
            <a:r>
              <a:rPr lang="en-US" dirty="0" smtClean="0"/>
              <a:t>POP Head cap</a:t>
            </a:r>
            <a:endParaRPr lang="en-US" dirty="0"/>
          </a:p>
        </p:txBody>
      </p:sp>
      <p:sp>
        <p:nvSpPr>
          <p:cNvPr id="6" name="Text Placeholder 5"/>
          <p:cNvSpPr>
            <a:spLocks noGrp="1"/>
          </p:cNvSpPr>
          <p:nvPr>
            <p:ph type="body" sz="half" idx="3"/>
          </p:nvPr>
        </p:nvSpPr>
        <p:spPr>
          <a:xfrm>
            <a:off x="5864225" y="6279357"/>
            <a:ext cx="1755775" cy="654843"/>
          </a:xfrm>
        </p:spPr>
        <p:txBody>
          <a:bodyPr/>
          <a:lstStyle/>
          <a:p>
            <a:r>
              <a:rPr lang="en-US" dirty="0" smtClean="0"/>
              <a:t>Box frame</a:t>
            </a:r>
            <a:endParaRPr lang="en-US" dirty="0"/>
          </a:p>
        </p:txBody>
      </p:sp>
      <p:sp>
        <p:nvSpPr>
          <p:cNvPr id="3" name="Content Placeholder 2"/>
          <p:cNvSpPr>
            <a:spLocks noGrp="1"/>
          </p:cNvSpPr>
          <p:nvPr>
            <p:ph sz="quarter" idx="2"/>
          </p:nvPr>
        </p:nvSpPr>
        <p:spPr>
          <a:xfrm>
            <a:off x="457200" y="1447800"/>
            <a:ext cx="4040188" cy="2286000"/>
          </a:xfrm>
        </p:spPr>
        <p:txBody>
          <a:bodyPr>
            <a:normAutofit/>
          </a:bodyPr>
          <a:lstStyle/>
          <a:p>
            <a:pPr>
              <a:lnSpc>
                <a:spcPct val="150000"/>
              </a:lnSpc>
              <a:buNone/>
            </a:pPr>
            <a:r>
              <a:rPr lang="en-US" dirty="0" smtClean="0"/>
              <a:t>	  1. </a:t>
            </a:r>
            <a:r>
              <a:rPr lang="en-US" dirty="0" err="1" smtClean="0"/>
              <a:t>Craniomandibular</a:t>
            </a:r>
            <a:r>
              <a:rPr lang="en-US" dirty="0" smtClean="0"/>
              <a:t> </a:t>
            </a:r>
          </a:p>
          <a:p>
            <a:pPr lvl="1">
              <a:lnSpc>
                <a:spcPct val="150000"/>
              </a:lnSpc>
              <a:buNone/>
            </a:pPr>
            <a:r>
              <a:rPr lang="en-US" dirty="0" smtClean="0"/>
              <a:t>	</a:t>
            </a:r>
            <a:r>
              <a:rPr lang="en-US" dirty="0" err="1" smtClean="0"/>
              <a:t>a.Box</a:t>
            </a:r>
            <a:r>
              <a:rPr lang="en-US" dirty="0" smtClean="0"/>
              <a:t> -frame </a:t>
            </a:r>
          </a:p>
          <a:p>
            <a:pPr lvl="1">
              <a:lnSpc>
                <a:spcPct val="150000"/>
              </a:lnSpc>
              <a:buNone/>
            </a:pPr>
            <a:r>
              <a:rPr lang="en-US" dirty="0" smtClean="0"/>
              <a:t>	</a:t>
            </a:r>
            <a:r>
              <a:rPr lang="en-US" dirty="0" err="1" smtClean="0"/>
              <a:t>b.Halo</a:t>
            </a:r>
            <a:r>
              <a:rPr lang="en-US" dirty="0" smtClean="0"/>
              <a:t> -frame </a:t>
            </a:r>
          </a:p>
          <a:p>
            <a:pPr lvl="1">
              <a:lnSpc>
                <a:spcPct val="150000"/>
              </a:lnSpc>
              <a:buNone/>
            </a:pPr>
            <a:r>
              <a:rPr lang="en-US" dirty="0" smtClean="0"/>
              <a:t>	</a:t>
            </a:r>
            <a:r>
              <a:rPr lang="en-US" dirty="0" err="1" smtClean="0"/>
              <a:t>c.Plaster</a:t>
            </a:r>
            <a:r>
              <a:rPr lang="en-US" dirty="0" smtClean="0"/>
              <a:t> of Paris </a:t>
            </a:r>
            <a:r>
              <a:rPr lang="en-US" dirty="0" err="1" smtClean="0"/>
              <a:t>headcap</a:t>
            </a:r>
            <a:r>
              <a:rPr lang="en-US" dirty="0" smtClean="0"/>
              <a:t> . </a:t>
            </a:r>
          </a:p>
          <a:p>
            <a:pPr>
              <a:lnSpc>
                <a:spcPct val="150000"/>
              </a:lnSpc>
            </a:pPr>
            <a:endParaRPr lang="en-US" dirty="0"/>
          </a:p>
        </p:txBody>
      </p:sp>
      <p:sp>
        <p:nvSpPr>
          <p:cNvPr id="7" name="Content Placeholder 6"/>
          <p:cNvSpPr>
            <a:spLocks noGrp="1"/>
          </p:cNvSpPr>
          <p:nvPr>
            <p:ph sz="quarter" idx="4"/>
          </p:nvPr>
        </p:nvSpPr>
        <p:spPr>
          <a:xfrm>
            <a:off x="5788025" y="3581400"/>
            <a:ext cx="4041775" cy="304800"/>
          </a:xfrm>
        </p:spPr>
        <p:txBody>
          <a:bodyPr>
            <a:normAutofit fontScale="92500" lnSpcReduction="20000"/>
          </a:bodyPr>
          <a:lstStyle/>
          <a:p>
            <a:pPr>
              <a:buNone/>
            </a:pPr>
            <a:r>
              <a:rPr lang="en-US" dirty="0" smtClean="0"/>
              <a:t>Halo Frame</a:t>
            </a:r>
            <a:endParaRPr lang="en-US" dirty="0"/>
          </a:p>
        </p:txBody>
      </p:sp>
      <p:pic>
        <p:nvPicPr>
          <p:cNvPr id="4" name="Picture 6" descr="aelfs">
            <a:hlinkClick r:id="rId2"/>
          </p:cNvPr>
          <p:cNvPicPr>
            <a:picLocks noChangeAspect="1" noChangeArrowheads="1"/>
          </p:cNvPicPr>
          <p:nvPr/>
        </p:nvPicPr>
        <p:blipFill>
          <a:blip r:embed="rId3" cstate="print"/>
          <a:srcRect/>
          <a:stretch>
            <a:fillRect/>
          </a:stretch>
        </p:blipFill>
        <p:spPr>
          <a:xfrm>
            <a:off x="5638800" y="1219200"/>
            <a:ext cx="1981200" cy="2362200"/>
          </a:xfrm>
          <a:prstGeom prst="rect">
            <a:avLst/>
          </a:prstGeom>
          <a:noFill/>
        </p:spPr>
      </p:pic>
      <p:pic>
        <p:nvPicPr>
          <p:cNvPr id="10241" name="Picture 1"/>
          <p:cNvPicPr>
            <a:picLocks noChangeAspect="1" noChangeArrowheads="1"/>
          </p:cNvPicPr>
          <p:nvPr/>
        </p:nvPicPr>
        <p:blipFill>
          <a:blip r:embed="rId4" cstate="print"/>
          <a:srcRect l="17188" t="38542" r="57812" b="21875"/>
          <a:stretch>
            <a:fillRect/>
          </a:stretch>
        </p:blipFill>
        <p:spPr bwMode="auto">
          <a:xfrm>
            <a:off x="1219200" y="3581400"/>
            <a:ext cx="2117558" cy="2514600"/>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l="57031" t="21875" r="15625" b="32292"/>
          <a:stretch>
            <a:fillRect/>
          </a:stretch>
        </p:blipFill>
        <p:spPr bwMode="auto">
          <a:xfrm>
            <a:off x="5715000" y="3962400"/>
            <a:ext cx="1818409"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1">
              <a:lnSpc>
                <a:spcPct val="200000"/>
              </a:lnSpc>
              <a:buNone/>
            </a:pPr>
            <a:r>
              <a:rPr lang="en-US" dirty="0" smtClean="0"/>
              <a:t>2. </a:t>
            </a:r>
            <a:r>
              <a:rPr lang="en-US" dirty="0" err="1" smtClean="0"/>
              <a:t>Craniomaxillary</a:t>
            </a:r>
            <a:r>
              <a:rPr lang="en-US" dirty="0" smtClean="0"/>
              <a:t> </a:t>
            </a:r>
          </a:p>
          <a:p>
            <a:pPr lvl="1">
              <a:lnSpc>
                <a:spcPct val="200000"/>
              </a:lnSpc>
              <a:buNone/>
            </a:pPr>
            <a:r>
              <a:rPr lang="en-US" dirty="0" smtClean="0"/>
              <a:t>	</a:t>
            </a:r>
            <a:r>
              <a:rPr lang="en-US" dirty="0" err="1" smtClean="0"/>
              <a:t>a.Supra</a:t>
            </a:r>
            <a:r>
              <a:rPr lang="en-US" dirty="0" smtClean="0"/>
              <a:t> -orbital pins </a:t>
            </a:r>
          </a:p>
          <a:p>
            <a:pPr lvl="1">
              <a:lnSpc>
                <a:spcPct val="200000"/>
              </a:lnSpc>
              <a:buNone/>
            </a:pPr>
            <a:r>
              <a:rPr lang="en-US" dirty="0" smtClean="0"/>
              <a:t>	</a:t>
            </a:r>
            <a:r>
              <a:rPr lang="en-US" dirty="0" err="1" smtClean="0"/>
              <a:t>b.Zygomatic</a:t>
            </a:r>
            <a:r>
              <a:rPr lang="en-US" dirty="0" smtClean="0"/>
              <a:t> pins</a:t>
            </a:r>
          </a:p>
          <a:p>
            <a:pPr lvl="1">
              <a:lnSpc>
                <a:spcPct val="200000"/>
              </a:lnSpc>
              <a:buNone/>
            </a:pPr>
            <a:r>
              <a:rPr lang="en-US" dirty="0" smtClean="0"/>
              <a:t>	 </a:t>
            </a:r>
            <a:r>
              <a:rPr lang="en-US" dirty="0" err="1" smtClean="0"/>
              <a:t>c.Levant</a:t>
            </a:r>
            <a:r>
              <a:rPr lang="en-US" dirty="0" smtClean="0"/>
              <a:t> frame </a:t>
            </a:r>
          </a:p>
          <a:p>
            <a:pPr>
              <a:lnSpc>
                <a:spcPct val="200000"/>
              </a:lnSpc>
            </a:pP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Fractures of edentulous maxilla</a:t>
            </a:r>
            <a:endParaRPr lang="en-US" dirty="0"/>
          </a:p>
        </p:txBody>
      </p:sp>
      <p:sp>
        <p:nvSpPr>
          <p:cNvPr id="3" name="Content Placeholder 2"/>
          <p:cNvSpPr>
            <a:spLocks noGrp="1"/>
          </p:cNvSpPr>
          <p:nvPr>
            <p:ph idx="1"/>
          </p:nvPr>
        </p:nvSpPr>
        <p:spPr>
          <a:xfrm>
            <a:off x="457200" y="1295400"/>
            <a:ext cx="8229600" cy="4389120"/>
          </a:xfrm>
        </p:spPr>
        <p:txBody>
          <a:bodyPr/>
          <a:lstStyle/>
          <a:p>
            <a:r>
              <a:rPr lang="en-US" dirty="0" smtClean="0"/>
              <a:t>No displacement – conservative management with soft diet for 3-8 weeks followed by construction of a new denture.</a:t>
            </a:r>
          </a:p>
          <a:p>
            <a:r>
              <a:rPr lang="en-US" dirty="0" smtClean="0"/>
              <a:t>Mobile and displaced – </a:t>
            </a:r>
          </a:p>
          <a:p>
            <a:pPr lvl="1"/>
            <a:r>
              <a:rPr lang="en-US" dirty="0" smtClean="0"/>
              <a:t>open reduction and internal fixation with screw &amp; plates </a:t>
            </a:r>
          </a:p>
          <a:p>
            <a:pPr lvl="1"/>
            <a:r>
              <a:rPr lang="en-US" dirty="0" smtClean="0"/>
              <a:t>Denture or the splint is fixed with a screw to the alveolus of the maxilla</a:t>
            </a:r>
          </a:p>
        </p:txBody>
      </p:sp>
      <p:pic>
        <p:nvPicPr>
          <p:cNvPr id="77826" name="Picture 2"/>
          <p:cNvPicPr>
            <a:picLocks noChangeAspect="1" noChangeArrowheads="1"/>
          </p:cNvPicPr>
          <p:nvPr/>
        </p:nvPicPr>
        <p:blipFill>
          <a:blip r:embed="rId2" cstate="print"/>
          <a:srcRect/>
          <a:stretch>
            <a:fillRect/>
          </a:stretch>
        </p:blipFill>
        <p:spPr bwMode="auto">
          <a:xfrm>
            <a:off x="4253506" y="4038600"/>
            <a:ext cx="3214094"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Complications</a:t>
            </a:r>
            <a:endParaRPr lang="en-US" dirty="0"/>
          </a:p>
        </p:txBody>
      </p:sp>
      <p:sp>
        <p:nvSpPr>
          <p:cNvPr id="3" name="Content Placeholder 2"/>
          <p:cNvSpPr>
            <a:spLocks noGrp="1"/>
          </p:cNvSpPr>
          <p:nvPr>
            <p:ph idx="1"/>
          </p:nvPr>
        </p:nvSpPr>
        <p:spPr/>
        <p:txBody>
          <a:bodyPr/>
          <a:lstStyle/>
          <a:p>
            <a:r>
              <a:rPr lang="en-US" dirty="0" smtClean="0"/>
              <a:t>Early complications</a:t>
            </a:r>
          </a:p>
          <a:p>
            <a:pPr lvl="1"/>
            <a:r>
              <a:rPr lang="en-US" dirty="0" smtClean="0"/>
              <a:t>Haemorrhage</a:t>
            </a:r>
          </a:p>
          <a:p>
            <a:pPr lvl="1"/>
            <a:r>
              <a:rPr lang="en-US" dirty="0" smtClean="0"/>
              <a:t>Airway obstruction</a:t>
            </a:r>
          </a:p>
          <a:p>
            <a:pPr lvl="1"/>
            <a:r>
              <a:rPr lang="en-US" dirty="0" smtClean="0"/>
              <a:t>Infection</a:t>
            </a:r>
          </a:p>
          <a:p>
            <a:pPr lvl="1"/>
            <a:r>
              <a:rPr lang="en-US" dirty="0" err="1" smtClean="0"/>
              <a:t>Lacrimal</a:t>
            </a:r>
            <a:r>
              <a:rPr lang="en-US" dirty="0" smtClean="0"/>
              <a:t> duct obstruction</a:t>
            </a:r>
          </a:p>
          <a:p>
            <a:pPr lvl="1"/>
            <a:r>
              <a:rPr lang="en-US" dirty="0" smtClean="0"/>
              <a:t>CSF </a:t>
            </a:r>
            <a:r>
              <a:rPr lang="en-US" dirty="0" err="1" smtClean="0"/>
              <a:t>rhinorrhoea</a:t>
            </a:r>
            <a:endParaRPr lang="en-US" dirty="0" smtClean="0"/>
          </a:p>
          <a:p>
            <a:pPr lvl="1"/>
            <a:r>
              <a:rPr lang="en-US" dirty="0" smtClean="0"/>
              <a:t>Blindness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500" i="1" dirty="0" smtClean="0"/>
              <a:t>PHYSICAL CHARACTERISTICS OF MIDFACIAL SKELETON:</a:t>
            </a:r>
            <a:endParaRPr lang="en-US" sz="3500" dirty="0"/>
          </a:p>
        </p:txBody>
      </p:sp>
      <p:sp>
        <p:nvSpPr>
          <p:cNvPr id="3" name="Content Placeholder 2"/>
          <p:cNvSpPr>
            <a:spLocks noGrp="1"/>
          </p:cNvSpPr>
          <p:nvPr>
            <p:ph idx="1"/>
          </p:nvPr>
        </p:nvSpPr>
        <p:spPr/>
        <p:txBody>
          <a:bodyPr>
            <a:normAutofit/>
          </a:bodyPr>
          <a:lstStyle/>
          <a:p>
            <a:pPr>
              <a:lnSpc>
                <a:spcPct val="150000"/>
              </a:lnSpc>
            </a:pPr>
            <a:r>
              <a:rPr lang="en-US" sz="2000" dirty="0" smtClean="0"/>
              <a:t>Facial bones  have low resistance to impact forces from front and sideways , nasal bones are least resistant followed by </a:t>
            </a:r>
            <a:r>
              <a:rPr lang="en-US" sz="2000" dirty="0" err="1" smtClean="0"/>
              <a:t>zygomatic</a:t>
            </a:r>
            <a:r>
              <a:rPr lang="en-US" sz="2000" dirty="0" smtClean="0"/>
              <a:t> arch , while maxilla is sensitive to horizontal impacts.  </a:t>
            </a:r>
          </a:p>
          <a:p>
            <a:pPr>
              <a:lnSpc>
                <a:spcPct val="150000"/>
              </a:lnSpc>
            </a:pPr>
            <a:endParaRPr lang="en-US"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dirty="0" smtClean="0"/>
              <a:t>Late Complications</a:t>
            </a:r>
            <a:endParaRPr lang="en-US" dirty="0"/>
          </a:p>
        </p:txBody>
      </p:sp>
      <p:sp>
        <p:nvSpPr>
          <p:cNvPr id="3" name="Content Placeholder 2"/>
          <p:cNvSpPr>
            <a:spLocks noGrp="1"/>
          </p:cNvSpPr>
          <p:nvPr>
            <p:ph idx="1"/>
          </p:nvPr>
        </p:nvSpPr>
        <p:spPr>
          <a:xfrm>
            <a:off x="457200" y="1600200"/>
            <a:ext cx="8229600" cy="4724400"/>
          </a:xfrm>
        </p:spPr>
        <p:txBody>
          <a:bodyPr/>
          <a:lstStyle/>
          <a:p>
            <a:r>
              <a:rPr lang="en-US" dirty="0" smtClean="0"/>
              <a:t>Non union</a:t>
            </a:r>
          </a:p>
          <a:p>
            <a:r>
              <a:rPr lang="en-US" dirty="0" smtClean="0"/>
              <a:t>Mal union – </a:t>
            </a:r>
            <a:r>
              <a:rPr lang="en-US" dirty="0" err="1" smtClean="0"/>
              <a:t>disimpaction</a:t>
            </a:r>
            <a:r>
              <a:rPr lang="en-US" dirty="0" smtClean="0"/>
              <a:t> / </a:t>
            </a:r>
            <a:r>
              <a:rPr lang="en-US" dirty="0" err="1" smtClean="0"/>
              <a:t>osteotomies</a:t>
            </a:r>
            <a:endParaRPr lang="en-US" dirty="0" smtClean="0"/>
          </a:p>
          <a:p>
            <a:r>
              <a:rPr lang="en-US" dirty="0" smtClean="0"/>
              <a:t>Plate exposure</a:t>
            </a:r>
          </a:p>
          <a:p>
            <a:r>
              <a:rPr lang="en-US" dirty="0" err="1" smtClean="0"/>
              <a:t>Infraorbital</a:t>
            </a:r>
            <a:r>
              <a:rPr lang="en-US" dirty="0" smtClean="0"/>
              <a:t> and lip </a:t>
            </a:r>
            <a:r>
              <a:rPr lang="en-US" dirty="0" err="1" smtClean="0"/>
              <a:t>hypoaesthesia</a:t>
            </a:r>
            <a:endParaRPr lang="en-US" dirty="0" smtClean="0"/>
          </a:p>
          <a:p>
            <a:r>
              <a:rPr lang="en-US" dirty="0" err="1" smtClean="0"/>
              <a:t>Devitalisation</a:t>
            </a:r>
            <a:r>
              <a:rPr lang="en-US" dirty="0" smtClean="0"/>
              <a:t> of teeth</a:t>
            </a:r>
          </a:p>
          <a:p>
            <a:r>
              <a:rPr lang="en-US" dirty="0" smtClean="0"/>
              <a:t>Malocclusion </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Reconstruction sequence in lower facial unit fractures</a:t>
            </a:r>
            <a:endParaRPr lang="en-US" dirty="0"/>
          </a:p>
        </p:txBody>
      </p:sp>
      <p:pic>
        <p:nvPicPr>
          <p:cNvPr id="53250" name="Picture 2"/>
          <p:cNvPicPr>
            <a:picLocks noGrp="1" noChangeAspect="1" noChangeArrowheads="1"/>
          </p:cNvPicPr>
          <p:nvPr>
            <p:ph idx="1"/>
          </p:nvPr>
        </p:nvPicPr>
        <p:blipFill>
          <a:blip r:embed="rId2" cstate="print"/>
          <a:srcRect/>
          <a:stretch>
            <a:fillRect/>
          </a:stretch>
        </p:blipFill>
        <p:spPr bwMode="auto">
          <a:xfrm>
            <a:off x="914400" y="1752600"/>
            <a:ext cx="7178619" cy="4922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914400"/>
            <a:ext cx="7772400" cy="1143000"/>
          </a:xfrm>
        </p:spPr>
        <p:txBody>
          <a:bodyPr>
            <a:normAutofit fontScale="90000"/>
          </a:bodyPr>
          <a:lstStyle/>
          <a:p>
            <a:r>
              <a:rPr lang="en-US" dirty="0" smtClean="0"/>
              <a:t>Management of the </a:t>
            </a:r>
            <a:r>
              <a:rPr lang="en-US" dirty="0" err="1" smtClean="0"/>
              <a:t>Zygomatic</a:t>
            </a:r>
            <a:r>
              <a:rPr lang="en-US" dirty="0" smtClean="0"/>
              <a:t> complex fractures</a:t>
            </a:r>
            <a:endParaRPr lang="en-US" sz="3200" dirty="0"/>
          </a:p>
        </p:txBody>
      </p:sp>
      <p:sp>
        <p:nvSpPr>
          <p:cNvPr id="96259" name="Rectangle 3"/>
          <p:cNvSpPr>
            <a:spLocks noGrp="1" noChangeArrowheads="1"/>
          </p:cNvSpPr>
          <p:nvPr>
            <p:ph type="body" sz="half" idx="1"/>
          </p:nvPr>
        </p:nvSpPr>
        <p:spPr>
          <a:xfrm>
            <a:off x="228600" y="2590800"/>
            <a:ext cx="2590800" cy="3505200"/>
          </a:xfrm>
        </p:spPr>
        <p:txBody>
          <a:bodyPr/>
          <a:lstStyle/>
          <a:p>
            <a:r>
              <a:rPr lang="en-US" sz="2800" dirty="0" smtClean="0"/>
              <a:t>Physical Exam</a:t>
            </a:r>
            <a:endParaRPr lang="en-US" sz="2800" dirty="0"/>
          </a:p>
        </p:txBody>
      </p:sp>
      <p:sp>
        <p:nvSpPr>
          <p:cNvPr id="96260" name="Rectangle 4"/>
          <p:cNvSpPr>
            <a:spLocks noGrp="1" noChangeArrowheads="1"/>
          </p:cNvSpPr>
          <p:nvPr>
            <p:ph type="clipArt" sz="half" idx="2"/>
          </p:nvPr>
        </p:nvSpPr>
        <p:spPr/>
      </p:sp>
      <p:pic>
        <p:nvPicPr>
          <p:cNvPr id="96261" name="Picture 5" descr="Untitled-2"/>
          <p:cNvPicPr>
            <a:picLocks noChangeAspect="1" noChangeArrowheads="1"/>
          </p:cNvPicPr>
          <p:nvPr/>
        </p:nvPicPr>
        <p:blipFill>
          <a:blip r:embed="rId2" cstate="print"/>
          <a:srcRect/>
          <a:stretch>
            <a:fillRect/>
          </a:stretch>
        </p:blipFill>
        <p:spPr bwMode="auto">
          <a:xfrm>
            <a:off x="2133600" y="2087562"/>
            <a:ext cx="6629400" cy="4694238"/>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a:bodyPr>
          <a:lstStyle/>
          <a:p>
            <a:r>
              <a:rPr lang="en-US" sz="3200" dirty="0" err="1" smtClean="0"/>
              <a:t>Antimongoloid</a:t>
            </a:r>
            <a:r>
              <a:rPr lang="en-US" sz="3200" dirty="0" smtClean="0"/>
              <a:t> slant of </a:t>
            </a:r>
            <a:r>
              <a:rPr lang="en-US" sz="3200" dirty="0" err="1" smtClean="0"/>
              <a:t>palpebral</a:t>
            </a:r>
            <a:r>
              <a:rPr lang="en-US" sz="3200" dirty="0" smtClean="0"/>
              <a:t> fissure</a:t>
            </a:r>
            <a:endParaRPr lang="en-US" sz="3200" dirty="0"/>
          </a:p>
        </p:txBody>
      </p:sp>
      <p:sp>
        <p:nvSpPr>
          <p:cNvPr id="93187" name="Rectangle 3"/>
          <p:cNvSpPr>
            <a:spLocks noGrp="1" noChangeArrowheads="1"/>
          </p:cNvSpPr>
          <p:nvPr>
            <p:ph type="clipArt" sz="half" idx="1"/>
          </p:nvPr>
        </p:nvSpPr>
        <p:spPr/>
      </p:sp>
      <p:sp>
        <p:nvSpPr>
          <p:cNvPr id="93188" name="Rectangle 4"/>
          <p:cNvSpPr>
            <a:spLocks noGrp="1" noChangeArrowheads="1"/>
          </p:cNvSpPr>
          <p:nvPr>
            <p:ph type="body" sz="half" idx="2"/>
          </p:nvPr>
        </p:nvSpPr>
        <p:spPr/>
        <p:txBody>
          <a:bodyPr/>
          <a:lstStyle/>
          <a:p>
            <a:endParaRPr lang="en-US" sz="2800"/>
          </a:p>
        </p:txBody>
      </p:sp>
      <p:pic>
        <p:nvPicPr>
          <p:cNvPr id="93189" name="Picture 5" descr="Untitled-3"/>
          <p:cNvPicPr>
            <a:picLocks noChangeAspect="1" noChangeArrowheads="1"/>
          </p:cNvPicPr>
          <p:nvPr/>
        </p:nvPicPr>
        <p:blipFill>
          <a:blip r:embed="rId2" cstate="print"/>
          <a:srcRect/>
          <a:stretch>
            <a:fillRect/>
          </a:stretch>
        </p:blipFill>
        <p:spPr bwMode="auto">
          <a:xfrm>
            <a:off x="228600" y="2286000"/>
            <a:ext cx="8686800" cy="40005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smtClean="0"/>
              <a:t>Knight and North classification</a:t>
            </a:r>
            <a:endParaRPr lang="en-US" dirty="0"/>
          </a:p>
        </p:txBody>
      </p:sp>
      <p:sp>
        <p:nvSpPr>
          <p:cNvPr id="3" name="Content Placeholder 2"/>
          <p:cNvSpPr>
            <a:spLocks noGrp="1"/>
          </p:cNvSpPr>
          <p:nvPr>
            <p:ph idx="1"/>
          </p:nvPr>
        </p:nvSpPr>
        <p:spPr>
          <a:xfrm>
            <a:off x="457200" y="1828800"/>
            <a:ext cx="8229600" cy="4922520"/>
          </a:xfrm>
        </p:spPr>
        <p:txBody>
          <a:bodyPr>
            <a:normAutofit/>
          </a:bodyPr>
          <a:lstStyle/>
          <a:p>
            <a:r>
              <a:rPr lang="en-US" sz="2400" i="1" dirty="0" smtClean="0">
                <a:solidFill>
                  <a:srgbClr val="00B050"/>
                </a:solidFill>
              </a:rPr>
              <a:t>Group I:</a:t>
            </a:r>
            <a:r>
              <a:rPr lang="en-US" sz="2400" dirty="0" smtClean="0"/>
              <a:t> No significant displacement</a:t>
            </a:r>
          </a:p>
          <a:p>
            <a:r>
              <a:rPr lang="en-US" sz="2400" i="1" dirty="0" smtClean="0">
                <a:solidFill>
                  <a:srgbClr val="00B050"/>
                </a:solidFill>
              </a:rPr>
              <a:t>Group II</a:t>
            </a:r>
            <a:r>
              <a:rPr lang="en-US" sz="2400" dirty="0" smtClean="0">
                <a:solidFill>
                  <a:srgbClr val="00B050"/>
                </a:solidFill>
              </a:rPr>
              <a:t>: </a:t>
            </a:r>
            <a:r>
              <a:rPr lang="en-US" sz="2400" dirty="0" smtClean="0"/>
              <a:t>Arch fractures which involve Inward buckling of the arch </a:t>
            </a:r>
          </a:p>
          <a:p>
            <a:r>
              <a:rPr lang="en-US" sz="2400" i="1" dirty="0" smtClean="0">
                <a:solidFill>
                  <a:srgbClr val="00B050"/>
                </a:solidFill>
              </a:rPr>
              <a:t>Group III: </a:t>
            </a:r>
            <a:r>
              <a:rPr lang="en-US" sz="2400" dirty="0" smtClean="0"/>
              <a:t>Unrotated body fractures, downward inward displacement, but no rotation</a:t>
            </a:r>
          </a:p>
          <a:p>
            <a:r>
              <a:rPr lang="en-US" sz="2400" i="1" dirty="0" smtClean="0">
                <a:solidFill>
                  <a:srgbClr val="00B050"/>
                </a:solidFill>
              </a:rPr>
              <a:t>Group IV: </a:t>
            </a:r>
            <a:r>
              <a:rPr lang="en-US" sz="2400" dirty="0" smtClean="0"/>
              <a:t>Medially rotated body fractures with downward, backward and inward displacement</a:t>
            </a:r>
          </a:p>
          <a:p>
            <a:r>
              <a:rPr lang="en-US" sz="2400" i="1" dirty="0" smtClean="0">
                <a:solidFill>
                  <a:srgbClr val="00B050"/>
                </a:solidFill>
              </a:rPr>
              <a:t>Group V:</a:t>
            </a:r>
            <a:r>
              <a:rPr lang="en-US" sz="2400" dirty="0" smtClean="0"/>
              <a:t> Laterally rotated body fractures with downward, backward and medial displacement</a:t>
            </a:r>
          </a:p>
          <a:p>
            <a:r>
              <a:rPr lang="en-US" sz="2400" i="1" dirty="0" smtClean="0">
                <a:solidFill>
                  <a:srgbClr val="00B050"/>
                </a:solidFill>
              </a:rPr>
              <a:t>Group VI: </a:t>
            </a:r>
            <a:r>
              <a:rPr lang="en-US" sz="2400" dirty="0" smtClean="0"/>
              <a:t>Complex fractures (presence of additional fracture lines across the main fragment)</a:t>
            </a:r>
            <a:endParaRPr lang="en-US" sz="2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compare the distance between the lateral orbital rim and anterior corneal surface of each globe using </a:t>
            </a:r>
            <a:r>
              <a:rPr lang="en-US" i="1" dirty="0" smtClean="0">
                <a:solidFill>
                  <a:srgbClr val="00B050"/>
                </a:solidFill>
              </a:rPr>
              <a:t>Hertel exophthalmometer</a:t>
            </a:r>
            <a:r>
              <a:rPr lang="en-US" dirty="0" smtClean="0"/>
              <a:t>. If the difference between the eyes is more than 3 mm, it is considered significant.</a:t>
            </a:r>
          </a:p>
          <a:p>
            <a:r>
              <a:rPr lang="en-US" dirty="0" smtClean="0"/>
              <a:t>When the lateral orbital rim cannot be used as a reference because of a displaced zygoma fracture, enophthalmos becomes more of a clinical finding</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defRPr/>
            </a:pPr>
            <a:r>
              <a:rPr lang="en-US" sz="2800" b="1" dirty="0" smtClean="0"/>
              <a:t>Visual examination</a:t>
            </a:r>
          </a:p>
          <a:p>
            <a:pPr>
              <a:defRPr/>
            </a:pPr>
            <a:r>
              <a:rPr lang="en-US" sz="2400" dirty="0" smtClean="0"/>
              <a:t>Diplopia</a:t>
            </a:r>
          </a:p>
          <a:p>
            <a:pPr>
              <a:defRPr/>
            </a:pPr>
            <a:r>
              <a:rPr lang="en-US" sz="2400" dirty="0" smtClean="0"/>
              <a:t>enophthalmos</a:t>
            </a:r>
          </a:p>
          <a:p>
            <a:pPr>
              <a:defRPr/>
            </a:pPr>
            <a:r>
              <a:rPr lang="en-US" sz="2400" dirty="0" smtClean="0"/>
              <a:t>Abnormal nerve sensibility</a:t>
            </a:r>
          </a:p>
          <a:p>
            <a:pPr marL="274320" lvl="2" indent="-274320">
              <a:spcBef>
                <a:spcPts val="600"/>
              </a:spcBef>
              <a:buClr>
                <a:schemeClr val="tx2"/>
              </a:buClr>
              <a:buSzPct val="73000"/>
              <a:buFont typeface="Wingdings 2"/>
              <a:buChar char=""/>
              <a:defRPr/>
            </a:pPr>
            <a:r>
              <a:rPr lang="en-US" sz="2400" dirty="0" smtClean="0"/>
              <a:t>Restricted Eye movement</a:t>
            </a:r>
          </a:p>
          <a:p>
            <a:pPr>
              <a:defRPr/>
            </a:pPr>
            <a:endParaRPr lang="en-US" sz="2800"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n-US" dirty="0"/>
              <a:t>Zygoma</a:t>
            </a:r>
            <a:br>
              <a:rPr lang="en-US" dirty="0"/>
            </a:br>
            <a:r>
              <a:rPr lang="en-US" sz="3200" dirty="0"/>
              <a:t>Radiology</a:t>
            </a:r>
          </a:p>
        </p:txBody>
      </p:sp>
      <p:sp>
        <p:nvSpPr>
          <p:cNvPr id="44035" name="Rectangle 3"/>
          <p:cNvSpPr>
            <a:spLocks noGrp="1" noChangeArrowheads="1"/>
          </p:cNvSpPr>
          <p:nvPr>
            <p:ph type="body" idx="1"/>
          </p:nvPr>
        </p:nvSpPr>
        <p:spPr>
          <a:xfrm>
            <a:off x="685800" y="2514600"/>
            <a:ext cx="7772400" cy="3581400"/>
          </a:xfrm>
        </p:spPr>
        <p:txBody>
          <a:bodyPr/>
          <a:lstStyle/>
          <a:p>
            <a:r>
              <a:rPr lang="en-US" b="1"/>
              <a:t>X-Ray</a:t>
            </a:r>
            <a:endParaRPr lang="en-US"/>
          </a:p>
          <a:p>
            <a:pPr lvl="1"/>
            <a:r>
              <a:rPr lang="en-US"/>
              <a:t>Water’s View Most Useful</a:t>
            </a:r>
          </a:p>
          <a:p>
            <a:r>
              <a:rPr lang="en-US" b="1"/>
              <a:t>CT Scan</a:t>
            </a:r>
            <a:endParaRPr lang="en-US"/>
          </a:p>
          <a:p>
            <a:pPr lvl="1"/>
            <a:r>
              <a:rPr lang="en-US"/>
              <a:t>Coronal Cuts For Orbital Anatomy</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a:defRPr/>
            </a:pPr>
            <a:fld id="{35C5B129-AAAF-4168-879E-975EC44EB916}" type="slidenum">
              <a:rPr lang="en-US"/>
              <a:pPr>
                <a:defRPr/>
              </a:pPr>
              <a:t>68</a:t>
            </a:fld>
            <a:endParaRPr lang="en-US"/>
          </a:p>
        </p:txBody>
      </p:sp>
      <p:sp>
        <p:nvSpPr>
          <p:cNvPr id="9219" name="Rectangle 3"/>
          <p:cNvSpPr>
            <a:spLocks noGrp="1" noChangeArrowheads="1"/>
          </p:cNvSpPr>
          <p:nvPr>
            <p:ph type="body" sz="half" idx="1"/>
          </p:nvPr>
        </p:nvSpPr>
        <p:spPr/>
        <p:txBody>
          <a:bodyPr/>
          <a:lstStyle/>
          <a:p>
            <a:pPr eaLnBrk="1" hangingPunct="1">
              <a:defRPr/>
            </a:pPr>
            <a:r>
              <a:rPr lang="en-US" sz="2800" b="1" smtClean="0"/>
              <a:t>Occipitomental view</a:t>
            </a:r>
          </a:p>
          <a:p>
            <a:pPr eaLnBrk="1" hangingPunct="1">
              <a:buFont typeface="Wingdings" pitchFamily="2" charset="2"/>
              <a:buNone/>
              <a:defRPr/>
            </a:pPr>
            <a:endParaRPr lang="en-US" sz="2800" b="1" smtClean="0"/>
          </a:p>
          <a:p>
            <a:pPr eaLnBrk="1" hangingPunct="1">
              <a:buFont typeface="Wingdings" pitchFamily="2" charset="2"/>
              <a:buNone/>
              <a:defRPr/>
            </a:pPr>
            <a:r>
              <a:rPr lang="en-US" sz="2000" b="1" smtClean="0"/>
              <a:t>(Posterioanterior oblique)</a:t>
            </a:r>
          </a:p>
          <a:p>
            <a:pPr eaLnBrk="1" hangingPunct="1">
              <a:buFont typeface="Wingdings" pitchFamily="2" charset="2"/>
              <a:buNone/>
              <a:defRPr/>
            </a:pPr>
            <a:endParaRPr lang="en-US" sz="2800" b="1" smtClean="0"/>
          </a:p>
          <a:p>
            <a:pPr eaLnBrk="1" hangingPunct="1">
              <a:defRPr/>
            </a:pPr>
            <a:r>
              <a:rPr lang="en-US" sz="2800" b="1" smtClean="0"/>
              <a:t>(water’s view)</a:t>
            </a:r>
          </a:p>
          <a:p>
            <a:pPr eaLnBrk="1" hangingPunct="1">
              <a:buFont typeface="Wingdings" pitchFamily="2" charset="2"/>
              <a:buNone/>
              <a:defRPr/>
            </a:pPr>
            <a:endParaRPr lang="en-US" sz="2800" b="1" smtClean="0"/>
          </a:p>
          <a:p>
            <a:pPr eaLnBrk="1" hangingPunct="1">
              <a:buFont typeface="Wingdings" pitchFamily="2" charset="2"/>
              <a:buNone/>
              <a:defRPr/>
            </a:pPr>
            <a:r>
              <a:rPr lang="en-US" sz="2800" smtClean="0"/>
              <a:t>   </a:t>
            </a:r>
          </a:p>
        </p:txBody>
      </p:sp>
      <p:pic>
        <p:nvPicPr>
          <p:cNvPr id="12292" name="Picture 4"/>
          <p:cNvPicPr>
            <a:picLocks noGrp="1" noChangeAspect="1" noChangeArrowheads="1"/>
          </p:cNvPicPr>
          <p:nvPr>
            <p:ph sz="half" idx="2"/>
          </p:nvPr>
        </p:nvPicPr>
        <p:blipFill>
          <a:blip r:embed="rId2" cstate="print"/>
          <a:srcRect/>
          <a:stretch>
            <a:fillRect/>
          </a:stretch>
        </p:blipFill>
        <p:spPr>
          <a:xfrm>
            <a:off x="4794250" y="1600200"/>
            <a:ext cx="3744913" cy="4530725"/>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p>
            <a:pPr>
              <a:defRPr/>
            </a:pPr>
            <a:fld id="{D485DDD0-F57E-4905-A5BE-6E09FE9E50A6}" type="slidenum">
              <a:rPr lang="en-US"/>
              <a:pPr>
                <a:defRPr/>
              </a:pPr>
              <a:t>69</a:t>
            </a:fld>
            <a:endParaRPr lang="en-US"/>
          </a:p>
        </p:txBody>
      </p:sp>
      <p:sp>
        <p:nvSpPr>
          <p:cNvPr id="36867" name="Rectangle 3"/>
          <p:cNvSpPr>
            <a:spLocks noGrp="1" noChangeArrowheads="1"/>
          </p:cNvSpPr>
          <p:nvPr>
            <p:ph type="body" sz="half" idx="1"/>
          </p:nvPr>
        </p:nvSpPr>
        <p:spPr/>
        <p:txBody>
          <a:bodyPr/>
          <a:lstStyle/>
          <a:p>
            <a:pPr eaLnBrk="1" hangingPunct="1">
              <a:buFont typeface="Wingdings" pitchFamily="2" charset="2"/>
              <a:buNone/>
              <a:defRPr/>
            </a:pPr>
            <a:r>
              <a:rPr lang="en-US" b="1" dirty="0" smtClean="0"/>
              <a:t>CT scan</a:t>
            </a:r>
          </a:p>
          <a:p>
            <a:pPr eaLnBrk="1" hangingPunct="1">
              <a:defRPr/>
            </a:pPr>
            <a:r>
              <a:rPr lang="en-US" sz="2800" b="1" dirty="0" smtClean="0"/>
              <a:t>Coronal sections</a:t>
            </a:r>
          </a:p>
          <a:p>
            <a:pPr eaLnBrk="1" hangingPunct="1">
              <a:defRPr/>
            </a:pPr>
            <a:r>
              <a:rPr lang="en-US" sz="2800" b="1" dirty="0" smtClean="0"/>
              <a:t>Axial sections</a:t>
            </a:r>
          </a:p>
        </p:txBody>
      </p:sp>
      <p:pic>
        <p:nvPicPr>
          <p:cNvPr id="14340" name="Picture 7" descr="ImpactedZMCCT"/>
          <p:cNvPicPr>
            <a:picLocks noGrp="1" noChangeAspect="1" noChangeArrowheads="1"/>
          </p:cNvPicPr>
          <p:nvPr>
            <p:ph sz="quarter" idx="3"/>
          </p:nvPr>
        </p:nvPicPr>
        <p:blipFill>
          <a:blip r:embed="rId2" cstate="print"/>
          <a:srcRect/>
          <a:stretch>
            <a:fillRect/>
          </a:stretch>
        </p:blipFill>
        <p:spPr>
          <a:xfrm>
            <a:off x="762000" y="4049713"/>
            <a:ext cx="4114800" cy="2351087"/>
          </a:xfrm>
          <a:noFill/>
        </p:spPr>
      </p:pic>
      <p:pic>
        <p:nvPicPr>
          <p:cNvPr id="14341" name="Picture 11" descr="ZygomaFracture"/>
          <p:cNvPicPr>
            <a:picLocks noGrp="1" noChangeAspect="1" noChangeArrowheads="1"/>
          </p:cNvPicPr>
          <p:nvPr>
            <p:ph sz="quarter" idx="2"/>
          </p:nvPr>
        </p:nvPicPr>
        <p:blipFill>
          <a:blip r:embed="rId3" cstate="print"/>
          <a:srcRect/>
          <a:stretch>
            <a:fillRect/>
          </a:stretch>
        </p:blipFill>
        <p:spPr>
          <a:xfrm>
            <a:off x="5257800" y="4291012"/>
            <a:ext cx="2603500" cy="2185988"/>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dirty="0" smtClean="0"/>
              <a:t>Vertical Buttresses Facial Skeleton</a:t>
            </a:r>
            <a:endParaRPr lang="en-US" dirty="0"/>
          </a:p>
        </p:txBody>
      </p:sp>
      <p:sp>
        <p:nvSpPr>
          <p:cNvPr id="6" name="Content Placeholder 5"/>
          <p:cNvSpPr>
            <a:spLocks noGrp="1"/>
          </p:cNvSpPr>
          <p:nvPr>
            <p:ph sz="half" idx="1"/>
          </p:nvPr>
        </p:nvSpPr>
        <p:spPr/>
        <p:txBody>
          <a:bodyPr/>
          <a:lstStyle/>
          <a:p>
            <a:pPr lvl="1"/>
            <a:endParaRPr lang="en-US" altLang="zh-TW" i="1" dirty="0" smtClean="0">
              <a:latin typeface="Calibri" pitchFamily="34" charset="0"/>
              <a:ea typeface="新細明體" pitchFamily="18" charset="-120"/>
            </a:endParaRPr>
          </a:p>
          <a:p>
            <a:pPr lvl="1"/>
            <a:r>
              <a:rPr lang="en-US" altLang="zh-TW" i="1" dirty="0" err="1" smtClean="0">
                <a:latin typeface="Calibri" pitchFamily="34" charset="0"/>
                <a:ea typeface="新細明體" pitchFamily="18" charset="-120"/>
              </a:rPr>
              <a:t>Nasomaxillary</a:t>
            </a:r>
            <a:r>
              <a:rPr lang="en-US" altLang="zh-TW" i="1" dirty="0" smtClean="0">
                <a:latin typeface="Calibri" pitchFamily="34" charset="0"/>
                <a:ea typeface="新細明體" pitchFamily="18" charset="-120"/>
              </a:rPr>
              <a:t> (medial) buttress</a:t>
            </a:r>
          </a:p>
          <a:p>
            <a:pPr lvl="1"/>
            <a:r>
              <a:rPr lang="en-US" altLang="zh-TW" i="1" dirty="0" err="1" smtClean="0">
                <a:latin typeface="Calibri" pitchFamily="34" charset="0"/>
                <a:ea typeface="新細明體" pitchFamily="18" charset="-120"/>
              </a:rPr>
              <a:t>Zymaticomaxillary</a:t>
            </a:r>
            <a:r>
              <a:rPr lang="en-US" altLang="zh-TW" i="1" dirty="0" smtClean="0">
                <a:latin typeface="Calibri" pitchFamily="34" charset="0"/>
                <a:ea typeface="新細明體" pitchFamily="18" charset="-120"/>
              </a:rPr>
              <a:t> (lateral) buttress</a:t>
            </a:r>
          </a:p>
          <a:p>
            <a:pPr lvl="1"/>
            <a:r>
              <a:rPr lang="en-US" altLang="zh-TW" i="1" dirty="0" err="1" smtClean="0">
                <a:latin typeface="Calibri" pitchFamily="34" charset="0"/>
                <a:ea typeface="新細明體" pitchFamily="18" charset="-120"/>
              </a:rPr>
              <a:t>Pyterigomaxillary</a:t>
            </a:r>
            <a:r>
              <a:rPr lang="en-US" altLang="zh-TW" i="1" dirty="0" smtClean="0">
                <a:latin typeface="Calibri" pitchFamily="34" charset="0"/>
                <a:ea typeface="新細明體" pitchFamily="18" charset="-120"/>
              </a:rPr>
              <a:t> (posterior) buttress</a:t>
            </a:r>
          </a:p>
          <a:p>
            <a:pPr lvl="1"/>
            <a:r>
              <a:rPr lang="en-US" altLang="zh-TW" i="1" dirty="0" err="1" smtClean="0">
                <a:latin typeface="Calibri" pitchFamily="34" charset="0"/>
                <a:ea typeface="新細明體" pitchFamily="18" charset="-120"/>
              </a:rPr>
              <a:t>Mandibular</a:t>
            </a:r>
            <a:r>
              <a:rPr lang="en-US" altLang="zh-TW" i="1" dirty="0" smtClean="0">
                <a:latin typeface="Calibri" pitchFamily="34" charset="0"/>
                <a:ea typeface="新細明體" pitchFamily="18" charset="-120"/>
              </a:rPr>
              <a:t> buttress </a:t>
            </a:r>
          </a:p>
          <a:p>
            <a:endParaRPr lang="en-US" dirty="0" smtClean="0">
              <a:latin typeface="Calibri" pitchFamily="34" charset="0"/>
            </a:endParaRPr>
          </a:p>
          <a:p>
            <a:endParaRPr lang="en-US" dirty="0">
              <a:latin typeface="Calibri" pitchFamily="34" charset="0"/>
            </a:endParaRPr>
          </a:p>
        </p:txBody>
      </p:sp>
      <p:pic>
        <p:nvPicPr>
          <p:cNvPr id="7" name="Picture 4" descr="Myersatlasbuttresses"/>
          <p:cNvPicPr>
            <a:picLocks noGrp="1" noChangeAspect="1" noChangeArrowheads="1"/>
          </p:cNvPicPr>
          <p:nvPr>
            <p:ph sz="half" idx="2"/>
          </p:nvPr>
        </p:nvPicPr>
        <p:blipFill>
          <a:blip r:embed="rId2" cstate="print"/>
          <a:srcRect l="47170" b="10737"/>
          <a:stretch>
            <a:fillRect/>
          </a:stretch>
        </p:blipFill>
        <p:spPr>
          <a:xfrm>
            <a:off x="4876800" y="1737561"/>
            <a:ext cx="3886200" cy="4434639"/>
          </a:xfrm>
          <a:prstGeom prst="rect">
            <a:avLst/>
          </a:prstGeom>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F780C37-3D7B-41B7-9F95-2E8D3A874292}" type="slidenum">
              <a:rPr lang="en-US"/>
              <a:pPr>
                <a:defRPr/>
              </a:pPr>
              <a:t>70</a:t>
            </a:fld>
            <a:endParaRPr lang="en-US"/>
          </a:p>
        </p:txBody>
      </p:sp>
      <p:sp>
        <p:nvSpPr>
          <p:cNvPr id="39938" name="Rectangle 2"/>
          <p:cNvSpPr>
            <a:spLocks noGrp="1" noChangeArrowheads="1"/>
          </p:cNvSpPr>
          <p:nvPr>
            <p:ph type="title"/>
          </p:nvPr>
        </p:nvSpPr>
        <p:spPr>
          <a:xfrm>
            <a:off x="457200" y="277813"/>
            <a:ext cx="8229600" cy="639762"/>
          </a:xfrm>
        </p:spPr>
        <p:txBody>
          <a:bodyPr>
            <a:normAutofit fontScale="90000"/>
          </a:bodyPr>
          <a:lstStyle/>
          <a:p>
            <a:pPr eaLnBrk="1" hangingPunct="1">
              <a:defRPr/>
            </a:pPr>
            <a:r>
              <a:rPr lang="en-US" sz="4000" smtClean="0"/>
              <a:t>Treatment </a:t>
            </a:r>
          </a:p>
        </p:txBody>
      </p:sp>
      <p:sp>
        <p:nvSpPr>
          <p:cNvPr id="39939" name="Rectangle 3"/>
          <p:cNvSpPr>
            <a:spLocks noGrp="1" noChangeArrowheads="1"/>
          </p:cNvSpPr>
          <p:nvPr>
            <p:ph type="body" idx="1"/>
          </p:nvPr>
        </p:nvSpPr>
        <p:spPr>
          <a:xfrm>
            <a:off x="609600" y="1219200"/>
            <a:ext cx="7772400" cy="2362200"/>
          </a:xfrm>
        </p:spPr>
        <p:txBody>
          <a:bodyPr>
            <a:normAutofit/>
          </a:bodyPr>
          <a:lstStyle/>
          <a:p>
            <a:pPr eaLnBrk="1" hangingPunct="1">
              <a:lnSpc>
                <a:spcPct val="80000"/>
              </a:lnSpc>
              <a:buFont typeface="Wingdings" pitchFamily="2" charset="2"/>
              <a:buNone/>
              <a:defRPr/>
            </a:pPr>
            <a:r>
              <a:rPr lang="en-US" sz="2400" b="1" dirty="0" smtClean="0"/>
              <a:t>Timing:</a:t>
            </a:r>
          </a:p>
          <a:p>
            <a:pPr eaLnBrk="1" hangingPunct="1">
              <a:lnSpc>
                <a:spcPct val="80000"/>
              </a:lnSpc>
              <a:defRPr/>
            </a:pPr>
            <a:r>
              <a:rPr lang="en-US" sz="2400" b="1" dirty="0" smtClean="0"/>
              <a:t>As early as possible unless there are ophthalmic, cranial or medical complications</a:t>
            </a:r>
          </a:p>
          <a:p>
            <a:pPr eaLnBrk="1" hangingPunct="1">
              <a:lnSpc>
                <a:spcPct val="80000"/>
              </a:lnSpc>
              <a:defRPr/>
            </a:pPr>
            <a:endParaRPr lang="en-US" sz="2400" b="1" dirty="0" smtClean="0"/>
          </a:p>
          <a:p>
            <a:pPr eaLnBrk="1" hangingPunct="1">
              <a:lnSpc>
                <a:spcPct val="80000"/>
              </a:lnSpc>
              <a:defRPr/>
            </a:pPr>
            <a:r>
              <a:rPr lang="en-US" sz="2400" b="1" dirty="0" smtClean="0"/>
              <a:t>Periorbital edema and ecchymosis obscure the fine details of the fracture, intervention can be postponed but not more than a week</a:t>
            </a:r>
            <a:r>
              <a:rPr lang="en-US" sz="2400" dirty="0" smtClean="0"/>
              <a:t> </a:t>
            </a:r>
          </a:p>
          <a:p>
            <a:pPr eaLnBrk="1" hangingPunct="1">
              <a:lnSpc>
                <a:spcPct val="80000"/>
              </a:lnSpc>
              <a:defRPr/>
            </a:pPr>
            <a:endParaRPr lang="en-US" sz="2400" dirty="0" smtClean="0"/>
          </a:p>
        </p:txBody>
      </p:sp>
      <p:sp>
        <p:nvSpPr>
          <p:cNvPr id="15365" name="Rectangle 4"/>
          <p:cNvSpPr>
            <a:spLocks noChangeArrowheads="1"/>
          </p:cNvSpPr>
          <p:nvPr/>
        </p:nvSpPr>
        <p:spPr bwMode="auto">
          <a:xfrm>
            <a:off x="914400" y="3886200"/>
            <a:ext cx="6934200" cy="2667000"/>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sz="2400" b="1" dirty="0"/>
              <a:t>Indications:</a:t>
            </a:r>
          </a:p>
          <a:p>
            <a:pPr algn="ctr" eaLnBrk="1" hangingPunct="1"/>
            <a:endParaRPr lang="en-US" sz="2400" b="1" dirty="0"/>
          </a:p>
          <a:p>
            <a:pPr algn="ctr" eaLnBrk="1" hangingPunct="1">
              <a:buFontTx/>
              <a:buChar char="•"/>
            </a:pPr>
            <a:r>
              <a:rPr lang="en-US" sz="2000" b="1" dirty="0"/>
              <a:t>Diplopia</a:t>
            </a:r>
          </a:p>
          <a:p>
            <a:pPr algn="ctr" eaLnBrk="1" hangingPunct="1">
              <a:buFontTx/>
              <a:buChar char="•"/>
            </a:pPr>
            <a:r>
              <a:rPr lang="en-US" sz="2000" b="1" dirty="0"/>
              <a:t>Restriction of mandibular movement</a:t>
            </a:r>
          </a:p>
          <a:p>
            <a:pPr algn="ctr" eaLnBrk="1" hangingPunct="1">
              <a:buFontTx/>
              <a:buChar char="•"/>
            </a:pPr>
            <a:r>
              <a:rPr lang="en-US" sz="2000" b="1" dirty="0"/>
              <a:t>Restoration of normal contour</a:t>
            </a:r>
          </a:p>
          <a:p>
            <a:pPr algn="ctr" eaLnBrk="1" hangingPunct="1">
              <a:buFontTx/>
              <a:buChar char="•"/>
            </a:pPr>
            <a:r>
              <a:rPr lang="en-US" sz="2000" b="1" dirty="0"/>
              <a:t>Restoration of normal skeletal protection for the eye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B9A9DBF1-F6AC-46E9-A1F3-55BEC211A296}" type="slidenum">
              <a:rPr lang="en-US"/>
              <a:pPr>
                <a:defRPr/>
              </a:pPr>
              <a:t>71</a:t>
            </a:fld>
            <a:endParaRPr lang="en-US"/>
          </a:p>
        </p:txBody>
      </p:sp>
      <p:sp>
        <p:nvSpPr>
          <p:cNvPr id="49154" name="Rectangle 2"/>
          <p:cNvSpPr>
            <a:spLocks noGrp="1" noChangeArrowheads="1"/>
          </p:cNvSpPr>
          <p:nvPr>
            <p:ph type="title"/>
          </p:nvPr>
        </p:nvSpPr>
        <p:spPr/>
        <p:txBody>
          <a:bodyPr/>
          <a:lstStyle/>
          <a:p>
            <a:pPr eaLnBrk="1" hangingPunct="1">
              <a:defRPr/>
            </a:pPr>
            <a:r>
              <a:rPr lang="en-US" smtClean="0"/>
              <a:t>Methods of reduction</a:t>
            </a:r>
          </a:p>
        </p:txBody>
      </p:sp>
      <p:sp>
        <p:nvSpPr>
          <p:cNvPr id="49155" name="Rectangle 3"/>
          <p:cNvSpPr>
            <a:spLocks noGrp="1" noChangeArrowheads="1"/>
          </p:cNvSpPr>
          <p:nvPr>
            <p:ph type="body" sz="half" idx="1"/>
          </p:nvPr>
        </p:nvSpPr>
        <p:spPr>
          <a:xfrm>
            <a:off x="457200" y="1600200"/>
            <a:ext cx="6477000" cy="4530725"/>
          </a:xfrm>
        </p:spPr>
        <p:txBody>
          <a:bodyPr/>
          <a:lstStyle/>
          <a:p>
            <a:pPr eaLnBrk="1" hangingPunct="1">
              <a:defRPr/>
            </a:pPr>
            <a:r>
              <a:rPr lang="en-US" sz="2800" b="1" dirty="0" smtClean="0"/>
              <a:t>Temporal approach</a:t>
            </a:r>
          </a:p>
        </p:txBody>
      </p:sp>
      <p:sp>
        <p:nvSpPr>
          <p:cNvPr id="18438" name="Rectangle 6"/>
          <p:cNvSpPr>
            <a:spLocks noChangeArrowheads="1"/>
          </p:cNvSpPr>
          <p:nvPr/>
        </p:nvSpPr>
        <p:spPr bwMode="auto">
          <a:xfrm>
            <a:off x="609600" y="2743200"/>
            <a:ext cx="3200400" cy="1600200"/>
          </a:xfrm>
          <a:prstGeom prst="rect">
            <a:avLst/>
          </a:prstGeom>
          <a:solidFill>
            <a:schemeClr val="accent1"/>
          </a:solidFill>
          <a:ln w="9525">
            <a:solidFill>
              <a:schemeClr val="tx1"/>
            </a:solidFill>
            <a:miter lim="800000"/>
            <a:headEnd/>
            <a:tailEnd/>
          </a:ln>
        </p:spPr>
        <p:txBody>
          <a:bodyPr wrap="none" anchor="ctr"/>
          <a:lstStyle/>
          <a:p>
            <a:r>
              <a:rPr lang="en-US" sz="2000" b="1" dirty="0" smtClean="0"/>
              <a:t>Suitable for isolated </a:t>
            </a:r>
          </a:p>
          <a:p>
            <a:r>
              <a:rPr lang="en-US" sz="2000" b="1" dirty="0" smtClean="0"/>
              <a:t>zygomatic fracture with </a:t>
            </a:r>
          </a:p>
          <a:p>
            <a:r>
              <a:rPr lang="en-US" sz="2000" b="1" dirty="0" smtClean="0"/>
              <a:t>good stability afterwards</a:t>
            </a:r>
            <a:endParaRPr lang="en-US" sz="2000" b="1" dirty="0"/>
          </a:p>
        </p:txBody>
      </p:sp>
      <p:sp>
        <p:nvSpPr>
          <p:cNvPr id="8" name="Content Placeholder 7"/>
          <p:cNvSpPr>
            <a:spLocks noGrp="1"/>
          </p:cNvSpPr>
          <p:nvPr>
            <p:ph sz="half" idx="2"/>
          </p:nvPr>
        </p:nvSpPr>
        <p:spPr>
          <a:xfrm>
            <a:off x="4191000" y="1600200"/>
            <a:ext cx="4038600" cy="4530725"/>
          </a:xfrm>
        </p:spPr>
        <p:txBody>
          <a:bodyPr/>
          <a:lstStyle/>
          <a:p>
            <a:r>
              <a:rPr lang="en-US" dirty="0" err="1" smtClean="0"/>
              <a:t>Iift</a:t>
            </a:r>
            <a:r>
              <a:rPr lang="en-US" dirty="0" smtClean="0"/>
              <a:t> the depressed malar forwards, upwards and outwards</a:t>
            </a:r>
          </a:p>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3A17133-D712-468F-B68A-E1520F70125A}" type="slidenum">
              <a:rPr lang="en-US"/>
              <a:pPr>
                <a:defRPr/>
              </a:pPr>
              <a:t>72</a:t>
            </a:fld>
            <a:endParaRPr lang="en-US"/>
          </a:p>
        </p:txBody>
      </p:sp>
      <p:sp>
        <p:nvSpPr>
          <p:cNvPr id="48130" name="Rectangle 2"/>
          <p:cNvSpPr>
            <a:spLocks noGrp="1" noChangeArrowheads="1"/>
          </p:cNvSpPr>
          <p:nvPr>
            <p:ph type="title"/>
          </p:nvPr>
        </p:nvSpPr>
        <p:spPr/>
        <p:txBody>
          <a:bodyPr/>
          <a:lstStyle/>
          <a:p>
            <a:pPr algn="l" eaLnBrk="1" hangingPunct="1">
              <a:defRPr/>
            </a:pPr>
            <a:r>
              <a:rPr lang="en-US" sz="2000" smtClean="0"/>
              <a:t>Methods of reduction</a:t>
            </a:r>
          </a:p>
        </p:txBody>
      </p:sp>
      <p:sp>
        <p:nvSpPr>
          <p:cNvPr id="48131" name="Rectangle 3"/>
          <p:cNvSpPr>
            <a:spLocks noGrp="1" noChangeArrowheads="1"/>
          </p:cNvSpPr>
          <p:nvPr>
            <p:ph type="body" sz="half" idx="1"/>
          </p:nvPr>
        </p:nvSpPr>
        <p:spPr>
          <a:xfrm>
            <a:off x="457200" y="1600200"/>
            <a:ext cx="7543800" cy="4530725"/>
          </a:xfrm>
        </p:spPr>
        <p:txBody>
          <a:bodyPr/>
          <a:lstStyle/>
          <a:p>
            <a:pPr eaLnBrk="1" hangingPunct="1">
              <a:defRPr/>
            </a:pPr>
            <a:r>
              <a:rPr lang="en-US" sz="2800" b="1" dirty="0" err="1" smtClean="0"/>
              <a:t>Percutaneous</a:t>
            </a:r>
            <a:r>
              <a:rPr lang="en-US" sz="2800" b="1" dirty="0" smtClean="0"/>
              <a:t> approach (malar hook, Carroll-Girard bone screw)</a:t>
            </a:r>
          </a:p>
          <a:p>
            <a:pPr eaLnBrk="1" hangingPunct="1">
              <a:defRPr/>
            </a:pPr>
            <a:endParaRPr lang="en-US" sz="2800" b="1" dirty="0" smtClean="0"/>
          </a:p>
        </p:txBody>
      </p:sp>
      <p:pic>
        <p:nvPicPr>
          <p:cNvPr id="19461" name="Picture 4"/>
          <p:cNvPicPr>
            <a:picLocks noGrp="1" noChangeAspect="1" noChangeArrowheads="1"/>
          </p:cNvPicPr>
          <p:nvPr>
            <p:ph sz="half" idx="2"/>
          </p:nvPr>
        </p:nvPicPr>
        <p:blipFill>
          <a:blip r:embed="rId2" cstate="print"/>
          <a:srcRect/>
          <a:stretch>
            <a:fillRect/>
          </a:stretch>
        </p:blipFill>
        <p:spPr>
          <a:xfrm>
            <a:off x="5257800" y="2668588"/>
            <a:ext cx="3429000" cy="3386137"/>
          </a:xfrm>
        </p:spPr>
      </p:pic>
      <p:sp>
        <p:nvSpPr>
          <p:cNvPr id="19462" name="Rectangle 5"/>
          <p:cNvSpPr>
            <a:spLocks noChangeArrowheads="1"/>
          </p:cNvSpPr>
          <p:nvPr/>
        </p:nvSpPr>
        <p:spPr bwMode="auto">
          <a:xfrm>
            <a:off x="533400" y="3200400"/>
            <a:ext cx="4419600" cy="1676400"/>
          </a:xfrm>
          <a:prstGeom prst="rect">
            <a:avLst/>
          </a:prstGeom>
          <a:solidFill>
            <a:schemeClr val="accent1"/>
          </a:solidFill>
          <a:ln w="9525">
            <a:solidFill>
              <a:schemeClr val="tx1"/>
            </a:solidFill>
            <a:miter lim="800000"/>
            <a:headEnd/>
            <a:tailEnd/>
          </a:ln>
        </p:spPr>
        <p:txBody>
          <a:bodyPr wrap="none" anchor="ctr"/>
          <a:lstStyle/>
          <a:p>
            <a:pPr eaLnBrk="1" hangingPunct="1"/>
            <a:r>
              <a:rPr lang="en-US" sz="2000" b="1" dirty="0"/>
              <a:t>Suitable for displaced zygomatic </a:t>
            </a:r>
          </a:p>
          <a:p>
            <a:pPr eaLnBrk="1" hangingPunct="1"/>
            <a:r>
              <a:rPr lang="en-US" sz="2000" b="1" dirty="0"/>
              <a:t>fracture with high</a:t>
            </a:r>
          </a:p>
          <a:p>
            <a:pPr eaLnBrk="1" hangingPunct="1"/>
            <a:r>
              <a:rPr lang="en-US" sz="2000" b="1" dirty="0"/>
              <a:t>Stability after reduction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6EF24DA8-A1A7-4BA0-B38C-CBA3C454ACAA}" type="slidenum">
              <a:rPr lang="en-US"/>
              <a:pPr>
                <a:defRPr/>
              </a:pPr>
              <a:t>73</a:t>
            </a:fld>
            <a:endParaRPr lang="en-US"/>
          </a:p>
        </p:txBody>
      </p:sp>
      <p:sp>
        <p:nvSpPr>
          <p:cNvPr id="50178" name="Rectangle 2"/>
          <p:cNvSpPr>
            <a:spLocks noGrp="1" noChangeArrowheads="1"/>
          </p:cNvSpPr>
          <p:nvPr>
            <p:ph type="title"/>
          </p:nvPr>
        </p:nvSpPr>
        <p:spPr/>
        <p:txBody>
          <a:bodyPr/>
          <a:lstStyle/>
          <a:p>
            <a:pPr algn="l" eaLnBrk="1" hangingPunct="1">
              <a:defRPr/>
            </a:pPr>
            <a:r>
              <a:rPr lang="en-US" sz="2000" smtClean="0"/>
              <a:t>Methods of reduction</a:t>
            </a:r>
          </a:p>
        </p:txBody>
      </p:sp>
      <p:sp>
        <p:nvSpPr>
          <p:cNvPr id="50179" name="Rectangle 3"/>
          <p:cNvSpPr>
            <a:spLocks noGrp="1" noChangeArrowheads="1"/>
          </p:cNvSpPr>
          <p:nvPr>
            <p:ph type="body" sz="half" idx="1"/>
          </p:nvPr>
        </p:nvSpPr>
        <p:spPr/>
        <p:txBody>
          <a:bodyPr/>
          <a:lstStyle/>
          <a:p>
            <a:pPr eaLnBrk="1" hangingPunct="1">
              <a:lnSpc>
                <a:spcPct val="90000"/>
              </a:lnSpc>
              <a:defRPr/>
            </a:pPr>
            <a:r>
              <a:rPr lang="en-US" sz="2800" b="1" dirty="0" smtClean="0"/>
              <a:t>Buccal </a:t>
            </a:r>
            <a:r>
              <a:rPr lang="en-US" sz="2800" b="1" dirty="0" err="1" smtClean="0"/>
              <a:t>sulcus</a:t>
            </a:r>
            <a:r>
              <a:rPr lang="en-US" sz="2800" b="1" dirty="0" smtClean="0"/>
              <a:t> approach (Keen 1909)</a:t>
            </a:r>
          </a:p>
          <a:p>
            <a:pPr eaLnBrk="1" hangingPunct="1">
              <a:lnSpc>
                <a:spcPct val="90000"/>
              </a:lnSpc>
              <a:defRPr/>
            </a:pPr>
            <a:endParaRPr lang="en-US" sz="2800" b="1" dirty="0" smtClean="0"/>
          </a:p>
          <a:p>
            <a:pPr eaLnBrk="1" hangingPunct="1">
              <a:lnSpc>
                <a:spcPct val="90000"/>
              </a:lnSpc>
              <a:defRPr/>
            </a:pPr>
            <a:endParaRPr lang="en-US" sz="2800" b="1" dirty="0" smtClean="0"/>
          </a:p>
          <a:p>
            <a:pPr eaLnBrk="1" hangingPunct="1">
              <a:lnSpc>
                <a:spcPct val="90000"/>
              </a:lnSpc>
              <a:buFont typeface="Wingdings" pitchFamily="2" charset="2"/>
              <a:buNone/>
              <a:defRPr/>
            </a:pPr>
            <a:endParaRPr lang="en-US" sz="2800" b="1" dirty="0" smtClean="0"/>
          </a:p>
          <a:p>
            <a:pPr eaLnBrk="1" hangingPunct="1">
              <a:lnSpc>
                <a:spcPct val="90000"/>
              </a:lnSpc>
              <a:defRPr/>
            </a:pPr>
            <a:r>
              <a:rPr lang="en-US" sz="2800" b="1" dirty="0" smtClean="0"/>
              <a:t>Elevation from eyebrow approach</a:t>
            </a:r>
          </a:p>
          <a:p>
            <a:pPr algn="ctr" eaLnBrk="1" hangingPunct="1">
              <a:lnSpc>
                <a:spcPct val="90000"/>
              </a:lnSpc>
              <a:buFont typeface="Wingdings" pitchFamily="2" charset="2"/>
              <a:buNone/>
              <a:defRPr/>
            </a:pPr>
            <a:r>
              <a:rPr lang="en-US" sz="2000" b="1" i="1" dirty="0" smtClean="0"/>
              <a:t>(the same principle of Gillies approach)</a:t>
            </a:r>
            <a:r>
              <a:rPr lang="en-US" sz="2800" dirty="0" smtClean="0"/>
              <a:t> </a:t>
            </a:r>
          </a:p>
          <a:p>
            <a:pPr eaLnBrk="1" hangingPunct="1">
              <a:lnSpc>
                <a:spcPct val="90000"/>
              </a:lnSpc>
              <a:buFont typeface="Wingdings" pitchFamily="2" charset="2"/>
              <a:buNone/>
              <a:defRPr/>
            </a:pPr>
            <a:endParaRPr lang="en-US" sz="2800" dirty="0" smtClean="0"/>
          </a:p>
          <a:p>
            <a:pPr eaLnBrk="1" hangingPunct="1">
              <a:lnSpc>
                <a:spcPct val="90000"/>
              </a:lnSpc>
              <a:defRPr/>
            </a:pPr>
            <a:endParaRPr lang="en-US" sz="2800" dirty="0" smtClean="0"/>
          </a:p>
        </p:txBody>
      </p:sp>
      <p:pic>
        <p:nvPicPr>
          <p:cNvPr id="20485" name="Picture 4" descr="SublabialIncision"/>
          <p:cNvPicPr>
            <a:picLocks noGrp="1" noChangeAspect="1" noChangeArrowheads="1"/>
          </p:cNvPicPr>
          <p:nvPr>
            <p:ph sz="half" idx="2"/>
          </p:nvPr>
        </p:nvPicPr>
        <p:blipFill>
          <a:blip r:embed="rId2" cstate="print"/>
          <a:srcRect/>
          <a:stretch>
            <a:fillRect/>
          </a:stretch>
        </p:blipFill>
        <p:spPr>
          <a:xfrm>
            <a:off x="5334000" y="838200"/>
            <a:ext cx="3048000" cy="3025775"/>
          </a:xfr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pPr>
              <a:defRPr/>
            </a:pPr>
            <a:fld id="{77A200AE-4EF0-407F-9D3D-C95F3EAB5B6B}" type="slidenum">
              <a:rPr lang="en-US"/>
              <a:pPr>
                <a:defRPr/>
              </a:pPr>
              <a:t>74</a:t>
            </a:fld>
            <a:endParaRPr lang="en-US"/>
          </a:p>
        </p:txBody>
      </p:sp>
      <p:pic>
        <p:nvPicPr>
          <p:cNvPr id="23555" name="Picture 4"/>
          <p:cNvPicPr>
            <a:picLocks noChangeAspect="1" noChangeArrowheads="1"/>
          </p:cNvPicPr>
          <p:nvPr/>
        </p:nvPicPr>
        <p:blipFill>
          <a:blip r:embed="rId2" cstate="print"/>
          <a:srcRect/>
          <a:stretch>
            <a:fillRect/>
          </a:stretch>
        </p:blipFill>
        <p:spPr bwMode="auto">
          <a:xfrm>
            <a:off x="304800" y="1828800"/>
            <a:ext cx="2847975" cy="3657600"/>
          </a:xfrm>
          <a:prstGeom prst="rect">
            <a:avLst/>
          </a:prstGeom>
          <a:noFill/>
          <a:ln w="9525">
            <a:noFill/>
            <a:miter lim="800000"/>
            <a:headEnd/>
            <a:tailEnd/>
          </a:ln>
        </p:spPr>
      </p:pic>
      <p:pic>
        <p:nvPicPr>
          <p:cNvPr id="23556" name="Picture 5"/>
          <p:cNvPicPr>
            <a:picLocks noChangeAspect="1" noChangeArrowheads="1"/>
          </p:cNvPicPr>
          <p:nvPr/>
        </p:nvPicPr>
        <p:blipFill>
          <a:blip r:embed="rId3" cstate="print"/>
          <a:srcRect/>
          <a:stretch>
            <a:fillRect/>
          </a:stretch>
        </p:blipFill>
        <p:spPr bwMode="auto">
          <a:xfrm>
            <a:off x="6430963" y="1905000"/>
            <a:ext cx="2713037" cy="3581400"/>
          </a:xfrm>
          <a:prstGeom prst="rect">
            <a:avLst/>
          </a:prstGeom>
          <a:noFill/>
          <a:ln w="9525">
            <a:noFill/>
            <a:miter lim="800000"/>
            <a:headEnd/>
            <a:tailEnd/>
          </a:ln>
        </p:spPr>
      </p:pic>
      <p:pic>
        <p:nvPicPr>
          <p:cNvPr id="23557" name="Picture 6"/>
          <p:cNvPicPr>
            <a:picLocks noChangeAspect="1" noChangeArrowheads="1"/>
          </p:cNvPicPr>
          <p:nvPr/>
        </p:nvPicPr>
        <p:blipFill>
          <a:blip r:embed="rId4" cstate="print"/>
          <a:srcRect/>
          <a:stretch>
            <a:fillRect/>
          </a:stretch>
        </p:blipFill>
        <p:spPr bwMode="auto">
          <a:xfrm>
            <a:off x="3352800" y="1828800"/>
            <a:ext cx="2844800" cy="3700463"/>
          </a:xfrm>
          <a:prstGeom prst="rect">
            <a:avLst/>
          </a:prstGeom>
          <a:noFill/>
          <a:ln w="9525">
            <a:noFill/>
            <a:miter lim="800000"/>
            <a:headEnd/>
            <a:tailEnd/>
          </a:ln>
        </p:spPr>
      </p:pic>
      <p:sp>
        <p:nvSpPr>
          <p:cNvPr id="23558" name="Text Box 7"/>
          <p:cNvSpPr txBox="1">
            <a:spLocks noChangeArrowheads="1"/>
          </p:cNvSpPr>
          <p:nvPr/>
        </p:nvSpPr>
        <p:spPr bwMode="auto">
          <a:xfrm>
            <a:off x="6934200" y="5410200"/>
            <a:ext cx="2209800" cy="1187450"/>
          </a:xfrm>
          <a:prstGeom prst="rect">
            <a:avLst/>
          </a:prstGeom>
          <a:noFill/>
          <a:ln w="9525">
            <a:noFill/>
            <a:miter lim="800000"/>
            <a:headEnd/>
            <a:tailEnd/>
          </a:ln>
        </p:spPr>
        <p:txBody>
          <a:bodyPr>
            <a:spAutoFit/>
          </a:bodyPr>
          <a:lstStyle/>
          <a:p>
            <a:pPr eaLnBrk="1" hangingPunct="1">
              <a:spcBef>
                <a:spcPct val="50000"/>
              </a:spcBef>
            </a:pPr>
            <a:r>
              <a:rPr lang="en-US" sz="2400" b="1" dirty="0"/>
              <a:t>Infraorbital rim and buttress</a:t>
            </a:r>
          </a:p>
        </p:txBody>
      </p:sp>
      <p:sp>
        <p:nvSpPr>
          <p:cNvPr id="23559" name="Text Box 8"/>
          <p:cNvSpPr txBox="1">
            <a:spLocks noChangeArrowheads="1"/>
          </p:cNvSpPr>
          <p:nvPr/>
        </p:nvSpPr>
        <p:spPr bwMode="auto">
          <a:xfrm>
            <a:off x="838200" y="5486400"/>
            <a:ext cx="1828800" cy="822325"/>
          </a:xfrm>
          <a:prstGeom prst="rect">
            <a:avLst/>
          </a:prstGeom>
          <a:noFill/>
          <a:ln w="9525">
            <a:noFill/>
            <a:miter lim="800000"/>
            <a:headEnd/>
            <a:tailEnd/>
          </a:ln>
        </p:spPr>
        <p:txBody>
          <a:bodyPr>
            <a:spAutoFit/>
          </a:bodyPr>
          <a:lstStyle/>
          <a:p>
            <a:pPr eaLnBrk="1" hangingPunct="1">
              <a:spcBef>
                <a:spcPct val="50000"/>
              </a:spcBef>
            </a:pPr>
            <a:r>
              <a:rPr lang="en-US" sz="2400" b="1"/>
              <a:t>Lateral orbital rim</a:t>
            </a:r>
          </a:p>
        </p:txBody>
      </p:sp>
      <p:sp>
        <p:nvSpPr>
          <p:cNvPr id="23560" name="Text Box 9"/>
          <p:cNvSpPr txBox="1">
            <a:spLocks noChangeArrowheads="1"/>
          </p:cNvSpPr>
          <p:nvPr/>
        </p:nvSpPr>
        <p:spPr bwMode="auto">
          <a:xfrm>
            <a:off x="3886200" y="5486400"/>
            <a:ext cx="1905000" cy="822325"/>
          </a:xfrm>
          <a:prstGeom prst="rect">
            <a:avLst/>
          </a:prstGeom>
          <a:noFill/>
          <a:ln w="9525">
            <a:noFill/>
            <a:miter lim="800000"/>
            <a:headEnd/>
            <a:tailEnd/>
          </a:ln>
        </p:spPr>
        <p:txBody>
          <a:bodyPr>
            <a:spAutoFit/>
          </a:bodyPr>
          <a:lstStyle/>
          <a:p>
            <a:pPr eaLnBrk="1" hangingPunct="1">
              <a:spcBef>
                <a:spcPct val="50000"/>
              </a:spcBef>
            </a:pPr>
            <a:r>
              <a:rPr lang="en-US" sz="2400" b="1" dirty="0"/>
              <a:t>Buttress of zygoma</a:t>
            </a:r>
          </a:p>
        </p:txBody>
      </p:sp>
      <p:sp>
        <p:nvSpPr>
          <p:cNvPr id="23561" name="Rectangle 10"/>
          <p:cNvSpPr>
            <a:spLocks noChangeArrowheads="1"/>
          </p:cNvSpPr>
          <p:nvPr/>
        </p:nvSpPr>
        <p:spPr bwMode="auto">
          <a:xfrm>
            <a:off x="533400" y="304800"/>
            <a:ext cx="3962400" cy="1066800"/>
          </a:xfrm>
          <a:prstGeom prst="rect">
            <a:avLst/>
          </a:prstGeom>
          <a:solidFill>
            <a:schemeClr val="accent1"/>
          </a:solidFill>
          <a:ln w="9525">
            <a:solidFill>
              <a:schemeClr val="tx1"/>
            </a:solidFill>
            <a:miter lim="800000"/>
            <a:headEnd/>
            <a:tailEnd/>
          </a:ln>
        </p:spPr>
        <p:txBody>
          <a:bodyPr wrap="none" anchor="ctr"/>
          <a:lstStyle/>
          <a:p>
            <a:pPr eaLnBrk="1" hangingPunct="1"/>
            <a:r>
              <a:rPr lang="en-US" sz="2800" b="1"/>
              <a:t>Points of fixation:</a:t>
            </a:r>
          </a:p>
        </p:txBody>
      </p:sp>
      <p:sp>
        <p:nvSpPr>
          <p:cNvPr id="23562" name="AutoShape 12"/>
          <p:cNvSpPr>
            <a:spLocks noChangeArrowheads="1"/>
          </p:cNvSpPr>
          <p:nvPr/>
        </p:nvSpPr>
        <p:spPr bwMode="auto">
          <a:xfrm>
            <a:off x="7239000" y="3733800"/>
            <a:ext cx="609600" cy="3048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23563" name="AutoShape 13"/>
          <p:cNvSpPr>
            <a:spLocks noChangeArrowheads="1"/>
          </p:cNvSpPr>
          <p:nvPr/>
        </p:nvSpPr>
        <p:spPr bwMode="auto">
          <a:xfrm>
            <a:off x="990600" y="3352800"/>
            <a:ext cx="609600" cy="3048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23564" name="AutoShape 14"/>
          <p:cNvSpPr>
            <a:spLocks noChangeArrowheads="1"/>
          </p:cNvSpPr>
          <p:nvPr/>
        </p:nvSpPr>
        <p:spPr bwMode="auto">
          <a:xfrm>
            <a:off x="4191000" y="4114800"/>
            <a:ext cx="609600" cy="3048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r>
              <a:rPr lang="en-US" dirty="0"/>
              <a:t>Zygoma</a:t>
            </a:r>
            <a:br>
              <a:rPr lang="en-US" dirty="0"/>
            </a:br>
            <a:r>
              <a:rPr lang="en-US" sz="3200" dirty="0"/>
              <a:t>Management</a:t>
            </a:r>
          </a:p>
        </p:txBody>
      </p:sp>
      <p:sp>
        <p:nvSpPr>
          <p:cNvPr id="47107" name="Rectangle 3"/>
          <p:cNvSpPr>
            <a:spLocks noGrp="1" noChangeArrowheads="1"/>
          </p:cNvSpPr>
          <p:nvPr>
            <p:ph type="body" idx="1"/>
          </p:nvPr>
        </p:nvSpPr>
        <p:spPr/>
        <p:txBody>
          <a:bodyPr/>
          <a:lstStyle/>
          <a:p>
            <a:r>
              <a:rPr lang="en-US" b="1"/>
              <a:t>Undisplaced</a:t>
            </a:r>
            <a:endParaRPr lang="en-US"/>
          </a:p>
          <a:p>
            <a:pPr lvl="1"/>
            <a:r>
              <a:rPr lang="en-US"/>
              <a:t>Nonoperative</a:t>
            </a:r>
          </a:p>
          <a:p>
            <a:r>
              <a:rPr lang="en-US" b="1"/>
              <a:t>Displaced</a:t>
            </a:r>
            <a:endParaRPr lang="en-US"/>
          </a:p>
          <a:p>
            <a:pPr lvl="1"/>
            <a:r>
              <a:rPr lang="en-US" b="1"/>
              <a:t>Isolated Zygomatic Arch</a:t>
            </a:r>
            <a:r>
              <a:rPr lang="en-US"/>
              <a:t> - Gilles Elevation</a:t>
            </a:r>
          </a:p>
          <a:p>
            <a:pPr lvl="1"/>
            <a:r>
              <a:rPr lang="en-US" b="1"/>
              <a:t>Orbitozygomatic Fractures</a:t>
            </a:r>
            <a:r>
              <a:rPr lang="en-US"/>
              <a:t> - Open reduction and Stabilization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a:bodyPr>
          <a:lstStyle/>
          <a:p>
            <a:pPr algn="ctr"/>
            <a:r>
              <a:rPr lang="en-US" sz="4400" dirty="0"/>
              <a:t>Orbital </a:t>
            </a:r>
            <a:r>
              <a:rPr lang="en-US" sz="4400" dirty="0" smtClean="0"/>
              <a:t>Blowout </a:t>
            </a:r>
            <a:r>
              <a:rPr lang="en-US" sz="4400" dirty="0"/>
              <a:t>Fractures</a:t>
            </a:r>
          </a:p>
        </p:txBody>
      </p:sp>
      <p:sp>
        <p:nvSpPr>
          <p:cNvPr id="76803" name="Rectangle 3"/>
          <p:cNvSpPr>
            <a:spLocks noGrp="1" noChangeArrowheads="1"/>
          </p:cNvSpPr>
          <p:nvPr>
            <p:ph type="body" idx="1"/>
          </p:nvPr>
        </p:nvSpPr>
        <p:spPr/>
        <p:txBody>
          <a:bodyPr/>
          <a:lstStyle/>
          <a:p>
            <a:endParaRPr lang="en-US" dirty="0"/>
          </a:p>
          <a:p>
            <a:pPr>
              <a:buFontTx/>
              <a:buNone/>
            </a:pPr>
            <a:r>
              <a:rPr lang="en-US" b="1" dirty="0">
                <a:solidFill>
                  <a:schemeClr val="tx2"/>
                </a:solidFill>
              </a:rPr>
              <a:t>Pure Blowout</a:t>
            </a:r>
            <a:r>
              <a:rPr lang="en-US" dirty="0"/>
              <a:t> - only orbital floor or medial wall injured</a:t>
            </a:r>
          </a:p>
          <a:p>
            <a:endParaRPr lang="en-US" dirty="0"/>
          </a:p>
          <a:p>
            <a:pPr>
              <a:buFontTx/>
              <a:buNone/>
            </a:pPr>
            <a:r>
              <a:rPr lang="en-US" b="1" dirty="0">
                <a:solidFill>
                  <a:schemeClr val="tx2"/>
                </a:solidFill>
              </a:rPr>
              <a:t>Impure Blowout</a:t>
            </a:r>
            <a:r>
              <a:rPr lang="en-US" dirty="0"/>
              <a:t> - associated orbital rim fractures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fontScale="90000"/>
          </a:bodyPr>
          <a:lstStyle/>
          <a:p>
            <a:r>
              <a:rPr lang="en-US"/>
              <a:t>Orbital Fractures</a:t>
            </a:r>
            <a:br>
              <a:rPr lang="en-US"/>
            </a:br>
            <a:r>
              <a:rPr lang="en-US" sz="3200"/>
              <a:t>Blowout Fractures</a:t>
            </a:r>
          </a:p>
        </p:txBody>
      </p:sp>
      <p:sp>
        <p:nvSpPr>
          <p:cNvPr id="97283" name="Rectangle 3"/>
          <p:cNvSpPr>
            <a:spLocks noGrp="1" noChangeArrowheads="1"/>
          </p:cNvSpPr>
          <p:nvPr>
            <p:ph type="clipArt" sz="half" idx="1"/>
          </p:nvPr>
        </p:nvSpPr>
        <p:spPr/>
      </p:sp>
      <p:sp>
        <p:nvSpPr>
          <p:cNvPr id="97284" name="Rectangle 4"/>
          <p:cNvSpPr>
            <a:spLocks noGrp="1" noChangeArrowheads="1"/>
          </p:cNvSpPr>
          <p:nvPr>
            <p:ph type="body" sz="half" idx="2"/>
          </p:nvPr>
        </p:nvSpPr>
        <p:spPr/>
        <p:txBody>
          <a:bodyPr/>
          <a:lstStyle/>
          <a:p>
            <a:endParaRPr lang="en-US" sz="2800"/>
          </a:p>
        </p:txBody>
      </p:sp>
      <p:pic>
        <p:nvPicPr>
          <p:cNvPr id="97285" name="Picture 5" descr="Untitled-5"/>
          <p:cNvPicPr>
            <a:picLocks noChangeAspect="1" noChangeArrowheads="1"/>
          </p:cNvPicPr>
          <p:nvPr/>
        </p:nvPicPr>
        <p:blipFill>
          <a:blip r:embed="rId2" cstate="print"/>
          <a:srcRect/>
          <a:stretch>
            <a:fillRect/>
          </a:stretch>
        </p:blipFill>
        <p:spPr bwMode="auto">
          <a:xfrm>
            <a:off x="685800" y="1981200"/>
            <a:ext cx="7772400" cy="46482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fontScale="90000"/>
          </a:bodyPr>
          <a:lstStyle/>
          <a:p>
            <a:r>
              <a:rPr lang="en-US"/>
              <a:t>Orbital Fractures</a:t>
            </a:r>
            <a:br>
              <a:rPr lang="en-US"/>
            </a:br>
            <a:r>
              <a:rPr lang="en-US" sz="3200"/>
              <a:t>Physical Exam</a:t>
            </a:r>
          </a:p>
        </p:txBody>
      </p:sp>
      <p:sp>
        <p:nvSpPr>
          <p:cNvPr id="77827" name="Rectangle 3"/>
          <p:cNvSpPr>
            <a:spLocks noGrp="1" noChangeArrowheads="1"/>
          </p:cNvSpPr>
          <p:nvPr>
            <p:ph type="body" idx="1"/>
          </p:nvPr>
        </p:nvSpPr>
        <p:spPr>
          <a:xfrm>
            <a:off x="685800" y="2362200"/>
            <a:ext cx="7772400" cy="3733800"/>
          </a:xfrm>
        </p:spPr>
        <p:txBody>
          <a:bodyPr/>
          <a:lstStyle/>
          <a:p>
            <a:r>
              <a:rPr lang="en-US"/>
              <a:t>Diplopia</a:t>
            </a:r>
          </a:p>
          <a:p>
            <a:r>
              <a:rPr lang="en-US"/>
              <a:t>Enophthalmos</a:t>
            </a:r>
          </a:p>
          <a:p>
            <a:r>
              <a:rPr lang="en-US"/>
              <a:t>Inferior Displacement Palpebral Fissure</a:t>
            </a:r>
          </a:p>
          <a:p>
            <a:r>
              <a:rPr lang="en-US"/>
              <a:t>Anesthesia of Infraorbital Nerve</a:t>
            </a:r>
          </a:p>
          <a:p>
            <a:r>
              <a:rPr lang="en-US"/>
              <a:t>Orbital Emphysema</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normAutofit fontScale="90000"/>
          </a:bodyPr>
          <a:lstStyle/>
          <a:p>
            <a:r>
              <a:rPr lang="en-US"/>
              <a:t>Orbital Fractures</a:t>
            </a:r>
            <a:br>
              <a:rPr lang="en-US"/>
            </a:br>
            <a:r>
              <a:rPr lang="en-US" sz="3200"/>
              <a:t>Physical Exam</a:t>
            </a:r>
          </a:p>
        </p:txBody>
      </p:sp>
      <p:sp>
        <p:nvSpPr>
          <p:cNvPr id="78851" name="Rectangle 3"/>
          <p:cNvSpPr>
            <a:spLocks noGrp="1" noChangeArrowheads="1"/>
          </p:cNvSpPr>
          <p:nvPr>
            <p:ph type="body" idx="1"/>
          </p:nvPr>
        </p:nvSpPr>
        <p:spPr>
          <a:xfrm>
            <a:off x="685800" y="2438400"/>
            <a:ext cx="7772400" cy="3657600"/>
          </a:xfrm>
        </p:spPr>
        <p:txBody>
          <a:bodyPr/>
          <a:lstStyle/>
          <a:p>
            <a:r>
              <a:rPr lang="en-US" b="1" dirty="0" err="1"/>
              <a:t>Diplopia</a:t>
            </a:r>
            <a:endParaRPr lang="en-US" dirty="0"/>
          </a:p>
          <a:p>
            <a:pPr lvl="1"/>
            <a:r>
              <a:rPr lang="en-US" sz="2600" dirty="0"/>
              <a:t>Commonly on Upward Gaze</a:t>
            </a:r>
          </a:p>
          <a:p>
            <a:pPr lvl="1"/>
            <a:r>
              <a:rPr lang="en-US" sz="2600" dirty="0"/>
              <a:t>Primary (Central Gaze) or Secondary (</a:t>
            </a:r>
            <a:r>
              <a:rPr lang="en-US" sz="2600" dirty="0" err="1"/>
              <a:t>Perpheral</a:t>
            </a:r>
            <a:r>
              <a:rPr lang="en-US" sz="2600" dirty="0"/>
              <a:t>)</a:t>
            </a:r>
          </a:p>
          <a:p>
            <a:pPr lvl="1"/>
            <a:r>
              <a:rPr lang="en-US" sz="2600" dirty="0"/>
              <a:t>Mechanical (incarceration of </a:t>
            </a:r>
            <a:r>
              <a:rPr lang="en-US" sz="2600" dirty="0" err="1"/>
              <a:t>infraorbital</a:t>
            </a:r>
            <a:r>
              <a:rPr lang="en-US" sz="2600" dirty="0"/>
              <a:t> tissue) or </a:t>
            </a:r>
            <a:r>
              <a:rPr lang="en-US" sz="2600" dirty="0" err="1"/>
              <a:t>Nonmechanical</a:t>
            </a:r>
            <a:r>
              <a:rPr lang="en-US" sz="2600" dirty="0"/>
              <a:t> (paresis</a:t>
            </a:r>
            <a:r>
              <a:rPr lang="en-US" sz="2600" dirty="0" smtClean="0"/>
              <a:t>)</a:t>
            </a:r>
            <a:endParaRPr lang="en-US" sz="2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en-US" dirty="0" smtClean="0"/>
              <a:t>Horizontal Buttresses </a:t>
            </a:r>
            <a:endParaRPr lang="en-US" dirty="0"/>
          </a:p>
        </p:txBody>
      </p:sp>
      <p:sp>
        <p:nvSpPr>
          <p:cNvPr id="3" name="Content Placeholder 2"/>
          <p:cNvSpPr>
            <a:spLocks noGrp="1"/>
          </p:cNvSpPr>
          <p:nvPr>
            <p:ph sz="half" idx="1"/>
          </p:nvPr>
        </p:nvSpPr>
        <p:spPr/>
        <p:txBody>
          <a:bodyPr/>
          <a:lstStyle/>
          <a:p>
            <a:pPr>
              <a:lnSpc>
                <a:spcPct val="150000"/>
              </a:lnSpc>
            </a:pPr>
            <a:r>
              <a:rPr lang="en-US" dirty="0" smtClean="0"/>
              <a:t>Palate</a:t>
            </a:r>
          </a:p>
          <a:p>
            <a:pPr>
              <a:lnSpc>
                <a:spcPct val="150000"/>
              </a:lnSpc>
            </a:pPr>
            <a:r>
              <a:rPr lang="en-US" dirty="0" smtClean="0"/>
              <a:t>Inferior orbital rim</a:t>
            </a:r>
          </a:p>
          <a:p>
            <a:pPr>
              <a:lnSpc>
                <a:spcPct val="150000"/>
              </a:lnSpc>
            </a:pPr>
            <a:r>
              <a:rPr lang="en-US" dirty="0" smtClean="0"/>
              <a:t>superior orbital rim (frontal bar)</a:t>
            </a:r>
          </a:p>
        </p:txBody>
      </p:sp>
      <p:pic>
        <p:nvPicPr>
          <p:cNvPr id="5" name="Content Placeholder 4" descr="Myersatlasbuttresses"/>
          <p:cNvPicPr>
            <a:picLocks noGrp="1" noChangeAspect="1" noChangeArrowheads="1"/>
          </p:cNvPicPr>
          <p:nvPr>
            <p:ph sz="half" idx="2"/>
          </p:nvPr>
        </p:nvPicPr>
        <p:blipFill>
          <a:blip r:embed="rId2" cstate="print"/>
          <a:srcRect r="54717" b="6144"/>
          <a:stretch>
            <a:fillRect/>
          </a:stretch>
        </p:blipFill>
        <p:spPr>
          <a:xfrm>
            <a:off x="4648200" y="1402972"/>
            <a:ext cx="3842565" cy="5378828"/>
          </a:xfrm>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r>
              <a:rPr lang="en-US"/>
              <a:t>Orbital Fractures</a:t>
            </a:r>
            <a:br>
              <a:rPr lang="en-US"/>
            </a:br>
            <a:r>
              <a:rPr lang="en-US" sz="3200"/>
              <a:t>Forced Duction Test</a:t>
            </a:r>
          </a:p>
        </p:txBody>
      </p:sp>
      <p:sp>
        <p:nvSpPr>
          <p:cNvPr id="4" name="Content Placeholder 3"/>
          <p:cNvSpPr>
            <a:spLocks noGrp="1"/>
          </p:cNvSpPr>
          <p:nvPr>
            <p:ph sz="half" idx="1"/>
          </p:nvPr>
        </p:nvSpPr>
        <p:spPr>
          <a:xfrm>
            <a:off x="457200" y="2514601"/>
            <a:ext cx="4038600" cy="3840324"/>
          </a:xfrm>
        </p:spPr>
        <p:txBody>
          <a:bodyPr>
            <a:normAutofit fontScale="92500" lnSpcReduction="10000"/>
          </a:bodyPr>
          <a:lstStyle/>
          <a:p>
            <a:pPr>
              <a:lnSpc>
                <a:spcPct val="150000"/>
              </a:lnSpc>
            </a:pPr>
            <a:r>
              <a:rPr lang="en-US" dirty="0" smtClean="0"/>
              <a:t>Grasp the inferior rectus muscle about 7-10 mm from the </a:t>
            </a:r>
            <a:r>
              <a:rPr lang="en-US" dirty="0" err="1" smtClean="0"/>
              <a:t>limbus</a:t>
            </a:r>
            <a:endParaRPr lang="en-US" dirty="0" smtClean="0"/>
          </a:p>
          <a:p>
            <a:pPr>
              <a:lnSpc>
                <a:spcPct val="150000"/>
              </a:lnSpc>
            </a:pPr>
            <a:r>
              <a:rPr lang="en-US" dirty="0" smtClean="0"/>
              <a:t>Differentiates inferior rectus incarceration from muscle weakness, paralysis and contusion</a:t>
            </a:r>
            <a:endParaRPr lang="en-US" dirty="0"/>
          </a:p>
        </p:txBody>
      </p:sp>
      <p:sp>
        <p:nvSpPr>
          <p:cNvPr id="5" name="Content Placeholder 4"/>
          <p:cNvSpPr>
            <a:spLocks noGrp="1"/>
          </p:cNvSpPr>
          <p:nvPr>
            <p:ph sz="half" idx="2"/>
          </p:nvPr>
        </p:nvSpPr>
        <p:spPr/>
        <p:txBody>
          <a:bodyPr>
            <a:normAutofit fontScale="92500" lnSpcReduction="10000"/>
          </a:bodyPr>
          <a:lstStyle/>
          <a:p>
            <a:endParaRPr lang="en-US"/>
          </a:p>
        </p:txBody>
      </p:sp>
      <p:pic>
        <p:nvPicPr>
          <p:cNvPr id="81923" name="Picture 3" descr="Untitled-7jpg"/>
          <p:cNvPicPr>
            <a:picLocks noChangeAspect="1" noChangeArrowheads="1"/>
          </p:cNvPicPr>
          <p:nvPr/>
        </p:nvPicPr>
        <p:blipFill>
          <a:blip r:embed="rId2" cstate="print"/>
          <a:srcRect/>
          <a:stretch>
            <a:fillRect/>
          </a:stretch>
        </p:blipFill>
        <p:spPr bwMode="auto">
          <a:xfrm>
            <a:off x="4114800" y="1903413"/>
            <a:ext cx="5105400" cy="4954587"/>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r>
              <a:rPr lang="en-US"/>
              <a:t>Orbital Fractures</a:t>
            </a:r>
            <a:br>
              <a:rPr lang="en-US"/>
            </a:br>
            <a:r>
              <a:rPr lang="en-US" sz="3200"/>
              <a:t>Physical Exam</a:t>
            </a:r>
          </a:p>
        </p:txBody>
      </p:sp>
      <p:sp>
        <p:nvSpPr>
          <p:cNvPr id="82947" name="Rectangle 3"/>
          <p:cNvSpPr>
            <a:spLocks noGrp="1" noChangeArrowheads="1"/>
          </p:cNvSpPr>
          <p:nvPr>
            <p:ph type="body" idx="1"/>
          </p:nvPr>
        </p:nvSpPr>
        <p:spPr/>
        <p:txBody>
          <a:bodyPr/>
          <a:lstStyle/>
          <a:p>
            <a:r>
              <a:rPr lang="en-US" b="1"/>
              <a:t>Enophthalmos</a:t>
            </a:r>
            <a:endParaRPr lang="en-US"/>
          </a:p>
          <a:p>
            <a:pPr lvl="1"/>
            <a:r>
              <a:rPr lang="en-US"/>
              <a:t>Inferior and Posterior Displacement of Globe and Intraorbital Soft Tissue</a:t>
            </a:r>
          </a:p>
          <a:p>
            <a:pPr lvl="1"/>
            <a:r>
              <a:rPr lang="en-US" b="1"/>
              <a:t>Etiology</a:t>
            </a:r>
            <a:endParaRPr lang="en-US"/>
          </a:p>
          <a:p>
            <a:pPr lvl="2"/>
            <a:r>
              <a:rPr lang="en-US"/>
              <a:t>Enlargement of the Bony Orbital Cavity</a:t>
            </a:r>
          </a:p>
          <a:p>
            <a:pPr lvl="2"/>
            <a:r>
              <a:rPr lang="en-US"/>
              <a:t>Escape of Orbital Fat or Fat Necrosis</a:t>
            </a:r>
          </a:p>
          <a:p>
            <a:pPr lvl="2"/>
            <a:r>
              <a:rPr lang="en-US"/>
              <a:t>Muscle Entrapment in Fracture Line</a:t>
            </a:r>
          </a:p>
          <a:p>
            <a:pPr lvl="2"/>
            <a:r>
              <a:rPr lang="en-US"/>
              <a:t>Soft Tissue Scarring and Contracture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normAutofit fontScale="90000"/>
          </a:bodyPr>
          <a:lstStyle/>
          <a:p>
            <a:r>
              <a:rPr lang="en-US"/>
              <a:t>Orbital Fractures</a:t>
            </a:r>
            <a:br>
              <a:rPr lang="en-US"/>
            </a:br>
            <a:r>
              <a:rPr lang="en-US" sz="3200"/>
              <a:t>Enophthalmos</a:t>
            </a:r>
          </a:p>
        </p:txBody>
      </p:sp>
      <p:pic>
        <p:nvPicPr>
          <p:cNvPr id="79876" name="Picture 4" descr="Untitled-6"/>
          <p:cNvPicPr>
            <a:picLocks noChangeAspect="1" noChangeArrowheads="1"/>
          </p:cNvPicPr>
          <p:nvPr/>
        </p:nvPicPr>
        <p:blipFill>
          <a:blip r:embed="rId2" cstate="print"/>
          <a:srcRect/>
          <a:stretch>
            <a:fillRect/>
          </a:stretch>
        </p:blipFill>
        <p:spPr bwMode="auto">
          <a:xfrm>
            <a:off x="2438400" y="1752600"/>
            <a:ext cx="4343400" cy="51054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r>
              <a:rPr lang="en-US"/>
              <a:t>Orbital Fractures</a:t>
            </a:r>
            <a:br>
              <a:rPr lang="en-US"/>
            </a:br>
            <a:r>
              <a:rPr lang="en-US" sz="3200"/>
              <a:t>Physical Exam</a:t>
            </a:r>
          </a:p>
        </p:txBody>
      </p:sp>
      <p:sp>
        <p:nvSpPr>
          <p:cNvPr id="83971" name="Rectangle 3"/>
          <p:cNvSpPr>
            <a:spLocks noGrp="1" noChangeArrowheads="1"/>
          </p:cNvSpPr>
          <p:nvPr>
            <p:ph type="body" idx="1"/>
          </p:nvPr>
        </p:nvSpPr>
        <p:spPr/>
        <p:txBody>
          <a:bodyPr/>
          <a:lstStyle/>
          <a:p>
            <a:r>
              <a:rPr lang="en-US"/>
              <a:t>No Diplopia + No Enophthalmos</a:t>
            </a:r>
          </a:p>
          <a:p>
            <a:pPr lvl="2">
              <a:buFontTx/>
              <a:buNone/>
            </a:pPr>
            <a:r>
              <a:rPr lang="en-US" sz="2600" b="1">
                <a:solidFill>
                  <a:srgbClr val="FF0000"/>
                </a:solidFill>
              </a:rPr>
              <a:t>?Significant Fracture</a:t>
            </a:r>
            <a:endParaRPr lang="en-US"/>
          </a:p>
          <a:p>
            <a:r>
              <a:rPr lang="en-US"/>
              <a:t>Diplopia + No Enophthalmos</a:t>
            </a:r>
          </a:p>
          <a:p>
            <a:pPr lvl="2">
              <a:buFontTx/>
              <a:buNone/>
            </a:pPr>
            <a:r>
              <a:rPr lang="en-US" sz="2600" b="1">
                <a:solidFill>
                  <a:srgbClr val="FF0000"/>
                </a:solidFill>
              </a:rPr>
              <a:t>Incarceration Only</a:t>
            </a:r>
            <a:endParaRPr lang="en-US"/>
          </a:p>
          <a:p>
            <a:r>
              <a:rPr lang="en-US"/>
              <a:t>No Diplopia + Enophthalmos</a:t>
            </a:r>
          </a:p>
          <a:p>
            <a:pPr lvl="2">
              <a:buFontTx/>
              <a:buNone/>
            </a:pPr>
            <a:r>
              <a:rPr lang="en-US" sz="2600" b="1">
                <a:solidFill>
                  <a:srgbClr val="FF0000"/>
                </a:solidFill>
              </a:rPr>
              <a:t>Volume Discrepancy Only</a:t>
            </a:r>
            <a:endParaRPr lang="en-US"/>
          </a:p>
          <a:p>
            <a:r>
              <a:rPr lang="en-US"/>
              <a:t>Diplopia + Enophthalmos</a:t>
            </a:r>
          </a:p>
          <a:p>
            <a:pPr lvl="2">
              <a:buFontTx/>
              <a:buNone/>
            </a:pPr>
            <a:r>
              <a:rPr lang="en-US" sz="2600" b="1">
                <a:solidFill>
                  <a:srgbClr val="FF0000"/>
                </a:solidFill>
              </a:rPr>
              <a:t>Incarceration + Volume Discrepancy</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9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839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839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839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397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8397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397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839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fontScale="90000"/>
          </a:bodyPr>
          <a:lstStyle/>
          <a:p>
            <a:r>
              <a:rPr lang="en-US"/>
              <a:t>Orbital Fractures</a:t>
            </a:r>
            <a:br>
              <a:rPr lang="en-US"/>
            </a:br>
            <a:r>
              <a:rPr lang="en-US" sz="3200"/>
              <a:t>Indications For Exploration</a:t>
            </a:r>
          </a:p>
        </p:txBody>
      </p:sp>
      <p:sp>
        <p:nvSpPr>
          <p:cNvPr id="84995" name="Rectangle 3"/>
          <p:cNvSpPr>
            <a:spLocks noGrp="1" noChangeArrowheads="1"/>
          </p:cNvSpPr>
          <p:nvPr>
            <p:ph type="body" idx="1"/>
          </p:nvPr>
        </p:nvSpPr>
        <p:spPr>
          <a:xfrm>
            <a:off x="685800" y="2286000"/>
            <a:ext cx="8153400" cy="3810000"/>
          </a:xfrm>
        </p:spPr>
        <p:txBody>
          <a:bodyPr/>
          <a:lstStyle/>
          <a:p>
            <a:r>
              <a:rPr lang="en-US" sz="2600"/>
              <a:t>Symptomatic Diplopia With Positive Forced Duction Test</a:t>
            </a:r>
          </a:p>
          <a:p>
            <a:r>
              <a:rPr lang="en-US" sz="2600"/>
              <a:t>Xray evidence of Extraocular Muscle Entrapment</a:t>
            </a:r>
          </a:p>
          <a:p>
            <a:r>
              <a:rPr lang="en-US" sz="2600"/>
              <a:t>Early Enophthalmos (&gt;3mm)</a:t>
            </a:r>
          </a:p>
          <a:p>
            <a:r>
              <a:rPr lang="en-US" sz="2600"/>
              <a:t>Large Orbital Floor Defect</a:t>
            </a:r>
          </a:p>
          <a:p>
            <a:r>
              <a:rPr lang="en-US" sz="2600"/>
              <a:t>Abnormally Low Vertical Globe Level</a:t>
            </a:r>
          </a:p>
          <a:p>
            <a:r>
              <a:rPr lang="en-US" sz="2600"/>
              <a:t>Associated Orbital Rim or Other Craniofacial Fractures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Contraindications to surgery</a:t>
            </a:r>
            <a:endParaRPr lang="en-US" dirty="0"/>
          </a:p>
        </p:txBody>
      </p:sp>
      <p:sp>
        <p:nvSpPr>
          <p:cNvPr id="3" name="Content Placeholder 2"/>
          <p:cNvSpPr>
            <a:spLocks noGrp="1"/>
          </p:cNvSpPr>
          <p:nvPr>
            <p:ph idx="1"/>
          </p:nvPr>
        </p:nvSpPr>
        <p:spPr/>
        <p:txBody>
          <a:bodyPr/>
          <a:lstStyle/>
          <a:p>
            <a:r>
              <a:rPr lang="en-US" dirty="0" err="1" smtClean="0"/>
              <a:t>Hyphema</a:t>
            </a:r>
            <a:endParaRPr lang="en-US" dirty="0" smtClean="0"/>
          </a:p>
          <a:p>
            <a:r>
              <a:rPr lang="en-US" dirty="0" smtClean="0"/>
              <a:t>Retinal detachment</a:t>
            </a:r>
          </a:p>
          <a:p>
            <a:r>
              <a:rPr lang="en-US" dirty="0" smtClean="0"/>
              <a:t>Globe perforation</a:t>
            </a:r>
          </a:p>
          <a:p>
            <a:r>
              <a:rPr lang="en-US" dirty="0" smtClean="0"/>
              <a:t>Only seeing eye</a:t>
            </a:r>
          </a:p>
          <a:p>
            <a:r>
              <a:rPr lang="en-US" dirty="0" smtClean="0"/>
              <a:t>Medically unstable patient</a:t>
            </a:r>
          </a:p>
          <a:p>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rmAutofit fontScale="90000"/>
          </a:bodyPr>
          <a:lstStyle/>
          <a:p>
            <a:r>
              <a:rPr lang="en-US"/>
              <a:t>Orbital Fractures</a:t>
            </a:r>
            <a:br>
              <a:rPr lang="en-US"/>
            </a:br>
            <a:r>
              <a:rPr lang="en-US" sz="3200"/>
              <a:t>Management</a:t>
            </a:r>
          </a:p>
        </p:txBody>
      </p:sp>
      <p:sp>
        <p:nvSpPr>
          <p:cNvPr id="87043" name="Rectangle 3"/>
          <p:cNvSpPr>
            <a:spLocks noGrp="1" noChangeArrowheads="1"/>
          </p:cNvSpPr>
          <p:nvPr>
            <p:ph type="body" idx="1"/>
          </p:nvPr>
        </p:nvSpPr>
        <p:spPr/>
        <p:txBody>
          <a:bodyPr>
            <a:normAutofit/>
          </a:bodyPr>
          <a:lstStyle/>
          <a:p>
            <a:r>
              <a:rPr lang="en-US" b="1" dirty="0"/>
              <a:t>Grafts</a:t>
            </a:r>
            <a:endParaRPr lang="en-US" dirty="0"/>
          </a:p>
          <a:p>
            <a:pPr lvl="1"/>
            <a:r>
              <a:rPr lang="en-US" sz="2600" dirty="0" err="1"/>
              <a:t>Autologous</a:t>
            </a:r>
            <a:r>
              <a:rPr lang="en-US" sz="2600" dirty="0"/>
              <a:t> </a:t>
            </a:r>
            <a:r>
              <a:rPr lang="en-US" sz="2600" dirty="0" smtClean="0"/>
              <a:t>Bone (</a:t>
            </a:r>
            <a:r>
              <a:rPr lang="en-US" sz="2800" i="1" dirty="0" smtClean="0">
                <a:latin typeface="+mj-lt"/>
              </a:rPr>
              <a:t>cranial, rib, iliac)</a:t>
            </a:r>
            <a:endParaRPr lang="en-US" sz="2600" dirty="0">
              <a:latin typeface="+mj-lt"/>
            </a:endParaRPr>
          </a:p>
          <a:p>
            <a:pPr lvl="1"/>
            <a:r>
              <a:rPr lang="en-US" sz="2600" dirty="0"/>
              <a:t>Cartilage</a:t>
            </a:r>
          </a:p>
          <a:p>
            <a:pPr lvl="1"/>
            <a:r>
              <a:rPr lang="en-US" sz="2600" dirty="0"/>
              <a:t>Fascia </a:t>
            </a:r>
            <a:r>
              <a:rPr lang="en-US" sz="2600" dirty="0" err="1"/>
              <a:t>lata</a:t>
            </a:r>
            <a:endParaRPr lang="en-US" sz="2600" dirty="0"/>
          </a:p>
          <a:p>
            <a:r>
              <a:rPr lang="en-US" b="1" dirty="0" err="1"/>
              <a:t>Alloplastic</a:t>
            </a:r>
            <a:r>
              <a:rPr lang="en-US" b="1" dirty="0"/>
              <a:t> Implants</a:t>
            </a:r>
            <a:endParaRPr lang="en-US" dirty="0"/>
          </a:p>
          <a:p>
            <a:pPr lvl="1"/>
            <a:r>
              <a:rPr lang="en-US" sz="2600" dirty="0" smtClean="0"/>
              <a:t>Teflon</a:t>
            </a:r>
          </a:p>
          <a:p>
            <a:pPr lvl="1"/>
            <a:r>
              <a:rPr lang="en-US" sz="2800" dirty="0" smtClean="0"/>
              <a:t>PDS</a:t>
            </a:r>
            <a:endParaRPr lang="en-US" sz="2600" dirty="0"/>
          </a:p>
          <a:p>
            <a:pPr lvl="1"/>
            <a:r>
              <a:rPr lang="en-US" sz="2600" dirty="0" err="1"/>
              <a:t>Silastic</a:t>
            </a:r>
            <a:endParaRPr lang="en-US" sz="2600" dirty="0"/>
          </a:p>
          <a:p>
            <a:pPr lvl="1"/>
            <a:r>
              <a:rPr lang="en-US" sz="2600" dirty="0" smtClean="0"/>
              <a:t>Titanium Mesh</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304800"/>
            <a:ext cx="8229600" cy="1143000"/>
          </a:xfrm>
        </p:spPr>
        <p:txBody>
          <a:bodyPr/>
          <a:lstStyle/>
          <a:p>
            <a:pPr algn="ctr"/>
            <a:r>
              <a:rPr lang="en-US" dirty="0" smtClean="0"/>
              <a:t>Nasal Bone fractures</a:t>
            </a:r>
            <a:endParaRPr lang="en-US" dirty="0"/>
          </a:p>
        </p:txBody>
      </p:sp>
      <p:sp>
        <p:nvSpPr>
          <p:cNvPr id="14339" name="Rectangle 3"/>
          <p:cNvSpPr>
            <a:spLocks noGrp="1" noChangeArrowheads="1"/>
          </p:cNvSpPr>
          <p:nvPr>
            <p:ph type="body" idx="1"/>
          </p:nvPr>
        </p:nvSpPr>
        <p:spPr>
          <a:xfrm>
            <a:off x="457200" y="1402080"/>
            <a:ext cx="4495800" cy="5455920"/>
          </a:xfrm>
        </p:spPr>
        <p:txBody>
          <a:bodyPr>
            <a:normAutofit/>
          </a:bodyPr>
          <a:lstStyle/>
          <a:p>
            <a:pPr algn="ctr">
              <a:buNone/>
            </a:pPr>
            <a:r>
              <a:rPr lang="en-US" dirty="0" smtClean="0"/>
              <a:t>Anatomy</a:t>
            </a:r>
          </a:p>
          <a:p>
            <a:endParaRPr lang="en-US" dirty="0" smtClean="0"/>
          </a:p>
          <a:p>
            <a:r>
              <a:rPr lang="en-US" dirty="0" smtClean="0"/>
              <a:t>Upper </a:t>
            </a:r>
            <a:r>
              <a:rPr lang="en-US" dirty="0"/>
              <a:t>Vault</a:t>
            </a:r>
          </a:p>
          <a:p>
            <a:pPr lvl="1"/>
            <a:r>
              <a:rPr lang="en-US" dirty="0"/>
              <a:t>nasal bones, </a:t>
            </a:r>
            <a:r>
              <a:rPr lang="en-US" dirty="0" err="1"/>
              <a:t>ethmoid</a:t>
            </a:r>
            <a:r>
              <a:rPr lang="en-US" dirty="0"/>
              <a:t>, superior edge of septum, </a:t>
            </a:r>
            <a:r>
              <a:rPr lang="en-US" dirty="0" err="1"/>
              <a:t>vomer</a:t>
            </a:r>
            <a:endParaRPr lang="en-US" dirty="0"/>
          </a:p>
          <a:p>
            <a:r>
              <a:rPr lang="en-US" dirty="0"/>
              <a:t>Middle Vault</a:t>
            </a:r>
          </a:p>
          <a:p>
            <a:pPr lvl="1"/>
            <a:r>
              <a:rPr lang="en-US" dirty="0"/>
              <a:t>upper lateral cartilages, most of septum, maxilla</a:t>
            </a:r>
          </a:p>
          <a:p>
            <a:r>
              <a:rPr lang="en-US" dirty="0"/>
              <a:t>Lower Vault</a:t>
            </a:r>
          </a:p>
          <a:p>
            <a:pPr lvl="1"/>
            <a:r>
              <a:rPr lang="en-US" dirty="0" err="1"/>
              <a:t>alar</a:t>
            </a:r>
            <a:r>
              <a:rPr lang="en-US" dirty="0"/>
              <a:t> cartilages, inferior edge of septum</a:t>
            </a:r>
          </a:p>
        </p:txBody>
      </p:sp>
      <p:pic>
        <p:nvPicPr>
          <p:cNvPr id="76802" name="Picture 2"/>
          <p:cNvPicPr>
            <a:picLocks noChangeAspect="1" noChangeArrowheads="1"/>
          </p:cNvPicPr>
          <p:nvPr/>
        </p:nvPicPr>
        <p:blipFill>
          <a:blip r:embed="rId2" cstate="print"/>
          <a:srcRect l="38000"/>
          <a:stretch>
            <a:fillRect/>
          </a:stretch>
        </p:blipFill>
        <p:spPr bwMode="auto">
          <a:xfrm>
            <a:off x="5562600" y="1518401"/>
            <a:ext cx="3200400" cy="55681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Physical Exam</a:t>
            </a:r>
          </a:p>
        </p:txBody>
      </p:sp>
      <p:sp>
        <p:nvSpPr>
          <p:cNvPr id="15363" name="Rectangle 3"/>
          <p:cNvSpPr>
            <a:spLocks noGrp="1" noChangeArrowheads="1"/>
          </p:cNvSpPr>
          <p:nvPr>
            <p:ph type="body" idx="1"/>
          </p:nvPr>
        </p:nvSpPr>
        <p:spPr/>
        <p:txBody>
          <a:bodyPr/>
          <a:lstStyle/>
          <a:p>
            <a:r>
              <a:rPr lang="en-US"/>
              <a:t>Edema</a:t>
            </a:r>
          </a:p>
          <a:p>
            <a:r>
              <a:rPr lang="en-US"/>
              <a:t>Crepitus</a:t>
            </a:r>
          </a:p>
          <a:p>
            <a:r>
              <a:rPr lang="en-US"/>
              <a:t>Periorbital Ecchymosis</a:t>
            </a:r>
          </a:p>
          <a:p>
            <a:r>
              <a:rPr lang="en-US"/>
              <a:t>Epistaxis</a:t>
            </a:r>
          </a:p>
          <a:p>
            <a:r>
              <a:rPr lang="en-US"/>
              <a:t>Internal And External Lacerations</a:t>
            </a:r>
          </a:p>
          <a:p>
            <a:r>
              <a:rPr lang="en-US"/>
              <a:t>Widened Nasal Bridge</a:t>
            </a:r>
          </a:p>
          <a:p>
            <a:r>
              <a:rPr lang="en-US"/>
              <a:t>Septal Hematoma</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a:t>Classification</a:t>
            </a:r>
            <a:br>
              <a:rPr lang="en-US"/>
            </a:br>
            <a:r>
              <a:rPr lang="en-US" sz="3200"/>
              <a:t>Stranc and Robertson</a:t>
            </a:r>
            <a:endParaRPr lang="en-US"/>
          </a:p>
        </p:txBody>
      </p:sp>
      <p:sp>
        <p:nvSpPr>
          <p:cNvPr id="16387" name="Rectangle 3"/>
          <p:cNvSpPr>
            <a:spLocks noGrp="1" noChangeArrowheads="1"/>
          </p:cNvSpPr>
          <p:nvPr>
            <p:ph type="body" sz="half" idx="1"/>
          </p:nvPr>
        </p:nvSpPr>
        <p:spPr>
          <a:xfrm>
            <a:off x="685800" y="2438400"/>
            <a:ext cx="3810000" cy="3657600"/>
          </a:xfrm>
        </p:spPr>
        <p:txBody>
          <a:bodyPr/>
          <a:lstStyle/>
          <a:p>
            <a:r>
              <a:rPr lang="en-US" sz="2800"/>
              <a:t>Lateral Impact Injuries</a:t>
            </a:r>
          </a:p>
          <a:p>
            <a:pPr lvl="1"/>
            <a:r>
              <a:rPr lang="en-US" sz="2400"/>
              <a:t>Unilateral vs. Bilateral</a:t>
            </a:r>
          </a:p>
          <a:p>
            <a:r>
              <a:rPr lang="en-US" sz="2800"/>
              <a:t>Frontal Impact Injuries</a:t>
            </a:r>
          </a:p>
          <a:p>
            <a:pPr lvl="1"/>
            <a:r>
              <a:rPr lang="en-US" sz="2400"/>
              <a:t>Plane I</a:t>
            </a:r>
          </a:p>
          <a:p>
            <a:pPr lvl="1"/>
            <a:r>
              <a:rPr lang="en-US" sz="2400"/>
              <a:t>Plane II</a:t>
            </a:r>
          </a:p>
          <a:p>
            <a:pPr lvl="1"/>
            <a:r>
              <a:rPr lang="en-US" sz="2400"/>
              <a:t>Plane III</a:t>
            </a:r>
          </a:p>
        </p:txBody>
      </p:sp>
      <p:pic>
        <p:nvPicPr>
          <p:cNvPr id="16388" name="Picture 4"/>
          <p:cNvPicPr>
            <a:picLocks noGrp="1" noChangeAspect="1" noChangeArrowheads="1"/>
          </p:cNvPicPr>
          <p:nvPr>
            <p:ph type="clipArt" sz="half" idx="2"/>
          </p:nvPr>
        </p:nvPicPr>
        <p:blipFill>
          <a:blip r:embed="rId2" cstate="print"/>
          <a:srcRect/>
          <a:stretch>
            <a:fillRect/>
          </a:stretch>
        </p:blipFill>
        <p:spPr>
          <a:xfrm>
            <a:off x="4648200" y="1981200"/>
            <a:ext cx="4267200" cy="46482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Classifications of Mid face fractures</a:t>
            </a:r>
            <a:endParaRPr lang="en-US" dirty="0"/>
          </a:p>
        </p:txBody>
      </p:sp>
      <p:sp>
        <p:nvSpPr>
          <p:cNvPr id="3" name="Content Placeholder 2"/>
          <p:cNvSpPr>
            <a:spLocks noGrp="1"/>
          </p:cNvSpPr>
          <p:nvPr>
            <p:ph idx="1"/>
          </p:nvPr>
        </p:nvSpPr>
        <p:spPr>
          <a:xfrm>
            <a:off x="457200" y="1676400"/>
            <a:ext cx="8229600" cy="4648200"/>
          </a:xfrm>
        </p:spPr>
        <p:txBody>
          <a:bodyPr/>
          <a:lstStyle/>
          <a:p>
            <a:pPr>
              <a:lnSpc>
                <a:spcPct val="200000"/>
              </a:lnSpc>
            </a:pPr>
            <a:r>
              <a:rPr lang="en-US" dirty="0" smtClean="0"/>
              <a:t>Le Fort Classification</a:t>
            </a:r>
          </a:p>
          <a:p>
            <a:pPr>
              <a:lnSpc>
                <a:spcPct val="200000"/>
              </a:lnSpc>
            </a:pPr>
            <a:r>
              <a:rPr lang="en-US" dirty="0" smtClean="0"/>
              <a:t>Modified Le Fort Classification</a:t>
            </a:r>
          </a:p>
          <a:p>
            <a:pPr>
              <a:lnSpc>
                <a:spcPct val="200000"/>
              </a:lnSpc>
            </a:pPr>
            <a:r>
              <a:rPr lang="en-US" dirty="0" smtClean="0"/>
              <a:t>Rowe and Williams Classification</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a:t>Treatment</a:t>
            </a:r>
            <a:br>
              <a:rPr lang="en-US"/>
            </a:br>
            <a:r>
              <a:rPr lang="en-US" sz="3200"/>
              <a:t>Lateral Impact Injuries</a:t>
            </a:r>
            <a:endParaRPr lang="en-US"/>
          </a:p>
        </p:txBody>
      </p:sp>
      <p:sp>
        <p:nvSpPr>
          <p:cNvPr id="17411" name="Rectangle 3"/>
          <p:cNvSpPr>
            <a:spLocks noGrp="1" noChangeArrowheads="1"/>
          </p:cNvSpPr>
          <p:nvPr>
            <p:ph type="body" idx="1"/>
          </p:nvPr>
        </p:nvSpPr>
        <p:spPr/>
        <p:txBody>
          <a:bodyPr/>
          <a:lstStyle/>
          <a:p>
            <a:r>
              <a:rPr lang="en-US" dirty="0" smtClean="0"/>
              <a:t>Closed </a:t>
            </a:r>
            <a:r>
              <a:rPr lang="en-US" dirty="0"/>
              <a:t>Reduction </a:t>
            </a:r>
            <a:endParaRPr lang="en-US" dirty="0" smtClean="0"/>
          </a:p>
          <a:p>
            <a:r>
              <a:rPr lang="en-US" dirty="0" smtClean="0"/>
              <a:t>Drainage of </a:t>
            </a:r>
            <a:r>
              <a:rPr lang="en-US" dirty="0" err="1" smtClean="0"/>
              <a:t>Septal</a:t>
            </a:r>
            <a:r>
              <a:rPr lang="en-US" dirty="0" smtClean="0"/>
              <a:t> Hematoma</a:t>
            </a:r>
          </a:p>
          <a:p>
            <a:r>
              <a:rPr lang="en-US" dirty="0" smtClean="0"/>
              <a:t>Simple </a:t>
            </a:r>
            <a:r>
              <a:rPr lang="en-US" dirty="0"/>
              <a:t>Repositioning of Deviated Nasal Bones and Septum</a:t>
            </a:r>
          </a:p>
          <a:p>
            <a:pPr lvl="1"/>
            <a:r>
              <a:rPr lang="en-US" dirty="0"/>
              <a:t>Completion Of The Fracture</a:t>
            </a:r>
          </a:p>
          <a:p>
            <a:r>
              <a:rPr lang="en-US" dirty="0"/>
              <a:t>Internal Packing and External Splint</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37488"/>
          </a:xfrm>
        </p:spPr>
        <p:txBody>
          <a:bodyPr/>
          <a:lstStyle/>
          <a:p>
            <a:pPr algn="ctr"/>
            <a:r>
              <a:rPr lang="en-US" dirty="0" smtClean="0"/>
              <a:t>Closed Reduction</a:t>
            </a:r>
            <a:endParaRPr lang="en-US" dirty="0"/>
          </a:p>
        </p:txBody>
      </p:sp>
      <p:sp>
        <p:nvSpPr>
          <p:cNvPr id="3" name="Content Placeholder 2"/>
          <p:cNvSpPr>
            <a:spLocks noGrp="1"/>
          </p:cNvSpPr>
          <p:nvPr>
            <p:ph idx="1"/>
          </p:nvPr>
        </p:nvSpPr>
        <p:spPr/>
        <p:txBody>
          <a:bodyPr/>
          <a:lstStyle/>
          <a:p>
            <a:r>
              <a:rPr lang="en-US" dirty="0" smtClean="0"/>
              <a:t>Delayed for 5-7 days to wait till reduction of edema</a:t>
            </a:r>
          </a:p>
          <a:p>
            <a:r>
              <a:rPr lang="en-US" dirty="0" smtClean="0"/>
              <a:t>Not to wait &gt; 2 weeks to prevent partial healing which makes fracture reduction difficult</a:t>
            </a:r>
          </a:p>
          <a:p>
            <a:r>
              <a:rPr lang="en-US" dirty="0" smtClean="0"/>
              <a:t>Principle is to complete the nasal bone and septum fracture and then mould it with fingers in right position</a:t>
            </a:r>
          </a:p>
          <a:p>
            <a:r>
              <a:rPr lang="en-US" dirty="0" smtClean="0"/>
              <a:t>Then apply internal nasal pack and external splint. </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Walsham’s</a:t>
            </a:r>
            <a:r>
              <a:rPr lang="en-US" dirty="0" smtClean="0"/>
              <a:t> Forceps</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5638800" y="2438400"/>
            <a:ext cx="2540000" cy="20193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304800" y="2286000"/>
            <a:ext cx="4876800" cy="24218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Asch’s forceps</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105400" y="2209800"/>
            <a:ext cx="3448050" cy="38862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52400" y="2743200"/>
            <a:ext cx="4684923" cy="13716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r="5143"/>
          <a:stretch>
            <a:fillRect/>
          </a:stretch>
        </p:blipFill>
        <p:spPr bwMode="auto">
          <a:xfrm>
            <a:off x="152400" y="4495800"/>
            <a:ext cx="4572000" cy="12669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a:t>Treatment</a:t>
            </a:r>
            <a:br>
              <a:rPr lang="en-US"/>
            </a:br>
            <a:r>
              <a:rPr lang="en-US" sz="3200"/>
              <a:t>Frontal Impact Injuries</a:t>
            </a:r>
            <a:endParaRPr lang="en-US"/>
          </a:p>
        </p:txBody>
      </p:sp>
      <p:sp>
        <p:nvSpPr>
          <p:cNvPr id="18435" name="Rectangle 3"/>
          <p:cNvSpPr>
            <a:spLocks noGrp="1" noChangeArrowheads="1"/>
          </p:cNvSpPr>
          <p:nvPr>
            <p:ph type="body" idx="1"/>
          </p:nvPr>
        </p:nvSpPr>
        <p:spPr/>
        <p:txBody>
          <a:bodyPr/>
          <a:lstStyle/>
          <a:p>
            <a:r>
              <a:rPr lang="en-US" b="1" dirty="0"/>
              <a:t>Plane I</a:t>
            </a:r>
            <a:endParaRPr lang="en-US" dirty="0"/>
          </a:p>
          <a:p>
            <a:pPr lvl="1"/>
            <a:r>
              <a:rPr lang="en-US" dirty="0" smtClean="0"/>
              <a:t>Fracture of both nasal bones</a:t>
            </a:r>
          </a:p>
          <a:p>
            <a:pPr lvl="1"/>
            <a:r>
              <a:rPr lang="en-US" dirty="0" smtClean="0"/>
              <a:t>possible </a:t>
            </a:r>
            <a:r>
              <a:rPr lang="en-US" dirty="0" err="1" smtClean="0"/>
              <a:t>septal</a:t>
            </a:r>
            <a:r>
              <a:rPr lang="en-US" dirty="0" smtClean="0"/>
              <a:t> distortion</a:t>
            </a:r>
          </a:p>
          <a:p>
            <a:pPr lvl="1"/>
            <a:r>
              <a:rPr lang="en-US" dirty="0" smtClean="0"/>
              <a:t>closed </a:t>
            </a:r>
            <a:r>
              <a:rPr lang="en-US" dirty="0"/>
              <a:t>reduction with internal support</a:t>
            </a:r>
          </a:p>
          <a:p>
            <a:pPr lvl="1"/>
            <a:r>
              <a:rPr lang="en-US" dirty="0"/>
              <a:t>possibly may require secondary </a:t>
            </a:r>
            <a:r>
              <a:rPr lang="en-US" dirty="0" err="1"/>
              <a:t>septorhinoplasty</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2743200" y="4343400"/>
            <a:ext cx="2534611"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r>
              <a:rPr lang="en-US"/>
              <a:t>Treatment</a:t>
            </a:r>
            <a:br>
              <a:rPr lang="en-US"/>
            </a:br>
            <a:r>
              <a:rPr lang="en-US" sz="3200"/>
              <a:t>Frontal Impact Injuries</a:t>
            </a:r>
          </a:p>
        </p:txBody>
      </p:sp>
      <p:sp>
        <p:nvSpPr>
          <p:cNvPr id="19459" name="Rectangle 3"/>
          <p:cNvSpPr>
            <a:spLocks noGrp="1" noChangeArrowheads="1"/>
          </p:cNvSpPr>
          <p:nvPr>
            <p:ph type="body" idx="1"/>
          </p:nvPr>
        </p:nvSpPr>
        <p:spPr/>
        <p:txBody>
          <a:bodyPr/>
          <a:lstStyle/>
          <a:p>
            <a:r>
              <a:rPr lang="en-US" b="1" dirty="0"/>
              <a:t>Plane II</a:t>
            </a:r>
            <a:endParaRPr lang="en-US" dirty="0"/>
          </a:p>
          <a:p>
            <a:pPr lvl="1"/>
            <a:r>
              <a:rPr lang="en-US" dirty="0" smtClean="0"/>
              <a:t>Fracture of both nasal bones and fracture of the septum leading to saddling</a:t>
            </a:r>
            <a:endParaRPr lang="en-US" dirty="0"/>
          </a:p>
          <a:p>
            <a:pPr lvl="1"/>
            <a:r>
              <a:rPr lang="en-US" dirty="0" smtClean="0"/>
              <a:t>Usually bilateral</a:t>
            </a:r>
            <a:endParaRPr lang="en-US" dirty="0"/>
          </a:p>
          <a:p>
            <a:pPr lvl="1"/>
            <a:r>
              <a:rPr lang="en-US" dirty="0" smtClean="0"/>
              <a:t>May </a:t>
            </a:r>
            <a:r>
              <a:rPr lang="en-US" dirty="0"/>
              <a:t>Require Delayed </a:t>
            </a:r>
            <a:r>
              <a:rPr lang="en-US" dirty="0" err="1"/>
              <a:t>Septal</a:t>
            </a:r>
            <a:r>
              <a:rPr lang="en-US" dirty="0"/>
              <a:t> Reconstruction With Grafts</a:t>
            </a:r>
          </a:p>
        </p:txBody>
      </p:sp>
      <p:pic>
        <p:nvPicPr>
          <p:cNvPr id="4098" name="Picture 2"/>
          <p:cNvPicPr>
            <a:picLocks noChangeAspect="1" noChangeArrowheads="1"/>
          </p:cNvPicPr>
          <p:nvPr/>
        </p:nvPicPr>
        <p:blipFill>
          <a:blip r:embed="rId2" cstate="print"/>
          <a:srcRect/>
          <a:stretch>
            <a:fillRect/>
          </a:stretch>
        </p:blipFill>
        <p:spPr bwMode="auto">
          <a:xfrm>
            <a:off x="2909888" y="4191000"/>
            <a:ext cx="2728912" cy="2482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of Plane II fractures</a:t>
            </a:r>
            <a:endParaRPr lang="en-US" dirty="0"/>
          </a:p>
        </p:txBody>
      </p:sp>
      <p:sp>
        <p:nvSpPr>
          <p:cNvPr id="3" name="Content Placeholder 2"/>
          <p:cNvSpPr>
            <a:spLocks noGrp="1"/>
          </p:cNvSpPr>
          <p:nvPr>
            <p:ph idx="1"/>
          </p:nvPr>
        </p:nvSpPr>
        <p:spPr/>
        <p:txBody>
          <a:bodyPr/>
          <a:lstStyle/>
          <a:p>
            <a:r>
              <a:rPr lang="en-US" dirty="0" err="1" smtClean="0"/>
              <a:t>Percutaneous</a:t>
            </a:r>
            <a:r>
              <a:rPr lang="en-US" dirty="0" smtClean="0"/>
              <a:t> compression using two 30G wires passed trans </a:t>
            </a:r>
            <a:r>
              <a:rPr lang="en-US" dirty="0" err="1" smtClean="0"/>
              <a:t>nasaly</a:t>
            </a:r>
            <a:r>
              <a:rPr lang="en-US" dirty="0" smtClean="0"/>
              <a:t> and compression plates using 18 G spinal needle. </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914400" y="3657600"/>
            <a:ext cx="1781175" cy="246673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3505200" y="3810000"/>
            <a:ext cx="2590800" cy="2447286"/>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6677025" y="4100539"/>
            <a:ext cx="2314575" cy="22240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dirty="0"/>
              <a:t>Treatment</a:t>
            </a:r>
            <a:br>
              <a:rPr lang="en-US" dirty="0"/>
            </a:br>
            <a:r>
              <a:rPr lang="en-US" sz="3200" dirty="0"/>
              <a:t>Frontal Impact Injuries</a:t>
            </a:r>
          </a:p>
        </p:txBody>
      </p:sp>
      <p:sp>
        <p:nvSpPr>
          <p:cNvPr id="20483" name="Rectangle 3"/>
          <p:cNvSpPr>
            <a:spLocks noGrp="1" noChangeArrowheads="1"/>
          </p:cNvSpPr>
          <p:nvPr>
            <p:ph type="body" idx="1"/>
          </p:nvPr>
        </p:nvSpPr>
        <p:spPr/>
        <p:txBody>
          <a:bodyPr/>
          <a:lstStyle/>
          <a:p>
            <a:r>
              <a:rPr lang="en-US" b="1"/>
              <a:t>Plane III</a:t>
            </a:r>
            <a:endParaRPr lang="en-US"/>
          </a:p>
          <a:p>
            <a:pPr lvl="1"/>
            <a:r>
              <a:rPr lang="en-US"/>
              <a:t>Extend Into Pyriform Aperture And Medial Orbital Rim</a:t>
            </a:r>
          </a:p>
          <a:p>
            <a:pPr lvl="2"/>
            <a:r>
              <a:rPr lang="en-US"/>
              <a:t>ie. Naso-Orbital-Ethmoidal Fractures</a:t>
            </a:r>
          </a:p>
          <a:p>
            <a:pPr lvl="1"/>
            <a:r>
              <a:rPr lang="en-US"/>
              <a:t>Open Reduction an Internal Fixation of Frontal Process of Maxilla</a:t>
            </a:r>
          </a:p>
          <a:p>
            <a:pPr lvl="1"/>
            <a:r>
              <a:rPr lang="en-US"/>
              <a:t>Transnasal Reduction of Medial Canthal Ligaments</a:t>
            </a:r>
          </a:p>
        </p:txBody>
      </p:sp>
      <p:pic>
        <p:nvPicPr>
          <p:cNvPr id="6146" name="Picture 2"/>
          <p:cNvPicPr>
            <a:picLocks noChangeAspect="1" noChangeArrowheads="1"/>
          </p:cNvPicPr>
          <p:nvPr/>
        </p:nvPicPr>
        <p:blipFill>
          <a:blip r:embed="rId2" cstate="print"/>
          <a:srcRect/>
          <a:stretch>
            <a:fillRect/>
          </a:stretch>
        </p:blipFill>
        <p:spPr bwMode="auto">
          <a:xfrm>
            <a:off x="6786563" y="4495800"/>
            <a:ext cx="2052637" cy="21931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Complications</a:t>
            </a:r>
          </a:p>
        </p:txBody>
      </p:sp>
      <p:sp>
        <p:nvSpPr>
          <p:cNvPr id="21507" name="Rectangle 3"/>
          <p:cNvSpPr>
            <a:spLocks noGrp="1" noChangeArrowheads="1"/>
          </p:cNvSpPr>
          <p:nvPr>
            <p:ph type="body" idx="1"/>
          </p:nvPr>
        </p:nvSpPr>
        <p:spPr>
          <a:xfrm>
            <a:off x="685800" y="2667000"/>
            <a:ext cx="7772400" cy="3429000"/>
          </a:xfrm>
        </p:spPr>
        <p:txBody>
          <a:bodyPr/>
          <a:lstStyle/>
          <a:p>
            <a:r>
              <a:rPr lang="en-US"/>
              <a:t>Occur In Up To 70%</a:t>
            </a:r>
          </a:p>
          <a:p>
            <a:pPr lvl="1"/>
            <a:r>
              <a:rPr lang="en-US"/>
              <a:t>Deviated Nasal Pyramid</a:t>
            </a:r>
          </a:p>
          <a:p>
            <a:pPr lvl="1"/>
            <a:r>
              <a:rPr lang="en-US"/>
              <a:t>Nasal “Hump”</a:t>
            </a:r>
          </a:p>
          <a:p>
            <a:pPr lvl="1"/>
            <a:r>
              <a:rPr lang="en-US"/>
              <a:t>Septal Deformity With Respiratory Obstruction</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26"/>
          <p:cNvSpPr>
            <a:spLocks noGrp="1" noChangeArrowheads="1"/>
          </p:cNvSpPr>
          <p:nvPr>
            <p:ph type="title"/>
          </p:nvPr>
        </p:nvSpPr>
        <p:spPr>
          <a:xfrm>
            <a:off x="0" y="609600"/>
            <a:ext cx="9144000" cy="1143000"/>
          </a:xfrm>
        </p:spPr>
        <p:txBody>
          <a:bodyPr>
            <a:normAutofit fontScale="90000"/>
          </a:bodyPr>
          <a:lstStyle/>
          <a:p>
            <a:r>
              <a:rPr lang="en-US"/>
              <a:t>Naso-Orbital-Ethmoidal Fractures</a:t>
            </a:r>
            <a:br>
              <a:rPr lang="en-US"/>
            </a:br>
            <a:r>
              <a:rPr lang="en-US" sz="3200"/>
              <a:t>Anatomy</a:t>
            </a:r>
          </a:p>
        </p:txBody>
      </p:sp>
      <p:sp>
        <p:nvSpPr>
          <p:cNvPr id="107523" name="Rectangle 1027"/>
          <p:cNvSpPr>
            <a:spLocks noGrp="1" noChangeArrowheads="1"/>
          </p:cNvSpPr>
          <p:nvPr>
            <p:ph type="body" idx="1"/>
          </p:nvPr>
        </p:nvSpPr>
        <p:spPr/>
        <p:txBody>
          <a:bodyPr/>
          <a:lstStyle/>
          <a:p>
            <a:r>
              <a:rPr lang="en-US" b="1"/>
              <a:t>Interorbital “Space”</a:t>
            </a:r>
            <a:endParaRPr lang="en-US"/>
          </a:p>
          <a:p>
            <a:pPr lvl="1"/>
            <a:r>
              <a:rPr lang="en-US"/>
              <a:t>two ethmoidal labyrinths</a:t>
            </a:r>
          </a:p>
          <a:p>
            <a:pPr lvl="1"/>
            <a:r>
              <a:rPr lang="en-US"/>
              <a:t>superior and middle turbinates</a:t>
            </a:r>
          </a:p>
          <a:p>
            <a:pPr lvl="1"/>
            <a:r>
              <a:rPr lang="en-US"/>
              <a:t>perpendicular plate of ethmoid</a:t>
            </a:r>
          </a:p>
          <a:p>
            <a:r>
              <a:rPr lang="en-US" b="1"/>
              <a:t>Medial Orbital Wall</a:t>
            </a:r>
            <a:endParaRPr lang="en-US"/>
          </a:p>
          <a:p>
            <a:pPr lvl="1"/>
            <a:r>
              <a:rPr lang="en-US"/>
              <a:t>anteriorly - lacrimal bone and lamina papyracea</a:t>
            </a:r>
          </a:p>
          <a:p>
            <a:pPr lvl="1"/>
            <a:r>
              <a:rPr lang="en-US"/>
              <a:t>posteriorly - body of sphenoid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1212</TotalTime>
  <Words>3160</Words>
  <Application>Microsoft Office PowerPoint</Application>
  <PresentationFormat>On-screen Show (4:3)</PresentationFormat>
  <Paragraphs>586</Paragraphs>
  <Slides>108</Slides>
  <Notes>1</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Flow</vt:lpstr>
      <vt:lpstr>MIDFACE FRACTURES</vt:lpstr>
      <vt:lpstr>DEFINITION  </vt:lpstr>
      <vt:lpstr>BONES CONSTITUTING MID FACE:</vt:lpstr>
      <vt:lpstr>PHYSICAL CHARACTERISTICS OF MIDFACIAL SKELETON:</vt:lpstr>
      <vt:lpstr>PHYSICAL CHARACTERISTICS OF MIDFACIAL SKELETON:</vt:lpstr>
      <vt:lpstr>PHYSICAL CHARACTERISTICS OF MIDFACIAL SKELETON:</vt:lpstr>
      <vt:lpstr>Vertical Buttresses Facial Skeleton</vt:lpstr>
      <vt:lpstr>Horizontal Buttresses </vt:lpstr>
      <vt:lpstr>Classifications of Mid face fractures</vt:lpstr>
      <vt:lpstr>Le Fort I (Guerin’s fracture) </vt:lpstr>
      <vt:lpstr>Le Fort II (Pyramidal fracture) </vt:lpstr>
      <vt:lpstr>Le Fort III (Craniofacial dysjunction)</vt:lpstr>
      <vt:lpstr>Modified Le Fort classification</vt:lpstr>
      <vt:lpstr>Le Fort IV</vt:lpstr>
      <vt:lpstr>Rowe and William classification</vt:lpstr>
      <vt:lpstr>Rowe and William classification</vt:lpstr>
      <vt:lpstr>Aetiology</vt:lpstr>
      <vt:lpstr>Signs and symptoms</vt:lpstr>
      <vt:lpstr>LEFORT – II </vt:lpstr>
      <vt:lpstr>Racoon eyes</vt:lpstr>
      <vt:lpstr>LEFORT - II</vt:lpstr>
      <vt:lpstr>LEFORT - III</vt:lpstr>
      <vt:lpstr>Radiodiagnosis</vt:lpstr>
      <vt:lpstr>Radiodiagnosis</vt:lpstr>
      <vt:lpstr>Radiographical examination</vt:lpstr>
      <vt:lpstr>Stages of Treatment</vt:lpstr>
      <vt:lpstr>Emergency Care and Stabilization </vt:lpstr>
      <vt:lpstr>Slide 28</vt:lpstr>
      <vt:lpstr> </vt:lpstr>
      <vt:lpstr>Definitive treatment</vt:lpstr>
      <vt:lpstr>Slide 31</vt:lpstr>
      <vt:lpstr>Principle of treatment for Mid face fractures</vt:lpstr>
      <vt:lpstr>Indications for Closed Reduction</vt:lpstr>
      <vt:lpstr>Indications for open reduction</vt:lpstr>
      <vt:lpstr>Reduction of the Maxilla </vt:lpstr>
      <vt:lpstr>ROWE`S MAXILLARY DISIMPACTION FORCEPS</vt:lpstr>
      <vt:lpstr>HAYTON WILLIAMS FORCEPS</vt:lpstr>
      <vt:lpstr>Approaches to the mid face skeleton</vt:lpstr>
      <vt:lpstr> </vt:lpstr>
      <vt:lpstr>Coronal approach</vt:lpstr>
      <vt:lpstr>Maxillary Vestibular approach</vt:lpstr>
      <vt:lpstr>Classification of Methods of Maxillary Fracture Fixation</vt:lpstr>
      <vt:lpstr>Mini Plates and Screws</vt:lpstr>
      <vt:lpstr>Mini Plates and Screws</vt:lpstr>
      <vt:lpstr> </vt:lpstr>
      <vt:lpstr>Resorbable bone plates and screws</vt:lpstr>
      <vt:lpstr>Location of fixation</vt:lpstr>
      <vt:lpstr>Le fort II</vt:lpstr>
      <vt:lpstr>Le fort III</vt:lpstr>
      <vt:lpstr>Palatal fractures</vt:lpstr>
      <vt:lpstr>Mesh fixation</vt:lpstr>
      <vt:lpstr>Trans osseous wiring</vt:lpstr>
      <vt:lpstr>Suspension Wiring</vt:lpstr>
      <vt:lpstr> suspension wires</vt:lpstr>
      <vt:lpstr>External fixation devices</vt:lpstr>
      <vt:lpstr>EXTERNAL FIXATION</vt:lpstr>
      <vt:lpstr>Slide 57</vt:lpstr>
      <vt:lpstr>Fractures of edentulous maxilla</vt:lpstr>
      <vt:lpstr>Complications</vt:lpstr>
      <vt:lpstr>Late Complications</vt:lpstr>
      <vt:lpstr>Reconstruction sequence in lower facial unit fractures</vt:lpstr>
      <vt:lpstr>Management of the Zygomatic complex fractures</vt:lpstr>
      <vt:lpstr>Antimongoloid slant of palpebral fissure</vt:lpstr>
      <vt:lpstr>Knight and North classification</vt:lpstr>
      <vt:lpstr>Slide 65</vt:lpstr>
      <vt:lpstr>Slide 66</vt:lpstr>
      <vt:lpstr>Zygoma Radiology</vt:lpstr>
      <vt:lpstr>Slide 68</vt:lpstr>
      <vt:lpstr>Slide 69</vt:lpstr>
      <vt:lpstr>Treatment </vt:lpstr>
      <vt:lpstr>Methods of reduction</vt:lpstr>
      <vt:lpstr>Methods of reduction</vt:lpstr>
      <vt:lpstr>Methods of reduction</vt:lpstr>
      <vt:lpstr>Slide 74</vt:lpstr>
      <vt:lpstr>Zygoma Management</vt:lpstr>
      <vt:lpstr>Orbital Blowout Fractures</vt:lpstr>
      <vt:lpstr>Orbital Fractures Blowout Fractures</vt:lpstr>
      <vt:lpstr>Orbital Fractures Physical Exam</vt:lpstr>
      <vt:lpstr>Orbital Fractures Physical Exam</vt:lpstr>
      <vt:lpstr>Orbital Fractures Forced Duction Test</vt:lpstr>
      <vt:lpstr>Orbital Fractures Physical Exam</vt:lpstr>
      <vt:lpstr>Orbital Fractures Enophthalmos</vt:lpstr>
      <vt:lpstr>Orbital Fractures Physical Exam</vt:lpstr>
      <vt:lpstr>Orbital Fractures Indications For Exploration</vt:lpstr>
      <vt:lpstr>Contraindications to surgery</vt:lpstr>
      <vt:lpstr>Orbital Fractures Management</vt:lpstr>
      <vt:lpstr>Nasal Bone fractures</vt:lpstr>
      <vt:lpstr>Physical Exam</vt:lpstr>
      <vt:lpstr>Classification Stranc and Robertson</vt:lpstr>
      <vt:lpstr>Treatment Lateral Impact Injuries</vt:lpstr>
      <vt:lpstr>Closed Reduction</vt:lpstr>
      <vt:lpstr>Walsham’s Forceps</vt:lpstr>
      <vt:lpstr>Asch’s forceps</vt:lpstr>
      <vt:lpstr>Treatment Frontal Impact Injuries</vt:lpstr>
      <vt:lpstr>Treatment Frontal Impact Injuries</vt:lpstr>
      <vt:lpstr>Treatment of Plane II fractures</vt:lpstr>
      <vt:lpstr>Treatment Frontal Impact Injuries</vt:lpstr>
      <vt:lpstr>Complications</vt:lpstr>
      <vt:lpstr>Naso-Orbital-Ethmoidal Fractures Anatomy</vt:lpstr>
      <vt:lpstr>Naso-Orbital-Ethmoidal Fractures Physical Exam</vt:lpstr>
      <vt:lpstr>Naso-Orbital-Ethmoidal Fractures Telecanthus</vt:lpstr>
      <vt:lpstr>Naso-Orbital-Ethmoidal Fractures Classification - Markowitz</vt:lpstr>
      <vt:lpstr>Naso-Orbital-Ethmoidal Fractures Classification</vt:lpstr>
      <vt:lpstr>Naso-Orbital-Ethmoidal Fractures Management</vt:lpstr>
      <vt:lpstr>Naso-Orbital-Ethmoidal Fractures Management</vt:lpstr>
      <vt:lpstr>Naso-Orbital-Ethmoidal Fractures Management</vt:lpstr>
      <vt:lpstr>Reconstruction sequence in upper facial unit fractures</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MIDFACIAL FRACTURES</dc:title>
  <dc:creator>om</dc:creator>
  <cp:lastModifiedBy>User</cp:lastModifiedBy>
  <cp:revision>263</cp:revision>
  <dcterms:created xsi:type="dcterms:W3CDTF">2011-10-02T06:25:01Z</dcterms:created>
  <dcterms:modified xsi:type="dcterms:W3CDTF">2020-08-20T05:23:49Z</dcterms:modified>
</cp:coreProperties>
</file>