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sldIdLst>
    <p:sldId id="256" r:id="rId2"/>
    <p:sldId id="314" r:id="rId3"/>
    <p:sldId id="315" r:id="rId4"/>
    <p:sldId id="257" r:id="rId5"/>
    <p:sldId id="317" r:id="rId6"/>
    <p:sldId id="258" r:id="rId7"/>
    <p:sldId id="259" r:id="rId8"/>
    <p:sldId id="261" r:id="rId9"/>
    <p:sldId id="321" r:id="rId10"/>
    <p:sldId id="322" r:id="rId11"/>
    <p:sldId id="323" r:id="rId12"/>
    <p:sldId id="324" r:id="rId13"/>
    <p:sldId id="325" r:id="rId14"/>
    <p:sldId id="316" r:id="rId15"/>
    <p:sldId id="326" r:id="rId16"/>
    <p:sldId id="355" r:id="rId17"/>
    <p:sldId id="356" r:id="rId18"/>
    <p:sldId id="357" r:id="rId19"/>
    <p:sldId id="358" r:id="rId20"/>
    <p:sldId id="359" r:id="rId21"/>
    <p:sldId id="361" r:id="rId22"/>
    <p:sldId id="360" r:id="rId23"/>
    <p:sldId id="362"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63" r:id="rId51"/>
    <p:sldId id="364" r:id="rId52"/>
    <p:sldId id="374" r:id="rId53"/>
    <p:sldId id="365" r:id="rId54"/>
    <p:sldId id="366" r:id="rId55"/>
    <p:sldId id="369" r:id="rId56"/>
    <p:sldId id="373" r:id="rId57"/>
    <p:sldId id="368" r:id="rId58"/>
    <p:sldId id="370" r:id="rId59"/>
    <p:sldId id="372" r:id="rId60"/>
    <p:sldId id="353" r:id="rId61"/>
    <p:sldId id="354" r:id="rId62"/>
    <p:sldId id="267" r:id="rId63"/>
    <p:sldId id="268" r:id="rId64"/>
    <p:sldId id="269" r:id="rId65"/>
    <p:sldId id="270" r:id="rId66"/>
    <p:sldId id="271" r:id="rId67"/>
    <p:sldId id="272" r:id="rId68"/>
    <p:sldId id="273" r:id="rId69"/>
    <p:sldId id="274" r:id="rId70"/>
    <p:sldId id="275" r:id="rId71"/>
    <p:sldId id="276" r:id="rId72"/>
    <p:sldId id="277" r:id="rId73"/>
    <p:sldId id="278" r:id="rId74"/>
    <p:sldId id="279" r:id="rId75"/>
    <p:sldId id="280" r:id="rId76"/>
    <p:sldId id="281" r:id="rId77"/>
    <p:sldId id="282" r:id="rId78"/>
    <p:sldId id="283" r:id="rId79"/>
    <p:sldId id="284" r:id="rId80"/>
    <p:sldId id="285" r:id="rId81"/>
    <p:sldId id="286" r:id="rId82"/>
    <p:sldId id="287" r:id="rId83"/>
    <p:sldId id="288" r:id="rId84"/>
    <p:sldId id="289" r:id="rId85"/>
    <p:sldId id="290" r:id="rId86"/>
    <p:sldId id="291" r:id="rId87"/>
    <p:sldId id="292" r:id="rId88"/>
    <p:sldId id="293" r:id="rId89"/>
    <p:sldId id="294" r:id="rId90"/>
    <p:sldId id="295" r:id="rId91"/>
    <p:sldId id="296" r:id="rId92"/>
    <p:sldId id="297" r:id="rId93"/>
    <p:sldId id="298" r:id="rId94"/>
    <p:sldId id="299" r:id="rId95"/>
    <p:sldId id="300" r:id="rId96"/>
    <p:sldId id="301" r:id="rId97"/>
    <p:sldId id="302" r:id="rId98"/>
    <p:sldId id="303" r:id="rId99"/>
    <p:sldId id="304" r:id="rId100"/>
    <p:sldId id="305" r:id="rId101"/>
    <p:sldId id="306" r:id="rId102"/>
    <p:sldId id="307" r:id="rId103"/>
    <p:sldId id="308" r:id="rId104"/>
    <p:sldId id="309" r:id="rId105"/>
    <p:sldId id="310" r:id="rId106"/>
    <p:sldId id="311" r:id="rId107"/>
    <p:sldId id="312"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907341-3203-4D3E-9E1C-44594DC82D48}" type="datetimeFigureOut">
              <a:rPr lang="en-US" smtClean="0"/>
              <a:pPr/>
              <a:t>8/20/2020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581143-EA5D-4944-A49E-198A4DA912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8/20/2020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7726B0AA-8009-4EB4-B543-AB9DA630026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8/20/2020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ULNAR NERVE INJURY</a:t>
            </a:r>
            <a:endParaRPr lang="en-US" dirty="0"/>
          </a:p>
        </p:txBody>
      </p:sp>
      <p:sp>
        <p:nvSpPr>
          <p:cNvPr id="3" name="Subtitle 2"/>
          <p:cNvSpPr>
            <a:spLocks noGrp="1"/>
          </p:cNvSpPr>
          <p:nvPr>
            <p:ph type="subTitle" idx="1"/>
          </p:nvPr>
        </p:nvSpPr>
        <p:spPr>
          <a:xfrm>
            <a:off x="152400" y="3657600"/>
            <a:ext cx="8534400" cy="2819400"/>
          </a:xfrm>
        </p:spPr>
        <p:txBody>
          <a:bodyPr>
            <a:normAutofit fontScale="92500"/>
          </a:bodyPr>
          <a:lstStyle/>
          <a:p>
            <a:endParaRPr lang="en-US" dirty="0" smtClean="0"/>
          </a:p>
          <a:p>
            <a:endParaRPr lang="en-US" dirty="0" smtClean="0"/>
          </a:p>
          <a:p>
            <a:pPr algn="ctr"/>
            <a:r>
              <a:rPr lang="en-US" dirty="0" smtClean="0"/>
              <a:t>     </a:t>
            </a:r>
            <a:r>
              <a:rPr lang="en-US" sz="3500" dirty="0" smtClean="0"/>
              <a:t>Dr. </a:t>
            </a:r>
            <a:r>
              <a:rPr lang="en-US" sz="3500" dirty="0" err="1" smtClean="0"/>
              <a:t>Piyush</a:t>
            </a:r>
            <a:r>
              <a:rPr lang="en-US" sz="3500" dirty="0" smtClean="0"/>
              <a:t> </a:t>
            </a:r>
            <a:r>
              <a:rPr lang="en-US" sz="3500" dirty="0" err="1" smtClean="0"/>
              <a:t>Doshi</a:t>
            </a:r>
            <a:endParaRPr lang="en-US" sz="3500" dirty="0" smtClean="0"/>
          </a:p>
          <a:p>
            <a:pPr algn="ctr"/>
            <a:r>
              <a:rPr lang="en-US" sz="3500" dirty="0" smtClean="0"/>
              <a:t>Associate Professor</a:t>
            </a:r>
          </a:p>
          <a:p>
            <a:pPr algn="ctr"/>
            <a:r>
              <a:rPr lang="en-US" sz="3500" dirty="0" smtClean="0"/>
              <a:t>Department of Plastic Surgery, SBKSMI &amp; RC</a:t>
            </a:r>
            <a:endParaRPr lang="en-US" sz="3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Font typeface="Wingdings" pitchFamily="2" charset="2"/>
              <a:buChar char="Ø"/>
            </a:pPr>
            <a:r>
              <a:rPr lang="en-US" dirty="0" smtClean="0"/>
              <a:t>In little finger, dorsal nerves extend only to the base of distal </a:t>
            </a:r>
            <a:r>
              <a:rPr lang="en-US" dirty="0" err="1" smtClean="0"/>
              <a:t>phalnx</a:t>
            </a:r>
            <a:r>
              <a:rPr lang="en-US" dirty="0" smtClean="0"/>
              <a:t>, and in ring finger, extend to the base of middle </a:t>
            </a:r>
            <a:r>
              <a:rPr lang="en-US" dirty="0" err="1" smtClean="0"/>
              <a:t>phalnx</a:t>
            </a:r>
            <a:r>
              <a:rPr lang="en-US" dirty="0" smtClean="0"/>
              <a:t> .</a:t>
            </a:r>
          </a:p>
          <a:p>
            <a:pPr>
              <a:buFont typeface="Wingdings" pitchFamily="2" charset="2"/>
              <a:buChar char="Ø"/>
            </a:pPr>
            <a:r>
              <a:rPr lang="en-US" dirty="0" smtClean="0"/>
              <a:t>Most distal part of the little finger and </a:t>
            </a:r>
            <a:r>
              <a:rPr lang="en-US" dirty="0" err="1" smtClean="0"/>
              <a:t>ulnar</a:t>
            </a:r>
            <a:r>
              <a:rPr lang="en-US" dirty="0" smtClean="0"/>
              <a:t> side of ring finger are supplied by  dorsal branches of proper </a:t>
            </a:r>
            <a:r>
              <a:rPr lang="en-US" dirty="0" err="1" smtClean="0"/>
              <a:t>palmar</a:t>
            </a:r>
            <a:r>
              <a:rPr lang="en-US" dirty="0" smtClean="0"/>
              <a:t> digital branches of the </a:t>
            </a:r>
            <a:r>
              <a:rPr lang="en-US" dirty="0" err="1" smtClean="0"/>
              <a:t>ulnar</a:t>
            </a:r>
            <a:r>
              <a:rPr lang="en-US" dirty="0" smtClean="0"/>
              <a:t> nerve.</a:t>
            </a:r>
          </a:p>
          <a:p>
            <a:pPr>
              <a:buFont typeface="Wingdings" pitchFamily="2" charset="2"/>
              <a:buChar char="Ø"/>
            </a:pPr>
            <a:r>
              <a:rPr lang="en-US" dirty="0" smtClean="0"/>
              <a:t>The most distal part of the lateral side of ring finger are supplied by  dorsal branches of proper </a:t>
            </a:r>
            <a:r>
              <a:rPr lang="en-US" dirty="0" err="1" smtClean="0"/>
              <a:t>palmar</a:t>
            </a:r>
            <a:r>
              <a:rPr lang="en-US" dirty="0" smtClean="0"/>
              <a:t> digital branches of the median nerve.</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SUPERFICIAL TERMINAL BRANCH- </a:t>
            </a:r>
            <a:r>
              <a:rPr lang="en-US" dirty="0" smtClean="0"/>
              <a:t>It supplies </a:t>
            </a:r>
            <a:r>
              <a:rPr lang="en-US" dirty="0" err="1" smtClean="0"/>
              <a:t>palmaris</a:t>
            </a:r>
            <a:r>
              <a:rPr lang="en-US" dirty="0" smtClean="0"/>
              <a:t> </a:t>
            </a:r>
            <a:r>
              <a:rPr lang="en-US" dirty="0" err="1" smtClean="0"/>
              <a:t>brevis</a:t>
            </a:r>
            <a:r>
              <a:rPr lang="en-US" dirty="0" smtClean="0"/>
              <a:t> and medial </a:t>
            </a:r>
            <a:r>
              <a:rPr lang="en-US" dirty="0" err="1" smtClean="0"/>
              <a:t>palmar</a:t>
            </a:r>
            <a:r>
              <a:rPr lang="en-US" dirty="0" smtClean="0"/>
              <a:t> skin.</a:t>
            </a:r>
          </a:p>
          <a:p>
            <a:r>
              <a:rPr lang="en-US" dirty="0" smtClean="0"/>
              <a:t>Divides into two </a:t>
            </a:r>
            <a:r>
              <a:rPr lang="en-US" dirty="0" err="1" smtClean="0"/>
              <a:t>palmar</a:t>
            </a:r>
            <a:r>
              <a:rPr lang="en-US" dirty="0" smtClean="0"/>
              <a:t> digital nerves, which can be palpated against the hook of </a:t>
            </a:r>
            <a:r>
              <a:rPr lang="en-US" dirty="0" err="1" smtClean="0"/>
              <a:t>hamate</a:t>
            </a:r>
            <a:r>
              <a:rPr lang="en-US" dirty="0" smtClean="0"/>
              <a:t> bone.</a:t>
            </a:r>
          </a:p>
          <a:p>
            <a:r>
              <a:rPr lang="en-US" dirty="0" smtClean="0"/>
              <a:t>One supplies the medial side of little finger </a:t>
            </a:r>
          </a:p>
          <a:p>
            <a:r>
              <a:rPr lang="en-US" dirty="0" smtClean="0"/>
              <a:t>Other sends a twig to the median nerve and divides into two proper digital nerves to supply adjoining sides of little and ring fingers.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DEEP</a:t>
            </a:r>
            <a:r>
              <a:rPr lang="en-US" dirty="0" smtClean="0"/>
              <a:t> </a:t>
            </a:r>
            <a:r>
              <a:rPr lang="en-US" b="1" dirty="0" smtClean="0"/>
              <a:t>TERMINAL BRANCH-  </a:t>
            </a:r>
            <a:r>
              <a:rPr lang="en-US" dirty="0" smtClean="0"/>
              <a:t>It accompanies deep branch of </a:t>
            </a:r>
            <a:r>
              <a:rPr lang="en-US" dirty="0" err="1" smtClean="0"/>
              <a:t>ulnar</a:t>
            </a:r>
            <a:r>
              <a:rPr lang="en-US" dirty="0" smtClean="0"/>
              <a:t> artery as it passes between abductor </a:t>
            </a:r>
            <a:r>
              <a:rPr lang="en-US" dirty="0" err="1" smtClean="0"/>
              <a:t>digiti</a:t>
            </a:r>
            <a:r>
              <a:rPr lang="en-US" dirty="0" smtClean="0"/>
              <a:t> </a:t>
            </a:r>
            <a:r>
              <a:rPr lang="en-US" dirty="0" err="1" smtClean="0"/>
              <a:t>minimi</a:t>
            </a:r>
            <a:r>
              <a:rPr lang="en-US" dirty="0" smtClean="0"/>
              <a:t> and flexor </a:t>
            </a:r>
            <a:r>
              <a:rPr lang="en-US" dirty="0" err="1" smtClean="0"/>
              <a:t>digiti</a:t>
            </a:r>
            <a:r>
              <a:rPr lang="en-US" dirty="0" smtClean="0"/>
              <a:t> </a:t>
            </a:r>
            <a:r>
              <a:rPr lang="en-US" dirty="0" err="1" smtClean="0"/>
              <a:t>minimi</a:t>
            </a:r>
            <a:r>
              <a:rPr lang="en-US" dirty="0" smtClean="0"/>
              <a:t> and then perforates the </a:t>
            </a:r>
            <a:r>
              <a:rPr lang="en-US" dirty="0" err="1" smtClean="0"/>
              <a:t>opponens</a:t>
            </a:r>
            <a:r>
              <a:rPr lang="en-US" dirty="0" smtClean="0"/>
              <a:t> </a:t>
            </a:r>
            <a:r>
              <a:rPr lang="en-US" dirty="0" err="1" smtClean="0"/>
              <a:t>digiti</a:t>
            </a:r>
            <a:r>
              <a:rPr lang="en-US" dirty="0" smtClean="0"/>
              <a:t> </a:t>
            </a:r>
            <a:r>
              <a:rPr lang="en-US" dirty="0" err="1" smtClean="0"/>
              <a:t>minimi</a:t>
            </a:r>
            <a:r>
              <a:rPr lang="en-US" dirty="0" smtClean="0"/>
              <a:t>.</a:t>
            </a:r>
          </a:p>
          <a:p>
            <a:r>
              <a:rPr lang="en-US" dirty="0" smtClean="0"/>
              <a:t>At its origin, it supplies three short muscles of the little finger. </a:t>
            </a:r>
          </a:p>
          <a:p>
            <a:r>
              <a:rPr lang="en-US" dirty="0" smtClean="0"/>
              <a:t>As it crosses the hand, it supplies the </a:t>
            </a:r>
            <a:r>
              <a:rPr lang="en-US" dirty="0" err="1" smtClean="0"/>
              <a:t>interossei</a:t>
            </a:r>
            <a:r>
              <a:rPr lang="en-US" dirty="0" smtClean="0"/>
              <a:t> and 3</a:t>
            </a:r>
            <a:r>
              <a:rPr lang="en-US" baseline="30000" dirty="0" smtClean="0"/>
              <a:t>rd</a:t>
            </a:r>
            <a:r>
              <a:rPr lang="en-US" dirty="0" smtClean="0"/>
              <a:t> and 4</a:t>
            </a:r>
            <a:r>
              <a:rPr lang="en-US" baseline="30000" dirty="0" smtClean="0"/>
              <a:t>th</a:t>
            </a:r>
            <a:r>
              <a:rPr lang="en-US" dirty="0" smtClean="0"/>
              <a:t> </a:t>
            </a:r>
            <a:r>
              <a:rPr lang="en-US" dirty="0" err="1" smtClean="0"/>
              <a:t>lumbricals</a:t>
            </a:r>
            <a:r>
              <a:rPr lang="en-US" dirty="0" smtClean="0"/>
              <a:t>.</a:t>
            </a:r>
          </a:p>
          <a:p>
            <a:r>
              <a:rPr lang="en-US" dirty="0" smtClean="0"/>
              <a:t>It ends by supplying  adductor </a:t>
            </a:r>
            <a:r>
              <a:rPr lang="en-US" dirty="0" err="1" smtClean="0"/>
              <a:t>pollicis</a:t>
            </a:r>
            <a:r>
              <a:rPr lang="en-US" dirty="0" smtClean="0"/>
              <a:t>, 1</a:t>
            </a:r>
            <a:r>
              <a:rPr lang="en-US" baseline="30000" dirty="0" smtClean="0"/>
              <a:t>st</a:t>
            </a:r>
            <a:r>
              <a:rPr lang="en-US" dirty="0" smtClean="0"/>
              <a:t> </a:t>
            </a:r>
            <a:r>
              <a:rPr lang="en-US" dirty="0" err="1" smtClean="0"/>
              <a:t>palmar</a:t>
            </a:r>
            <a:r>
              <a:rPr lang="en-US" dirty="0" smtClean="0"/>
              <a:t> </a:t>
            </a:r>
            <a:r>
              <a:rPr lang="en-US" dirty="0" err="1" smtClean="0"/>
              <a:t>interossei</a:t>
            </a:r>
            <a:r>
              <a:rPr lang="en-US" dirty="0" smtClean="0"/>
              <a:t> and usually FPB.</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Medial half of FDP is supplied by </a:t>
            </a:r>
            <a:r>
              <a:rPr lang="en-US" dirty="0" err="1" smtClean="0"/>
              <a:t>ulnar</a:t>
            </a:r>
            <a:r>
              <a:rPr lang="en-US" dirty="0" smtClean="0"/>
              <a:t> nerve. It also supplies 3</a:t>
            </a:r>
            <a:r>
              <a:rPr lang="en-US" baseline="30000" dirty="0" smtClean="0"/>
              <a:t>rd</a:t>
            </a:r>
            <a:r>
              <a:rPr lang="en-US" dirty="0" smtClean="0"/>
              <a:t> &amp; 4</a:t>
            </a:r>
            <a:r>
              <a:rPr lang="en-US" baseline="30000" dirty="0" smtClean="0"/>
              <a:t>th</a:t>
            </a:r>
            <a:r>
              <a:rPr lang="en-US" dirty="0" smtClean="0"/>
              <a:t> </a:t>
            </a:r>
            <a:r>
              <a:rPr lang="en-US" dirty="0" err="1" smtClean="0"/>
              <a:t>lumbricals</a:t>
            </a:r>
            <a:r>
              <a:rPr lang="en-US" dirty="0" smtClean="0"/>
              <a:t> which are connected with the tendons of this part of muscle.</a:t>
            </a:r>
          </a:p>
          <a:p>
            <a:r>
              <a:rPr lang="en-US" dirty="0" smtClean="0"/>
              <a:t>It also give branches to some </a:t>
            </a:r>
            <a:r>
              <a:rPr lang="en-US" dirty="0" err="1" smtClean="0"/>
              <a:t>intercarpal</a:t>
            </a:r>
            <a:r>
              <a:rPr lang="en-US" dirty="0" smtClean="0"/>
              <a:t>, </a:t>
            </a:r>
            <a:r>
              <a:rPr lang="en-US" dirty="0" err="1" smtClean="0"/>
              <a:t>carpometacarpal</a:t>
            </a:r>
            <a:r>
              <a:rPr lang="en-US" dirty="0" smtClean="0"/>
              <a:t>, and </a:t>
            </a:r>
            <a:r>
              <a:rPr lang="en-US" dirty="0" err="1" smtClean="0"/>
              <a:t>intermetacarpal</a:t>
            </a:r>
            <a:r>
              <a:rPr lang="en-US" dirty="0" smtClean="0"/>
              <a:t> joints.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28600"/>
            <a:ext cx="8229600" cy="1143000"/>
          </a:xfrm>
        </p:spPr>
        <p:txBody>
          <a:bodyPr/>
          <a:lstStyle/>
          <a:p>
            <a:r>
              <a:rPr lang="en-US" sz="4000" dirty="0"/>
              <a:t>ANAMALOUS NEURAL PATTERN</a:t>
            </a:r>
          </a:p>
        </p:txBody>
      </p:sp>
      <p:sp>
        <p:nvSpPr>
          <p:cNvPr id="5124" name="Rectangle 4"/>
          <p:cNvSpPr>
            <a:spLocks noGrp="1" noChangeArrowheads="1"/>
          </p:cNvSpPr>
          <p:nvPr>
            <p:ph type="body" sz="half" idx="1"/>
          </p:nvPr>
        </p:nvSpPr>
        <p:spPr>
          <a:xfrm>
            <a:off x="457200" y="1600200"/>
            <a:ext cx="4265613" cy="4530725"/>
          </a:xfrm>
        </p:spPr>
        <p:txBody>
          <a:bodyPr/>
          <a:lstStyle/>
          <a:p>
            <a:r>
              <a:rPr lang="en-US" dirty="0"/>
              <a:t>Martin-Gruber </a:t>
            </a:r>
            <a:r>
              <a:rPr lang="en-US" dirty="0" err="1"/>
              <a:t>anast</a:t>
            </a:r>
            <a:r>
              <a:rPr lang="en-US" dirty="0"/>
              <a:t>.</a:t>
            </a:r>
          </a:p>
          <a:p>
            <a:endParaRPr lang="en-US" dirty="0"/>
          </a:p>
          <a:p>
            <a:r>
              <a:rPr lang="en-US" dirty="0"/>
              <a:t>Found in 15%</a:t>
            </a:r>
          </a:p>
          <a:p>
            <a:r>
              <a:rPr lang="en-US" dirty="0"/>
              <a:t>Between </a:t>
            </a:r>
            <a:r>
              <a:rPr lang="en-US" dirty="0" err="1"/>
              <a:t>ulnar</a:t>
            </a:r>
            <a:r>
              <a:rPr lang="en-US" dirty="0"/>
              <a:t> &amp; median nerve adjacent to  </a:t>
            </a:r>
            <a:r>
              <a:rPr lang="en-US" dirty="0" err="1"/>
              <a:t>ulnar</a:t>
            </a:r>
            <a:r>
              <a:rPr lang="en-US" dirty="0"/>
              <a:t> artery in proximal forearm</a:t>
            </a:r>
          </a:p>
        </p:txBody>
      </p:sp>
      <p:pic>
        <p:nvPicPr>
          <p:cNvPr id="5125" name="Picture 5"/>
          <p:cNvPicPr>
            <a:picLocks noGrp="1" noChangeAspect="1" noChangeArrowheads="1"/>
          </p:cNvPicPr>
          <p:nvPr>
            <p:ph type="body" sz="half" idx="2"/>
          </p:nvPr>
        </p:nvPicPr>
        <p:blipFill>
          <a:blip r:embed="rId2" cstate="print"/>
          <a:srcRect/>
          <a:stretch>
            <a:fillRect/>
          </a:stretch>
        </p:blipFill>
        <p:spPr>
          <a:xfrm>
            <a:off x="5105400" y="1447800"/>
            <a:ext cx="3429000" cy="51054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457200" y="2438400"/>
            <a:ext cx="9601200" cy="3124200"/>
          </a:xfrm>
          <a:prstGeom prst="rect">
            <a:avLst/>
          </a:prstGeom>
          <a:noFill/>
          <a:ln w="9525">
            <a:noFill/>
            <a:miter lim="800000"/>
            <a:headEnd/>
            <a:tailEnd/>
          </a:ln>
          <a:effectLst/>
        </p:spPr>
        <p:txBody>
          <a:bodyPr/>
          <a:lstStyle/>
          <a:p>
            <a:pPr marL="1600200" lvl="3" indent="-228600" eaLnBrk="1" hangingPunct="1">
              <a:lnSpc>
                <a:spcPct val="125000"/>
              </a:lnSpc>
              <a:spcBef>
                <a:spcPct val="20000"/>
              </a:spcBef>
              <a:buClr>
                <a:schemeClr val="tx1"/>
              </a:buClr>
              <a:buSzPct val="60000"/>
            </a:pPr>
            <a:r>
              <a:rPr lang="en-US" sz="2000">
                <a:effectLst>
                  <a:outerShdw blurRad="38100" dist="38100" dir="2700000" algn="tl">
                    <a:srgbClr val="000000"/>
                  </a:outerShdw>
                </a:effectLst>
              </a:rPr>
              <a:t>   . </a:t>
            </a:r>
            <a:r>
              <a:rPr lang="en-US" sz="3200">
                <a:effectLst>
                  <a:outerShdw blurRad="38100" dist="38100" dir="2700000" algn="tl">
                    <a:srgbClr val="000000"/>
                  </a:outerShdw>
                </a:effectLst>
              </a:rPr>
              <a:t>Trauma</a:t>
            </a:r>
            <a:br>
              <a:rPr lang="en-US" sz="3200">
                <a:effectLst>
                  <a:outerShdw blurRad="38100" dist="38100" dir="2700000" algn="tl">
                    <a:srgbClr val="000000"/>
                  </a:outerShdw>
                </a:effectLst>
              </a:rPr>
            </a:br>
            <a:r>
              <a:rPr lang="en-US" sz="3200">
                <a:effectLst>
                  <a:outerShdw blurRad="38100" dist="38100" dir="2700000" algn="tl">
                    <a:srgbClr val="000000"/>
                  </a:outerShdw>
                </a:effectLst>
              </a:rPr>
              <a:t>. Iatrogenic</a:t>
            </a:r>
            <a:br>
              <a:rPr lang="en-US" sz="3200">
                <a:effectLst>
                  <a:outerShdw blurRad="38100" dist="38100" dir="2700000" algn="tl">
                    <a:srgbClr val="000000"/>
                  </a:outerShdw>
                </a:effectLst>
              </a:rPr>
            </a:br>
            <a:r>
              <a:rPr lang="en-US" sz="3200">
                <a:effectLst>
                  <a:outerShdw blurRad="38100" dist="38100" dir="2700000" algn="tl">
                    <a:srgbClr val="000000"/>
                  </a:outerShdw>
                </a:effectLst>
              </a:rPr>
              <a:t>. Compression neuropathy</a:t>
            </a:r>
            <a:r>
              <a:rPr lang="en-US" sz="2000">
                <a:effectLst>
                  <a:outerShdw blurRad="38100" dist="38100" dir="2700000" algn="tl">
                    <a:srgbClr val="000000"/>
                  </a:outerShdw>
                </a:effectLst>
              </a:rPr>
              <a:t/>
            </a:r>
            <a:br>
              <a:rPr lang="en-US" sz="2000">
                <a:effectLst>
                  <a:outerShdw blurRad="38100" dist="38100" dir="2700000" algn="tl">
                    <a:srgbClr val="000000"/>
                  </a:outerShdw>
                </a:effectLst>
              </a:rPr>
            </a:br>
            <a:endParaRPr lang="en-US" sz="2000">
              <a:effectLst>
                <a:outerShdw blurRad="38100" dist="38100" dir="2700000" algn="tl">
                  <a:srgbClr val="000000"/>
                </a:outerShdw>
              </a:effectLst>
            </a:endParaRPr>
          </a:p>
          <a:p>
            <a:pPr marL="342900" indent="-342900" eaLnBrk="1" hangingPunct="1">
              <a:spcBef>
                <a:spcPct val="20000"/>
              </a:spcBef>
              <a:buClr>
                <a:schemeClr val="hlink"/>
              </a:buClr>
              <a:buSzPct val="60000"/>
              <a:buFont typeface="Wingdings" pitchFamily="2" charset="2"/>
              <a:buNone/>
            </a:pP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60000"/>
              <a:buFont typeface="Wingdings" pitchFamily="2" charset="2"/>
              <a:buNone/>
            </a:pPr>
            <a:endParaRPr lang="en-US" sz="3200">
              <a:effectLst>
                <a:outerShdw blurRad="38100" dist="38100" dir="2700000" algn="tl">
                  <a:srgbClr val="000000"/>
                </a:outerShdw>
              </a:effectLst>
            </a:endParaRPr>
          </a:p>
        </p:txBody>
      </p:sp>
      <p:sp>
        <p:nvSpPr>
          <p:cNvPr id="102405" name="Rectangle 5"/>
          <p:cNvSpPr>
            <a:spLocks noGrp="1" noChangeArrowheads="1"/>
          </p:cNvSpPr>
          <p:nvPr>
            <p:ph type="title" idx="4294967295"/>
          </p:nvPr>
        </p:nvSpPr>
        <p:spPr>
          <a:xfrm>
            <a:off x="1219200" y="457200"/>
            <a:ext cx="8229600" cy="1143000"/>
          </a:xfrm>
        </p:spPr>
        <p:txBody>
          <a:bodyPr/>
          <a:lstStyle/>
          <a:p>
            <a:r>
              <a:rPr lang="en-US" sz="4800" dirty="0"/>
              <a:t>ETIOLOGY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CLASSIFICATION</a:t>
            </a:r>
            <a:endParaRPr lang="en-US" dirty="0"/>
          </a:p>
        </p:txBody>
      </p:sp>
      <p:sp>
        <p:nvSpPr>
          <p:cNvPr id="3" name="Content Placeholder 2"/>
          <p:cNvSpPr>
            <a:spLocks noGrp="1"/>
          </p:cNvSpPr>
          <p:nvPr>
            <p:ph idx="1"/>
          </p:nvPr>
        </p:nvSpPr>
        <p:spPr/>
        <p:txBody>
          <a:bodyPr/>
          <a:lstStyle/>
          <a:p>
            <a:r>
              <a:rPr lang="en-US" b="1" dirty="0" smtClean="0"/>
              <a:t>HIGH-</a:t>
            </a:r>
            <a:r>
              <a:rPr lang="en-US" dirty="0" smtClean="0"/>
              <a:t> Occur above the origin of the motor branches to FCU and ring and little finger FDP.</a:t>
            </a:r>
          </a:p>
          <a:p>
            <a:endParaRPr lang="en-US" dirty="0" smtClean="0"/>
          </a:p>
          <a:p>
            <a:endParaRPr lang="en-US" dirty="0" smtClean="0"/>
          </a:p>
          <a:p>
            <a:r>
              <a:rPr lang="en-US" b="1" dirty="0" smtClean="0"/>
              <a:t>LOW-</a:t>
            </a:r>
            <a:r>
              <a:rPr lang="en-US" dirty="0" smtClean="0"/>
              <a:t> Occur distal to origins of the motor branches to FCU and ring and little finger FDP.</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LOW NERVE INJURY</a:t>
            </a:r>
            <a:endParaRPr lang="en-US" dirty="0"/>
          </a:p>
        </p:txBody>
      </p:sp>
      <p:sp>
        <p:nvSpPr>
          <p:cNvPr id="3" name="Content Placeholder 2"/>
          <p:cNvSpPr>
            <a:spLocks noGrp="1"/>
          </p:cNvSpPr>
          <p:nvPr>
            <p:ph idx="1"/>
          </p:nvPr>
        </p:nvSpPr>
        <p:spPr/>
        <p:txBody>
          <a:bodyPr/>
          <a:lstStyle/>
          <a:p>
            <a:pPr>
              <a:buNone/>
            </a:pPr>
            <a:r>
              <a:rPr lang="en-US" dirty="0" smtClean="0"/>
              <a:t>   Strength of extrinsic hand muscles is unaffected, but sensation is lost on the </a:t>
            </a:r>
            <a:r>
              <a:rPr lang="en-US" dirty="0" err="1" smtClean="0"/>
              <a:t>ulnar</a:t>
            </a:r>
            <a:r>
              <a:rPr lang="en-US" dirty="0" smtClean="0"/>
              <a:t> border of the hand &amp; in ring and little fingers, and </a:t>
            </a:r>
            <a:r>
              <a:rPr lang="en-US" dirty="0" err="1" smtClean="0"/>
              <a:t>ulnar</a:t>
            </a:r>
            <a:r>
              <a:rPr lang="en-US" dirty="0" smtClean="0"/>
              <a:t>-innervated intrinsic muscles are </a:t>
            </a:r>
            <a:r>
              <a:rPr lang="en-US" dirty="0" err="1" smtClean="0"/>
              <a:t>paralysed</a:t>
            </a:r>
            <a:r>
              <a:rPr lang="en-US" dirty="0" smtClean="0"/>
              <a:t>.</a:t>
            </a:r>
          </a:p>
          <a:p>
            <a:pPr>
              <a:buNone/>
            </a:pPr>
            <a:endParaRPr lang="en-US" dirty="0" smtClean="0"/>
          </a:p>
          <a:p>
            <a:pPr>
              <a:buNone/>
            </a:pPr>
            <a:r>
              <a:rPr lang="en-US" dirty="0" smtClean="0"/>
              <a:t>   Results in weakness of thumb pinch, claw deformity, loss of normal pattern of finger flexion and significant loss of hand </a:t>
            </a:r>
            <a:r>
              <a:rPr lang="en-US" dirty="0" err="1" smtClean="0"/>
              <a:t>dextrity</a:t>
            </a:r>
            <a:r>
              <a:rPr lang="en-US" dirty="0" smtClean="0"/>
              <a:t> and strength.</a:t>
            </a:r>
          </a:p>
        </p:txBody>
      </p:sp>
      <p:sp>
        <p:nvSpPr>
          <p:cNvPr id="4" name="Down Arrow 3"/>
          <p:cNvSpPr/>
          <p:nvPr/>
        </p:nvSpPr>
        <p:spPr>
          <a:xfrm>
            <a:off x="4114800" y="3581400"/>
            <a:ext cx="45719"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HIGH NERVE INJURY</a:t>
            </a:r>
            <a:endParaRPr lang="en-US" dirty="0"/>
          </a:p>
        </p:txBody>
      </p:sp>
      <p:sp>
        <p:nvSpPr>
          <p:cNvPr id="3" name="Content Placeholder 2"/>
          <p:cNvSpPr>
            <a:spLocks noGrp="1"/>
          </p:cNvSpPr>
          <p:nvPr>
            <p:ph idx="1"/>
          </p:nvPr>
        </p:nvSpPr>
        <p:spPr/>
        <p:txBody>
          <a:bodyPr/>
          <a:lstStyle/>
          <a:p>
            <a:r>
              <a:rPr lang="en-US" dirty="0" smtClean="0"/>
              <a:t>Loss of active ring and little finger DIP joint flexion and wrist flexion compound the aforementioned findings.</a:t>
            </a:r>
          </a:p>
          <a:p>
            <a:endParaRPr lang="en-US" dirty="0" smtClean="0"/>
          </a:p>
          <a:p>
            <a:r>
              <a:rPr lang="en-US" dirty="0" err="1" smtClean="0"/>
              <a:t>Paradoxically,the</a:t>
            </a:r>
            <a:r>
              <a:rPr lang="en-US" dirty="0" smtClean="0"/>
              <a:t> claw deformity tends to  be less severe.</a:t>
            </a:r>
          </a:p>
          <a:p>
            <a:pPr>
              <a:buNone/>
            </a:pPr>
            <a:r>
              <a:rPr lang="en-US" dirty="0" smtClean="0"/>
              <a:t>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PATTERN OF PARALYSIS</a:t>
            </a:r>
            <a:endParaRPr lang="en-US" dirty="0"/>
          </a:p>
        </p:txBody>
      </p:sp>
      <p:sp>
        <p:nvSpPr>
          <p:cNvPr id="3" name="Content Placeholder 2"/>
          <p:cNvSpPr>
            <a:spLocks noGrp="1"/>
          </p:cNvSpPr>
          <p:nvPr>
            <p:ph idx="1"/>
          </p:nvPr>
        </p:nvSpPr>
        <p:spPr>
          <a:xfrm>
            <a:off x="533400" y="2209800"/>
            <a:ext cx="8229600" cy="4389120"/>
          </a:xfrm>
        </p:spPr>
        <p:txBody>
          <a:bodyPr/>
          <a:lstStyle/>
          <a:p>
            <a:pPr>
              <a:buNone/>
            </a:pPr>
            <a:r>
              <a:rPr lang="en-US" dirty="0" smtClean="0"/>
              <a:t>   Laceration of nerve in palm of hand after giving branches to </a:t>
            </a:r>
            <a:r>
              <a:rPr lang="en-US" dirty="0" err="1" smtClean="0"/>
              <a:t>hypothenar</a:t>
            </a:r>
            <a:r>
              <a:rPr lang="en-US" dirty="0" smtClean="0"/>
              <a:t> muscles</a:t>
            </a:r>
          </a:p>
          <a:p>
            <a:endParaRPr lang="en-US" dirty="0" smtClean="0"/>
          </a:p>
          <a:p>
            <a:endParaRPr lang="en-US" dirty="0" smtClean="0"/>
          </a:p>
          <a:p>
            <a:pPr>
              <a:buNone/>
            </a:pPr>
            <a:r>
              <a:rPr lang="en-US" dirty="0" smtClean="0"/>
              <a:t>  Paralysis of the adductor </a:t>
            </a:r>
            <a:r>
              <a:rPr lang="en-US" dirty="0" err="1" smtClean="0"/>
              <a:t>pollicis</a:t>
            </a:r>
            <a:r>
              <a:rPr lang="en-US" dirty="0" smtClean="0"/>
              <a:t> muscle and </a:t>
            </a:r>
            <a:r>
              <a:rPr lang="en-US" dirty="0" err="1" smtClean="0"/>
              <a:t>interossei</a:t>
            </a:r>
            <a:r>
              <a:rPr lang="en-US" dirty="0" smtClean="0"/>
              <a:t> for index, middle &amp; ring finger. </a:t>
            </a:r>
          </a:p>
          <a:p>
            <a:pPr>
              <a:buNone/>
            </a:pPr>
            <a:r>
              <a:rPr lang="en-US" dirty="0" smtClean="0"/>
              <a:t>  </a:t>
            </a:r>
            <a:r>
              <a:rPr lang="en-US" dirty="0" err="1" smtClean="0"/>
              <a:t>Hypothenar</a:t>
            </a:r>
            <a:r>
              <a:rPr lang="en-US" dirty="0" smtClean="0"/>
              <a:t> muscles retain normal function.</a:t>
            </a:r>
          </a:p>
          <a:p>
            <a:pPr>
              <a:buNone/>
            </a:pPr>
            <a:r>
              <a:rPr lang="en-US" dirty="0" smtClean="0"/>
              <a:t>  Sensation in ring  &amp; little finger is preserved.</a:t>
            </a:r>
          </a:p>
          <a:p>
            <a:endParaRPr lang="en-US" dirty="0" smtClean="0"/>
          </a:p>
          <a:p>
            <a:endParaRPr lang="en-US" dirty="0" smtClean="0"/>
          </a:p>
          <a:p>
            <a:endParaRPr lang="en-US" dirty="0"/>
          </a:p>
        </p:txBody>
      </p:sp>
      <p:sp>
        <p:nvSpPr>
          <p:cNvPr id="4" name="Down Arrow 3"/>
          <p:cNvSpPr/>
          <p:nvPr/>
        </p:nvSpPr>
        <p:spPr>
          <a:xfrm>
            <a:off x="4191000" y="306019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ANATOMY</a:t>
            </a:r>
            <a:endParaRPr lang="en-IN" dirty="0"/>
          </a:p>
        </p:txBody>
      </p:sp>
      <p:sp>
        <p:nvSpPr>
          <p:cNvPr id="3" name="Content Placeholder 2"/>
          <p:cNvSpPr>
            <a:spLocks noGrp="1"/>
          </p:cNvSpPr>
          <p:nvPr>
            <p:ph sz="half" idx="1"/>
          </p:nvPr>
        </p:nvSpPr>
        <p:spPr>
          <a:xfrm>
            <a:off x="457200" y="1994556"/>
            <a:ext cx="4038600" cy="4434840"/>
          </a:xfrm>
        </p:spPr>
        <p:txBody>
          <a:bodyPr/>
          <a:lstStyle/>
          <a:p>
            <a:r>
              <a:rPr lang="en-IN" sz="2800" dirty="0" smtClean="0"/>
              <a:t>Two roots from the lateral (C5, 6, 7) and medial (C8, T1) cords, which embrace the third part of the </a:t>
            </a:r>
            <a:r>
              <a:rPr lang="en-IN" sz="2800" dirty="0" err="1" smtClean="0"/>
              <a:t>axillary</a:t>
            </a:r>
            <a:r>
              <a:rPr lang="en-IN" sz="2800" dirty="0" smtClean="0"/>
              <a:t> artery, and unite anterior or lateral to it </a:t>
            </a:r>
          </a:p>
          <a:p>
            <a:endParaRPr lang="en-IN" dirty="0"/>
          </a:p>
        </p:txBody>
      </p:sp>
      <p:pic>
        <p:nvPicPr>
          <p:cNvPr id="5" name="Content Placeholder 4" descr="image807"/>
          <p:cNvPicPr>
            <a:picLocks noGrp="1" noChangeAspect="1" noChangeArrowheads="1"/>
          </p:cNvPicPr>
          <p:nvPr>
            <p:ph sz="half" idx="2"/>
          </p:nvPr>
        </p:nvPicPr>
        <p:blipFill>
          <a:blip r:embed="rId2"/>
          <a:srcRect/>
          <a:stretch>
            <a:fillRect/>
          </a:stretch>
        </p:blipFill>
        <p:spPr>
          <a:xfrm>
            <a:off x="4500562" y="357166"/>
            <a:ext cx="4643438" cy="6143668"/>
          </a:xfrm>
          <a:prstGeom prst="rect">
            <a:avLst/>
          </a:prstGeom>
          <a:solidFill>
            <a:schemeClr val="tx2"/>
          </a:solid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Damage or compression of nerve in distal portion of </a:t>
            </a:r>
            <a:r>
              <a:rPr lang="en-US" dirty="0" err="1" smtClean="0"/>
              <a:t>Guyon’s</a:t>
            </a:r>
            <a:r>
              <a:rPr lang="en-US" dirty="0" smtClean="0"/>
              <a:t> canal</a:t>
            </a:r>
          </a:p>
          <a:p>
            <a:endParaRPr lang="en-US" dirty="0" smtClean="0"/>
          </a:p>
          <a:p>
            <a:endParaRPr lang="en-US" dirty="0" smtClean="0"/>
          </a:p>
          <a:p>
            <a:r>
              <a:rPr lang="en-US" dirty="0" smtClean="0"/>
              <a:t>Sensation in ring  &amp; little finger is normal</a:t>
            </a:r>
          </a:p>
          <a:p>
            <a:r>
              <a:rPr lang="en-US" dirty="0" smtClean="0"/>
              <a:t>Loss of function in all </a:t>
            </a:r>
            <a:r>
              <a:rPr lang="en-US" dirty="0" err="1" smtClean="0"/>
              <a:t>ulnar</a:t>
            </a:r>
            <a:r>
              <a:rPr lang="en-US" dirty="0" smtClean="0"/>
              <a:t> innervated intrinsic muscles and </a:t>
            </a:r>
            <a:r>
              <a:rPr lang="en-US" dirty="0" err="1" smtClean="0"/>
              <a:t>hypothenar</a:t>
            </a:r>
            <a:r>
              <a:rPr lang="en-US" dirty="0" smtClean="0"/>
              <a:t> muscles.</a:t>
            </a:r>
            <a:endParaRPr lang="en-US" dirty="0"/>
          </a:p>
        </p:txBody>
      </p:sp>
      <p:sp>
        <p:nvSpPr>
          <p:cNvPr id="4" name="Down Arrow 3"/>
          <p:cNvSpPr/>
          <p:nvPr/>
        </p:nvSpPr>
        <p:spPr>
          <a:xfrm>
            <a:off x="3886200" y="2819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Damage or compression of nerve in proximal portion of </a:t>
            </a:r>
            <a:r>
              <a:rPr lang="en-US" dirty="0" err="1" smtClean="0"/>
              <a:t>Guyon’s</a:t>
            </a:r>
            <a:r>
              <a:rPr lang="en-US" dirty="0" smtClean="0"/>
              <a:t> canal</a:t>
            </a:r>
          </a:p>
          <a:p>
            <a:pPr>
              <a:buNone/>
            </a:pPr>
            <a:endParaRPr lang="en-US" dirty="0" smtClean="0"/>
          </a:p>
          <a:p>
            <a:endParaRPr lang="en-US" dirty="0" smtClean="0"/>
          </a:p>
          <a:p>
            <a:r>
              <a:rPr lang="en-US" dirty="0" smtClean="0"/>
              <a:t>Loss of  Sensation in ring  &amp; little finger &amp; on </a:t>
            </a:r>
            <a:r>
              <a:rPr lang="en-US" dirty="0" err="1" smtClean="0"/>
              <a:t>palmar</a:t>
            </a:r>
            <a:r>
              <a:rPr lang="en-US" dirty="0" smtClean="0"/>
              <a:t> aspects of the </a:t>
            </a:r>
            <a:r>
              <a:rPr lang="en-US" dirty="0" err="1" smtClean="0"/>
              <a:t>hypothenar</a:t>
            </a:r>
            <a:r>
              <a:rPr lang="en-US" dirty="0" smtClean="0"/>
              <a:t>  eminence.</a:t>
            </a:r>
          </a:p>
          <a:p>
            <a:r>
              <a:rPr lang="en-US" dirty="0" smtClean="0"/>
              <a:t>Loss of function in all </a:t>
            </a:r>
            <a:r>
              <a:rPr lang="en-US" dirty="0" err="1" smtClean="0"/>
              <a:t>ulnar</a:t>
            </a:r>
            <a:r>
              <a:rPr lang="en-US" dirty="0" smtClean="0"/>
              <a:t> innervated intrinsic muscles and </a:t>
            </a:r>
            <a:r>
              <a:rPr lang="en-US" dirty="0" err="1" smtClean="0"/>
              <a:t>hypothenar</a:t>
            </a:r>
            <a:r>
              <a:rPr lang="en-US" dirty="0" smtClean="0"/>
              <a:t> muscles.</a:t>
            </a:r>
          </a:p>
          <a:p>
            <a:r>
              <a:rPr lang="en-US" dirty="0" smtClean="0"/>
              <a:t>Sensation is preserved on the dorsal </a:t>
            </a:r>
            <a:r>
              <a:rPr lang="en-US" dirty="0" err="1" smtClean="0"/>
              <a:t>ulnar</a:t>
            </a:r>
            <a:r>
              <a:rPr lang="en-US" dirty="0" smtClean="0"/>
              <a:t> aspect of the hand </a:t>
            </a:r>
            <a:endParaRPr lang="en-US" dirty="0"/>
          </a:p>
        </p:txBody>
      </p:sp>
      <p:sp>
        <p:nvSpPr>
          <p:cNvPr id="4" name="Down Arrow 3"/>
          <p:cNvSpPr/>
          <p:nvPr/>
        </p:nvSpPr>
        <p:spPr>
          <a:xfrm>
            <a:off x="3886200" y="25908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Ulnar</a:t>
            </a:r>
            <a:r>
              <a:rPr lang="en-US" dirty="0" smtClean="0"/>
              <a:t> nerve injury in or above </a:t>
            </a:r>
            <a:r>
              <a:rPr lang="en-US" dirty="0" err="1" smtClean="0"/>
              <a:t>Cubital</a:t>
            </a:r>
            <a:r>
              <a:rPr lang="en-US" dirty="0" smtClean="0"/>
              <a:t> tunnel</a:t>
            </a:r>
          </a:p>
          <a:p>
            <a:endParaRPr lang="en-US" dirty="0" smtClean="0"/>
          </a:p>
          <a:p>
            <a:endParaRPr lang="en-US" dirty="0" smtClean="0"/>
          </a:p>
          <a:p>
            <a:r>
              <a:rPr lang="en-US" dirty="0" smtClean="0"/>
              <a:t>Loss of function in FCU and ring  &amp; little finger FDP muscles.</a:t>
            </a:r>
          </a:p>
        </p:txBody>
      </p:sp>
      <p:sp>
        <p:nvSpPr>
          <p:cNvPr id="4" name="Down Arrow 3"/>
          <p:cNvSpPr/>
          <p:nvPr/>
        </p:nvSpPr>
        <p:spPr>
          <a:xfrm>
            <a:off x="4191000" y="25146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Characteristic deformity of </a:t>
            </a:r>
            <a:r>
              <a:rPr lang="en-US" dirty="0" err="1" smtClean="0"/>
              <a:t>ulnar</a:t>
            </a:r>
            <a:r>
              <a:rPr lang="en-US" dirty="0" smtClean="0"/>
              <a:t> nerve palsy is clawing of two </a:t>
            </a:r>
            <a:r>
              <a:rPr lang="en-US" dirty="0" err="1" smtClean="0"/>
              <a:t>ulnar</a:t>
            </a:r>
            <a:r>
              <a:rPr lang="en-US" dirty="0" smtClean="0"/>
              <a:t> digits(as there </a:t>
            </a:r>
            <a:r>
              <a:rPr lang="en-US" dirty="0" err="1" smtClean="0"/>
              <a:t>lumbricals</a:t>
            </a:r>
            <a:r>
              <a:rPr lang="en-US" dirty="0" smtClean="0"/>
              <a:t> and </a:t>
            </a:r>
            <a:r>
              <a:rPr lang="en-US" dirty="0" err="1" smtClean="0"/>
              <a:t>interossei</a:t>
            </a:r>
            <a:r>
              <a:rPr lang="en-US" dirty="0" smtClean="0"/>
              <a:t>  muscles are innervated by </a:t>
            </a:r>
            <a:r>
              <a:rPr lang="en-US" dirty="0" err="1" smtClean="0"/>
              <a:t>ulnar</a:t>
            </a:r>
            <a:r>
              <a:rPr lang="en-US" dirty="0" smtClean="0"/>
              <a:t> nerve)</a:t>
            </a:r>
          </a:p>
          <a:p>
            <a:r>
              <a:rPr lang="en-US" dirty="0" err="1" smtClean="0"/>
              <a:t>Lumbricals</a:t>
            </a:r>
            <a:r>
              <a:rPr lang="en-US" dirty="0" smtClean="0"/>
              <a:t> of index and middle finger are innervated by median nerve.</a:t>
            </a:r>
          </a:p>
          <a:p>
            <a:r>
              <a:rPr lang="en-US" dirty="0" smtClean="0"/>
              <a:t>Low </a:t>
            </a:r>
            <a:r>
              <a:rPr lang="en-US" dirty="0" err="1" smtClean="0"/>
              <a:t>ulnar</a:t>
            </a:r>
            <a:r>
              <a:rPr lang="en-US" dirty="0" smtClean="0"/>
              <a:t> nerve palsy show more severe clawing of the ring and little finger than a high palsy because of unopposed IP flexion of the FDP.</a:t>
            </a:r>
          </a:p>
          <a:p>
            <a:pPr>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FUNCTIONAL LOSS</a:t>
            </a:r>
          </a:p>
        </p:txBody>
      </p:sp>
      <p:sp>
        <p:nvSpPr>
          <p:cNvPr id="8195" name="Rectangle 3"/>
          <p:cNvSpPr>
            <a:spLocks noGrp="1" noChangeArrowheads="1"/>
          </p:cNvSpPr>
          <p:nvPr>
            <p:ph type="body" idx="1"/>
          </p:nvPr>
        </p:nvSpPr>
        <p:spPr/>
        <p:txBody>
          <a:bodyPr/>
          <a:lstStyle/>
          <a:p>
            <a:pPr>
              <a:lnSpc>
                <a:spcPct val="125000"/>
              </a:lnSpc>
              <a:spcBef>
                <a:spcPct val="25000"/>
              </a:spcBef>
            </a:pPr>
            <a:r>
              <a:rPr lang="en-US" sz="2400" b="1" i="1"/>
              <a:t>MOTOR</a:t>
            </a:r>
            <a:r>
              <a:rPr lang="en-US" sz="2400"/>
              <a:t>:</a:t>
            </a:r>
            <a:br>
              <a:rPr lang="en-US" sz="2400"/>
            </a:br>
            <a:r>
              <a:rPr lang="en-US"/>
              <a:t>1.</a:t>
            </a:r>
            <a:r>
              <a:rPr lang="en-US">
                <a:effectLst/>
              </a:rPr>
              <a:t>Loss of MP joint flexion of ring&amp;little finger</a:t>
            </a:r>
            <a:br>
              <a:rPr lang="en-US">
                <a:effectLst/>
              </a:rPr>
            </a:br>
            <a:r>
              <a:rPr lang="en-US">
                <a:effectLst/>
              </a:rPr>
              <a:t/>
            </a:r>
            <a:br>
              <a:rPr lang="en-US">
                <a:effectLst/>
              </a:rPr>
            </a:br>
            <a:r>
              <a:rPr lang="en-US">
                <a:effectLst/>
              </a:rPr>
              <a:t>    Duchenne’s sign (1867):</a:t>
            </a:r>
            <a:br>
              <a:rPr lang="en-US">
                <a:effectLst/>
              </a:rPr>
            </a:br>
            <a:r>
              <a:rPr lang="en-US">
                <a:effectLst/>
              </a:rPr>
              <a:t>    Bouvier’s sign (1851):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ChangeArrowheads="1"/>
          </p:cNvSpPr>
          <p:nvPr/>
        </p:nvSpPr>
        <p:spPr bwMode="auto">
          <a:xfrm>
            <a:off x="0" y="304800"/>
            <a:ext cx="9191625" cy="6188075"/>
          </a:xfrm>
          <a:prstGeom prst="rect">
            <a:avLst/>
          </a:prstGeom>
          <a:noFill/>
          <a:ln w="9525">
            <a:noFill/>
            <a:miter lim="800000"/>
            <a:headEnd/>
            <a:tailEnd/>
          </a:ln>
          <a:effectLst/>
        </p:spPr>
        <p:txBody>
          <a:bodyPr>
            <a:spAutoFit/>
          </a:bodyPr>
          <a:lstStyle/>
          <a:p>
            <a:pPr lvl="1" eaLnBrk="1" hangingPunct="1">
              <a:lnSpc>
                <a:spcPct val="125000"/>
              </a:lnSpc>
              <a:spcBef>
                <a:spcPct val="25000"/>
              </a:spcBef>
              <a:buClr>
                <a:schemeClr val="hlink"/>
              </a:buClr>
              <a:buSzPct val="60000"/>
              <a:buFont typeface="Wingdings" pitchFamily="2" charset="2"/>
              <a:buChar char="n"/>
            </a:pPr>
            <a:r>
              <a:rPr lang="en-US" sz="3200"/>
              <a:t> Loss of integration of MP &amp;IP joint flexion:</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endParaRPr lang="en-US" sz="3200"/>
          </a:p>
        </p:txBody>
      </p:sp>
      <p:pic>
        <p:nvPicPr>
          <p:cNvPr id="112652" name="Picture 12"/>
          <p:cNvPicPr>
            <a:picLocks noGrp="1" noChangeAspect="1" noChangeArrowheads="1"/>
          </p:cNvPicPr>
          <p:nvPr>
            <p:ph type="body" idx="4294967295"/>
          </p:nvPr>
        </p:nvPicPr>
        <p:blipFill>
          <a:blip r:embed="rId2" cstate="print"/>
          <a:srcRect/>
          <a:stretch>
            <a:fillRect/>
          </a:stretch>
        </p:blipFill>
        <p:spPr>
          <a:xfrm>
            <a:off x="2743200" y="1219200"/>
            <a:ext cx="3429000" cy="56388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ChangeArrowheads="1"/>
          </p:cNvSpPr>
          <p:nvPr/>
        </p:nvSpPr>
        <p:spPr bwMode="auto">
          <a:xfrm>
            <a:off x="381000" y="0"/>
            <a:ext cx="8763000" cy="3046988"/>
          </a:xfrm>
          <a:prstGeom prst="rect">
            <a:avLst/>
          </a:prstGeom>
          <a:noFill/>
          <a:ln w="9525">
            <a:noFill/>
            <a:miter lim="800000"/>
            <a:headEnd/>
            <a:tailEnd/>
          </a:ln>
          <a:effectLst/>
        </p:spPr>
        <p:txBody>
          <a:bodyPr>
            <a:spAutoFit/>
          </a:bodyPr>
          <a:lstStyle/>
          <a:p>
            <a:r>
              <a:rPr lang="en-US" sz="3200" dirty="0"/>
              <a:t/>
            </a:r>
            <a:br>
              <a:rPr lang="en-US" sz="3200" dirty="0"/>
            </a:br>
            <a:r>
              <a:rPr lang="en-US" sz="3200" dirty="0"/>
              <a:t>     </a:t>
            </a:r>
            <a:br>
              <a:rPr lang="en-US" sz="3200" dirty="0"/>
            </a:br>
            <a:r>
              <a:rPr lang="en-US" sz="3200" dirty="0" smtClean="0"/>
              <a:t>3.Flattening </a:t>
            </a:r>
            <a:r>
              <a:rPr lang="en-US" sz="3200" dirty="0"/>
              <a:t>of MC arch &amp; loss of </a:t>
            </a:r>
            <a:r>
              <a:rPr lang="en-US" sz="3200" dirty="0" err="1" smtClean="0"/>
              <a:t>hypothenar</a:t>
            </a:r>
            <a:r>
              <a:rPr lang="en-US" sz="3200" dirty="0" smtClean="0"/>
              <a:t> </a:t>
            </a:r>
            <a:r>
              <a:rPr lang="en-US" sz="3200" dirty="0"/>
              <a:t>eminence:</a:t>
            </a:r>
            <a:br>
              <a:rPr lang="en-US" sz="3200" dirty="0"/>
            </a:br>
            <a:r>
              <a:rPr lang="en-US" sz="3200" dirty="0"/>
              <a:t>    Masse’s sign(1916):</a:t>
            </a:r>
            <a:br>
              <a:rPr lang="en-US" sz="3200" dirty="0"/>
            </a:br>
            <a:endParaRPr lang="en-US" sz="3200" dirty="0"/>
          </a:p>
        </p:txBody>
      </p:sp>
      <p:sp>
        <p:nvSpPr>
          <p:cNvPr id="116741" name="Rectangle 5"/>
          <p:cNvSpPr>
            <a:spLocks noChangeArrowheads="1"/>
          </p:cNvSpPr>
          <p:nvPr/>
        </p:nvSpPr>
        <p:spPr bwMode="auto">
          <a:xfrm>
            <a:off x="304800" y="3429000"/>
            <a:ext cx="8839200" cy="1569660"/>
          </a:xfrm>
          <a:prstGeom prst="rect">
            <a:avLst/>
          </a:prstGeom>
          <a:noFill/>
          <a:ln w="9525">
            <a:noFill/>
            <a:miter lim="800000"/>
            <a:headEnd/>
            <a:tailEnd/>
          </a:ln>
          <a:effectLst/>
        </p:spPr>
        <p:txBody>
          <a:bodyPr>
            <a:spAutoFit/>
          </a:bodyPr>
          <a:lstStyle/>
          <a:p>
            <a:r>
              <a:rPr lang="en-US" sz="3200" dirty="0" smtClean="0"/>
              <a:t>4.Loss </a:t>
            </a:r>
            <a:r>
              <a:rPr lang="en-US" sz="3200" dirty="0"/>
              <a:t>of extrinsic power of </a:t>
            </a:r>
            <a:r>
              <a:rPr lang="en-US" sz="3200" dirty="0" err="1"/>
              <a:t>ulnar</a:t>
            </a:r>
            <a:r>
              <a:rPr lang="en-US" sz="3200" dirty="0"/>
              <a:t> innervated portion of </a:t>
            </a:r>
            <a:r>
              <a:rPr lang="en-US" sz="3200" dirty="0" smtClean="0"/>
              <a:t>FDP</a:t>
            </a:r>
            <a:r>
              <a:rPr lang="en-US" sz="3200" dirty="0"/>
              <a:t>:</a:t>
            </a:r>
            <a:br>
              <a:rPr lang="en-US" sz="3200" dirty="0"/>
            </a:br>
            <a:r>
              <a:rPr lang="en-US" sz="3200" dirty="0"/>
              <a:t>    Pollock’s sign (1919):</a:t>
            </a:r>
          </a:p>
        </p:txBody>
      </p:sp>
      <p:sp>
        <p:nvSpPr>
          <p:cNvPr id="116742" name="Rectangle 6"/>
          <p:cNvSpPr>
            <a:spLocks noChangeArrowheads="1"/>
          </p:cNvSpPr>
          <p:nvPr/>
        </p:nvSpPr>
        <p:spPr bwMode="auto">
          <a:xfrm rot="10800000" flipV="1">
            <a:off x="304800" y="5410200"/>
            <a:ext cx="8839200" cy="579438"/>
          </a:xfrm>
          <a:prstGeom prst="rect">
            <a:avLst/>
          </a:prstGeom>
          <a:noFill/>
          <a:ln w="9525">
            <a:noFill/>
            <a:miter lim="800000"/>
            <a:headEnd/>
            <a:tailEnd/>
          </a:ln>
          <a:effectLst/>
        </p:spPr>
        <p:txBody>
          <a:bodyPr>
            <a:spAutoFit/>
          </a:bodyPr>
          <a:lstStyle/>
          <a:p>
            <a:r>
              <a:rPr lang="en-US" sz="3200" dirty="0" smtClean="0"/>
              <a:t>5.Partial </a:t>
            </a:r>
            <a:r>
              <a:rPr lang="en-US" sz="3200" dirty="0"/>
              <a:t>loss of wrist flexion: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7" name="Rectangle 7"/>
          <p:cNvSpPr>
            <a:spLocks noChangeArrowheads="1"/>
          </p:cNvSpPr>
          <p:nvPr/>
        </p:nvSpPr>
        <p:spPr bwMode="auto">
          <a:xfrm>
            <a:off x="381000" y="381000"/>
            <a:ext cx="8763000" cy="1066800"/>
          </a:xfrm>
          <a:prstGeom prst="rect">
            <a:avLst/>
          </a:prstGeom>
          <a:noFill/>
          <a:ln w="9525">
            <a:noFill/>
            <a:miter lim="800000"/>
            <a:headEnd/>
            <a:tailEnd/>
          </a:ln>
          <a:effectLst/>
        </p:spPr>
        <p:txBody>
          <a:bodyPr>
            <a:spAutoFit/>
          </a:bodyPr>
          <a:lstStyle/>
          <a:p>
            <a:r>
              <a:rPr lang="en-US" sz="3200" dirty="0" smtClean="0"/>
              <a:t>6.Impairment </a:t>
            </a:r>
            <a:r>
              <a:rPr lang="en-US" sz="3200" dirty="0"/>
              <a:t>of precision grip:</a:t>
            </a:r>
            <a:br>
              <a:rPr lang="en-US" sz="3200" dirty="0"/>
            </a:br>
            <a:r>
              <a:rPr lang="en-US" sz="3200" dirty="0"/>
              <a:t>   </a:t>
            </a:r>
            <a:r>
              <a:rPr lang="en-US" sz="3200" dirty="0" err="1"/>
              <a:t>Pitre-Testut’sign</a:t>
            </a:r>
            <a:r>
              <a:rPr lang="en-US" sz="3200" dirty="0"/>
              <a:t>(1925):  </a:t>
            </a:r>
          </a:p>
        </p:txBody>
      </p:sp>
      <p:pic>
        <p:nvPicPr>
          <p:cNvPr id="117769" name="Picture 9"/>
          <p:cNvPicPr>
            <a:picLocks noGrp="1" noChangeAspect="1" noChangeArrowheads="1"/>
          </p:cNvPicPr>
          <p:nvPr>
            <p:ph type="body" idx="4294967295"/>
          </p:nvPr>
        </p:nvPicPr>
        <p:blipFill>
          <a:blip r:embed="rId2" cstate="print"/>
          <a:srcRect/>
          <a:stretch>
            <a:fillRect/>
          </a:stretch>
        </p:blipFill>
        <p:spPr>
          <a:xfrm>
            <a:off x="1524000" y="1905000"/>
            <a:ext cx="6172200" cy="46482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Rectangle 4"/>
          <p:cNvSpPr>
            <a:spLocks noGrp="1" noChangeArrowheads="1"/>
          </p:cNvSpPr>
          <p:nvPr>
            <p:ph type="title"/>
          </p:nvPr>
        </p:nvSpPr>
        <p:spPr/>
        <p:txBody>
          <a:bodyPr>
            <a:normAutofit fontScale="90000"/>
          </a:bodyPr>
          <a:lstStyle/>
          <a:p>
            <a:r>
              <a:rPr lang="en-US" sz="4000" dirty="0" err="1" smtClean="0"/>
              <a:t>Wartenberg’s</a:t>
            </a:r>
            <a:r>
              <a:rPr lang="en-US" sz="4000" dirty="0" smtClean="0"/>
              <a:t> </a:t>
            </a:r>
            <a:r>
              <a:rPr lang="en-US" sz="4000" dirty="0"/>
              <a:t>sign:</a:t>
            </a:r>
            <a:br>
              <a:rPr lang="en-US" sz="4000" dirty="0"/>
            </a:br>
            <a:endParaRPr lang="en-US" sz="4000" dirty="0"/>
          </a:p>
        </p:txBody>
      </p:sp>
      <p:pic>
        <p:nvPicPr>
          <p:cNvPr id="119811" name="Picture 3"/>
          <p:cNvPicPr>
            <a:picLocks noGrp="1" noChangeAspect="1" noChangeArrowheads="1"/>
          </p:cNvPicPr>
          <p:nvPr>
            <p:ph type="body" idx="1"/>
          </p:nvPr>
        </p:nvPicPr>
        <p:blipFill>
          <a:blip r:embed="rId2" cstate="print"/>
          <a:srcRect/>
          <a:stretch>
            <a:fillRect/>
          </a:stretch>
        </p:blipFill>
        <p:spPr>
          <a:xfrm>
            <a:off x="1295400" y="1676400"/>
            <a:ext cx="6400800" cy="453072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3" name="Rectangle 5"/>
          <p:cNvSpPr>
            <a:spLocks noChangeArrowheads="1"/>
          </p:cNvSpPr>
          <p:nvPr/>
        </p:nvSpPr>
        <p:spPr bwMode="auto">
          <a:xfrm>
            <a:off x="533400" y="0"/>
            <a:ext cx="8001000" cy="1920875"/>
          </a:xfrm>
          <a:prstGeom prst="rect">
            <a:avLst/>
          </a:prstGeom>
          <a:noFill/>
          <a:ln w="9525">
            <a:noFill/>
            <a:miter lim="800000"/>
            <a:headEnd/>
            <a:tailEnd/>
          </a:ln>
          <a:effectLst/>
        </p:spPr>
        <p:txBody>
          <a:bodyPr>
            <a:spAutoFit/>
          </a:bodyPr>
          <a:lstStyle/>
          <a:p>
            <a:pPr eaLnBrk="1" hangingPunct="1">
              <a:lnSpc>
                <a:spcPct val="125000"/>
              </a:lnSpc>
              <a:spcBef>
                <a:spcPct val="25000"/>
              </a:spcBef>
              <a:buClr>
                <a:schemeClr val="hlink"/>
              </a:buClr>
              <a:buSzPct val="60000"/>
              <a:buFont typeface="Wingdings" pitchFamily="2" charset="2"/>
              <a:buNone/>
            </a:pPr>
            <a:r>
              <a:rPr lang="en-US" sz="3200" dirty="0" smtClean="0"/>
              <a:t>7.Loss </a:t>
            </a:r>
            <a:r>
              <a:rPr lang="en-US" sz="3200" dirty="0"/>
              <a:t>of distal stability &amp;rotation for tip pinch b/w thumb &amp; index finger:</a:t>
            </a:r>
            <a:br>
              <a:rPr lang="en-US" sz="3200" dirty="0"/>
            </a:br>
            <a:r>
              <a:rPr lang="en-US" sz="3200" dirty="0"/>
              <a:t>    </a:t>
            </a:r>
            <a:r>
              <a:rPr lang="en-US" sz="3200" dirty="0" err="1"/>
              <a:t>Froment’s</a:t>
            </a:r>
            <a:r>
              <a:rPr lang="en-US" sz="3200" dirty="0"/>
              <a:t> sign(1915):</a:t>
            </a:r>
          </a:p>
        </p:txBody>
      </p:sp>
      <p:pic>
        <p:nvPicPr>
          <p:cNvPr id="114702" name="Picture 14"/>
          <p:cNvPicPr>
            <a:picLocks noGrp="1" noChangeAspect="1" noChangeArrowheads="1"/>
          </p:cNvPicPr>
          <p:nvPr>
            <p:ph type="body" idx="4294967295"/>
          </p:nvPr>
        </p:nvPicPr>
        <p:blipFill>
          <a:blip r:embed="rId2" cstate="print"/>
          <a:srcRect/>
          <a:stretch>
            <a:fillRect/>
          </a:stretch>
        </p:blipFill>
        <p:spPr>
          <a:xfrm>
            <a:off x="1905000" y="2590800"/>
            <a:ext cx="4953000" cy="3844925"/>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ULNAR NERVE</a:t>
            </a:r>
            <a:endParaRPr lang="en-US" dirty="0"/>
          </a:p>
        </p:txBody>
      </p:sp>
      <p:sp>
        <p:nvSpPr>
          <p:cNvPr id="3" name="Content Placeholder 2"/>
          <p:cNvSpPr>
            <a:spLocks noGrp="1"/>
          </p:cNvSpPr>
          <p:nvPr>
            <p:ph idx="1"/>
          </p:nvPr>
        </p:nvSpPr>
        <p:spPr/>
        <p:txBody>
          <a:bodyPr/>
          <a:lstStyle/>
          <a:p>
            <a:r>
              <a:rPr lang="en-US" sz="4800" b="1" dirty="0" smtClean="0"/>
              <a:t>It is continuation of the medial cord of the brachial plexus</a:t>
            </a:r>
            <a:r>
              <a:rPr lang="en-US" dirty="0" smtClean="0"/>
              <a:t>.</a:t>
            </a:r>
          </a:p>
          <a:p>
            <a:pPr>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2" name="Rectangle 4"/>
          <p:cNvSpPr>
            <a:spLocks noChangeArrowheads="1"/>
          </p:cNvSpPr>
          <p:nvPr/>
        </p:nvSpPr>
        <p:spPr bwMode="auto">
          <a:xfrm>
            <a:off x="533400" y="457200"/>
            <a:ext cx="8305800" cy="579438"/>
          </a:xfrm>
          <a:prstGeom prst="rect">
            <a:avLst/>
          </a:prstGeom>
          <a:noFill/>
          <a:ln w="9525">
            <a:noFill/>
            <a:miter lim="800000"/>
            <a:headEnd/>
            <a:tailEnd/>
          </a:ln>
          <a:effectLst/>
        </p:spPr>
        <p:txBody>
          <a:bodyPr>
            <a:spAutoFit/>
          </a:bodyPr>
          <a:lstStyle/>
          <a:p>
            <a:r>
              <a:rPr lang="en-US" sz="3200" b="1">
                <a:solidFill>
                  <a:schemeClr val="tx2"/>
                </a:solidFill>
                <a:effectLst>
                  <a:outerShdw blurRad="38100" dist="38100" dir="2700000" algn="tl">
                    <a:srgbClr val="000000"/>
                  </a:outerShdw>
                </a:effectLst>
              </a:rPr>
              <a:t>Bunnel’s “O” sign:</a:t>
            </a:r>
          </a:p>
        </p:txBody>
      </p:sp>
      <p:pic>
        <p:nvPicPr>
          <p:cNvPr id="130054" name="Picture 6"/>
          <p:cNvPicPr>
            <a:picLocks noGrp="1" noChangeAspect="1" noChangeArrowheads="1"/>
          </p:cNvPicPr>
          <p:nvPr>
            <p:ph type="body" idx="4294967295"/>
          </p:nvPr>
        </p:nvPicPr>
        <p:blipFill>
          <a:blip r:embed="rId2" cstate="print"/>
          <a:srcRect/>
          <a:stretch>
            <a:fillRect/>
          </a:stretch>
        </p:blipFill>
        <p:spPr>
          <a:xfrm>
            <a:off x="1371600" y="1295400"/>
            <a:ext cx="6324600" cy="4987925"/>
          </a:xfr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Rectangle 5"/>
          <p:cNvSpPr>
            <a:spLocks noGrp="1" noChangeArrowheads="1"/>
          </p:cNvSpPr>
          <p:nvPr>
            <p:ph type="body" idx="1"/>
          </p:nvPr>
        </p:nvSpPr>
        <p:spPr/>
        <p:txBody>
          <a:bodyPr/>
          <a:lstStyle/>
          <a:p>
            <a:pPr>
              <a:lnSpc>
                <a:spcPct val="120000"/>
              </a:lnSpc>
            </a:pPr>
            <a:r>
              <a:rPr lang="en-US" b="1" i="1" dirty="0"/>
              <a:t>SENSORY</a:t>
            </a:r>
            <a:r>
              <a:rPr lang="en-US" dirty="0"/>
              <a:t>:</a:t>
            </a:r>
            <a:br>
              <a:rPr lang="en-US" dirty="0"/>
            </a:br>
            <a:r>
              <a:rPr lang="en-US" dirty="0" err="1" smtClean="0"/>
              <a:t>Volar</a:t>
            </a:r>
            <a:r>
              <a:rPr lang="en-US" dirty="0" smtClean="0"/>
              <a:t> </a:t>
            </a:r>
            <a:r>
              <a:rPr lang="en-US" dirty="0"/>
              <a:t>side of little finger &amp;</a:t>
            </a:r>
            <a:r>
              <a:rPr lang="en-US" dirty="0" err="1"/>
              <a:t>ulnar</a:t>
            </a:r>
            <a:r>
              <a:rPr lang="en-US" dirty="0"/>
              <a:t> aspect </a:t>
            </a:r>
            <a:r>
              <a:rPr lang="en-US" dirty="0" smtClean="0"/>
              <a:t>of </a:t>
            </a:r>
            <a:r>
              <a:rPr lang="en-US" dirty="0" err="1"/>
              <a:t>volar</a:t>
            </a:r>
            <a:r>
              <a:rPr lang="en-US" dirty="0"/>
              <a:t> side of ring finger</a:t>
            </a:r>
            <a:br>
              <a:rPr lang="en-US" dirty="0"/>
            </a:br>
            <a:r>
              <a:rPr lang="en-US" dirty="0"/>
              <a:t/>
            </a:r>
            <a:br>
              <a:rPr lang="en-US" dirty="0"/>
            </a:br>
            <a:r>
              <a:rPr lang="en-US" dirty="0" err="1" smtClean="0"/>
              <a:t>Dorso-ulnar</a:t>
            </a:r>
            <a:r>
              <a:rPr lang="en-US" dirty="0" smtClean="0"/>
              <a:t> </a:t>
            </a:r>
            <a:r>
              <a:rPr lang="en-US" dirty="0"/>
              <a:t>aspect of palm &amp; dorsal side of little finger   </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ChangeArrowheads="1"/>
          </p:cNvSpPr>
          <p:nvPr/>
        </p:nvSpPr>
        <p:spPr bwMode="auto">
          <a:xfrm>
            <a:off x="533400" y="2209800"/>
            <a:ext cx="8229600" cy="4648200"/>
          </a:xfrm>
          <a:prstGeom prst="rect">
            <a:avLst/>
          </a:prstGeom>
          <a:noFill/>
          <a:ln w="9525">
            <a:noFill/>
            <a:miter lim="800000"/>
            <a:headEnd/>
            <a:tailEnd/>
          </a:ln>
          <a:effectLst/>
        </p:spPr>
        <p:txBody>
          <a:bodyPr/>
          <a:lstStyle/>
          <a:p>
            <a:pPr marL="342900" indent="-342900" eaLnBrk="1" hangingPunct="1">
              <a:lnSpc>
                <a:spcPct val="125000"/>
              </a:lnSpc>
              <a:spcBef>
                <a:spcPct val="20000"/>
              </a:spcBef>
              <a:buClr>
                <a:schemeClr val="hlink"/>
              </a:buClr>
              <a:buSzPct val="60000"/>
              <a:buFont typeface="Wingdings" pitchFamily="2" charset="2"/>
              <a:buChar char="n"/>
            </a:pPr>
            <a:r>
              <a:rPr lang="en-US" sz="3200">
                <a:effectLst>
                  <a:outerShdw blurRad="38100" dist="38100" dir="2700000" algn="tl">
                    <a:srgbClr val="000000"/>
                  </a:outerShdw>
                </a:effectLst>
              </a:rPr>
              <a:t>NERVE REPAIR &amp; NERVE GRAFTING</a:t>
            </a:r>
            <a:r>
              <a:rPr lang="en-US" sz="4000">
                <a:effectLst>
                  <a:outerShdw blurRad="38100" dist="38100" dir="2700000" algn="tl">
                    <a:srgbClr val="000000"/>
                  </a:outerShdw>
                </a:effectLst>
              </a:rPr>
              <a:t>:</a:t>
            </a:r>
            <a:br>
              <a:rPr lang="en-US" sz="4000">
                <a:effectLst>
                  <a:outerShdw blurRad="38100" dist="38100" dir="2700000" algn="tl">
                    <a:srgbClr val="000000"/>
                  </a:outerShdw>
                </a:effectLst>
              </a:rPr>
            </a:br>
            <a:r>
              <a:rPr lang="en-US" sz="4000">
                <a:effectLst>
                  <a:outerShdw blurRad="38100" dist="38100" dir="2700000" algn="tl">
                    <a:srgbClr val="000000"/>
                  </a:outerShdw>
                </a:effectLst>
              </a:rPr>
              <a:t/>
            </a:r>
            <a:br>
              <a:rPr lang="en-US" sz="4000">
                <a:effectLst>
                  <a:outerShdw blurRad="38100" dist="38100" dir="2700000" algn="tl">
                    <a:srgbClr val="000000"/>
                  </a:outerShdw>
                </a:effectLst>
              </a:rPr>
            </a:br>
            <a:r>
              <a:rPr lang="en-US" sz="3200">
                <a:effectLst>
                  <a:outerShdw blurRad="38100" dist="38100" dir="2700000" algn="tl">
                    <a:srgbClr val="000000"/>
                  </a:outerShdw>
                </a:effectLst>
              </a:rPr>
              <a:t>    - conservative</a:t>
            </a:r>
            <a:br>
              <a:rPr lang="en-US" sz="3200">
                <a:effectLst>
                  <a:outerShdw blurRad="38100" dist="38100" dir="2700000" algn="tl">
                    <a:srgbClr val="000000"/>
                  </a:outerShdw>
                </a:effectLst>
              </a:rPr>
            </a:br>
            <a:r>
              <a:rPr lang="en-US" sz="3200">
                <a:effectLst>
                  <a:outerShdw blurRad="38100" dist="38100" dir="2700000" algn="tl">
                    <a:srgbClr val="000000"/>
                  </a:outerShdw>
                </a:effectLst>
              </a:rPr>
              <a:t>    - early exploration</a:t>
            </a:r>
            <a:br>
              <a:rPr lang="en-US" sz="3200">
                <a:effectLst>
                  <a:outerShdw blurRad="38100" dist="38100" dir="2700000" algn="tl">
                    <a:srgbClr val="000000"/>
                  </a:outerShdw>
                </a:effectLst>
              </a:rPr>
            </a:br>
            <a:r>
              <a:rPr lang="en-US" sz="3200">
                <a:effectLst>
                  <a:outerShdw blurRad="38100" dist="38100" dir="2700000" algn="tl">
                    <a:srgbClr val="000000"/>
                  </a:outerShdw>
                </a:effectLst>
              </a:rPr>
              <a:t>    - late exploration</a:t>
            </a:r>
          </a:p>
        </p:txBody>
      </p:sp>
      <p:sp>
        <p:nvSpPr>
          <p:cNvPr id="104455" name="Rectangle 7"/>
          <p:cNvSpPr>
            <a:spLocks noGrp="1" noChangeArrowheads="1"/>
          </p:cNvSpPr>
          <p:nvPr>
            <p:ph type="title" idx="4294967295"/>
          </p:nvPr>
        </p:nvSpPr>
        <p:spPr>
          <a:xfrm>
            <a:off x="0" y="277813"/>
            <a:ext cx="8229600" cy="1143000"/>
          </a:xfrm>
        </p:spPr>
        <p:txBody>
          <a:bodyPr/>
          <a:lstStyle/>
          <a:p>
            <a:r>
              <a:rPr lang="en-US"/>
              <a:t>MANAGEMENT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143000" y="0"/>
            <a:ext cx="8229600" cy="1143000"/>
          </a:xfrm>
        </p:spPr>
        <p:txBody>
          <a:bodyPr/>
          <a:lstStyle/>
          <a:p>
            <a:r>
              <a:rPr lang="en-US" b="1"/>
              <a:t>Plan for open nerve injury</a:t>
            </a:r>
          </a:p>
        </p:txBody>
      </p:sp>
      <p:pic>
        <p:nvPicPr>
          <p:cNvPr id="136199" name="Picture 7" descr="DSCN6250"/>
          <p:cNvPicPr>
            <a:picLocks noGrp="1" noChangeAspect="1" noChangeArrowheads="1"/>
          </p:cNvPicPr>
          <p:nvPr>
            <p:ph idx="1"/>
          </p:nvPr>
        </p:nvPicPr>
        <p:blipFill>
          <a:blip r:embed="rId2"/>
          <a:srcRect/>
          <a:stretch>
            <a:fillRect/>
          </a:stretch>
        </p:blipFill>
        <p:spPr>
          <a:xfrm>
            <a:off x="2133600" y="1219200"/>
            <a:ext cx="4648200" cy="56388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4" descr="DSCN6259"/>
          <p:cNvPicPr>
            <a:picLocks noGrp="1" noChangeAspect="1" noChangeArrowheads="1"/>
          </p:cNvPicPr>
          <p:nvPr>
            <p:ph idx="4294967295"/>
          </p:nvPr>
        </p:nvPicPr>
        <p:blipFill>
          <a:blip r:embed="rId2"/>
          <a:srcRect/>
          <a:stretch>
            <a:fillRect/>
          </a:stretch>
        </p:blipFill>
        <p:spPr>
          <a:xfrm>
            <a:off x="762000" y="0"/>
            <a:ext cx="7239000" cy="6858000"/>
          </a:xfrm>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r>
              <a:rPr lang="en-US" b="1"/>
              <a:t>Consideration before surgical intervention</a:t>
            </a:r>
          </a:p>
        </p:txBody>
      </p:sp>
      <p:sp>
        <p:nvSpPr>
          <p:cNvPr id="56323" name="Rectangle 3"/>
          <p:cNvSpPr>
            <a:spLocks noGrp="1" noChangeArrowheads="1"/>
          </p:cNvSpPr>
          <p:nvPr>
            <p:ph type="body" idx="1"/>
          </p:nvPr>
        </p:nvSpPr>
        <p:spPr>
          <a:xfrm>
            <a:off x="381000" y="1905000"/>
            <a:ext cx="8229600" cy="4530725"/>
          </a:xfrm>
        </p:spPr>
        <p:txBody>
          <a:bodyPr>
            <a:normAutofit lnSpcReduction="10000"/>
          </a:bodyPr>
          <a:lstStyle/>
          <a:p>
            <a:r>
              <a:rPr lang="en-US" sz="2800"/>
              <a:t>Lifesaving or limb saving measures come first</a:t>
            </a:r>
          </a:p>
          <a:p>
            <a:endParaRPr lang="en-US" sz="2800"/>
          </a:p>
          <a:p>
            <a:r>
              <a:rPr lang="en-US" sz="2800"/>
              <a:t>In late cases, indolent wounds &amp; infection must be cleared</a:t>
            </a:r>
          </a:p>
          <a:p>
            <a:endParaRPr lang="en-US" sz="2800"/>
          </a:p>
          <a:p>
            <a:r>
              <a:rPr lang="en-US" sz="2800"/>
              <a:t>Deep scar offer hostile bed to nerve graft</a:t>
            </a:r>
          </a:p>
          <a:p>
            <a:pPr>
              <a:buFont typeface="Wingdings" pitchFamily="2" charset="2"/>
              <a:buNone/>
            </a:pPr>
            <a:endParaRPr lang="en-US" sz="2800"/>
          </a:p>
          <a:p>
            <a:r>
              <a:rPr lang="en-US" sz="2800"/>
              <a:t>Static or dynamic splinting is helpful to patients by diminishing their disability, by giving an indication of what is hoped to be achieved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b="1"/>
              <a:t>Principles of nerve repair</a:t>
            </a:r>
          </a:p>
        </p:txBody>
      </p:sp>
      <p:sp>
        <p:nvSpPr>
          <p:cNvPr id="113667" name="Rectangle 3"/>
          <p:cNvSpPr>
            <a:spLocks noGrp="1" noChangeArrowheads="1"/>
          </p:cNvSpPr>
          <p:nvPr>
            <p:ph type="body" idx="1"/>
          </p:nvPr>
        </p:nvSpPr>
        <p:spPr/>
        <p:txBody>
          <a:bodyPr>
            <a:normAutofit lnSpcReduction="10000"/>
          </a:bodyPr>
          <a:lstStyle/>
          <a:p>
            <a:pPr>
              <a:buFont typeface="Wingdings" pitchFamily="2" charset="2"/>
              <a:buNone/>
            </a:pPr>
            <a:r>
              <a:rPr lang="en-US" sz="2800" b="1"/>
              <a:t>Ten principles of nerve repair  :</a:t>
            </a:r>
          </a:p>
          <a:p>
            <a:pPr>
              <a:buFont typeface="Wingdings" pitchFamily="2" charset="2"/>
              <a:buNone/>
            </a:pPr>
            <a:r>
              <a:rPr lang="en-US" sz="2800"/>
              <a:t> </a:t>
            </a:r>
          </a:p>
          <a:p>
            <a:pPr lvl="1"/>
            <a:r>
              <a:rPr lang="en-US" sz="2400"/>
              <a:t>Quantitative assessment of motor &amp; sensory system both preop &amp; postop</a:t>
            </a:r>
          </a:p>
          <a:p>
            <a:pPr lvl="1"/>
            <a:r>
              <a:rPr lang="en-US" sz="2400"/>
              <a:t>Microsurgical tech including proper magnification, instrumentation &amp; microsutures must be employed</a:t>
            </a:r>
          </a:p>
          <a:p>
            <a:pPr lvl="1"/>
            <a:r>
              <a:rPr lang="en-US" sz="2400"/>
              <a:t>Tension free repair</a:t>
            </a:r>
          </a:p>
          <a:p>
            <a:pPr lvl="1"/>
            <a:r>
              <a:rPr lang="en-US" sz="2400"/>
              <a:t>Primary repair is performed when feasible</a:t>
            </a:r>
          </a:p>
          <a:p>
            <a:pPr lvl="1"/>
            <a:r>
              <a:rPr lang="en-US" sz="2400"/>
              <a:t>Nerve graft if nerve gap &gt; 2 – 2.5 cms</a:t>
            </a:r>
          </a:p>
          <a:p>
            <a:pPr lvl="1">
              <a:buFontTx/>
              <a:buNone/>
            </a:pPr>
            <a:r>
              <a:rPr lang="en-US" sz="2400"/>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b="1"/>
              <a:t>Principles of nerve repair</a:t>
            </a:r>
          </a:p>
        </p:txBody>
      </p:sp>
      <p:sp>
        <p:nvSpPr>
          <p:cNvPr id="114691" name="Rectangle 3"/>
          <p:cNvSpPr>
            <a:spLocks noGrp="1" noChangeArrowheads="1"/>
          </p:cNvSpPr>
          <p:nvPr>
            <p:ph type="body" idx="1"/>
          </p:nvPr>
        </p:nvSpPr>
        <p:spPr/>
        <p:txBody>
          <a:bodyPr>
            <a:normAutofit lnSpcReduction="10000"/>
          </a:bodyPr>
          <a:lstStyle/>
          <a:p>
            <a:pPr>
              <a:lnSpc>
                <a:spcPct val="90000"/>
              </a:lnSpc>
              <a:buFont typeface="Wingdings" pitchFamily="2" charset="2"/>
              <a:buNone/>
            </a:pPr>
            <a:r>
              <a:rPr lang="en-US" sz="2800" b="1"/>
              <a:t>Ten principles of nerve repair ( contd )  :</a:t>
            </a:r>
          </a:p>
          <a:p>
            <a:pPr>
              <a:lnSpc>
                <a:spcPct val="90000"/>
              </a:lnSpc>
              <a:buFont typeface="Wingdings" pitchFamily="2" charset="2"/>
              <a:buNone/>
            </a:pPr>
            <a:endParaRPr lang="en-US" sz="2400" b="1"/>
          </a:p>
          <a:p>
            <a:pPr lvl="1">
              <a:lnSpc>
                <a:spcPct val="90000"/>
              </a:lnSpc>
            </a:pPr>
            <a:r>
              <a:rPr lang="en-US" sz="2400"/>
              <a:t>Postural maneuvers cannot substitute for a tension- free repair</a:t>
            </a:r>
          </a:p>
          <a:p>
            <a:pPr lvl="1">
              <a:lnSpc>
                <a:spcPct val="90000"/>
              </a:lnSpc>
            </a:pPr>
            <a:r>
              <a:rPr lang="en-US" sz="2400"/>
              <a:t>Group fascicular repair preferred</a:t>
            </a:r>
          </a:p>
          <a:p>
            <a:pPr lvl="1">
              <a:lnSpc>
                <a:spcPct val="90000"/>
              </a:lnSpc>
            </a:pPr>
            <a:r>
              <a:rPr lang="en-US" sz="2400"/>
              <a:t>Repair is delayed for minimum of 3 wks when zone of injury is poorly defined in the acute evaluation</a:t>
            </a:r>
          </a:p>
          <a:p>
            <a:pPr lvl="1">
              <a:lnSpc>
                <a:spcPct val="90000"/>
              </a:lnSpc>
            </a:pPr>
            <a:r>
              <a:rPr lang="en-US" sz="2400"/>
              <a:t>Postoperative early movement within protected range allows gliding of nerve &amp; prevents secondary traction injury from scar tissue</a:t>
            </a:r>
          </a:p>
          <a:p>
            <a:pPr lvl="1">
              <a:lnSpc>
                <a:spcPct val="90000"/>
              </a:lnSpc>
            </a:pPr>
            <a:r>
              <a:rPr lang="en-US" sz="2400"/>
              <a:t>Preop physical theraphy maintains range of motion &amp; avoids contracture of joints &amp; muscle- tendon units </a:t>
            </a:r>
          </a:p>
          <a:p>
            <a:pPr>
              <a:lnSpc>
                <a:spcPct val="90000"/>
              </a:lnSpc>
              <a:buFont typeface="Wingdings" pitchFamily="2" charset="2"/>
              <a:buNone/>
            </a:pPr>
            <a:endParaRPr lang="en-US" sz="2400"/>
          </a:p>
          <a:p>
            <a:pPr>
              <a:lnSpc>
                <a:spcPct val="90000"/>
              </a:lnSpc>
              <a:buFont typeface="Wingdings" pitchFamily="2" charset="2"/>
              <a:buNone/>
            </a:pPr>
            <a:endParaRPr lang="en-US" sz="2400" b="1"/>
          </a:p>
          <a:p>
            <a:pPr>
              <a:lnSpc>
                <a:spcPct val="90000"/>
              </a:lnSpc>
              <a:buFont typeface="Wingdings" pitchFamily="2" charset="2"/>
              <a:buNone/>
            </a:pPr>
            <a:endParaRPr lang="en-US" sz="2800" b="1"/>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b="1"/>
              <a:t>Principles of nerve repair</a:t>
            </a:r>
          </a:p>
        </p:txBody>
      </p:sp>
      <p:sp>
        <p:nvSpPr>
          <p:cNvPr id="57347" name="Rectangle 3"/>
          <p:cNvSpPr>
            <a:spLocks noGrp="1" noChangeArrowheads="1"/>
          </p:cNvSpPr>
          <p:nvPr>
            <p:ph type="body" idx="1"/>
          </p:nvPr>
        </p:nvSpPr>
        <p:spPr/>
        <p:txBody>
          <a:bodyPr/>
          <a:lstStyle/>
          <a:p>
            <a:pPr>
              <a:buFont typeface="Wingdings" pitchFamily="2" charset="2"/>
              <a:buNone/>
            </a:pPr>
            <a:endParaRPr lang="en-US" sz="2400"/>
          </a:p>
          <a:p>
            <a:pPr>
              <a:buFont typeface="Wingdings" pitchFamily="2" charset="2"/>
              <a:buNone/>
            </a:pPr>
            <a:r>
              <a:rPr lang="en-US" sz="2400" b="1" i="1"/>
              <a:t>Aim is tension free nerve to nerve or nerve to graft approximation</a:t>
            </a:r>
          </a:p>
          <a:p>
            <a:pPr>
              <a:buFont typeface="Wingdings" pitchFamily="2" charset="2"/>
              <a:buNone/>
            </a:pPr>
            <a:endParaRPr lang="en-US" sz="2400" b="1" i="1"/>
          </a:p>
          <a:p>
            <a:pPr>
              <a:buFont typeface="Wingdings" pitchFamily="2" charset="2"/>
              <a:buNone/>
            </a:pPr>
            <a:r>
              <a:rPr lang="en-US" sz="2400"/>
              <a:t>Tension leads to increased fibrotic reaction &amp; deranged attempts of regeneration at the repair site due to ischemia</a:t>
            </a:r>
          </a:p>
          <a:p>
            <a:pPr>
              <a:buFont typeface="Wingdings" pitchFamily="2" charset="2"/>
              <a:buNone/>
            </a:pPr>
            <a:endParaRPr lang="en-US" sz="2400"/>
          </a:p>
          <a:p>
            <a:pPr>
              <a:buFont typeface="Wingdings" pitchFamily="2" charset="2"/>
              <a:buNone/>
            </a:pPr>
            <a:r>
              <a:rPr lang="en-US" sz="2400"/>
              <a:t>8% elongation cause decreased blood flow</a:t>
            </a:r>
          </a:p>
          <a:p>
            <a:pPr>
              <a:buFont typeface="Wingdings" pitchFamily="2" charset="2"/>
              <a:buNone/>
            </a:pPr>
            <a:r>
              <a:rPr lang="en-US" sz="2400"/>
              <a:t>10-15% occlude all blood flow</a:t>
            </a:r>
          </a:p>
          <a:p>
            <a:pPr>
              <a:buFont typeface="Wingdings" pitchFamily="2" charset="2"/>
              <a:buNone/>
            </a:pPr>
            <a:r>
              <a:rPr lang="en-US" sz="2400"/>
              <a:t>Total ischemic time &gt;8hrs – axonal loss &amp; necrosis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b="1"/>
              <a:t>Treatment options</a:t>
            </a:r>
          </a:p>
        </p:txBody>
      </p:sp>
      <p:sp>
        <p:nvSpPr>
          <p:cNvPr id="59395" name="Rectangle 3"/>
          <p:cNvSpPr>
            <a:spLocks noGrp="1" noChangeArrowheads="1"/>
          </p:cNvSpPr>
          <p:nvPr>
            <p:ph type="body" idx="1"/>
          </p:nvPr>
        </p:nvSpPr>
        <p:spPr/>
        <p:txBody>
          <a:bodyPr/>
          <a:lstStyle/>
          <a:p>
            <a:pPr>
              <a:lnSpc>
                <a:spcPct val="80000"/>
              </a:lnSpc>
              <a:buFont typeface="Wingdings" pitchFamily="2" charset="2"/>
              <a:buNone/>
            </a:pPr>
            <a:r>
              <a:rPr lang="en-US" sz="2800" b="1"/>
              <a:t>Direct suturing :</a:t>
            </a:r>
            <a:r>
              <a:rPr lang="en-US" sz="2400" b="1"/>
              <a:t> </a:t>
            </a:r>
          </a:p>
          <a:p>
            <a:pPr>
              <a:lnSpc>
                <a:spcPct val="80000"/>
              </a:lnSpc>
              <a:buFont typeface="Wingdings" pitchFamily="2" charset="2"/>
              <a:buNone/>
            </a:pPr>
            <a:r>
              <a:rPr lang="en-US" sz="2400" b="1"/>
              <a:t>    </a:t>
            </a:r>
          </a:p>
          <a:p>
            <a:pPr>
              <a:lnSpc>
                <a:spcPct val="80000"/>
              </a:lnSpc>
              <a:buFont typeface="Wingdings" pitchFamily="2" charset="2"/>
              <a:buNone/>
            </a:pPr>
            <a:r>
              <a:rPr lang="en-US" sz="2400" b="1"/>
              <a:t>       </a:t>
            </a:r>
            <a:r>
              <a:rPr lang="en-US" sz="2400"/>
              <a:t>used when interleison distance is short</a:t>
            </a:r>
          </a:p>
          <a:p>
            <a:pPr>
              <a:lnSpc>
                <a:spcPct val="80000"/>
              </a:lnSpc>
              <a:buFont typeface="Wingdings" pitchFamily="2" charset="2"/>
              <a:buNone/>
            </a:pPr>
            <a:r>
              <a:rPr lang="en-US" sz="2400"/>
              <a:t> </a:t>
            </a:r>
            <a:endParaRPr lang="en-US" sz="2400" b="1"/>
          </a:p>
          <a:p>
            <a:pPr>
              <a:lnSpc>
                <a:spcPct val="80000"/>
              </a:lnSpc>
              <a:buFont typeface="Wingdings" pitchFamily="2" charset="2"/>
              <a:buNone/>
            </a:pPr>
            <a:r>
              <a:rPr lang="en-US" sz="2400"/>
              <a:t>		   </a:t>
            </a:r>
            <a:r>
              <a:rPr lang="en-US" sz="2400" b="1"/>
              <a:t>Primary suture</a:t>
            </a:r>
            <a:r>
              <a:rPr lang="en-US" sz="2400"/>
              <a:t> = within 5 days</a:t>
            </a:r>
          </a:p>
          <a:p>
            <a:pPr>
              <a:lnSpc>
                <a:spcPct val="80000"/>
              </a:lnSpc>
              <a:buFont typeface="Wingdings" pitchFamily="2" charset="2"/>
              <a:buNone/>
            </a:pPr>
            <a:r>
              <a:rPr lang="en-US" sz="2400"/>
              <a:t>              </a:t>
            </a:r>
            <a:r>
              <a:rPr lang="en-US" sz="2400" b="1"/>
              <a:t>Delayed primary</a:t>
            </a:r>
            <a:r>
              <a:rPr lang="en-US" sz="2400"/>
              <a:t> = upto 3wks</a:t>
            </a:r>
          </a:p>
          <a:p>
            <a:pPr>
              <a:lnSpc>
                <a:spcPct val="80000"/>
              </a:lnSpc>
              <a:buFont typeface="Wingdings" pitchFamily="2" charset="2"/>
              <a:buNone/>
            </a:pPr>
            <a:r>
              <a:rPr lang="en-US" sz="2400"/>
              <a:t>              </a:t>
            </a:r>
            <a:r>
              <a:rPr lang="en-US" sz="2400" b="1"/>
              <a:t>Secondary suture</a:t>
            </a:r>
            <a:r>
              <a:rPr lang="en-US" sz="2400"/>
              <a:t> = after 3wks</a:t>
            </a:r>
          </a:p>
          <a:p>
            <a:pPr>
              <a:lnSpc>
                <a:spcPct val="80000"/>
              </a:lnSpc>
              <a:buFont typeface="Wingdings" pitchFamily="2" charset="2"/>
              <a:buNone/>
            </a:pPr>
            <a:endParaRPr lang="en-US" sz="2400"/>
          </a:p>
          <a:p>
            <a:pPr>
              <a:lnSpc>
                <a:spcPct val="80000"/>
              </a:lnSpc>
              <a:buFont typeface="Wingdings" pitchFamily="2" charset="2"/>
              <a:buNone/>
            </a:pPr>
            <a:r>
              <a:rPr lang="en-US" sz="2400" b="1"/>
              <a:t>  Advantage</a:t>
            </a:r>
            <a:r>
              <a:rPr lang="en-US" sz="2400"/>
              <a:t> : use only injured nerve</a:t>
            </a:r>
          </a:p>
          <a:p>
            <a:pPr>
              <a:lnSpc>
                <a:spcPct val="80000"/>
              </a:lnSpc>
              <a:buFont typeface="Wingdings" pitchFamily="2" charset="2"/>
              <a:buNone/>
            </a:pPr>
            <a:endParaRPr lang="en-US" sz="2400"/>
          </a:p>
          <a:p>
            <a:pPr>
              <a:lnSpc>
                <a:spcPct val="80000"/>
              </a:lnSpc>
              <a:buFont typeface="Wingdings" pitchFamily="2" charset="2"/>
              <a:buNone/>
            </a:pPr>
            <a:r>
              <a:rPr lang="en-US" sz="2400"/>
              <a:t>  must use non irritative suture &amp; no tension on nerve on suture line </a:t>
            </a:r>
          </a:p>
          <a:p>
            <a:pPr>
              <a:lnSpc>
                <a:spcPct val="80000"/>
              </a:lnSpc>
              <a:buFont typeface="Wingdings" pitchFamily="2" charset="2"/>
              <a:buNone/>
            </a:pPr>
            <a:endParaRPr lang="en-US" sz="240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a:t>
            </a:r>
            <a:endParaRPr lang="en-US" dirty="0"/>
          </a:p>
        </p:txBody>
      </p:sp>
      <p:sp>
        <p:nvSpPr>
          <p:cNvPr id="4" name="Rectangle 3"/>
          <p:cNvSpPr>
            <a:spLocks noGrp="1" noChangeArrowheads="1"/>
          </p:cNvSpPr>
          <p:nvPr>
            <p:ph idx="1"/>
          </p:nvPr>
        </p:nvSpPr>
        <p:spPr/>
        <p:txBody>
          <a:bodyPr>
            <a:normAutofit fontScale="55000" lnSpcReduction="20000"/>
          </a:bodyPr>
          <a:lstStyle/>
          <a:p>
            <a:pPr>
              <a:lnSpc>
                <a:spcPct val="140000"/>
              </a:lnSpc>
              <a:buNone/>
            </a:pPr>
            <a:r>
              <a:rPr lang="en-US" dirty="0" smtClean="0"/>
              <a:t>     </a:t>
            </a:r>
          </a:p>
          <a:p>
            <a:pPr>
              <a:lnSpc>
                <a:spcPct val="140000"/>
              </a:lnSpc>
              <a:buNone/>
            </a:pPr>
            <a:r>
              <a:rPr lang="en-US" dirty="0" smtClean="0"/>
              <a:t>     </a:t>
            </a:r>
            <a:r>
              <a:rPr lang="en-US" sz="4500" b="1" dirty="0" smtClean="0"/>
              <a:t>ARM</a:t>
            </a:r>
            <a:r>
              <a:rPr lang="en-US" sz="3600" dirty="0" smtClean="0"/>
              <a:t> –</a:t>
            </a:r>
            <a:r>
              <a:rPr lang="en-US" sz="4500" dirty="0" smtClean="0"/>
              <a:t>It runs through the </a:t>
            </a:r>
            <a:r>
              <a:rPr lang="en-US" sz="4500" dirty="0" err="1" smtClean="0"/>
              <a:t>axilla</a:t>
            </a:r>
            <a:r>
              <a:rPr lang="en-US" sz="4500" dirty="0" smtClean="0"/>
              <a:t> medial to </a:t>
            </a:r>
            <a:r>
              <a:rPr lang="en-US" sz="4500" dirty="0" err="1" smtClean="0"/>
              <a:t>axillary</a:t>
            </a:r>
            <a:r>
              <a:rPr lang="en-US" sz="4500" dirty="0" smtClean="0"/>
              <a:t> artery and between it and vein, continuing distally medial to the brachial artery. It enters posterior compartment of the upper arm midway by piercing medial </a:t>
            </a:r>
            <a:r>
              <a:rPr lang="en-US" sz="4500" dirty="0" err="1" smtClean="0"/>
              <a:t>intermusculer</a:t>
            </a:r>
            <a:r>
              <a:rPr lang="en-US" sz="4500" dirty="0" smtClean="0"/>
              <a:t> septum, inclines medially as it descends anterior to the medial head of triceps and passes behind </a:t>
            </a:r>
            <a:r>
              <a:rPr lang="en-US" sz="4500" dirty="0" err="1" smtClean="0"/>
              <a:t>behind</a:t>
            </a:r>
            <a:r>
              <a:rPr lang="en-US" sz="4500" dirty="0" smtClean="0"/>
              <a:t> the medial </a:t>
            </a:r>
            <a:r>
              <a:rPr lang="en-US" sz="4500" dirty="0" err="1" smtClean="0"/>
              <a:t>epicondyle</a:t>
            </a:r>
            <a:r>
              <a:rPr lang="en-US" sz="4500" dirty="0" smtClean="0"/>
              <a:t> of </a:t>
            </a:r>
            <a:r>
              <a:rPr lang="en-US" sz="4500" dirty="0" err="1" smtClean="0"/>
              <a:t>humerus</a:t>
            </a:r>
            <a:r>
              <a:rPr lang="en-US" sz="4500" dirty="0" smtClean="0"/>
              <a:t> to enter the forearm.</a:t>
            </a:r>
            <a:r>
              <a:rPr lang="en-US" dirty="0"/>
              <a:t/>
            </a:r>
            <a:br>
              <a:rPr lang="en-US" dirty="0"/>
            </a:br>
            <a:r>
              <a:rPr lang="en-US" dirty="0"/>
              <a:t/>
            </a:r>
            <a:br>
              <a:rPr lang="en-US" dirty="0"/>
            </a:b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b="1"/>
              <a:t>Treatment options</a:t>
            </a:r>
          </a:p>
        </p:txBody>
      </p:sp>
      <p:sp>
        <p:nvSpPr>
          <p:cNvPr id="82947" name="Rectangle 3"/>
          <p:cNvSpPr>
            <a:spLocks noGrp="1" noChangeArrowheads="1"/>
          </p:cNvSpPr>
          <p:nvPr>
            <p:ph type="body" idx="1"/>
          </p:nvPr>
        </p:nvSpPr>
        <p:spPr/>
        <p:txBody>
          <a:bodyPr/>
          <a:lstStyle/>
          <a:p>
            <a:pPr>
              <a:lnSpc>
                <a:spcPct val="90000"/>
              </a:lnSpc>
              <a:buFont typeface="Wingdings" pitchFamily="2" charset="2"/>
              <a:buNone/>
            </a:pPr>
            <a:r>
              <a:rPr lang="en-US" b="1"/>
              <a:t>Epineural vs Fascicular repair :</a:t>
            </a:r>
            <a:endParaRPr lang="en-US" sz="2800"/>
          </a:p>
          <a:p>
            <a:pPr>
              <a:lnSpc>
                <a:spcPct val="90000"/>
              </a:lnSpc>
              <a:buFont typeface="Wingdings" pitchFamily="2" charset="2"/>
              <a:buNone/>
            </a:pPr>
            <a:endParaRPr lang="en-US" sz="2400"/>
          </a:p>
          <a:p>
            <a:pPr>
              <a:lnSpc>
                <a:spcPct val="90000"/>
              </a:lnSpc>
              <a:buFont typeface="Wingdings" pitchFamily="2" charset="2"/>
              <a:buNone/>
            </a:pPr>
            <a:r>
              <a:rPr lang="en-US" sz="2400"/>
              <a:t>The internal organisation of nerves is different in the proximal extremity compared to the distal aspect</a:t>
            </a:r>
          </a:p>
          <a:p>
            <a:pPr>
              <a:lnSpc>
                <a:spcPct val="90000"/>
              </a:lnSpc>
              <a:buFont typeface="Wingdings" pitchFamily="2" charset="2"/>
              <a:buNone/>
            </a:pPr>
            <a:endParaRPr lang="en-US" sz="2400"/>
          </a:p>
          <a:p>
            <a:pPr>
              <a:lnSpc>
                <a:spcPct val="90000"/>
              </a:lnSpc>
              <a:buFont typeface="Wingdings" pitchFamily="2" charset="2"/>
              <a:buNone/>
            </a:pPr>
            <a:r>
              <a:rPr lang="en-US" sz="2400"/>
              <a:t>Nerves in proximal extremity are monofasicular &amp; each fasicle contains motor &amp; sensory fibres</a:t>
            </a:r>
          </a:p>
          <a:p>
            <a:pPr>
              <a:lnSpc>
                <a:spcPct val="90000"/>
              </a:lnSpc>
              <a:buFont typeface="Wingdings" pitchFamily="2" charset="2"/>
              <a:buNone/>
            </a:pPr>
            <a:endParaRPr lang="en-US" sz="2400"/>
          </a:p>
          <a:p>
            <a:pPr>
              <a:lnSpc>
                <a:spcPct val="90000"/>
              </a:lnSpc>
              <a:buFont typeface="Wingdings" pitchFamily="2" charset="2"/>
              <a:buNone/>
            </a:pPr>
            <a:r>
              <a:rPr lang="en-US" sz="2400"/>
              <a:t>As nerve progress distally ---  polyfascicular &amp; fascicular further differentiated into motor &amp; sensory components </a:t>
            </a:r>
          </a:p>
          <a:p>
            <a:pPr>
              <a:lnSpc>
                <a:spcPct val="90000"/>
              </a:lnSpc>
              <a:buFont typeface="Wingdings" pitchFamily="2" charset="2"/>
              <a:buNone/>
            </a:pPr>
            <a:endParaRPr lang="en-US" sz="240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b="1"/>
              <a:t>Epineural repair</a:t>
            </a:r>
          </a:p>
        </p:txBody>
      </p:sp>
      <p:sp>
        <p:nvSpPr>
          <p:cNvPr id="88067" name="Rectangle 3"/>
          <p:cNvSpPr>
            <a:spLocks noGrp="1" noChangeArrowheads="1"/>
          </p:cNvSpPr>
          <p:nvPr>
            <p:ph type="body" sz="half" idx="1"/>
          </p:nvPr>
        </p:nvSpPr>
        <p:spPr/>
        <p:txBody>
          <a:bodyPr/>
          <a:lstStyle/>
          <a:p>
            <a:r>
              <a:rPr lang="en-US" sz="2800"/>
              <a:t>Dia.g&amp;s 80</a:t>
            </a:r>
          </a:p>
        </p:txBody>
      </p:sp>
      <p:pic>
        <p:nvPicPr>
          <p:cNvPr id="88068" name="Picture 4" descr="DSCN6264"/>
          <p:cNvPicPr>
            <a:picLocks noGrp="1" noChangeAspect="1" noChangeArrowheads="1"/>
          </p:cNvPicPr>
          <p:nvPr>
            <p:ph sz="quarter" idx="2"/>
          </p:nvPr>
        </p:nvPicPr>
        <p:blipFill>
          <a:blip r:embed="rId2"/>
          <a:srcRect/>
          <a:stretch>
            <a:fillRect/>
          </a:stretch>
        </p:blipFill>
        <p:spPr>
          <a:xfrm>
            <a:off x="0" y="1295400"/>
            <a:ext cx="4724400" cy="5562600"/>
          </a:xfrm>
          <a:noFill/>
          <a:ln/>
        </p:spPr>
      </p:pic>
      <p:pic>
        <p:nvPicPr>
          <p:cNvPr id="88070" name="Picture 6" descr="DSCN6267"/>
          <p:cNvPicPr>
            <a:picLocks noGrp="1" noChangeAspect="1" noChangeArrowheads="1"/>
          </p:cNvPicPr>
          <p:nvPr>
            <p:ph sz="quarter" idx="3"/>
          </p:nvPr>
        </p:nvPicPr>
        <p:blipFill>
          <a:blip r:embed="rId3"/>
          <a:srcRect/>
          <a:stretch>
            <a:fillRect/>
          </a:stretch>
        </p:blipFill>
        <p:spPr>
          <a:xfrm>
            <a:off x="4724400" y="1295400"/>
            <a:ext cx="4419600" cy="5562600"/>
          </a:xfrm>
          <a:noFill/>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ChangeArrowheads="1"/>
          </p:cNvSpPr>
          <p:nvPr/>
        </p:nvSpPr>
        <p:spPr bwMode="auto">
          <a:xfrm>
            <a:off x="685800" y="914400"/>
            <a:ext cx="8001000" cy="5105400"/>
          </a:xfrm>
          <a:prstGeom prst="rect">
            <a:avLst/>
          </a:prstGeom>
          <a:noFill/>
          <a:ln w="9525">
            <a:noFill/>
            <a:miter lim="800000"/>
            <a:headEnd/>
            <a:tailEnd/>
          </a:ln>
          <a:effectLst/>
        </p:spPr>
        <p:txBody>
          <a:bodyPr/>
          <a:lstStyle/>
          <a:p>
            <a:pPr marL="342900" indent="-342900" eaLnBrk="1" hangingPunct="1">
              <a:lnSpc>
                <a:spcPct val="125000"/>
              </a:lnSpc>
              <a:spcBef>
                <a:spcPct val="20000"/>
              </a:spcBef>
              <a:buClr>
                <a:schemeClr val="hlink"/>
              </a:buClr>
              <a:buSzPct val="60000"/>
              <a:buFont typeface="Wingdings" pitchFamily="2" charset="2"/>
              <a:buChar char="n"/>
            </a:pPr>
            <a:r>
              <a:rPr lang="en-US" sz="4000" dirty="0">
                <a:effectLst>
                  <a:outerShdw blurRad="38100" dist="38100" dir="2700000" algn="tl">
                    <a:srgbClr val="000000"/>
                  </a:outerShdw>
                </a:effectLst>
              </a:rPr>
              <a:t>TENDON TRANSFERS</a:t>
            </a:r>
            <a:br>
              <a:rPr lang="en-US" sz="4000" dirty="0">
                <a:effectLst>
                  <a:outerShdw blurRad="38100" dist="38100" dir="2700000" algn="tl">
                    <a:srgbClr val="000000"/>
                  </a:outerShdw>
                </a:effectLst>
              </a:rPr>
            </a:br>
            <a:r>
              <a:rPr lang="en-US" sz="3200" dirty="0">
                <a:effectLst>
                  <a:outerShdw blurRad="38100" dist="38100" dir="2700000" algn="tl">
                    <a:srgbClr val="000000"/>
                  </a:outerShdw>
                </a:effectLst>
              </a:rPr>
              <a:t/>
            </a:r>
            <a:br>
              <a:rPr lang="en-US" sz="3200" dirty="0">
                <a:effectLst>
                  <a:outerShdw blurRad="38100" dist="38100" dir="2700000" algn="tl">
                    <a:srgbClr val="000000"/>
                  </a:outerShdw>
                </a:effectLst>
              </a:rPr>
            </a:br>
            <a:r>
              <a:rPr lang="en-US" sz="3200" dirty="0">
                <a:effectLst>
                  <a:outerShdw blurRad="38100" dist="38100" dir="2700000" algn="tl">
                    <a:srgbClr val="000000"/>
                  </a:outerShdw>
                </a:effectLst>
              </a:rPr>
              <a:t>1. Indications</a:t>
            </a:r>
            <a:br>
              <a:rPr lang="en-US" sz="3200" dirty="0">
                <a:effectLst>
                  <a:outerShdw blurRad="38100" dist="38100" dir="2700000" algn="tl">
                    <a:srgbClr val="000000"/>
                  </a:outerShdw>
                </a:effectLst>
              </a:rPr>
            </a:br>
            <a:r>
              <a:rPr lang="en-US" sz="3200" dirty="0">
                <a:effectLst>
                  <a:outerShdw blurRad="38100" dist="38100" dir="2700000" algn="tl">
                    <a:srgbClr val="000000"/>
                  </a:outerShdw>
                </a:effectLst>
              </a:rPr>
              <a:t>  - Late cases</a:t>
            </a:r>
            <a:br>
              <a:rPr lang="en-US" sz="3200" dirty="0">
                <a:effectLst>
                  <a:outerShdw blurRad="38100" dist="38100" dir="2700000" algn="tl">
                    <a:srgbClr val="000000"/>
                  </a:outerShdw>
                </a:effectLst>
              </a:rPr>
            </a:br>
            <a:r>
              <a:rPr lang="en-US" sz="3200" dirty="0">
                <a:effectLst>
                  <a:outerShdw blurRad="38100" dist="38100" dir="2700000" algn="tl">
                    <a:srgbClr val="000000"/>
                  </a:outerShdw>
                </a:effectLst>
              </a:rPr>
              <a:t>  - Expected poor outcome of nerve    </a:t>
            </a:r>
            <a:r>
              <a:rPr lang="en-US" sz="3200" dirty="0" smtClean="0">
                <a:effectLst>
                  <a:outerShdw blurRad="38100" dist="38100" dir="2700000" algn="tl">
                    <a:srgbClr val="000000"/>
                  </a:outerShdw>
                </a:effectLst>
              </a:rPr>
              <a:t>                                   repair</a:t>
            </a:r>
            <a:r>
              <a:rPr lang="en-US" sz="3200" dirty="0">
                <a:effectLst>
                  <a:outerShdw blurRad="38100" dist="38100" dir="2700000" algn="tl">
                    <a:srgbClr val="000000"/>
                  </a:outerShdw>
                </a:effectLst>
              </a:rPr>
              <a:t/>
            </a:r>
            <a:br>
              <a:rPr lang="en-US" sz="3200" dirty="0">
                <a:effectLst>
                  <a:outerShdw blurRad="38100" dist="38100" dir="2700000" algn="tl">
                    <a:srgbClr val="000000"/>
                  </a:outerShdw>
                </a:effectLst>
              </a:rPr>
            </a:br>
            <a:r>
              <a:rPr lang="en-US" sz="3200" dirty="0">
                <a:effectLst>
                  <a:outerShdw blurRad="38100" dist="38100" dir="2700000" algn="tl">
                    <a:srgbClr val="000000"/>
                  </a:outerShdw>
                </a:effectLst>
              </a:rPr>
              <a:t>  - Irreparable nerve lesion  </a:t>
            </a:r>
            <a:br>
              <a:rPr lang="en-US" sz="3200" dirty="0">
                <a:effectLst>
                  <a:outerShdw blurRad="38100" dist="38100" dir="2700000" algn="tl">
                    <a:srgbClr val="000000"/>
                  </a:outerShdw>
                </a:effectLst>
              </a:rPr>
            </a:br>
            <a:endParaRPr lang="en-US" sz="3200" dirty="0">
              <a:effectLst>
                <a:outerShdw blurRad="38100" dist="38100" dir="2700000" algn="tl">
                  <a:srgbClr val="000000"/>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r>
              <a:rPr lang="en-US" sz="4800"/>
              <a:t>EARLY TENDON TRANSFER</a:t>
            </a:r>
          </a:p>
        </p:txBody>
      </p:sp>
      <p:sp>
        <p:nvSpPr>
          <p:cNvPr id="32771" name="Rectangle 3"/>
          <p:cNvSpPr>
            <a:spLocks noGrp="1" noChangeArrowheads="1"/>
          </p:cNvSpPr>
          <p:nvPr>
            <p:ph type="body" idx="1"/>
          </p:nvPr>
        </p:nvSpPr>
        <p:spPr>
          <a:xfrm>
            <a:off x="457200" y="2743200"/>
            <a:ext cx="8229600" cy="4343400"/>
          </a:xfrm>
        </p:spPr>
        <p:txBody>
          <a:bodyPr/>
          <a:lstStyle/>
          <a:p>
            <a:r>
              <a:rPr lang="en-US" dirty="0"/>
              <a:t>Improves function more in dominant hand</a:t>
            </a:r>
            <a:br>
              <a:rPr lang="en-US" dirty="0"/>
            </a:br>
            <a:endParaRPr lang="en-US" dirty="0"/>
          </a:p>
          <a:p>
            <a:r>
              <a:rPr lang="en-US" dirty="0"/>
              <a:t>As few tendon transfer </a:t>
            </a:r>
            <a:r>
              <a:rPr lang="en-US" dirty="0" smtClean="0"/>
              <a:t>are required </a:t>
            </a:r>
            <a:r>
              <a:rPr lang="en-US" dirty="0"/>
              <a:t>to maintain dynamic positions for functional co-ordination &amp; sensibility reeducation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p:cNvSpPr>
            <a:spLocks noGrp="1" noChangeArrowheads="1"/>
          </p:cNvSpPr>
          <p:nvPr>
            <p:ph type="title"/>
          </p:nvPr>
        </p:nvSpPr>
        <p:spPr>
          <a:xfrm>
            <a:off x="1600200" y="304800"/>
            <a:ext cx="8229600" cy="1143000"/>
          </a:xfrm>
        </p:spPr>
        <p:txBody>
          <a:bodyPr/>
          <a:lstStyle/>
          <a:p>
            <a:r>
              <a:rPr lang="en-US"/>
              <a:t>INTERNAL SPLINTAGE</a:t>
            </a:r>
          </a:p>
        </p:txBody>
      </p:sp>
      <p:sp>
        <p:nvSpPr>
          <p:cNvPr id="33799" name="Rectangle 7"/>
          <p:cNvSpPr>
            <a:spLocks noGrp="1" noChangeArrowheads="1"/>
          </p:cNvSpPr>
          <p:nvPr>
            <p:ph type="body" sz="half" idx="1"/>
          </p:nvPr>
        </p:nvSpPr>
        <p:spPr/>
        <p:txBody>
          <a:bodyPr/>
          <a:lstStyle/>
          <a:p>
            <a:pPr>
              <a:lnSpc>
                <a:spcPct val="80000"/>
              </a:lnSpc>
            </a:pPr>
            <a:r>
              <a:rPr lang="en-US" sz="2400" dirty="0"/>
              <a:t>Thumb </a:t>
            </a:r>
            <a:r>
              <a:rPr lang="en-US" sz="2400" dirty="0" smtClean="0"/>
              <a:t> adduction </a:t>
            </a:r>
            <a:r>
              <a:rPr lang="en-US" sz="2400" dirty="0"/>
              <a:t>for key pinch</a:t>
            </a:r>
            <a:br>
              <a:rPr lang="en-US" sz="2400" dirty="0"/>
            </a:br>
            <a:endParaRPr lang="en-US" sz="2400" dirty="0"/>
          </a:p>
          <a:p>
            <a:pPr>
              <a:lnSpc>
                <a:spcPct val="80000"/>
              </a:lnSpc>
            </a:pPr>
            <a:r>
              <a:rPr lang="en-US" sz="2400" dirty="0"/>
              <a:t>Proximal phalanx </a:t>
            </a:r>
            <a:r>
              <a:rPr lang="en-US" sz="2400" dirty="0" smtClean="0"/>
              <a:t>flexion of ring &amp; little </a:t>
            </a:r>
            <a:r>
              <a:rPr lang="en-US" sz="2400" dirty="0"/>
              <a:t>finger </a:t>
            </a:r>
            <a:br>
              <a:rPr lang="en-US" sz="2400" dirty="0"/>
            </a:br>
            <a:r>
              <a:rPr lang="en-US" sz="2400" dirty="0"/>
              <a:t/>
            </a:r>
            <a:br>
              <a:rPr lang="en-US" sz="2400" dirty="0"/>
            </a:br>
            <a:r>
              <a:rPr lang="en-US" sz="2400" dirty="0"/>
              <a:t/>
            </a:r>
            <a:br>
              <a:rPr lang="en-US" sz="2400" dirty="0"/>
            </a:br>
            <a:endParaRPr lang="en-US" sz="2400" dirty="0"/>
          </a:p>
          <a:p>
            <a:pPr>
              <a:lnSpc>
                <a:spcPct val="80000"/>
              </a:lnSpc>
            </a:pPr>
            <a:r>
              <a:rPr lang="en-US" sz="2400" dirty="0"/>
              <a:t>MC transverse arch &amp; adduction for little finger</a:t>
            </a:r>
            <a:br>
              <a:rPr lang="en-US" sz="2400" dirty="0"/>
            </a:br>
            <a:endParaRPr lang="en-US" sz="2400" dirty="0"/>
          </a:p>
          <a:p>
            <a:pPr>
              <a:lnSpc>
                <a:spcPct val="80000"/>
              </a:lnSpc>
            </a:pPr>
            <a:r>
              <a:rPr lang="en-US" sz="2400" dirty="0"/>
              <a:t>Thumb index tip pinch</a:t>
            </a:r>
          </a:p>
        </p:txBody>
      </p:sp>
      <p:sp>
        <p:nvSpPr>
          <p:cNvPr id="33800" name="Rectangle 8"/>
          <p:cNvSpPr>
            <a:spLocks noGrp="1" noChangeArrowheads="1"/>
          </p:cNvSpPr>
          <p:nvPr>
            <p:ph type="body" sz="half" idx="2"/>
          </p:nvPr>
        </p:nvSpPr>
        <p:spPr>
          <a:xfrm>
            <a:off x="4648200" y="1874837"/>
            <a:ext cx="4495800" cy="4525963"/>
          </a:xfrm>
        </p:spPr>
        <p:txBody>
          <a:bodyPr/>
          <a:lstStyle/>
          <a:p>
            <a:pPr>
              <a:lnSpc>
                <a:spcPct val="80000"/>
              </a:lnSpc>
            </a:pPr>
            <a:r>
              <a:rPr lang="en-US" sz="2400" dirty="0" smtClean="0"/>
              <a:t>Radial </a:t>
            </a:r>
            <a:r>
              <a:rPr lang="en-US" sz="2400" dirty="0"/>
              <a:t>half of ring FDS to adductor tubercle</a:t>
            </a:r>
            <a:br>
              <a:rPr lang="en-US" sz="2400" dirty="0"/>
            </a:br>
            <a:endParaRPr lang="en-US" sz="2400" dirty="0"/>
          </a:p>
          <a:p>
            <a:pPr>
              <a:lnSpc>
                <a:spcPct val="80000"/>
              </a:lnSpc>
            </a:pPr>
            <a:r>
              <a:rPr lang="en-US" sz="2400" dirty="0" err="1"/>
              <a:t>Ulnar</a:t>
            </a:r>
            <a:r>
              <a:rPr lang="en-US" sz="2400" dirty="0"/>
              <a:t> half of ring FDS with split insertion to A2 pulley or </a:t>
            </a:r>
            <a:r>
              <a:rPr lang="en-US" sz="2400" dirty="0" err="1"/>
              <a:t>rad</a:t>
            </a:r>
            <a:r>
              <a:rPr lang="en-US" sz="2400" dirty="0"/>
              <a:t> lat band of dorsal extensor apparatus</a:t>
            </a:r>
            <a:br>
              <a:rPr lang="en-US" sz="2400" dirty="0"/>
            </a:br>
            <a:endParaRPr lang="en-US" sz="2400" dirty="0"/>
          </a:p>
          <a:p>
            <a:pPr>
              <a:lnSpc>
                <a:spcPct val="80000"/>
              </a:lnSpc>
            </a:pPr>
            <a:r>
              <a:rPr lang="en-US" sz="2400" dirty="0"/>
              <a:t>“Y” insertion of two half of ring FDS </a:t>
            </a:r>
            <a:br>
              <a:rPr lang="en-US" sz="2400" dirty="0"/>
            </a:br>
            <a:endParaRPr lang="en-US" sz="2400" dirty="0"/>
          </a:p>
          <a:p>
            <a:pPr>
              <a:lnSpc>
                <a:spcPct val="80000"/>
              </a:lnSpc>
            </a:pPr>
            <a:r>
              <a:rPr lang="en-US" sz="2400" dirty="0" err="1" smtClean="0"/>
              <a:t>Arthrodesis</a:t>
            </a:r>
            <a:r>
              <a:rPr lang="en-US" sz="2400" dirty="0" smtClean="0"/>
              <a:t> </a:t>
            </a:r>
            <a:r>
              <a:rPr lang="en-US" sz="2400" dirty="0"/>
              <a:t>of thumb MP joint </a:t>
            </a:r>
            <a:r>
              <a:rPr lang="en-US" sz="2400" dirty="0" smtClean="0"/>
              <a:t>at  15</a:t>
            </a:r>
            <a:r>
              <a:rPr lang="en-US" sz="2400" dirty="0"/>
              <a:t>* flexion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lstStyle/>
          <a:p>
            <a:r>
              <a:rPr lang="en-US"/>
              <a:t>DIAGRAMS</a:t>
            </a:r>
          </a:p>
        </p:txBody>
      </p:sp>
      <p:pic>
        <p:nvPicPr>
          <p:cNvPr id="37893" name="Picture 5"/>
          <p:cNvPicPr>
            <a:picLocks noGrp="1" noChangeAspect="1" noChangeArrowheads="1"/>
          </p:cNvPicPr>
          <p:nvPr>
            <p:ph type="body" sz="half" idx="1"/>
          </p:nvPr>
        </p:nvPicPr>
        <p:blipFill>
          <a:blip r:embed="rId2" cstate="print"/>
          <a:srcRect/>
          <a:stretch>
            <a:fillRect/>
          </a:stretch>
        </p:blipFill>
        <p:spPr/>
      </p:pic>
      <p:pic>
        <p:nvPicPr>
          <p:cNvPr id="37894" name="Picture 6"/>
          <p:cNvPicPr>
            <a:picLocks noGrp="1" noChangeAspect="1" noChangeArrowheads="1"/>
          </p:cNvPicPr>
          <p:nvPr>
            <p:ph type="body" sz="half" idx="2"/>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n-US" sz="4000"/>
              <a:t>LATE TENDON TRANSFER          Low ulnar nerve palsy</a:t>
            </a:r>
          </a:p>
        </p:txBody>
      </p:sp>
      <p:sp>
        <p:nvSpPr>
          <p:cNvPr id="39940" name="Rectangle 4"/>
          <p:cNvSpPr>
            <a:spLocks noGrp="1" noChangeArrowheads="1"/>
          </p:cNvSpPr>
          <p:nvPr>
            <p:ph type="body" sz="half" idx="1"/>
          </p:nvPr>
        </p:nvSpPr>
        <p:spPr/>
        <p:txBody>
          <a:bodyPr/>
          <a:lstStyle/>
          <a:p>
            <a:pPr>
              <a:lnSpc>
                <a:spcPct val="90000"/>
              </a:lnSpc>
            </a:pPr>
            <a:r>
              <a:rPr lang="en-US"/>
              <a:t>THUMB ADDUCTION FOR KEY PINCH:</a:t>
            </a:r>
            <a:br>
              <a:rPr lang="en-US"/>
            </a:br>
            <a:r>
              <a:rPr lang="en-US"/>
              <a:t/>
            </a:r>
            <a:br>
              <a:rPr lang="en-US"/>
            </a:br>
            <a:r>
              <a:rPr lang="en-US"/>
              <a:t>ECRB with free tendon graft b/w 3</a:t>
            </a:r>
            <a:r>
              <a:rPr lang="en-US" baseline="30000"/>
              <a:t>rd</a:t>
            </a:r>
            <a:r>
              <a:rPr lang="en-US"/>
              <a:t> &amp;4</a:t>
            </a:r>
            <a:r>
              <a:rPr lang="en-US" baseline="30000"/>
              <a:t>th</a:t>
            </a:r>
            <a:r>
              <a:rPr lang="en-US"/>
              <a:t> MC to adductor tubercle of thumb</a:t>
            </a:r>
            <a:br>
              <a:rPr lang="en-US"/>
            </a:br>
            <a:r>
              <a:rPr lang="en-US"/>
              <a:t/>
            </a:r>
            <a:br>
              <a:rPr lang="en-US"/>
            </a:br>
            <a:r>
              <a:rPr lang="en-US"/>
              <a:t>FDS to abductor tubercle of thumb with palmar fascia as pulley </a:t>
            </a:r>
          </a:p>
        </p:txBody>
      </p:sp>
      <p:pic>
        <p:nvPicPr>
          <p:cNvPr id="39941" name="Picture 5"/>
          <p:cNvPicPr>
            <a:picLocks noGrp="1" noChangeAspect="1" noChangeArrowheads="1"/>
          </p:cNvPicPr>
          <p:nvPr>
            <p:ph type="body" sz="half" idx="2"/>
          </p:nvPr>
        </p:nvPicPr>
        <p:blipFill>
          <a:blip r:embed="rId2" cstate="print"/>
          <a:srcRect/>
          <a:stretch>
            <a:fillRect/>
          </a:stretch>
        </p:blipFill>
        <p:spPr>
          <a:xfrm>
            <a:off x="5257800" y="1600200"/>
            <a:ext cx="2895600" cy="49530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457200" y="381000"/>
            <a:ext cx="8229600" cy="1143000"/>
          </a:xfrm>
        </p:spPr>
        <p:txBody>
          <a:bodyPr>
            <a:normAutofit fontScale="90000"/>
          </a:bodyPr>
          <a:lstStyle/>
          <a:p>
            <a:r>
              <a:rPr lang="en-US" sz="4000"/>
              <a:t>Proximal phalanx power flexion &amp; integration of MP &amp;IP Motion </a:t>
            </a:r>
          </a:p>
        </p:txBody>
      </p:sp>
      <p:sp>
        <p:nvSpPr>
          <p:cNvPr id="41989" name="Rectangle 5"/>
          <p:cNvSpPr>
            <a:spLocks noGrp="1" noChangeArrowheads="1"/>
          </p:cNvSpPr>
          <p:nvPr>
            <p:ph type="body" sz="half" idx="1"/>
          </p:nvPr>
        </p:nvSpPr>
        <p:spPr/>
        <p:txBody>
          <a:bodyPr/>
          <a:lstStyle/>
          <a:p>
            <a:pPr>
              <a:lnSpc>
                <a:spcPct val="90000"/>
              </a:lnSpc>
            </a:pPr>
            <a:r>
              <a:rPr lang="en-US" dirty="0"/>
              <a:t>ECRL with four tailed free tendon graft passed </a:t>
            </a:r>
            <a:r>
              <a:rPr lang="en-US" dirty="0" err="1"/>
              <a:t>volar</a:t>
            </a:r>
            <a:r>
              <a:rPr lang="en-US" dirty="0"/>
              <a:t> to deep transverse MC </a:t>
            </a:r>
            <a:r>
              <a:rPr lang="en-US" dirty="0" err="1"/>
              <a:t>lig</a:t>
            </a:r>
            <a:r>
              <a:rPr lang="en-US" dirty="0"/>
              <a:t>. to A2 pulley or radial band of dorsal apparatus</a:t>
            </a:r>
            <a:br>
              <a:rPr lang="en-US" dirty="0"/>
            </a:br>
            <a:endParaRPr lang="en-US" dirty="0"/>
          </a:p>
          <a:p>
            <a:pPr>
              <a:lnSpc>
                <a:spcPct val="90000"/>
              </a:lnSpc>
              <a:buNone/>
            </a:pPr>
            <a:endParaRPr lang="en-US" dirty="0"/>
          </a:p>
        </p:txBody>
      </p:sp>
      <p:pic>
        <p:nvPicPr>
          <p:cNvPr id="41990" name="Picture 6"/>
          <p:cNvPicPr>
            <a:picLocks noGrp="1" noChangeAspect="1" noChangeArrowheads="1"/>
          </p:cNvPicPr>
          <p:nvPr>
            <p:ph type="body" sz="half" idx="2"/>
          </p:nvPr>
        </p:nvPicPr>
        <p:blipFill>
          <a:blip r:embed="rId2" cstate="print"/>
          <a:srcRect/>
          <a:stretch>
            <a:fillRect/>
          </a:stretch>
        </p:blipFill>
        <p:spPr>
          <a:xfrm>
            <a:off x="5410200" y="1600200"/>
            <a:ext cx="2514600" cy="52578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a:xfrm>
            <a:off x="457200" y="304800"/>
            <a:ext cx="8229600" cy="1143000"/>
          </a:xfrm>
        </p:spPr>
        <p:txBody>
          <a:bodyPr/>
          <a:lstStyle/>
          <a:p>
            <a:r>
              <a:rPr lang="en-US"/>
              <a:t>Thumb index tip pinch</a:t>
            </a:r>
          </a:p>
        </p:txBody>
      </p:sp>
      <p:sp>
        <p:nvSpPr>
          <p:cNvPr id="44037" name="Rectangle 5"/>
          <p:cNvSpPr>
            <a:spLocks noGrp="1" noChangeArrowheads="1"/>
          </p:cNvSpPr>
          <p:nvPr>
            <p:ph type="body" sz="half" idx="1"/>
          </p:nvPr>
        </p:nvSpPr>
        <p:spPr/>
        <p:txBody>
          <a:bodyPr/>
          <a:lstStyle/>
          <a:p>
            <a:r>
              <a:rPr lang="en-US"/>
              <a:t>Accessory slip of APL to 1</a:t>
            </a:r>
            <a:r>
              <a:rPr lang="en-US" baseline="30000"/>
              <a:t>st</a:t>
            </a:r>
            <a:r>
              <a:rPr lang="en-US"/>
              <a:t> dorsal inteross tendon,arthrodesis of MP joint of thumb</a:t>
            </a:r>
            <a:br>
              <a:rPr lang="en-US"/>
            </a:br>
            <a:endParaRPr lang="en-US"/>
          </a:p>
          <a:p>
            <a:r>
              <a:rPr lang="en-US"/>
              <a:t>EPL to 1</a:t>
            </a:r>
            <a:r>
              <a:rPr lang="en-US" baseline="30000"/>
              <a:t>st</a:t>
            </a:r>
            <a:r>
              <a:rPr lang="en-US"/>
              <a:t> dorsal interosseous tendon(if thumb MP joint artherodesed   </a:t>
            </a:r>
          </a:p>
        </p:txBody>
      </p:sp>
      <p:pic>
        <p:nvPicPr>
          <p:cNvPr id="44038" name="Picture 6"/>
          <p:cNvPicPr>
            <a:picLocks noGrp="1" noChangeAspect="1" noChangeArrowheads="1"/>
          </p:cNvPicPr>
          <p:nvPr>
            <p:ph type="body" sz="half" idx="2"/>
          </p:nvPr>
        </p:nvPicPr>
        <p:blipFill>
          <a:blip r:embed="rId2" cstate="print"/>
          <a:srcRect/>
          <a:stretch>
            <a:fillRect/>
          </a:stretch>
        </p:blipFill>
        <p:spPr>
          <a:xfrm>
            <a:off x="5334000" y="1600200"/>
            <a:ext cx="3048000" cy="4953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normAutofit fontScale="90000"/>
          </a:bodyPr>
          <a:lstStyle/>
          <a:p>
            <a:r>
              <a:rPr lang="en-US" sz="4000"/>
              <a:t>MC transverse arch &amp; adduction for little finger</a:t>
            </a:r>
          </a:p>
        </p:txBody>
      </p:sp>
      <p:sp>
        <p:nvSpPr>
          <p:cNvPr id="46085" name="Rectangle 5"/>
          <p:cNvSpPr>
            <a:spLocks noGrp="1" noChangeArrowheads="1"/>
          </p:cNvSpPr>
          <p:nvPr>
            <p:ph type="body" sz="half" idx="1"/>
          </p:nvPr>
        </p:nvSpPr>
        <p:spPr/>
        <p:txBody>
          <a:bodyPr/>
          <a:lstStyle/>
          <a:p>
            <a:pPr>
              <a:lnSpc>
                <a:spcPct val="90000"/>
              </a:lnSpc>
            </a:pPr>
            <a:r>
              <a:rPr lang="en-US"/>
              <a:t>EDM tendon split &amp; ulnar half transferred volar to deep transverse MC lig to redial collateral lig of proximal phalanx</a:t>
            </a:r>
            <a:br>
              <a:rPr lang="en-US"/>
            </a:br>
            <a:endParaRPr lang="en-US"/>
          </a:p>
          <a:p>
            <a:pPr>
              <a:lnSpc>
                <a:spcPct val="90000"/>
              </a:lnSpc>
            </a:pPr>
            <a:r>
              <a:rPr lang="en-US"/>
              <a:t>If little finger clawed as well as abducted  insert ulnar half of EDM to A2 pulley</a:t>
            </a:r>
          </a:p>
        </p:txBody>
      </p:sp>
      <p:pic>
        <p:nvPicPr>
          <p:cNvPr id="46086" name="Picture 6"/>
          <p:cNvPicPr>
            <a:picLocks noGrp="1" noChangeAspect="1" noChangeArrowheads="1"/>
          </p:cNvPicPr>
          <p:nvPr>
            <p:ph type="body" sz="half" idx="2"/>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Content Placeholder 7" descr="IMG_2419_0.tmp"/>
          <p:cNvPicPr>
            <a:picLocks noChangeAspect="1"/>
          </p:cNvPicPr>
          <p:nvPr/>
        </p:nvPicPr>
        <p:blipFill>
          <a:blip r:embed="rId2"/>
          <a:stretch>
            <a:fillRect/>
          </a:stretch>
        </p:blipFill>
        <p:spPr>
          <a:xfrm>
            <a:off x="1905000" y="0"/>
            <a:ext cx="6324600"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CLAW HAND</a:t>
            </a:r>
            <a:endParaRPr lang="en-US" dirty="0"/>
          </a:p>
        </p:txBody>
      </p:sp>
      <p:sp>
        <p:nvSpPr>
          <p:cNvPr id="5" name="Content Placeholder 4"/>
          <p:cNvSpPr>
            <a:spLocks noGrp="1"/>
          </p:cNvSpPr>
          <p:nvPr>
            <p:ph idx="1"/>
          </p:nvPr>
        </p:nvSpPr>
        <p:spPr/>
        <p:txBody>
          <a:bodyPr>
            <a:normAutofit lnSpcReduction="10000"/>
          </a:bodyPr>
          <a:lstStyle/>
          <a:p>
            <a:r>
              <a:rPr lang="en-US" dirty="0" smtClean="0"/>
              <a:t>Due to combined paralysis of </a:t>
            </a:r>
            <a:r>
              <a:rPr lang="en-US" dirty="0" err="1" smtClean="0"/>
              <a:t>interossei</a:t>
            </a:r>
            <a:r>
              <a:rPr lang="en-US" dirty="0" smtClean="0"/>
              <a:t>  of all fingers and </a:t>
            </a:r>
            <a:r>
              <a:rPr lang="en-US" dirty="0" err="1" smtClean="0"/>
              <a:t>lumbricals</a:t>
            </a:r>
            <a:r>
              <a:rPr lang="en-US" dirty="0" smtClean="0"/>
              <a:t> of ring and little fingers.</a:t>
            </a:r>
          </a:p>
          <a:p>
            <a:r>
              <a:rPr lang="en-US" dirty="0" smtClean="0"/>
              <a:t> Intrinsic muscle flex MP and extend PIP &amp; DIP joints of the fingers, and loss of their resting tone results in the ‘intrinsic-minus’ posture of hyperextension at MP joint and flexion at IP joints.</a:t>
            </a:r>
          </a:p>
          <a:p>
            <a:r>
              <a:rPr lang="en-US" dirty="0" smtClean="0"/>
              <a:t>Clawing due to isolated </a:t>
            </a:r>
            <a:r>
              <a:rPr lang="en-US" dirty="0" err="1" smtClean="0"/>
              <a:t>ulnar</a:t>
            </a:r>
            <a:r>
              <a:rPr lang="en-US" dirty="0" smtClean="0"/>
              <a:t> nerve disease- Most marked in ring and little finger.</a:t>
            </a:r>
          </a:p>
          <a:p>
            <a:r>
              <a:rPr lang="en-US" dirty="0" smtClean="0"/>
              <a:t>In addition to static deformity, loss of intrinsic muscle function may affect normal dynamics of finger movement.</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REPAIR OF CLAW HAND</a:t>
            </a:r>
            <a:endParaRPr lang="en-US" dirty="0"/>
          </a:p>
        </p:txBody>
      </p:sp>
      <p:sp>
        <p:nvSpPr>
          <p:cNvPr id="6" name="Content Placeholder 5"/>
          <p:cNvSpPr>
            <a:spLocks noGrp="1"/>
          </p:cNvSpPr>
          <p:nvPr>
            <p:ph idx="1"/>
          </p:nvPr>
        </p:nvSpPr>
        <p:spPr/>
        <p:txBody>
          <a:bodyPr>
            <a:normAutofit lnSpcReduction="10000"/>
          </a:bodyPr>
          <a:lstStyle/>
          <a:p>
            <a:pPr>
              <a:buFont typeface="Arial" pitchFamily="34" charset="0"/>
              <a:buChar char="•"/>
            </a:pPr>
            <a:r>
              <a:rPr lang="en-US" dirty="0" smtClean="0"/>
              <a:t> </a:t>
            </a:r>
            <a:r>
              <a:rPr lang="en-US" sz="2800" b="1" dirty="0" smtClean="0"/>
              <a:t>STATIC  TECHNIQUES- </a:t>
            </a:r>
            <a:r>
              <a:rPr lang="en-US" dirty="0" smtClean="0"/>
              <a:t>Prevent hyperextension of MP joints by either shortening their </a:t>
            </a:r>
            <a:r>
              <a:rPr lang="en-US" dirty="0" err="1" smtClean="0"/>
              <a:t>palmar</a:t>
            </a:r>
            <a:r>
              <a:rPr lang="en-US" dirty="0" smtClean="0"/>
              <a:t> capsules or creating ‘check rein’ ligament or </a:t>
            </a:r>
            <a:r>
              <a:rPr lang="en-US" dirty="0" err="1" smtClean="0"/>
              <a:t>tenodeses</a:t>
            </a:r>
            <a:r>
              <a:rPr lang="en-US" dirty="0" smtClean="0"/>
              <a:t>.</a:t>
            </a:r>
          </a:p>
          <a:p>
            <a:pPr>
              <a:buFont typeface="Wingdings" pitchFamily="2" charset="2"/>
              <a:buChar char="Ø"/>
            </a:pPr>
            <a:r>
              <a:rPr lang="en-US" dirty="0" smtClean="0"/>
              <a:t>Corrects clawing of fingers only if passive flexion of MP joints causes extension of their PIP joints (</a:t>
            </a:r>
            <a:r>
              <a:rPr lang="en-US" dirty="0" err="1" smtClean="0"/>
              <a:t>Bouvier’s</a:t>
            </a:r>
            <a:r>
              <a:rPr lang="en-US" dirty="0" smtClean="0"/>
              <a:t> Maneuver)</a:t>
            </a:r>
          </a:p>
          <a:p>
            <a:pPr>
              <a:buFont typeface="Wingdings" pitchFamily="2" charset="2"/>
              <a:buChar char="Ø"/>
            </a:pPr>
            <a:r>
              <a:rPr lang="en-US" dirty="0" smtClean="0"/>
              <a:t>Significant fixed flexion deformities of IP joints need to be corrected with therapy, splinting or release.</a:t>
            </a:r>
          </a:p>
          <a:p>
            <a:pPr>
              <a:buFont typeface="Wingdings" pitchFamily="2" charset="2"/>
              <a:buChar char="Ø"/>
            </a:pPr>
            <a:r>
              <a:rPr lang="en-US" dirty="0" smtClean="0"/>
              <a:t>Avoid tendon transfers- spares potential motors for other transfer.</a:t>
            </a:r>
          </a:p>
          <a:p>
            <a:pPr>
              <a:buFont typeface="Wingdings" pitchFamily="2" charset="2"/>
              <a:buChar char="Ø"/>
            </a:pPr>
            <a:r>
              <a:rPr lang="en-US" dirty="0" smtClean="0"/>
              <a:t>Do not restore normal pattern of finger flexion</a:t>
            </a:r>
          </a:p>
          <a:p>
            <a:pPr>
              <a:buFont typeface="Wingdings" pitchFamily="2" charset="2"/>
              <a:buChar char="Ø"/>
            </a:pPr>
            <a:endParaRPr lang="en-US" dirty="0" smtClean="0"/>
          </a:p>
          <a:p>
            <a:pPr>
              <a:buFont typeface="Wingdings" pitchFamily="2" charset="2"/>
              <a:buChar char="Ø"/>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r>
              <a:rPr lang="en-US" dirty="0" err="1" smtClean="0"/>
              <a:t>Palmar</a:t>
            </a:r>
            <a:r>
              <a:rPr lang="en-US" dirty="0" smtClean="0"/>
              <a:t> </a:t>
            </a:r>
            <a:r>
              <a:rPr lang="en-US" dirty="0" err="1" smtClean="0"/>
              <a:t>Capsulodesis</a:t>
            </a:r>
            <a:r>
              <a:rPr lang="en-US" dirty="0" smtClean="0"/>
              <a:t> of </a:t>
            </a:r>
            <a:r>
              <a:rPr lang="en-US" dirty="0" err="1" smtClean="0"/>
              <a:t>Metacarpophalangeal</a:t>
            </a:r>
            <a:r>
              <a:rPr lang="en-US" dirty="0" smtClean="0"/>
              <a:t> joint</a:t>
            </a:r>
            <a:r>
              <a:rPr lang="en-US" b="1" dirty="0" smtClean="0"/>
              <a:t>(</a:t>
            </a:r>
            <a:r>
              <a:rPr lang="en-US" b="1" dirty="0" err="1" smtClean="0"/>
              <a:t>Zancolli’s</a:t>
            </a:r>
            <a:r>
              <a:rPr lang="en-US" b="1" dirty="0" smtClean="0"/>
              <a:t> Technique)</a:t>
            </a:r>
          </a:p>
          <a:p>
            <a:r>
              <a:rPr lang="en-US" b="1" dirty="0" smtClean="0"/>
              <a:t>Omer</a:t>
            </a:r>
            <a:r>
              <a:rPr lang="en-US" b="1" baseline="30000" dirty="0" smtClean="0"/>
              <a:t>_</a:t>
            </a:r>
            <a:r>
              <a:rPr lang="en-US" b="1" dirty="0" smtClean="0"/>
              <a:t> </a:t>
            </a:r>
            <a:r>
              <a:rPr lang="en-US" dirty="0" smtClean="0"/>
              <a:t>modified </a:t>
            </a:r>
            <a:r>
              <a:rPr lang="en-US" dirty="0" err="1" smtClean="0"/>
              <a:t>Zancolli's</a:t>
            </a:r>
            <a:r>
              <a:rPr lang="en-US" dirty="0" smtClean="0"/>
              <a:t> technique by cutting away a triangular portion of the deep transverse metacarpal ligament on each side of the </a:t>
            </a:r>
            <a:r>
              <a:rPr lang="en-US" dirty="0" err="1" smtClean="0"/>
              <a:t>palmar</a:t>
            </a:r>
            <a:r>
              <a:rPr lang="en-US" dirty="0" smtClean="0"/>
              <a:t> plate flap </a:t>
            </a:r>
            <a:endParaRPr lang="en-US" dirty="0"/>
          </a:p>
        </p:txBody>
      </p:sp>
      <p:pic>
        <p:nvPicPr>
          <p:cNvPr id="2050" name="Picture 2" descr="C:\Users\admin\Desktop\photo\IMG_0687.JPG"/>
          <p:cNvPicPr>
            <a:picLocks noGrp="1" noChangeAspect="1" noChangeArrowheads="1"/>
          </p:cNvPicPr>
          <p:nvPr>
            <p:ph sz="half" idx="2"/>
          </p:nvPr>
        </p:nvPicPr>
        <p:blipFill>
          <a:blip r:embed="rId2" cstate="print"/>
          <a:srcRect/>
          <a:stretch>
            <a:fillRect/>
          </a:stretch>
        </p:blipFill>
        <p:spPr bwMode="auto">
          <a:xfrm>
            <a:off x="4648200" y="0"/>
            <a:ext cx="4419600"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TENDON TRANSFER</a:t>
            </a:r>
            <a:endParaRPr lang="en-US" dirty="0"/>
          </a:p>
        </p:txBody>
      </p:sp>
      <p:sp>
        <p:nvSpPr>
          <p:cNvPr id="3" name="Content Placeholder 2"/>
          <p:cNvSpPr>
            <a:spLocks noGrp="1"/>
          </p:cNvSpPr>
          <p:nvPr>
            <p:ph idx="1"/>
          </p:nvPr>
        </p:nvSpPr>
        <p:spPr/>
        <p:txBody>
          <a:bodyPr/>
          <a:lstStyle/>
          <a:p>
            <a:r>
              <a:rPr lang="en-US" dirty="0" smtClean="0"/>
              <a:t>Whichever muscle is selected as motor for transfer</a:t>
            </a:r>
          </a:p>
          <a:p>
            <a:endParaRPr lang="en-US" dirty="0" smtClean="0"/>
          </a:p>
          <a:p>
            <a:r>
              <a:rPr lang="en-US" dirty="0" smtClean="0"/>
              <a:t>Pass </a:t>
            </a:r>
            <a:r>
              <a:rPr lang="en-US" dirty="0" err="1" smtClean="0"/>
              <a:t>palmar</a:t>
            </a:r>
            <a:r>
              <a:rPr lang="en-US" dirty="0" smtClean="0"/>
              <a:t> to axis of rotation of finger MP joint to achieve MP joint flexion</a:t>
            </a:r>
          </a:p>
          <a:p>
            <a:endParaRPr lang="en-US" dirty="0" smtClean="0"/>
          </a:p>
          <a:p>
            <a:r>
              <a:rPr lang="en-US" dirty="0" smtClean="0"/>
              <a:t>Done by passing transfer </a:t>
            </a:r>
            <a:r>
              <a:rPr lang="en-US" dirty="0" err="1" smtClean="0"/>
              <a:t>palmar</a:t>
            </a:r>
            <a:r>
              <a:rPr lang="en-US" dirty="0" smtClean="0"/>
              <a:t> to </a:t>
            </a:r>
            <a:r>
              <a:rPr lang="en-US" dirty="0" err="1" smtClean="0"/>
              <a:t>trnsverse</a:t>
            </a:r>
            <a:r>
              <a:rPr lang="en-US" dirty="0" smtClean="0"/>
              <a:t> metacarpal ligament.</a:t>
            </a:r>
          </a:p>
          <a:p>
            <a:endParaRPr lang="en-US" dirty="0"/>
          </a:p>
        </p:txBody>
      </p:sp>
      <p:sp>
        <p:nvSpPr>
          <p:cNvPr id="4" name="Down Arrow 3"/>
          <p:cNvSpPr/>
          <p:nvPr/>
        </p:nvSpPr>
        <p:spPr>
          <a:xfrm>
            <a:off x="4267200" y="2362200"/>
            <a:ext cx="332232" cy="673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343400" y="3352800"/>
            <a:ext cx="304800"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Various Methods-</a:t>
            </a:r>
          </a:p>
          <a:p>
            <a:pPr>
              <a:buNone/>
            </a:pPr>
            <a:r>
              <a:rPr lang="en-US" dirty="0" smtClean="0"/>
              <a:t>   FDS tendon transfer</a:t>
            </a:r>
          </a:p>
          <a:p>
            <a:pPr>
              <a:buNone/>
            </a:pPr>
            <a:r>
              <a:rPr lang="en-US" dirty="0" smtClean="0"/>
              <a:t>   Extensor </a:t>
            </a:r>
            <a:r>
              <a:rPr lang="en-US" dirty="0" err="1" smtClean="0"/>
              <a:t>Indicis</a:t>
            </a:r>
            <a:r>
              <a:rPr lang="en-US" dirty="0" smtClean="0"/>
              <a:t> </a:t>
            </a:r>
            <a:r>
              <a:rPr lang="en-US" dirty="0" err="1" smtClean="0"/>
              <a:t>Proprius</a:t>
            </a:r>
            <a:r>
              <a:rPr lang="en-US" dirty="0" smtClean="0"/>
              <a:t> &amp; EDM Transfer</a:t>
            </a:r>
          </a:p>
          <a:p>
            <a:pPr>
              <a:buNone/>
            </a:pPr>
            <a:r>
              <a:rPr lang="en-US" dirty="0" smtClean="0"/>
              <a:t>   ECRL Transfer</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Superficialis</a:t>
            </a:r>
            <a:r>
              <a:rPr lang="en-US" dirty="0" smtClean="0"/>
              <a:t> Tendon Transfer Technique &amp; modifications</a:t>
            </a:r>
            <a:endParaRPr lang="en-US" dirty="0"/>
          </a:p>
        </p:txBody>
      </p:sp>
      <p:sp>
        <p:nvSpPr>
          <p:cNvPr id="3" name="Content Placeholder 2"/>
          <p:cNvSpPr>
            <a:spLocks noGrp="1"/>
          </p:cNvSpPr>
          <p:nvPr>
            <p:ph idx="1"/>
          </p:nvPr>
        </p:nvSpPr>
        <p:spPr/>
        <p:txBody>
          <a:bodyPr>
            <a:normAutofit/>
          </a:bodyPr>
          <a:lstStyle/>
          <a:p>
            <a:r>
              <a:rPr lang="en-US" dirty="0" err="1" smtClean="0"/>
              <a:t>Stilles</a:t>
            </a:r>
            <a:r>
              <a:rPr lang="en-US" dirty="0" smtClean="0"/>
              <a:t> first described dynamic tendon transfer .</a:t>
            </a:r>
            <a:r>
              <a:rPr lang="en-US" b="1" dirty="0" smtClean="0"/>
              <a:t> </a:t>
            </a:r>
            <a:r>
              <a:rPr lang="en-US" dirty="0" smtClean="0"/>
              <a:t>Transferred one slip of each </a:t>
            </a:r>
            <a:r>
              <a:rPr lang="en-US" dirty="0" err="1" smtClean="0"/>
              <a:t>superficialis</a:t>
            </a:r>
            <a:r>
              <a:rPr lang="en-US" dirty="0" smtClean="0"/>
              <a:t> tendon into the corresponding extensor </a:t>
            </a:r>
            <a:r>
              <a:rPr lang="en-US" dirty="0" err="1" smtClean="0"/>
              <a:t>digitorum</a:t>
            </a:r>
            <a:r>
              <a:rPr lang="en-US" dirty="0" smtClean="0"/>
              <a:t> tendon over the proximal phalanx.</a:t>
            </a:r>
          </a:p>
          <a:p>
            <a:r>
              <a:rPr lang="en-US" dirty="0" err="1" smtClean="0"/>
              <a:t>Bunnell</a:t>
            </a:r>
            <a:r>
              <a:rPr lang="en-US" baseline="30000" dirty="0" smtClean="0"/>
              <a:t> </a:t>
            </a:r>
            <a:r>
              <a:rPr lang="en-US" dirty="0" smtClean="0"/>
              <a:t>modified their transfer by rerouting both slips of all the </a:t>
            </a:r>
            <a:r>
              <a:rPr lang="en-US" dirty="0" err="1" smtClean="0"/>
              <a:t>superficialis</a:t>
            </a:r>
            <a:r>
              <a:rPr lang="en-US" dirty="0" smtClean="0"/>
              <a:t> tendons through the </a:t>
            </a:r>
            <a:r>
              <a:rPr lang="en-US" dirty="0" err="1" smtClean="0"/>
              <a:t>lumbrical</a:t>
            </a:r>
            <a:r>
              <a:rPr lang="en-US" dirty="0" smtClean="0"/>
              <a:t> canals and anchoring them to both the radial and </a:t>
            </a:r>
            <a:r>
              <a:rPr lang="en-US" dirty="0" err="1" smtClean="0"/>
              <a:t>ulnar</a:t>
            </a:r>
            <a:r>
              <a:rPr lang="en-US" dirty="0" smtClean="0"/>
              <a:t> lateral bands of the extensor mechanism (Stiles-</a:t>
            </a:r>
            <a:r>
              <a:rPr lang="en-US" dirty="0" err="1" smtClean="0"/>
              <a:t>Bunnell</a:t>
            </a:r>
            <a:r>
              <a:rPr lang="en-US" dirty="0" smtClean="0"/>
              <a:t> procedure). Aim was to correct the claw deformity and restore MP abduction and adduction</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photo\IMG_0684.JPG"/>
          <p:cNvPicPr>
            <a:picLocks noGrp="1" noChangeAspect="1" noChangeArrowheads="1"/>
          </p:cNvPicPr>
          <p:nvPr>
            <p:ph idx="4294967295"/>
          </p:nvPr>
        </p:nvPicPr>
        <p:blipFill>
          <a:blip r:embed="rId2" cstate="print"/>
          <a:srcRect/>
          <a:stretch>
            <a:fillRect/>
          </a:stretch>
        </p:blipFill>
        <p:spPr bwMode="auto">
          <a:xfrm>
            <a:off x="0" y="1"/>
            <a:ext cx="9144000" cy="6857999"/>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smtClean="0"/>
              <a:t>Littler</a:t>
            </a:r>
            <a:r>
              <a:rPr lang="en-US" b="1" baseline="30000" dirty="0" smtClean="0"/>
              <a:t>_</a:t>
            </a:r>
            <a:r>
              <a:rPr lang="en-US" b="1" dirty="0" smtClean="0"/>
              <a:t>  </a:t>
            </a:r>
            <a:r>
              <a:rPr lang="en-US" dirty="0" smtClean="0"/>
              <a:t>modified the Stiles-</a:t>
            </a:r>
            <a:r>
              <a:rPr lang="en-US" dirty="0" err="1" smtClean="0"/>
              <a:t>Bunnell</a:t>
            </a:r>
            <a:r>
              <a:rPr lang="en-US" dirty="0" smtClean="0"/>
              <a:t> procedure by using only one </a:t>
            </a:r>
            <a:r>
              <a:rPr lang="en-US" dirty="0" err="1" smtClean="0"/>
              <a:t>superficialis</a:t>
            </a:r>
            <a:r>
              <a:rPr lang="en-US" dirty="0" smtClean="0"/>
              <a:t> tendon (usually the middle finger. The FDS of the middle finger is detached through an incision on the lateral side of the middle finger PIP joint, and its distal end is brought into a </a:t>
            </a:r>
            <a:r>
              <a:rPr lang="en-US" dirty="0" err="1" smtClean="0"/>
              <a:t>palmar</a:t>
            </a:r>
            <a:r>
              <a:rPr lang="en-US" dirty="0" smtClean="0"/>
              <a:t> incision and split lengthwise into four equal slips. One slip is passed through the </a:t>
            </a:r>
            <a:r>
              <a:rPr lang="en-US" dirty="0" err="1" smtClean="0"/>
              <a:t>lumbrical</a:t>
            </a:r>
            <a:r>
              <a:rPr lang="en-US" dirty="0" smtClean="0"/>
              <a:t> canal of each finger, </a:t>
            </a:r>
            <a:r>
              <a:rPr lang="en-US" dirty="0" err="1" smtClean="0"/>
              <a:t>palmar</a:t>
            </a:r>
            <a:r>
              <a:rPr lang="en-US" dirty="0" smtClean="0"/>
              <a:t> to the deep transverse metacarpal ligament, and is sutured onto the radial lateral band of the extensor apparatus </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  </a:t>
            </a:r>
            <a:r>
              <a:rPr lang="en-US" b="1" dirty="0" err="1" smtClean="0"/>
              <a:t>Burkhalter</a:t>
            </a:r>
            <a:r>
              <a:rPr lang="en-US" b="1" baseline="30000" dirty="0" smtClean="0"/>
              <a:t>_</a:t>
            </a:r>
            <a:r>
              <a:rPr lang="en-US" b="1" dirty="0" smtClean="0"/>
              <a:t> </a:t>
            </a:r>
            <a:r>
              <a:rPr lang="en-US" dirty="0" smtClean="0"/>
              <a:t>Inserted the </a:t>
            </a:r>
            <a:r>
              <a:rPr lang="en-US" dirty="0" err="1" smtClean="0"/>
              <a:t>superficialis</a:t>
            </a:r>
            <a:r>
              <a:rPr lang="en-US" dirty="0" smtClean="0"/>
              <a:t> slips onto the proximal phalanx in patients with traumatic </a:t>
            </a:r>
            <a:r>
              <a:rPr lang="en-US" dirty="0" err="1" smtClean="0"/>
              <a:t>ulnar</a:t>
            </a:r>
            <a:r>
              <a:rPr lang="en-US" dirty="0" smtClean="0"/>
              <a:t> nerve palsy to avoid the risk of PIP joint hyperextension, which may occur when the transfer is attached to the lateral band of the extensor apparatus</a:t>
            </a:r>
          </a:p>
          <a:p>
            <a:r>
              <a:rPr lang="en-US" b="1" dirty="0" smtClean="0"/>
              <a:t>Riordan</a:t>
            </a:r>
            <a:r>
              <a:rPr lang="en-US" b="1" baseline="30000" dirty="0" smtClean="0"/>
              <a:t>_</a:t>
            </a:r>
            <a:r>
              <a:rPr lang="en-US" b="1" dirty="0" smtClean="0"/>
              <a:t> </a:t>
            </a:r>
            <a:r>
              <a:rPr lang="en-US" dirty="0" smtClean="0"/>
              <a:t>Recommended attaching the tendon slips to the A1 pulley if the PIP joints are lax and </a:t>
            </a:r>
            <a:r>
              <a:rPr lang="en-US" dirty="0" err="1" smtClean="0"/>
              <a:t>hyperextended</a:t>
            </a:r>
            <a:r>
              <a:rPr lang="en-US" dirty="0" smtClean="0"/>
              <a:t> </a:t>
            </a:r>
          </a:p>
          <a:p>
            <a:r>
              <a:rPr lang="en-US" b="1" dirty="0" err="1" smtClean="0"/>
              <a:t>Zancolli</a:t>
            </a:r>
            <a:r>
              <a:rPr lang="en-US" b="1" baseline="30000" dirty="0" smtClean="0"/>
              <a:t>_</a:t>
            </a:r>
            <a:r>
              <a:rPr lang="en-US" b="1" dirty="0" smtClean="0"/>
              <a:t> </a:t>
            </a:r>
            <a:r>
              <a:rPr lang="en-US" dirty="0" smtClean="0"/>
              <a:t>looped the tendon slips beneath the entire A1 pulleys (lasso technique</a:t>
            </a:r>
            <a:r>
              <a:rPr lang="en-US" b="1" dirty="0" smtClean="0"/>
              <a:t>). </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Omer</a:t>
            </a:r>
            <a:r>
              <a:rPr lang="en-US" baseline="30000" dirty="0" smtClean="0"/>
              <a:t>_</a:t>
            </a:r>
            <a:r>
              <a:rPr lang="en-US" dirty="0" smtClean="0"/>
              <a:t> Preferred the A2 pulley over the A1 pulley  as the insertion site to increase the force of MP flexion.</a:t>
            </a:r>
          </a:p>
          <a:p>
            <a:r>
              <a:rPr lang="en-US" b="1" dirty="0" smtClean="0"/>
              <a:t>Anderson and Oberlin</a:t>
            </a:r>
            <a:r>
              <a:rPr lang="en-US" b="1" baseline="30000" dirty="0" smtClean="0"/>
              <a:t>_</a:t>
            </a:r>
            <a:r>
              <a:rPr lang="en-US" b="1" dirty="0" smtClean="0"/>
              <a:t> </a:t>
            </a:r>
            <a:r>
              <a:rPr lang="en-US" dirty="0" smtClean="0"/>
              <a:t>Performed “extended pulley insertions,” looping a slip of the </a:t>
            </a:r>
            <a:r>
              <a:rPr lang="en-US" dirty="0" err="1" smtClean="0"/>
              <a:t>superficialis</a:t>
            </a:r>
            <a:r>
              <a:rPr lang="en-US" dirty="0" smtClean="0"/>
              <a:t> tendon around both the A1 and the proximal portion of the A2 (A2a) pulleys in each finger</a:t>
            </a:r>
          </a:p>
          <a:p>
            <a:r>
              <a:rPr lang="en-US" b="1" dirty="0" smtClean="0"/>
              <a:t>Shah</a:t>
            </a:r>
            <a:r>
              <a:rPr lang="en-US" b="1" baseline="30000" dirty="0" smtClean="0"/>
              <a:t>_</a:t>
            </a:r>
            <a:r>
              <a:rPr lang="en-US" b="1" dirty="0" smtClean="0"/>
              <a:t> </a:t>
            </a:r>
            <a:r>
              <a:rPr lang="en-US" dirty="0" smtClean="0"/>
              <a:t>Modified the </a:t>
            </a:r>
            <a:r>
              <a:rPr lang="en-US" dirty="0" err="1" smtClean="0"/>
              <a:t>superficialis</a:t>
            </a:r>
            <a:r>
              <a:rPr lang="en-US" dirty="0" smtClean="0"/>
              <a:t> transfer and addressed only clawing of the ring and little fingers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630363"/>
            <a:ext cx="8229600" cy="4389437"/>
          </a:xfrm>
        </p:spPr>
        <p:txBody>
          <a:bodyPr>
            <a:normAutofit lnSpcReduction="10000"/>
          </a:bodyPr>
          <a:lstStyle/>
          <a:p>
            <a:r>
              <a:rPr lang="en-US" b="1" dirty="0" smtClean="0"/>
              <a:t>FOREARM</a:t>
            </a:r>
            <a:r>
              <a:rPr lang="en-US" dirty="0" smtClean="0"/>
              <a:t>-   descends on medial side of forearm, lying on FDP. Proximally , it is covered by FCU; its distal half lies lateral to the muscle and is covered only by skin and fascia.</a:t>
            </a:r>
          </a:p>
          <a:p>
            <a:r>
              <a:rPr lang="en-US" dirty="0" smtClean="0"/>
              <a:t>In the upper 1/3</a:t>
            </a:r>
            <a:r>
              <a:rPr lang="en-US" baseline="30000" dirty="0" smtClean="0"/>
              <a:t>rd</a:t>
            </a:r>
            <a:r>
              <a:rPr lang="en-US" dirty="0" smtClean="0"/>
              <a:t> , nerve is distant from </a:t>
            </a:r>
            <a:r>
              <a:rPr lang="en-US" dirty="0" err="1" smtClean="0"/>
              <a:t>ulnar</a:t>
            </a:r>
            <a:r>
              <a:rPr lang="en-US" dirty="0" smtClean="0"/>
              <a:t> artery but distally, it comes to lie close to medial side of artery.</a:t>
            </a:r>
          </a:p>
          <a:p>
            <a:r>
              <a:rPr lang="en-US" dirty="0" smtClean="0"/>
              <a:t>About 5 cm proximal to the wrist, it gives off a dorsal branch which continues distally into the hand, anterior to flexor </a:t>
            </a:r>
            <a:r>
              <a:rPr lang="en-US" dirty="0" err="1" smtClean="0"/>
              <a:t>retinaculum</a:t>
            </a:r>
            <a:r>
              <a:rPr lang="en-US" dirty="0" smtClean="0"/>
              <a:t> on the lateral side of </a:t>
            </a:r>
            <a:r>
              <a:rPr lang="en-US" dirty="0" err="1" smtClean="0"/>
              <a:t>pisiform</a:t>
            </a:r>
            <a:r>
              <a:rPr lang="en-US" dirty="0" smtClean="0"/>
              <a:t> and </a:t>
            </a:r>
            <a:r>
              <a:rPr lang="en-US" dirty="0" err="1" smtClean="0"/>
              <a:t>posteromedial</a:t>
            </a:r>
            <a:r>
              <a:rPr lang="en-US" dirty="0" smtClean="0"/>
              <a:t> to the </a:t>
            </a:r>
            <a:r>
              <a:rPr lang="en-US" dirty="0" err="1" smtClean="0"/>
              <a:t>ulnar</a:t>
            </a:r>
            <a:r>
              <a:rPr lang="en-US" dirty="0" smtClean="0"/>
              <a:t> artery. </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a:xfrm>
            <a:off x="381000" y="0"/>
            <a:ext cx="8305800" cy="1325563"/>
          </a:xfrm>
        </p:spPr>
        <p:txBody>
          <a:bodyPr/>
          <a:lstStyle/>
          <a:p>
            <a:r>
              <a:rPr lang="en-US" sz="4000"/>
              <a:t>	HIGH ULNAR NERVE PALSY </a:t>
            </a:r>
          </a:p>
        </p:txBody>
      </p:sp>
      <p:sp>
        <p:nvSpPr>
          <p:cNvPr id="48133" name="Rectangle 5"/>
          <p:cNvSpPr>
            <a:spLocks noGrp="1" noChangeArrowheads="1"/>
          </p:cNvSpPr>
          <p:nvPr>
            <p:ph type="body" sz="half" idx="1"/>
          </p:nvPr>
        </p:nvSpPr>
        <p:spPr/>
        <p:txBody>
          <a:bodyPr/>
          <a:lstStyle/>
          <a:p>
            <a:pPr marL="533400" indent="-533400">
              <a:buClr>
                <a:schemeClr val="tx1"/>
              </a:buClr>
              <a:buFont typeface="Wingdings" pitchFamily="2" charset="2"/>
              <a:buChar char="q"/>
            </a:pPr>
            <a:r>
              <a:rPr lang="en-US"/>
              <a:t> </a:t>
            </a:r>
            <a:r>
              <a:rPr lang="en-US" b="1"/>
              <a:t>DISTAL FINGER FLEXION RING &amp; LITTLE FINGER</a:t>
            </a:r>
            <a:r>
              <a:rPr lang="en-US"/>
              <a:t/>
            </a:r>
            <a:br>
              <a:rPr lang="en-US"/>
            </a:br>
            <a:r>
              <a:rPr lang="en-US"/>
              <a:t/>
            </a:r>
            <a:br>
              <a:rPr lang="en-US"/>
            </a:br>
            <a:r>
              <a:rPr lang="en-US"/>
              <a:t>FDP (long) tenodesed to FDP of ring &amp;little finger with tenodeses of distal IP joints in ring &amp;little finger</a:t>
            </a:r>
          </a:p>
        </p:txBody>
      </p:sp>
      <p:pic>
        <p:nvPicPr>
          <p:cNvPr id="48134" name="Picture 6"/>
          <p:cNvPicPr>
            <a:picLocks noGrp="1" noChangeAspect="1" noChangeArrowheads="1"/>
          </p:cNvPicPr>
          <p:nvPr>
            <p:ph type="body" sz="half" idx="2"/>
          </p:nvPr>
        </p:nvPicPr>
        <p:blipFill>
          <a:blip r:embed="rId2" cstate="print"/>
          <a:srcRect/>
          <a:stretch>
            <a:fillRect/>
          </a:stretch>
        </p:blipFill>
        <p:spPr>
          <a:xfrm>
            <a:off x="4573588" y="1600200"/>
            <a:ext cx="4037012" cy="4530725"/>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000"/>
              <a:t>HIGH ULNAR NERVE PALSY (CONT.)</a:t>
            </a:r>
          </a:p>
        </p:txBody>
      </p:sp>
      <p:sp>
        <p:nvSpPr>
          <p:cNvPr id="51203" name="Rectangle 3"/>
          <p:cNvSpPr>
            <a:spLocks noGrp="1" noChangeArrowheads="1"/>
          </p:cNvSpPr>
          <p:nvPr>
            <p:ph type="body" idx="1"/>
          </p:nvPr>
        </p:nvSpPr>
        <p:spPr/>
        <p:txBody>
          <a:bodyPr>
            <a:normAutofit lnSpcReduction="10000"/>
          </a:bodyPr>
          <a:lstStyle/>
          <a:p>
            <a:r>
              <a:rPr lang="en-US" sz="2800" b="1"/>
              <a:t>WRIST FLEXION - ULNAR SIDE</a:t>
            </a:r>
            <a:r>
              <a:rPr lang="en-US" sz="2800"/>
              <a:t>:</a:t>
            </a:r>
            <a:br>
              <a:rPr lang="en-US" sz="2800"/>
            </a:br>
            <a:r>
              <a:rPr lang="en-US" sz="2800"/>
              <a:t>	FCR to insertion of FCU or</a:t>
            </a:r>
            <a:br>
              <a:rPr lang="en-US" sz="2800"/>
            </a:br>
            <a:r>
              <a:rPr lang="en-US" sz="2800"/>
              <a:t>	PL to insertion of FCU</a:t>
            </a:r>
            <a:br>
              <a:rPr lang="en-US" sz="2800"/>
            </a:br>
            <a:r>
              <a:rPr lang="en-US" sz="2800"/>
              <a:t/>
            </a:r>
            <a:br>
              <a:rPr lang="en-US" sz="2800"/>
            </a:br>
            <a:endParaRPr lang="en-US" sz="2800"/>
          </a:p>
          <a:p>
            <a:r>
              <a:rPr lang="en-US" sz="2800" b="1"/>
              <a:t>VOLAR SENSIBILITY FOR FINGERS</a:t>
            </a:r>
            <a:r>
              <a:rPr lang="en-US" sz="2800"/>
              <a:t>:</a:t>
            </a:r>
            <a:br>
              <a:rPr lang="en-US" sz="2800"/>
            </a:br>
            <a:r>
              <a:rPr lang="en-US" sz="2800"/>
              <a:t>	proximal median digital nerve 	translocated to distal ulnar nerve</a:t>
            </a:r>
            <a:br>
              <a:rPr lang="en-US" sz="2800"/>
            </a:br>
            <a:r>
              <a:rPr lang="en-US" sz="2800"/>
              <a:t/>
            </a:r>
            <a:br>
              <a:rPr lang="en-US" sz="2800"/>
            </a:br>
            <a:r>
              <a:rPr lang="en-US" sz="2800"/>
              <a:t>	free/vascularized nerve graft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r>
              <a:rPr lang="en-US" dirty="0" err="1" smtClean="0"/>
              <a:t>Ulnar</a:t>
            </a:r>
            <a:r>
              <a:rPr lang="en-US" dirty="0" smtClean="0"/>
              <a:t> nerve then passes deep to the superficial part of </a:t>
            </a:r>
            <a:r>
              <a:rPr lang="en-US" dirty="0" err="1" smtClean="0"/>
              <a:t>retinaculum</a:t>
            </a:r>
            <a:r>
              <a:rPr lang="en-US" dirty="0" smtClean="0"/>
              <a:t> (in </a:t>
            </a:r>
            <a:r>
              <a:rPr lang="en-US" dirty="0" err="1" smtClean="0"/>
              <a:t>Guyon’s</a:t>
            </a:r>
            <a:r>
              <a:rPr lang="en-US" dirty="0" smtClean="0"/>
              <a:t> canal) with the artery and divides into superficial and deep terminal branches.</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BRANCHES</a:t>
            </a:r>
            <a:endParaRPr lang="en-US" dirty="0"/>
          </a:p>
        </p:txBody>
      </p:sp>
      <p:sp>
        <p:nvSpPr>
          <p:cNvPr id="3" name="Content Placeholder 2"/>
          <p:cNvSpPr>
            <a:spLocks noGrp="1"/>
          </p:cNvSpPr>
          <p:nvPr>
            <p:ph idx="1"/>
          </p:nvPr>
        </p:nvSpPr>
        <p:spPr>
          <a:xfrm>
            <a:off x="457200" y="1981200"/>
            <a:ext cx="8229600" cy="4389120"/>
          </a:xfrm>
        </p:spPr>
        <p:txBody>
          <a:bodyPr>
            <a:normAutofit lnSpcReduction="10000"/>
          </a:bodyPr>
          <a:lstStyle/>
          <a:p>
            <a:r>
              <a:rPr lang="en-US" b="1" dirty="0" smtClean="0"/>
              <a:t>ARM-</a:t>
            </a:r>
            <a:r>
              <a:rPr lang="en-US" dirty="0" smtClean="0"/>
              <a:t>  No branches in the arm.</a:t>
            </a:r>
          </a:p>
          <a:p>
            <a:r>
              <a:rPr lang="en-US" b="1" dirty="0" smtClean="0"/>
              <a:t>FOREARM</a:t>
            </a:r>
            <a:r>
              <a:rPr lang="en-US" dirty="0" smtClean="0"/>
              <a:t>-</a:t>
            </a:r>
          </a:p>
          <a:p>
            <a:pPr>
              <a:buNone/>
            </a:pPr>
            <a:r>
              <a:rPr lang="en-US" dirty="0" smtClean="0"/>
              <a:t>   </a:t>
            </a:r>
            <a:r>
              <a:rPr lang="en-US" b="1" dirty="0" smtClean="0"/>
              <a:t>Muscular Branches- </a:t>
            </a:r>
            <a:r>
              <a:rPr lang="en-US" dirty="0" smtClean="0"/>
              <a:t>Usually 2 muscular branches. They begin near elbow &amp; supply FCU and ,medial half of FDP(Little and Ring Finger).</a:t>
            </a:r>
          </a:p>
          <a:p>
            <a:pPr>
              <a:buNone/>
            </a:pPr>
            <a:endParaRPr lang="en-US" dirty="0" smtClean="0"/>
          </a:p>
          <a:p>
            <a:pPr>
              <a:buNone/>
            </a:pPr>
            <a:r>
              <a:rPr lang="en-US" dirty="0" smtClean="0"/>
              <a:t>   </a:t>
            </a:r>
            <a:r>
              <a:rPr lang="en-US" b="1" dirty="0" err="1" smtClean="0"/>
              <a:t>Palmar</a:t>
            </a:r>
            <a:r>
              <a:rPr lang="en-US" b="1" dirty="0" smtClean="0"/>
              <a:t> </a:t>
            </a:r>
            <a:r>
              <a:rPr lang="en-US" b="1" dirty="0" err="1" smtClean="0"/>
              <a:t>Cutaneous</a:t>
            </a:r>
            <a:r>
              <a:rPr lang="en-US" b="1" dirty="0" smtClean="0"/>
              <a:t> Branch- </a:t>
            </a:r>
            <a:r>
              <a:rPr lang="en-US" dirty="0" smtClean="0"/>
              <a:t>It arises about mid-forearm. Descends on </a:t>
            </a:r>
            <a:r>
              <a:rPr lang="en-US" dirty="0" err="1" smtClean="0"/>
              <a:t>ulnar</a:t>
            </a:r>
            <a:r>
              <a:rPr lang="en-US" dirty="0" smtClean="0"/>
              <a:t> artery, which it supplies, and then perforates deep fascia to end in the </a:t>
            </a:r>
            <a:r>
              <a:rPr lang="en-US" dirty="0" err="1" smtClean="0"/>
              <a:t>palmar</a:t>
            </a:r>
            <a:r>
              <a:rPr lang="en-US" dirty="0" smtClean="0"/>
              <a:t> skin, after communicating with the </a:t>
            </a:r>
            <a:r>
              <a:rPr lang="en-US" dirty="0" err="1" smtClean="0"/>
              <a:t>palmar</a:t>
            </a:r>
            <a:r>
              <a:rPr lang="en-US" dirty="0" smtClean="0"/>
              <a:t> branch of median nerve. </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dirty="0" smtClean="0"/>
              <a:t>BRANCHES IN HAND- </a:t>
            </a:r>
          </a:p>
          <a:p>
            <a:pPr>
              <a:buNone/>
            </a:pPr>
            <a:r>
              <a:rPr lang="en-US" b="1" dirty="0" smtClean="0"/>
              <a:t>   DORSAL BRANCH- </a:t>
            </a:r>
            <a:r>
              <a:rPr lang="en-US" dirty="0" smtClean="0"/>
              <a:t>It arises 5 cm proximal to the wrist. Passes distally and dorsally, deep to FCU, perforates the deep fascia, descends along the medial side of the back of wrist and hand and then divides into 2 or 3, dorsal digital nerves. </a:t>
            </a:r>
          </a:p>
          <a:p>
            <a:pPr>
              <a:buFont typeface="Wingdings" pitchFamily="2" charset="2"/>
              <a:buChar char="Ø"/>
            </a:pPr>
            <a:r>
              <a:rPr lang="en-US" dirty="0" smtClean="0"/>
              <a:t> 1</a:t>
            </a:r>
            <a:r>
              <a:rPr lang="en-US" baseline="30000" dirty="0" smtClean="0"/>
              <a:t>st</a:t>
            </a:r>
            <a:r>
              <a:rPr lang="en-US" dirty="0" smtClean="0"/>
              <a:t>  supplies the medial side of little finger.</a:t>
            </a:r>
          </a:p>
          <a:p>
            <a:pPr>
              <a:buFont typeface="Wingdings" pitchFamily="2" charset="2"/>
              <a:buChar char="Ø"/>
            </a:pPr>
            <a:r>
              <a:rPr lang="en-US" dirty="0" smtClean="0"/>
              <a:t>2</a:t>
            </a:r>
            <a:r>
              <a:rPr lang="en-US" baseline="30000" dirty="0" smtClean="0"/>
              <a:t>nd</a:t>
            </a:r>
            <a:r>
              <a:rPr lang="en-US" dirty="0" smtClean="0"/>
              <a:t> supplies adjoining sides of ring &amp; little finger.</a:t>
            </a:r>
          </a:p>
          <a:p>
            <a:pPr>
              <a:buFont typeface="Wingdings" pitchFamily="2" charset="2"/>
              <a:buChar char="Ø"/>
            </a:pPr>
            <a:r>
              <a:rPr lang="en-US" dirty="0" smtClean="0"/>
              <a:t>3</a:t>
            </a:r>
            <a:r>
              <a:rPr lang="en-US" baseline="30000" dirty="0" smtClean="0"/>
              <a:t>rd</a:t>
            </a:r>
            <a:r>
              <a:rPr lang="en-US" dirty="0" smtClean="0"/>
              <a:t> when present supplies adjoining sides of ring &amp; middle finger.</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503</TotalTime>
  <Words>2106</Words>
  <Application>Microsoft Office PowerPoint</Application>
  <PresentationFormat>On-screen Show (4:3)</PresentationFormat>
  <Paragraphs>222</Paragraphs>
  <Slides>107</Slides>
  <Notes>0</Notes>
  <HiddenSlides>1</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Flow</vt:lpstr>
      <vt:lpstr>ULNAR NERVE INJURY</vt:lpstr>
      <vt:lpstr>ANATOMY</vt:lpstr>
      <vt:lpstr>            ULNAR NERVE</vt:lpstr>
      <vt:lpstr>Course</vt:lpstr>
      <vt:lpstr>Slide 5</vt:lpstr>
      <vt:lpstr>Slide 6</vt:lpstr>
      <vt:lpstr>Slide 7</vt:lpstr>
      <vt:lpstr>BRANCHES</vt:lpstr>
      <vt:lpstr>Slide 9</vt:lpstr>
      <vt:lpstr>Slide 10</vt:lpstr>
      <vt:lpstr>Slide 11</vt:lpstr>
      <vt:lpstr>Slide 12</vt:lpstr>
      <vt:lpstr>Slide 13</vt:lpstr>
      <vt:lpstr>ANAMALOUS NEURAL PATTERN</vt:lpstr>
      <vt:lpstr>ETIOLOGY</vt:lpstr>
      <vt:lpstr>         CLASSIFICATION</vt:lpstr>
      <vt:lpstr>            LOW NERVE INJURY</vt:lpstr>
      <vt:lpstr>         HIGH NERVE INJURY</vt:lpstr>
      <vt:lpstr>      PATTERN OF PARALYSIS</vt:lpstr>
      <vt:lpstr>Slide 20</vt:lpstr>
      <vt:lpstr>Slide 21</vt:lpstr>
      <vt:lpstr>Slide 22</vt:lpstr>
      <vt:lpstr>Slide 23</vt:lpstr>
      <vt:lpstr>FUNCTIONAL LOSS</vt:lpstr>
      <vt:lpstr>Slide 25</vt:lpstr>
      <vt:lpstr>Slide 26</vt:lpstr>
      <vt:lpstr>Slide 27</vt:lpstr>
      <vt:lpstr>Wartenberg’s sign: </vt:lpstr>
      <vt:lpstr>Slide 29</vt:lpstr>
      <vt:lpstr>Slide 30</vt:lpstr>
      <vt:lpstr>Slide 31</vt:lpstr>
      <vt:lpstr>MANAGEMENT</vt:lpstr>
      <vt:lpstr>Plan for open nerve injury</vt:lpstr>
      <vt:lpstr>Slide 34</vt:lpstr>
      <vt:lpstr>Consideration before surgical intervention</vt:lpstr>
      <vt:lpstr>Principles of nerve repair</vt:lpstr>
      <vt:lpstr>Principles of nerve repair</vt:lpstr>
      <vt:lpstr>Principles of nerve repair</vt:lpstr>
      <vt:lpstr>Treatment options</vt:lpstr>
      <vt:lpstr>Treatment options</vt:lpstr>
      <vt:lpstr>Epineural repair</vt:lpstr>
      <vt:lpstr>Slide 42</vt:lpstr>
      <vt:lpstr>EARLY TENDON TRANSFER</vt:lpstr>
      <vt:lpstr>INTERNAL SPLINTAGE</vt:lpstr>
      <vt:lpstr>DIAGRAMS</vt:lpstr>
      <vt:lpstr>LATE TENDON TRANSFER          Low ulnar nerve palsy</vt:lpstr>
      <vt:lpstr>Proximal phalanx power flexion &amp; integration of MP &amp;IP Motion </vt:lpstr>
      <vt:lpstr>Thumb index tip pinch</vt:lpstr>
      <vt:lpstr>MC transverse arch &amp; adduction for little finger</vt:lpstr>
      <vt:lpstr>                CLAW HAND</vt:lpstr>
      <vt:lpstr> REPAIR OF CLAW HAND</vt:lpstr>
      <vt:lpstr>Slide 52</vt:lpstr>
      <vt:lpstr>DYNAMIC TENDON TRANSFER</vt:lpstr>
      <vt:lpstr>Slide 54</vt:lpstr>
      <vt:lpstr>Superficialis Tendon Transfer Technique &amp; modifications</vt:lpstr>
      <vt:lpstr>Slide 56</vt:lpstr>
      <vt:lpstr>Slide 57</vt:lpstr>
      <vt:lpstr>Slide 58</vt:lpstr>
      <vt:lpstr>Slide 59</vt:lpstr>
      <vt:lpstr> HIGH ULNAR NERVE PALSY </vt:lpstr>
      <vt:lpstr>HIGH ULNAR NERVE PALSY (CONT.)</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ULNAR NERVE INJURY</dc:title>
  <dc:creator>admin</dc:creator>
  <cp:lastModifiedBy>User</cp:lastModifiedBy>
  <cp:revision>52</cp:revision>
  <dcterms:created xsi:type="dcterms:W3CDTF">2006-08-16T00:00:00Z</dcterms:created>
  <dcterms:modified xsi:type="dcterms:W3CDTF">2020-08-20T05:15:55Z</dcterms:modified>
</cp:coreProperties>
</file>