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65" r:id="rId4"/>
    <p:sldId id="257" r:id="rId5"/>
    <p:sldId id="258" r:id="rId6"/>
    <p:sldId id="259" r:id="rId7"/>
    <p:sldId id="288" r:id="rId8"/>
    <p:sldId id="260" r:id="rId9"/>
    <p:sldId id="261" r:id="rId10"/>
    <p:sldId id="262" r:id="rId11"/>
    <p:sldId id="263" r:id="rId12"/>
    <p:sldId id="285" r:id="rId13"/>
    <p:sldId id="286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9" r:id="rId35"/>
    <p:sldId id="291" r:id="rId36"/>
    <p:sldId id="292" r:id="rId37"/>
    <p:sldId id="293" r:id="rId38"/>
    <p:sldId id="294" r:id="rId39"/>
    <p:sldId id="295" r:id="rId40"/>
    <p:sldId id="28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8" autoAdjust="0"/>
  </p:normalViewPr>
  <p:slideViewPr>
    <p:cSldViewPr>
      <p:cViewPr>
        <p:scale>
          <a:sx n="76" d="100"/>
          <a:sy n="76" d="100"/>
        </p:scale>
        <p:origin x="-3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199B-2C78-46F5-9BD8-D9AB7B4C586B}" type="datetimeFigureOut">
              <a:rPr lang="en-US" smtClean="0"/>
              <a:pPr/>
              <a:t>06/05/2014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5EE0C-BC45-4760-93F2-BBEEA40438C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jmg.bmj.com/search?author1=R+J+E+Pennings&amp;sortspec=date&amp;submit=Submit" TargetMode="External"/><Relationship Id="rId13" Type="http://schemas.openxmlformats.org/officeDocument/2006/relationships/hyperlink" Target="http://jmg.bmj.com/search?author1=G+Van+Camp&amp;sortspec=date&amp;submit=Submit" TargetMode="External"/><Relationship Id="rId3" Type="http://schemas.openxmlformats.org/officeDocument/2006/relationships/hyperlink" Target="http://jmg.bmj.com/content/41/6/450.full" TargetMode="External"/><Relationship Id="rId7" Type="http://schemas.openxmlformats.org/officeDocument/2006/relationships/hyperlink" Target="http://jmg.bmj.com/search?author1=P+N%C3%BCrnberg&amp;sortspec=date&amp;submit=Submit" TargetMode="External"/><Relationship Id="rId12" Type="http://schemas.openxmlformats.org/officeDocument/2006/relationships/hyperlink" Target="http://jmg.bmj.com/search?author1=R+J+H+Smith&amp;sortspec=date&amp;submit=Submit" TargetMode="External"/><Relationship Id="rId2" Type="http://schemas.openxmlformats.org/officeDocument/2006/relationships/hyperlink" Target="http://jmg.bmj.com/search?author1=K+Van+Den+Bogaert&amp;sortspec=date&amp;submit=Submi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jmg.bmj.com/search?author1=Y+Lee&amp;sortspec=date&amp;submit=Submit" TargetMode="External"/><Relationship Id="rId11" Type="http://schemas.openxmlformats.org/officeDocument/2006/relationships/hyperlink" Target="http://jmg.bmj.com/search?author1=C+W+R+J+Cremers&amp;sortspec=date&amp;submit=Submit" TargetMode="External"/><Relationship Id="rId5" Type="http://schemas.openxmlformats.org/officeDocument/2006/relationships/hyperlink" Target="http://jmg.bmj.com/search?author1=W+Chen&amp;sortspec=date&amp;submit=Submit" TargetMode="External"/><Relationship Id="rId10" Type="http://schemas.openxmlformats.org/officeDocument/2006/relationships/hyperlink" Target="http://jmg.bmj.com/search?author1=M+Thys&amp;sortspec=date&amp;submit=Submit" TargetMode="External"/><Relationship Id="rId4" Type="http://schemas.openxmlformats.org/officeDocument/2006/relationships/hyperlink" Target="http://jmg.bmj.com/search?author1=E+M+R+De+Leenheer&amp;sortspec=date&amp;submit=Submit" TargetMode="External"/><Relationship Id="rId9" Type="http://schemas.openxmlformats.org/officeDocument/2006/relationships/hyperlink" Target="http://jmg.bmj.com/search?author1=K+Vanderstraeten&amp;sortspec=date&amp;submit=Submit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Etiopathology</a:t>
            </a:r>
            <a:r>
              <a:rPr lang="en-US" dirty="0" smtClean="0"/>
              <a:t> of </a:t>
            </a:r>
            <a:r>
              <a:rPr lang="en-US" dirty="0" err="1" smtClean="0"/>
              <a:t>otosclerosis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Bone of </a:t>
            </a:r>
            <a:r>
              <a:rPr lang="en-US" dirty="0" err="1" smtClean="0"/>
              <a:t>otic</a:t>
            </a:r>
            <a:r>
              <a:rPr lang="en-US" dirty="0" smtClean="0"/>
              <a:t> capsule is unique.</a:t>
            </a:r>
          </a:p>
          <a:p>
            <a:r>
              <a:rPr lang="en-US" dirty="0" smtClean="0"/>
              <a:t>It undergoes very little </a:t>
            </a:r>
            <a:r>
              <a:rPr lang="en-US" dirty="0" err="1" smtClean="0"/>
              <a:t>remodelling</a:t>
            </a:r>
            <a:r>
              <a:rPr lang="en-US" dirty="0" smtClean="0"/>
              <a:t> and contains small regions of immature </a:t>
            </a:r>
            <a:r>
              <a:rPr lang="en-US" dirty="0" err="1" smtClean="0"/>
              <a:t>cartilagenous</a:t>
            </a:r>
            <a:r>
              <a:rPr lang="en-US" dirty="0" smtClean="0"/>
              <a:t> tissue called (****/***)                     </a:t>
            </a:r>
            <a:r>
              <a:rPr lang="en-US" u="sng" dirty="0" smtClean="0"/>
              <a:t>‘</a:t>
            </a:r>
            <a:r>
              <a:rPr lang="en-US" u="sng" dirty="0" err="1" smtClean="0"/>
              <a:t>globuli</a:t>
            </a:r>
            <a:r>
              <a:rPr lang="en-US" u="sng" dirty="0" smtClean="0"/>
              <a:t> </a:t>
            </a:r>
            <a:r>
              <a:rPr lang="en-US" u="sng" dirty="0" err="1" smtClean="0"/>
              <a:t>interossei</a:t>
            </a:r>
            <a:r>
              <a:rPr lang="en-US" u="sng" dirty="0" smtClean="0"/>
              <a:t>’.</a:t>
            </a:r>
          </a:p>
          <a:p>
            <a:endParaRPr lang="en-IN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571744"/>
            <a:ext cx="34480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(***/**) evidence suggest that </a:t>
            </a:r>
            <a:r>
              <a:rPr lang="en-US" dirty="0" err="1" smtClean="0"/>
              <a:t>otosclerosis</a:t>
            </a:r>
            <a:r>
              <a:rPr lang="en-US" dirty="0" smtClean="0"/>
              <a:t> is simply the process of bone </a:t>
            </a:r>
            <a:r>
              <a:rPr lang="en-US" dirty="0" err="1" smtClean="0"/>
              <a:t>modelling</a:t>
            </a:r>
            <a:r>
              <a:rPr lang="en-US" dirty="0" smtClean="0"/>
              <a:t> and  </a:t>
            </a:r>
            <a:r>
              <a:rPr lang="en-US" dirty="0" err="1" smtClean="0"/>
              <a:t>remodelling</a:t>
            </a:r>
            <a:r>
              <a:rPr lang="en-US" dirty="0" smtClean="0"/>
              <a:t>  within </a:t>
            </a:r>
            <a:r>
              <a:rPr lang="en-US" dirty="0" err="1" smtClean="0"/>
              <a:t>otic</a:t>
            </a:r>
            <a:r>
              <a:rPr lang="en-US" dirty="0" smtClean="0"/>
              <a:t> capsule.</a:t>
            </a:r>
          </a:p>
          <a:p>
            <a:r>
              <a:rPr lang="en-US" dirty="0" smtClean="0"/>
              <a:t>It appears distinct within the </a:t>
            </a:r>
            <a:r>
              <a:rPr lang="en-US" dirty="0" err="1" smtClean="0"/>
              <a:t>otic</a:t>
            </a:r>
            <a:r>
              <a:rPr lang="en-US" dirty="0" smtClean="0"/>
              <a:t> capsule on histological sections, as </a:t>
            </a:r>
            <a:r>
              <a:rPr lang="en-US" dirty="0" err="1" smtClean="0"/>
              <a:t>otic</a:t>
            </a:r>
            <a:r>
              <a:rPr lang="en-US" dirty="0" smtClean="0"/>
              <a:t> capsule undergoes minimal </a:t>
            </a:r>
            <a:r>
              <a:rPr lang="en-US" dirty="0" err="1" smtClean="0"/>
              <a:t>remodelling</a:t>
            </a:r>
            <a:r>
              <a:rPr lang="en-US" dirty="0" smtClean="0"/>
              <a:t> normally.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otosclerotic</a:t>
            </a:r>
            <a:r>
              <a:rPr lang="en-US" dirty="0" smtClean="0"/>
              <a:t> lesion consists of areas of </a:t>
            </a:r>
          </a:p>
          <a:p>
            <a:pPr>
              <a:buNone/>
            </a:pPr>
            <a:r>
              <a:rPr lang="en-US" dirty="0" smtClean="0"/>
              <a:t>Bone </a:t>
            </a:r>
            <a:r>
              <a:rPr lang="en-US" dirty="0" err="1" smtClean="0"/>
              <a:t>resorption</a:t>
            </a:r>
            <a:r>
              <a:rPr lang="en-US" dirty="0" smtClean="0"/>
              <a:t>, new bone formation,  vascular proliferation and connective tissue </a:t>
            </a:r>
            <a:r>
              <a:rPr lang="en-US" dirty="0" err="1" smtClean="0"/>
              <a:t>stroma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 Blue Mantle’– </a:t>
            </a:r>
          </a:p>
          <a:p>
            <a:r>
              <a:rPr lang="en-US" dirty="0" smtClean="0"/>
              <a:t>Earliest histological change.</a:t>
            </a:r>
          </a:p>
          <a:p>
            <a:r>
              <a:rPr lang="en-US" dirty="0" smtClean="0"/>
              <a:t>Areas of </a:t>
            </a:r>
            <a:r>
              <a:rPr lang="en-US" dirty="0" err="1" smtClean="0"/>
              <a:t>otic</a:t>
            </a:r>
            <a:r>
              <a:rPr lang="en-US" dirty="0" smtClean="0"/>
              <a:t> capsule that stain more basophilic than normal.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</a:t>
            </a:r>
            <a:r>
              <a:rPr lang="en-US" dirty="0" err="1" smtClean="0"/>
              <a:t>resorption</a:t>
            </a:r>
            <a:r>
              <a:rPr lang="en-US" dirty="0" smtClean="0"/>
              <a:t> of </a:t>
            </a:r>
            <a:r>
              <a:rPr lang="en-US" dirty="0" err="1" smtClean="0"/>
              <a:t>enchondral</a:t>
            </a:r>
            <a:r>
              <a:rPr lang="en-US" dirty="0" smtClean="0"/>
              <a:t> bone , increase in </a:t>
            </a:r>
            <a:r>
              <a:rPr lang="en-US" dirty="0" err="1" smtClean="0"/>
              <a:t>perivascular</a:t>
            </a:r>
            <a:r>
              <a:rPr lang="en-US" dirty="0" smtClean="0"/>
              <a:t> spaces , deposition of immature(woven) bone .</a:t>
            </a:r>
          </a:p>
          <a:p>
            <a:r>
              <a:rPr lang="en-US" dirty="0" smtClean="0"/>
              <a:t>With time </a:t>
            </a:r>
            <a:r>
              <a:rPr lang="en-US" dirty="0" err="1" smtClean="0"/>
              <a:t>remodelling</a:t>
            </a:r>
            <a:r>
              <a:rPr lang="en-US" dirty="0" smtClean="0"/>
              <a:t> occurs with mature (lamellar) bone.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</a:t>
            </a:r>
            <a:r>
              <a:rPr lang="en-US" dirty="0" err="1" smtClean="0"/>
              <a:t>resorption</a:t>
            </a:r>
            <a:r>
              <a:rPr lang="en-US" dirty="0" smtClean="0"/>
              <a:t> is mediated by </a:t>
            </a:r>
            <a:r>
              <a:rPr lang="en-US" dirty="0" err="1" smtClean="0"/>
              <a:t>osteoclasts</a:t>
            </a:r>
            <a:r>
              <a:rPr lang="en-US" dirty="0" smtClean="0"/>
              <a:t> .</a:t>
            </a:r>
          </a:p>
          <a:p>
            <a:r>
              <a:rPr lang="en-US" dirty="0" smtClean="0"/>
              <a:t>Process of deposition is mediated by </a:t>
            </a:r>
            <a:r>
              <a:rPr lang="en-US" dirty="0" err="1" smtClean="0"/>
              <a:t>osteoblasts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Proliferation of blood vessels is seen in active </a:t>
            </a:r>
            <a:r>
              <a:rPr lang="en-US" dirty="0" err="1" smtClean="0"/>
              <a:t>otosclerosis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Connective tissue </a:t>
            </a:r>
            <a:r>
              <a:rPr lang="en-US" dirty="0" err="1" smtClean="0"/>
              <a:t>stroma</a:t>
            </a:r>
            <a:r>
              <a:rPr lang="en-US" dirty="0" smtClean="0"/>
              <a:t> of </a:t>
            </a:r>
            <a:r>
              <a:rPr lang="en-US" dirty="0" err="1" smtClean="0"/>
              <a:t>histocytes</a:t>
            </a:r>
            <a:r>
              <a:rPr lang="en-US" dirty="0" smtClean="0"/>
              <a:t> and fibroblasts.</a:t>
            </a:r>
          </a:p>
          <a:p>
            <a:r>
              <a:rPr lang="en-US" dirty="0" smtClean="0"/>
              <a:t>Absence of acute inflammatory cells or </a:t>
            </a:r>
            <a:r>
              <a:rPr lang="en-US" dirty="0" err="1" smtClean="0"/>
              <a:t>polymorphonuclear</a:t>
            </a:r>
            <a:r>
              <a:rPr lang="en-US" dirty="0" smtClean="0"/>
              <a:t> cells. </a:t>
            </a:r>
          </a:p>
          <a:p>
            <a:r>
              <a:rPr lang="en-US" dirty="0" smtClean="0"/>
              <a:t>Other cells like </a:t>
            </a:r>
            <a:r>
              <a:rPr lang="en-US" dirty="0" err="1" smtClean="0"/>
              <a:t>osteocytes</a:t>
            </a:r>
            <a:r>
              <a:rPr lang="en-US" dirty="0" smtClean="0"/>
              <a:t> and bone lining cells may contribute to calcium flux.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</a:t>
            </a:r>
            <a:r>
              <a:rPr lang="en-US" dirty="0" err="1" smtClean="0"/>
              <a:t>remodelling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factors</a:t>
            </a:r>
          </a:p>
          <a:p>
            <a:r>
              <a:rPr lang="en-US" dirty="0" smtClean="0"/>
              <a:t>Cytokines</a:t>
            </a:r>
          </a:p>
          <a:p>
            <a:r>
              <a:rPr lang="en-US" dirty="0" err="1" smtClean="0"/>
              <a:t>Ecosanoids</a:t>
            </a:r>
            <a:endParaRPr lang="en-US" dirty="0" smtClean="0"/>
          </a:p>
          <a:p>
            <a:r>
              <a:rPr lang="en-US" dirty="0" smtClean="0"/>
              <a:t>Enzymes</a:t>
            </a:r>
          </a:p>
          <a:p>
            <a:r>
              <a:rPr lang="en-US" dirty="0" smtClean="0"/>
              <a:t>Free </a:t>
            </a:r>
            <a:r>
              <a:rPr lang="en-US" dirty="0" err="1" smtClean="0"/>
              <a:t>radicles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Failure of regulation of one or more factors.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Aetiological</a:t>
            </a:r>
            <a:r>
              <a:rPr lang="en-US" dirty="0" smtClean="0"/>
              <a:t> agents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mutation </a:t>
            </a:r>
          </a:p>
          <a:p>
            <a:r>
              <a:rPr lang="en-US" dirty="0" err="1" smtClean="0"/>
              <a:t>Measels</a:t>
            </a:r>
            <a:r>
              <a:rPr lang="en-US" dirty="0" smtClean="0"/>
              <a:t> virus infection </a:t>
            </a:r>
          </a:p>
          <a:p>
            <a:r>
              <a:rPr lang="en-US" dirty="0" smtClean="0"/>
              <a:t>Auto immunity</a:t>
            </a:r>
          </a:p>
          <a:p>
            <a:r>
              <a:rPr lang="en-US" dirty="0" smtClean="0"/>
              <a:t>Biochemical changes </a:t>
            </a:r>
          </a:p>
          <a:p>
            <a:pPr>
              <a:buNone/>
            </a:pPr>
            <a:r>
              <a:rPr lang="en-US" dirty="0" smtClean="0"/>
              <a:t> may be responsible for triggering failure of regulation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</a:t>
            </a:r>
            <a:r>
              <a:rPr lang="en-US" dirty="0" err="1" smtClean="0"/>
              <a:t>otosclerotic</a:t>
            </a:r>
            <a:r>
              <a:rPr lang="en-US" dirty="0" smtClean="0"/>
              <a:t> lesion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Area anterior to oval window 80-90%(****)</a:t>
            </a:r>
          </a:p>
          <a:p>
            <a:endParaRPr lang="en-US" dirty="0" smtClean="0"/>
          </a:p>
          <a:p>
            <a:r>
              <a:rPr lang="en-US" dirty="0" smtClean="0"/>
              <a:t>Round window niche -30%</a:t>
            </a:r>
          </a:p>
          <a:p>
            <a:endParaRPr lang="en-US" dirty="0" smtClean="0"/>
          </a:p>
          <a:p>
            <a:r>
              <a:rPr lang="en-US" dirty="0" smtClean="0"/>
              <a:t>Apical medial wall of labyrinth -15%</a:t>
            </a:r>
          </a:p>
          <a:p>
            <a:endParaRPr lang="en-US" dirty="0" smtClean="0"/>
          </a:p>
          <a:p>
            <a:r>
              <a:rPr lang="en-US" dirty="0" smtClean="0"/>
              <a:t>Stapes foot plate -12%</a:t>
            </a:r>
          </a:p>
          <a:p>
            <a:endParaRPr lang="en-US" dirty="0" smtClean="0"/>
          </a:p>
          <a:p>
            <a:r>
              <a:rPr lang="en-US" dirty="0" smtClean="0"/>
              <a:t>Posterior to oval window-5-10%                        (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sites involved 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In decreasing frequency…</a:t>
            </a:r>
          </a:p>
          <a:p>
            <a:endParaRPr lang="en-US" dirty="0" smtClean="0"/>
          </a:p>
          <a:p>
            <a:r>
              <a:rPr lang="en-US" dirty="0" smtClean="0"/>
              <a:t> Walls of Internal auditory canal</a:t>
            </a:r>
          </a:p>
          <a:p>
            <a:endParaRPr lang="en-US" dirty="0" smtClean="0"/>
          </a:p>
          <a:p>
            <a:r>
              <a:rPr lang="en-US" dirty="0" smtClean="0"/>
              <a:t>Around vestibular and cochlear aqueducts</a:t>
            </a:r>
          </a:p>
          <a:p>
            <a:endParaRPr lang="en-US" dirty="0" smtClean="0"/>
          </a:p>
          <a:p>
            <a:r>
              <a:rPr lang="en-US" dirty="0" smtClean="0"/>
              <a:t>Around semicircular canals ,</a:t>
            </a:r>
            <a:r>
              <a:rPr lang="en-US" dirty="0" err="1" smtClean="0"/>
              <a:t>malleus</a:t>
            </a:r>
            <a:r>
              <a:rPr lang="en-US" dirty="0" smtClean="0"/>
              <a:t>, </a:t>
            </a:r>
            <a:r>
              <a:rPr lang="en-US" dirty="0" err="1" smtClean="0"/>
              <a:t>incus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Otosclerosis</a:t>
            </a:r>
            <a:r>
              <a:rPr lang="en-US" dirty="0" smtClean="0"/>
              <a:t> is not seen in bones outside temporal bones(***)</a:t>
            </a:r>
          </a:p>
          <a:p>
            <a:r>
              <a:rPr lang="en-US" dirty="0" smtClean="0"/>
              <a:t>Usually bilateral</a:t>
            </a:r>
          </a:p>
          <a:p>
            <a:r>
              <a:rPr lang="en-US" dirty="0" smtClean="0"/>
              <a:t>Single or multiple foci </a:t>
            </a:r>
          </a:p>
          <a:p>
            <a:r>
              <a:rPr lang="en-US" dirty="0" smtClean="0"/>
              <a:t>Multiple foci unite to form extensive lesion</a:t>
            </a:r>
          </a:p>
          <a:p>
            <a:r>
              <a:rPr lang="en-US" dirty="0" smtClean="0"/>
              <a:t> Lumen of Facial canal ,lumen of internal auditory canal – never invaded 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of CHL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Stapes involvement can lead to a CHL ranging from 5-60 dB.</a:t>
            </a:r>
          </a:p>
          <a:p>
            <a:r>
              <a:rPr lang="en-US" dirty="0" smtClean="0"/>
              <a:t>Foci anterior to oval window – fibrous fixation of stapes—30 dB HL</a:t>
            </a:r>
          </a:p>
          <a:p>
            <a:r>
              <a:rPr lang="en-US" dirty="0" err="1" smtClean="0"/>
              <a:t>Localised</a:t>
            </a:r>
            <a:r>
              <a:rPr lang="en-US" dirty="0" smtClean="0"/>
              <a:t> bony fixation of stapes- 30-40 dB HL</a:t>
            </a:r>
          </a:p>
          <a:p>
            <a:r>
              <a:rPr lang="en-US" dirty="0" smtClean="0"/>
              <a:t>Diffuse bony </a:t>
            </a:r>
            <a:r>
              <a:rPr lang="en-US" dirty="0" err="1" smtClean="0"/>
              <a:t>ankylosis</a:t>
            </a:r>
            <a:r>
              <a:rPr lang="en-US" dirty="0" smtClean="0"/>
              <a:t> involving entire circumference of annular ligament  &gt; 40dB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Schwartze’s</a:t>
            </a:r>
            <a:r>
              <a:rPr lang="en-US" dirty="0" smtClean="0"/>
              <a:t>  sign—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cytokines, </a:t>
            </a:r>
            <a:r>
              <a:rPr lang="en-US" dirty="0" err="1" smtClean="0"/>
              <a:t>angiogenic</a:t>
            </a:r>
            <a:r>
              <a:rPr lang="en-US" dirty="0" smtClean="0"/>
              <a:t> factors , chemical mediators .</a:t>
            </a:r>
          </a:p>
          <a:p>
            <a:r>
              <a:rPr lang="en-US" dirty="0" smtClean="0"/>
              <a:t>Excessive </a:t>
            </a:r>
            <a:r>
              <a:rPr lang="en-US" dirty="0" err="1" smtClean="0"/>
              <a:t>vascularity</a:t>
            </a:r>
            <a:r>
              <a:rPr lang="en-US" dirty="0" smtClean="0"/>
              <a:t> within the mucosa over promontory &amp; oval  window  causes a red vascular blush visible on </a:t>
            </a:r>
            <a:r>
              <a:rPr lang="en-US" dirty="0" err="1" smtClean="0"/>
              <a:t>otoscopy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Otosclerotic</a:t>
            </a:r>
            <a:r>
              <a:rPr lang="en-US" dirty="0" smtClean="0"/>
              <a:t> lesion can invade oval window niche .(****)</a:t>
            </a:r>
          </a:p>
          <a:p>
            <a:r>
              <a:rPr lang="en-US" dirty="0" smtClean="0"/>
              <a:t>Complete obliteration of round window, (means stapes surgery will not help).</a:t>
            </a:r>
          </a:p>
          <a:p>
            <a:r>
              <a:rPr lang="en-US" dirty="0" smtClean="0"/>
              <a:t>It can be diagnosed by HRCT temporal bone</a:t>
            </a:r>
          </a:p>
          <a:p>
            <a:endParaRPr lang="en-IN" dirty="0"/>
          </a:p>
        </p:txBody>
      </p:sp>
      <p:pic>
        <p:nvPicPr>
          <p:cNvPr id="1026" name="Picture 2" descr="C:\Users\Dr.Cherry Roy\Desktop\back up scott brown\Scott-Brown’s Otorhinolaryngology, Head and Neck Surgery\Part 19 The ear, hearing and balance\Section B Clinical aspects\237 Conditions of the middle ear\237e Otosclerosis\237e.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214554"/>
            <a:ext cx="3905442" cy="28575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of </a:t>
            </a:r>
            <a:r>
              <a:rPr lang="en-US" dirty="0" err="1" smtClean="0"/>
              <a:t>sensorineural</a:t>
            </a:r>
            <a:r>
              <a:rPr lang="en-US" dirty="0" smtClean="0"/>
              <a:t> HL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 loss occurs when the lesion reaches the </a:t>
            </a:r>
            <a:r>
              <a:rPr lang="en-US" dirty="0" err="1" smtClean="0"/>
              <a:t>endosteum</a:t>
            </a:r>
            <a:r>
              <a:rPr lang="en-US" dirty="0" smtClean="0"/>
              <a:t> of  cochlea.</a:t>
            </a:r>
          </a:p>
          <a:p>
            <a:r>
              <a:rPr lang="en-US" dirty="0" smtClean="0"/>
              <a:t>Hyalinization of spiral ligament </a:t>
            </a:r>
          </a:p>
          <a:p>
            <a:r>
              <a:rPr lang="en-US" dirty="0" err="1" smtClean="0"/>
              <a:t>Fibrocytes</a:t>
            </a:r>
            <a:r>
              <a:rPr lang="en-US" dirty="0" smtClean="0"/>
              <a:t> in spiral ligament form channels  for flow of ions and metabolites and maintain ionic </a:t>
            </a:r>
            <a:r>
              <a:rPr lang="en-US" dirty="0" err="1" smtClean="0"/>
              <a:t>haemostasis</a:t>
            </a:r>
            <a:r>
              <a:rPr lang="en-US" dirty="0" smtClean="0"/>
              <a:t> of cochlea.</a:t>
            </a:r>
          </a:p>
          <a:p>
            <a:r>
              <a:rPr lang="en-US" dirty="0" err="1" smtClean="0"/>
              <a:t>Otosclerotic</a:t>
            </a:r>
            <a:r>
              <a:rPr lang="en-US" dirty="0" smtClean="0"/>
              <a:t> lesion --&gt;  diffuse cytokine --&gt; disrupt ion </a:t>
            </a:r>
            <a:r>
              <a:rPr lang="en-US" dirty="0" err="1" smtClean="0"/>
              <a:t>hemostasis</a:t>
            </a:r>
            <a:r>
              <a:rPr lang="en-US" dirty="0" smtClean="0"/>
              <a:t>--&gt; SN Loss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of vestibular 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specific dizziness or unsteadiness</a:t>
            </a:r>
          </a:p>
          <a:p>
            <a:r>
              <a:rPr lang="en-US" dirty="0" smtClean="0"/>
              <a:t>Recurrent attack of vertigo</a:t>
            </a:r>
          </a:p>
          <a:p>
            <a:r>
              <a:rPr lang="en-US" dirty="0" smtClean="0"/>
              <a:t>(***/**) study by </a:t>
            </a:r>
            <a:r>
              <a:rPr lang="en-US" dirty="0" err="1" smtClean="0"/>
              <a:t>Saim</a:t>
            </a:r>
            <a:r>
              <a:rPr lang="en-US" dirty="0" smtClean="0"/>
              <a:t> &amp; </a:t>
            </a:r>
            <a:r>
              <a:rPr lang="en-US" dirty="0" err="1" smtClean="0"/>
              <a:t>Nadol</a:t>
            </a:r>
            <a:r>
              <a:rPr lang="en-US" dirty="0" smtClean="0"/>
              <a:t>  </a:t>
            </a:r>
            <a:r>
              <a:rPr lang="en-US" baseline="30000" dirty="0" smtClean="0"/>
              <a:t>(1) </a:t>
            </a:r>
            <a:r>
              <a:rPr lang="en-US" dirty="0" smtClean="0"/>
              <a:t>  118 </a:t>
            </a:r>
            <a:r>
              <a:rPr lang="en-US" dirty="0" err="1" smtClean="0"/>
              <a:t>otosclerotic</a:t>
            </a:r>
            <a:r>
              <a:rPr lang="en-US" dirty="0" smtClean="0"/>
              <a:t> patients– </a:t>
            </a:r>
          </a:p>
          <a:p>
            <a:r>
              <a:rPr lang="en-US" dirty="0" err="1" smtClean="0"/>
              <a:t>Scarpa’s</a:t>
            </a:r>
            <a:r>
              <a:rPr lang="en-US" dirty="0" smtClean="0"/>
              <a:t> ganglion  cell count were less.</a:t>
            </a:r>
          </a:p>
          <a:p>
            <a:r>
              <a:rPr lang="en-US" dirty="0" smtClean="0"/>
              <a:t>Degeneration could be due to soluble  toxic substance released by </a:t>
            </a:r>
            <a:r>
              <a:rPr lang="en-US" dirty="0" err="1" smtClean="0"/>
              <a:t>otosclerotic</a:t>
            </a:r>
            <a:r>
              <a:rPr lang="en-US" dirty="0" smtClean="0"/>
              <a:t> bone or change in inner ear fluid.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Aetiology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predisposition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common among whites</a:t>
            </a:r>
          </a:p>
          <a:p>
            <a:r>
              <a:rPr lang="en-US" dirty="0" smtClean="0"/>
              <a:t>Less among </a:t>
            </a:r>
            <a:r>
              <a:rPr lang="en-US" dirty="0" err="1" smtClean="0"/>
              <a:t>asians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Rare among blacks</a:t>
            </a:r>
          </a:p>
          <a:p>
            <a:r>
              <a:rPr lang="en-US" dirty="0" smtClean="0"/>
              <a:t>Familial cases – monozygotic twins</a:t>
            </a:r>
          </a:p>
          <a:p>
            <a:r>
              <a:rPr lang="en-US" dirty="0" err="1" smtClean="0"/>
              <a:t>Spordiac</a:t>
            </a:r>
            <a:r>
              <a:rPr lang="en-US" dirty="0" smtClean="0"/>
              <a:t> cases , later birth order </a:t>
            </a:r>
          </a:p>
          <a:p>
            <a:r>
              <a:rPr lang="en-US" dirty="0" smtClean="0"/>
              <a:t>Defect in expression of COL 1A1 gene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scoring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****  systematic reviews, Meta analysis of RCT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Non –</a:t>
            </a:r>
            <a:r>
              <a:rPr lang="en-US" dirty="0" err="1" smtClean="0"/>
              <a:t>randomised</a:t>
            </a:r>
            <a:r>
              <a:rPr lang="en-US" dirty="0" smtClean="0"/>
              <a:t> 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Observational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Expert opinion 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 1A1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expression of COL1A1 gene .</a:t>
            </a:r>
          </a:p>
          <a:p>
            <a:r>
              <a:rPr lang="en-US" dirty="0" smtClean="0"/>
              <a:t>Association increases from 3 prime to 5 prime</a:t>
            </a:r>
          </a:p>
          <a:p>
            <a:r>
              <a:rPr lang="en-US" dirty="0" smtClean="0"/>
              <a:t>Similar to </a:t>
            </a:r>
            <a:r>
              <a:rPr lang="en-US" dirty="0" err="1" smtClean="0"/>
              <a:t>osteogenesis</a:t>
            </a:r>
            <a:r>
              <a:rPr lang="en-US" dirty="0" smtClean="0"/>
              <a:t> </a:t>
            </a:r>
            <a:r>
              <a:rPr lang="en-US" dirty="0" err="1" smtClean="0"/>
              <a:t>imperfecta</a:t>
            </a:r>
            <a:r>
              <a:rPr lang="en-US" dirty="0" smtClean="0"/>
              <a:t> type 1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measels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Ultra structure and </a:t>
            </a:r>
            <a:r>
              <a:rPr lang="en-US" dirty="0" err="1" smtClean="0"/>
              <a:t>immunohistochemistry</a:t>
            </a:r>
            <a:r>
              <a:rPr lang="en-US" dirty="0" smtClean="0"/>
              <a:t> evidence .</a:t>
            </a:r>
          </a:p>
          <a:p>
            <a:r>
              <a:rPr lang="en-US" dirty="0" err="1" smtClean="0"/>
              <a:t>Measels</a:t>
            </a:r>
            <a:r>
              <a:rPr lang="en-US" dirty="0" smtClean="0"/>
              <a:t> like structure and </a:t>
            </a:r>
            <a:r>
              <a:rPr lang="en-US" dirty="0" err="1" smtClean="0"/>
              <a:t>antigenecity</a:t>
            </a:r>
            <a:r>
              <a:rPr lang="en-US" dirty="0" smtClean="0"/>
              <a:t> in active </a:t>
            </a:r>
            <a:r>
              <a:rPr lang="en-US" dirty="0" err="1" smtClean="0"/>
              <a:t>otosclerotic</a:t>
            </a:r>
            <a:r>
              <a:rPr lang="en-US" dirty="0" smtClean="0"/>
              <a:t> lesion.</a:t>
            </a:r>
          </a:p>
          <a:p>
            <a:r>
              <a:rPr lang="en-US" dirty="0" err="1" smtClean="0"/>
              <a:t>Measels</a:t>
            </a:r>
            <a:r>
              <a:rPr lang="en-US" dirty="0" smtClean="0"/>
              <a:t> RNA in  fresh footplate species.</a:t>
            </a:r>
          </a:p>
          <a:p>
            <a:r>
              <a:rPr lang="en-US" dirty="0" smtClean="0"/>
              <a:t>Elevated level of anti-</a:t>
            </a:r>
            <a:r>
              <a:rPr lang="en-US" dirty="0" err="1" smtClean="0"/>
              <a:t>measels</a:t>
            </a:r>
            <a:r>
              <a:rPr lang="en-US" dirty="0" smtClean="0"/>
              <a:t> antibody  in </a:t>
            </a:r>
            <a:r>
              <a:rPr lang="en-US" dirty="0" err="1" smtClean="0"/>
              <a:t>perilymph</a:t>
            </a:r>
            <a:r>
              <a:rPr lang="en-US" dirty="0" smtClean="0"/>
              <a:t> .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Autoimmune disease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Humoral</a:t>
            </a:r>
            <a:r>
              <a:rPr lang="en-US" dirty="0" smtClean="0"/>
              <a:t> autoimmunity  to type II collagen </a:t>
            </a:r>
          </a:p>
          <a:p>
            <a:r>
              <a:rPr lang="en-US" dirty="0" smtClean="0"/>
              <a:t> Elevated levels of Circulating  antibodies to type II collagen.</a:t>
            </a:r>
          </a:p>
          <a:p>
            <a:r>
              <a:rPr lang="en-US" dirty="0" err="1" smtClean="0"/>
              <a:t>Immunohistochemistry</a:t>
            </a:r>
            <a:r>
              <a:rPr lang="en-US" dirty="0" smtClean="0"/>
              <a:t>  of stapes foot plate shows  tissue bound </a:t>
            </a:r>
            <a:r>
              <a:rPr lang="en-US" dirty="0" err="1" smtClean="0"/>
              <a:t>Ig</a:t>
            </a:r>
            <a:r>
              <a:rPr lang="en-US" dirty="0" smtClean="0"/>
              <a:t>-G inactive lesions.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Biochemistry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dirty="0" err="1" smtClean="0"/>
              <a:t>mucopolysaccharide</a:t>
            </a:r>
            <a:r>
              <a:rPr lang="en-US" dirty="0" smtClean="0"/>
              <a:t> composition in fragments of stapes foot plate .</a:t>
            </a:r>
          </a:p>
          <a:p>
            <a:r>
              <a:rPr lang="en-US" dirty="0" smtClean="0"/>
              <a:t>Bone cells </a:t>
            </a:r>
            <a:r>
              <a:rPr lang="en-US" dirty="0" err="1" smtClean="0"/>
              <a:t>synthesise</a:t>
            </a:r>
            <a:r>
              <a:rPr lang="en-US" dirty="0" smtClean="0"/>
              <a:t> lesser amount of </a:t>
            </a:r>
            <a:r>
              <a:rPr lang="en-US" dirty="0" err="1" smtClean="0"/>
              <a:t>glycosaaminoglycans</a:t>
            </a:r>
            <a:r>
              <a:rPr lang="en-US" dirty="0" smtClean="0"/>
              <a:t>.   </a:t>
            </a:r>
          </a:p>
          <a:p>
            <a:pPr>
              <a:buNone/>
            </a:pPr>
            <a:r>
              <a:rPr lang="en-US" dirty="0" smtClean="0"/>
              <a:t>                                   ….. may be due to active </a:t>
            </a:r>
            <a:r>
              <a:rPr lang="en-US" dirty="0" err="1" smtClean="0"/>
              <a:t>remodelling</a:t>
            </a:r>
            <a:r>
              <a:rPr lang="en-US" dirty="0" smtClean="0"/>
              <a:t> process and an intrinsic factor for dev. of </a:t>
            </a:r>
            <a:r>
              <a:rPr lang="en-US" dirty="0" err="1" smtClean="0"/>
              <a:t>otosclerosis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1718197"/>
              </p:ext>
            </p:extLst>
          </p:nvPr>
        </p:nvGraphicFramePr>
        <p:xfrm>
          <a:off x="128344" y="-30480"/>
          <a:ext cx="79633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070"/>
                <a:gridCol w="2143140"/>
                <a:gridCol w="785818"/>
                <a:gridCol w="2024320"/>
                <a:gridCol w="1924032"/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fifth locus for </a:t>
                      </a:r>
                      <a:r>
                        <a:rPr lang="en-IN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otosclerosis</a:t>
                      </a: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IN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OTSC5</a:t>
                      </a: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maps to chromosome 3q22–24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 Van Den Bogaert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 M R De Leenheer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3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W Chen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4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 Lee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5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P Nürnberg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5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R J E Pennings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K Vanderstraeten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M Thys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C W R J Cremers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R J H Smith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4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fontAlgn="base"/>
                      <a:r>
                        <a:rPr lang="en-IN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G Van Camp</a:t>
                      </a:r>
                      <a:r>
                        <a:rPr lang="en-IN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endParaRPr lang="en-IN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Med Genet 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2004;</a:t>
                      </a: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:450-453 doi:10.1136/jmg.2004.018671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of new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otosclerosis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loci will increase the possibility of detecting the first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otosclerosis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-causing gene in the near future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Characterisation of these genes will give us increased knowledge regarding the underlying molecular pathway of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otosclerosis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of the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otic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capsule in general.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Q-1The part most commonly involved in </a:t>
            </a:r>
            <a:r>
              <a:rPr lang="en-US" dirty="0" err="1" smtClean="0"/>
              <a:t>otosclerosis</a:t>
            </a:r>
            <a:r>
              <a:rPr lang="en-US" dirty="0" smtClean="0"/>
              <a:t> is:</a:t>
            </a:r>
          </a:p>
          <a:p>
            <a:pPr>
              <a:buNone/>
            </a:pPr>
            <a:r>
              <a:rPr lang="en-US" dirty="0" smtClean="0"/>
              <a:t>A) oval window</a:t>
            </a:r>
          </a:p>
          <a:p>
            <a:pPr>
              <a:buNone/>
            </a:pPr>
            <a:r>
              <a:rPr lang="en-US" dirty="0" smtClean="0"/>
              <a:t>B) Round Window</a:t>
            </a:r>
          </a:p>
          <a:p>
            <a:pPr>
              <a:buNone/>
            </a:pPr>
            <a:r>
              <a:rPr lang="en-US" dirty="0" smtClean="0"/>
              <a:t>C) tympanic membrane</a:t>
            </a:r>
          </a:p>
          <a:p>
            <a:pPr>
              <a:buNone/>
            </a:pPr>
            <a:r>
              <a:rPr lang="en-US" dirty="0" smtClean="0"/>
              <a:t>D) </a:t>
            </a:r>
            <a:r>
              <a:rPr lang="en-US" dirty="0" err="1" smtClean="0"/>
              <a:t>Malleus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Q-2In majority of cases with </a:t>
            </a:r>
            <a:r>
              <a:rPr lang="en-US" dirty="0" err="1" smtClean="0"/>
              <a:t>otosclerosis</a:t>
            </a:r>
            <a:r>
              <a:rPr lang="en-US" dirty="0" smtClean="0"/>
              <a:t> the tympanic membrane is:</a:t>
            </a:r>
          </a:p>
          <a:p>
            <a:pPr>
              <a:buNone/>
            </a:pPr>
            <a:r>
              <a:rPr lang="en-US" dirty="0" smtClean="0"/>
              <a:t>A) steroids</a:t>
            </a:r>
          </a:p>
          <a:p>
            <a:pPr>
              <a:buNone/>
            </a:pPr>
            <a:r>
              <a:rPr lang="en-US" dirty="0" smtClean="0"/>
              <a:t>B) antibiotics</a:t>
            </a:r>
          </a:p>
          <a:p>
            <a:pPr>
              <a:buNone/>
            </a:pPr>
            <a:r>
              <a:rPr lang="en-US" dirty="0" smtClean="0"/>
              <a:t>C) fluorides</a:t>
            </a:r>
          </a:p>
          <a:p>
            <a:pPr>
              <a:buNone/>
            </a:pPr>
            <a:r>
              <a:rPr lang="en-US" dirty="0" smtClean="0"/>
              <a:t>D) vitamins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Schwartz sign is seen in:</a:t>
            </a:r>
          </a:p>
          <a:p>
            <a:pPr>
              <a:buNone/>
            </a:pPr>
            <a:r>
              <a:rPr lang="en-US" dirty="0" smtClean="0"/>
              <a:t>A) </a:t>
            </a:r>
            <a:r>
              <a:rPr lang="en-US" dirty="0" err="1" smtClean="0"/>
              <a:t>glomus</a:t>
            </a:r>
            <a:r>
              <a:rPr lang="en-US" dirty="0" smtClean="0"/>
              <a:t> </a:t>
            </a:r>
            <a:r>
              <a:rPr lang="en-US" dirty="0" err="1" smtClean="0"/>
              <a:t>jugulare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B) </a:t>
            </a:r>
            <a:r>
              <a:rPr lang="en-US" dirty="0" err="1" smtClean="0"/>
              <a:t>otosclerosis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C) </a:t>
            </a:r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</a:p>
          <a:p>
            <a:pPr>
              <a:buNone/>
            </a:pPr>
            <a:r>
              <a:rPr lang="en-US" dirty="0" smtClean="0"/>
              <a:t>D) acoustic </a:t>
            </a:r>
            <a:r>
              <a:rPr lang="en-US" dirty="0" err="1" smtClean="0"/>
              <a:t>neuroma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Most common site of initiation of </a:t>
            </a:r>
            <a:r>
              <a:rPr lang="en-US" dirty="0" err="1" smtClean="0"/>
              <a:t>otosclerosis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A) foot plate of stapes</a:t>
            </a:r>
          </a:p>
          <a:p>
            <a:pPr>
              <a:buNone/>
            </a:pPr>
            <a:r>
              <a:rPr lang="en-US" dirty="0" smtClean="0"/>
              <a:t>B) margins of stapes</a:t>
            </a:r>
          </a:p>
          <a:p>
            <a:pPr>
              <a:buNone/>
            </a:pPr>
            <a:r>
              <a:rPr lang="en-US" dirty="0" smtClean="0"/>
              <a:t>C) </a:t>
            </a:r>
            <a:r>
              <a:rPr lang="en-US" dirty="0" err="1" smtClean="0"/>
              <a:t>fissula</a:t>
            </a:r>
            <a:r>
              <a:rPr lang="en-US" dirty="0" smtClean="0"/>
              <a:t> </a:t>
            </a:r>
            <a:r>
              <a:rPr lang="en-US" dirty="0" err="1" smtClean="0"/>
              <a:t>antefenestrum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D) </a:t>
            </a:r>
            <a:r>
              <a:rPr lang="en-US" dirty="0" err="1" smtClean="0"/>
              <a:t>fissula</a:t>
            </a:r>
            <a:r>
              <a:rPr lang="en-US" dirty="0" smtClean="0"/>
              <a:t> post </a:t>
            </a:r>
            <a:r>
              <a:rPr lang="en-US" dirty="0" err="1" smtClean="0"/>
              <a:t>fenestrum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In majority of cases with </a:t>
            </a:r>
            <a:r>
              <a:rPr lang="en-US" dirty="0" err="1" smtClean="0"/>
              <a:t>otosclerosis</a:t>
            </a:r>
            <a:r>
              <a:rPr lang="en-US" dirty="0" smtClean="0"/>
              <a:t> the tympanic membrane is:</a:t>
            </a:r>
          </a:p>
          <a:p>
            <a:pPr>
              <a:buNone/>
            </a:pPr>
            <a:r>
              <a:rPr lang="en-US" dirty="0" smtClean="0"/>
              <a:t>A)Normal</a:t>
            </a:r>
          </a:p>
          <a:p>
            <a:pPr>
              <a:buNone/>
            </a:pPr>
            <a:r>
              <a:rPr lang="en-US" dirty="0" smtClean="0"/>
              <a:t>B) Flamingo Pink</a:t>
            </a:r>
          </a:p>
          <a:p>
            <a:pPr>
              <a:buNone/>
            </a:pPr>
            <a:r>
              <a:rPr lang="en-US" dirty="0" smtClean="0"/>
              <a:t>C) blue</a:t>
            </a:r>
          </a:p>
          <a:p>
            <a:pPr>
              <a:buNone/>
            </a:pPr>
            <a:r>
              <a:rPr lang="en-US" dirty="0" smtClean="0"/>
              <a:t>D) yellow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 it  is a </a:t>
            </a:r>
            <a:r>
              <a:rPr lang="en-US" dirty="0" err="1" smtClean="0"/>
              <a:t>localised</a:t>
            </a:r>
            <a:r>
              <a:rPr lang="en-US" dirty="0" smtClean="0"/>
              <a:t> hereditary disorder affecting </a:t>
            </a:r>
            <a:r>
              <a:rPr lang="en-US" dirty="0" err="1" smtClean="0"/>
              <a:t>endochondral</a:t>
            </a:r>
            <a:r>
              <a:rPr lang="en-US" dirty="0" smtClean="0"/>
              <a:t> bone of </a:t>
            </a:r>
            <a:r>
              <a:rPr lang="en-US" dirty="0" err="1" smtClean="0"/>
              <a:t>otic</a:t>
            </a:r>
            <a:r>
              <a:rPr lang="en-US" dirty="0" smtClean="0"/>
              <a:t> capsule </a:t>
            </a:r>
            <a:r>
              <a:rPr lang="en-US" dirty="0" err="1" smtClean="0"/>
              <a:t>characterised</a:t>
            </a:r>
            <a:r>
              <a:rPr lang="en-US" dirty="0" smtClean="0"/>
              <a:t> by  disordered  </a:t>
            </a:r>
            <a:r>
              <a:rPr lang="en-US" dirty="0" err="1" smtClean="0"/>
              <a:t>resorption</a:t>
            </a:r>
            <a:r>
              <a:rPr lang="en-US" dirty="0" smtClean="0"/>
              <a:t> and deposition of bone.”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Clinical </a:t>
            </a:r>
            <a:r>
              <a:rPr lang="en-US" dirty="0" err="1" smtClean="0"/>
              <a:t>otosclerosis</a:t>
            </a:r>
            <a:r>
              <a:rPr lang="en-US" dirty="0" smtClean="0"/>
              <a:t>- </a:t>
            </a:r>
          </a:p>
          <a:p>
            <a:endParaRPr lang="en-US" dirty="0" smtClean="0"/>
          </a:p>
          <a:p>
            <a:r>
              <a:rPr lang="en-US" dirty="0" err="1" smtClean="0"/>
              <a:t>Stapedial</a:t>
            </a:r>
            <a:r>
              <a:rPr lang="en-US" dirty="0" smtClean="0"/>
              <a:t> </a:t>
            </a:r>
            <a:r>
              <a:rPr lang="en-US" dirty="0" err="1" smtClean="0"/>
              <a:t>otosclerosis</a:t>
            </a:r>
            <a:r>
              <a:rPr lang="en-US" dirty="0" smtClean="0"/>
              <a:t> –</a:t>
            </a:r>
          </a:p>
          <a:p>
            <a:endParaRPr lang="en-US" dirty="0" smtClean="0"/>
          </a:p>
          <a:p>
            <a:r>
              <a:rPr lang="en-US" dirty="0" smtClean="0"/>
              <a:t>Histological </a:t>
            </a:r>
            <a:r>
              <a:rPr lang="en-US" dirty="0" err="1" smtClean="0"/>
              <a:t>otosclerosis</a:t>
            </a:r>
            <a:r>
              <a:rPr lang="en-US" dirty="0" smtClean="0"/>
              <a:t>-</a:t>
            </a:r>
          </a:p>
          <a:p>
            <a:endParaRPr lang="en-US" dirty="0" smtClean="0"/>
          </a:p>
          <a:p>
            <a:r>
              <a:rPr lang="en-US" dirty="0" smtClean="0"/>
              <a:t>Cochlear </a:t>
            </a:r>
            <a:r>
              <a:rPr lang="en-US" dirty="0" err="1" smtClean="0"/>
              <a:t>otosclerosis</a:t>
            </a:r>
            <a:r>
              <a:rPr lang="en-US" dirty="0" smtClean="0"/>
              <a:t>-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 err="1" smtClean="0"/>
              <a:t>otosclerosis</a:t>
            </a:r>
            <a:r>
              <a:rPr lang="en-US" dirty="0" smtClean="0"/>
              <a:t>—</a:t>
            </a:r>
          </a:p>
          <a:p>
            <a:r>
              <a:rPr lang="en-US" dirty="0" smtClean="0"/>
              <a:t>“ a lesion involving stapes bone or </a:t>
            </a:r>
            <a:r>
              <a:rPr lang="en-US" dirty="0" err="1" smtClean="0"/>
              <a:t>stapedovestibular</a:t>
            </a:r>
            <a:r>
              <a:rPr lang="en-US" dirty="0" smtClean="0"/>
              <a:t> joint”</a:t>
            </a:r>
          </a:p>
          <a:p>
            <a:r>
              <a:rPr lang="en-US" dirty="0" smtClean="0"/>
              <a:t>Clinically – CHL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Anterior focus</a:t>
            </a:r>
          </a:p>
          <a:p>
            <a:r>
              <a:rPr lang="en-US" dirty="0" smtClean="0"/>
              <a:t>Posterior focus</a:t>
            </a:r>
          </a:p>
          <a:p>
            <a:r>
              <a:rPr lang="en-US" dirty="0" smtClean="0"/>
              <a:t>Circumferential </a:t>
            </a:r>
          </a:p>
          <a:p>
            <a:r>
              <a:rPr lang="en-US" dirty="0" smtClean="0"/>
              <a:t>Biscuit type</a:t>
            </a:r>
          </a:p>
          <a:p>
            <a:r>
              <a:rPr lang="en-US" dirty="0" err="1" smtClean="0"/>
              <a:t>Obliterative</a:t>
            </a:r>
            <a:r>
              <a:rPr lang="en-US" dirty="0" smtClean="0"/>
              <a:t> type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943" b="5336"/>
          <a:stretch>
            <a:fillRect/>
          </a:stretch>
        </p:blipFill>
        <p:spPr bwMode="auto">
          <a:xfrm>
            <a:off x="4714876" y="2214554"/>
            <a:ext cx="4000528" cy="27860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Histologic</a:t>
            </a:r>
            <a:r>
              <a:rPr lang="en-US" dirty="0" smtClean="0"/>
              <a:t> </a:t>
            </a:r>
            <a:r>
              <a:rPr lang="en-US" dirty="0" err="1" smtClean="0"/>
              <a:t>otosclerosis</a:t>
            </a:r>
            <a:r>
              <a:rPr lang="en-US" dirty="0" smtClean="0"/>
              <a:t>-</a:t>
            </a:r>
          </a:p>
          <a:p>
            <a:r>
              <a:rPr lang="en-US" dirty="0"/>
              <a:t> </a:t>
            </a:r>
            <a:r>
              <a:rPr lang="en-US" dirty="0" smtClean="0"/>
              <a:t>a lesion that does not involve the stapes bone, </a:t>
            </a:r>
            <a:r>
              <a:rPr lang="en-US" dirty="0" err="1" smtClean="0"/>
              <a:t>stapedovestibular</a:t>
            </a:r>
            <a:r>
              <a:rPr lang="en-US" dirty="0" smtClean="0"/>
              <a:t> joint or cochlear </a:t>
            </a:r>
            <a:r>
              <a:rPr lang="en-US" dirty="0" err="1" smtClean="0"/>
              <a:t>endosteum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asymptomatic</a:t>
            </a:r>
          </a:p>
          <a:p>
            <a:r>
              <a:rPr lang="en-US" dirty="0" smtClean="0"/>
              <a:t>Diagnosed only on PM studies.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Cochlear </a:t>
            </a:r>
            <a:r>
              <a:rPr lang="en-US" dirty="0" err="1" smtClean="0"/>
              <a:t>otosclerosis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Occurrence of pure  </a:t>
            </a:r>
            <a:r>
              <a:rPr lang="en-US" dirty="0" err="1" smtClean="0"/>
              <a:t>sensori</a:t>
            </a:r>
            <a:r>
              <a:rPr lang="en-US" dirty="0" smtClean="0"/>
              <a:t> neural hearing impairment due to </a:t>
            </a:r>
            <a:r>
              <a:rPr lang="en-US" dirty="0" err="1" smtClean="0"/>
              <a:t>otosclerosis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is no conductive component to cause hearing impairment(stapes fixation).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6581</TotalTime>
  <Words>1056</Words>
  <Application>Microsoft Office PowerPoint</Application>
  <PresentationFormat>On-screen Show (4:3)</PresentationFormat>
  <Paragraphs>191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Etiopathology of otosclerosis</vt:lpstr>
      <vt:lpstr>Levels of Evidence</vt:lpstr>
      <vt:lpstr>Evidence scoring</vt:lpstr>
      <vt:lpstr>Definition</vt:lpstr>
      <vt:lpstr>Slide 5</vt:lpstr>
      <vt:lpstr>Slide 6</vt:lpstr>
      <vt:lpstr>Slide 7</vt:lpstr>
      <vt:lpstr>Slide 8</vt:lpstr>
      <vt:lpstr>Slide 9</vt:lpstr>
      <vt:lpstr>PATHOLOGY</vt:lpstr>
      <vt:lpstr>Slide 11</vt:lpstr>
      <vt:lpstr>Slide 12</vt:lpstr>
      <vt:lpstr>Slide 13</vt:lpstr>
      <vt:lpstr>Slide 14</vt:lpstr>
      <vt:lpstr>Slide 15</vt:lpstr>
      <vt:lpstr>Slide 16</vt:lpstr>
      <vt:lpstr>Other features</vt:lpstr>
      <vt:lpstr>Factors affecting remodelling</vt:lpstr>
      <vt:lpstr>Aetiological agents</vt:lpstr>
      <vt:lpstr>Distribution of otosclerotic lesion </vt:lpstr>
      <vt:lpstr>Other sites involved ….</vt:lpstr>
      <vt:lpstr>Slide 22</vt:lpstr>
      <vt:lpstr>Pathology of CHL</vt:lpstr>
      <vt:lpstr>Schwartze’s  sign— </vt:lpstr>
      <vt:lpstr>Slide 25</vt:lpstr>
      <vt:lpstr>Pathology of sensorineural HL</vt:lpstr>
      <vt:lpstr>Pathology of vestibular symptoms</vt:lpstr>
      <vt:lpstr>Aetiology </vt:lpstr>
      <vt:lpstr>Genetic predisposition </vt:lpstr>
      <vt:lpstr>COL 1A1</vt:lpstr>
      <vt:lpstr>measels</vt:lpstr>
      <vt:lpstr>Autoimmune disease</vt:lpstr>
      <vt:lpstr>Biochemistry </vt:lpstr>
      <vt:lpstr>Slide 34</vt:lpstr>
      <vt:lpstr>Slide 35</vt:lpstr>
      <vt:lpstr>Slide 36</vt:lpstr>
      <vt:lpstr>Slide 37</vt:lpstr>
      <vt:lpstr>Slide 38</vt:lpstr>
      <vt:lpstr>Slide 39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Etiopathology of otosclerosis</dc:title>
  <dc:creator>Dr.Cherry Roy</dc:creator>
  <cp:lastModifiedBy>dhiraj general hospital</cp:lastModifiedBy>
  <cp:revision>16</cp:revision>
  <dcterms:created xsi:type="dcterms:W3CDTF">2013-11-16T04:27:37Z</dcterms:created>
  <dcterms:modified xsi:type="dcterms:W3CDTF">2014-05-06T06:54:31Z</dcterms:modified>
</cp:coreProperties>
</file>