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1"/>
  </p:notesMasterIdLst>
  <p:sldIdLst>
    <p:sldId id="256" r:id="rId2"/>
    <p:sldId id="257" r:id="rId3"/>
    <p:sldId id="258" r:id="rId4"/>
    <p:sldId id="285" r:id="rId5"/>
    <p:sldId id="286" r:id="rId6"/>
    <p:sldId id="297" r:id="rId7"/>
    <p:sldId id="287" r:id="rId8"/>
    <p:sldId id="262" r:id="rId9"/>
    <p:sldId id="280" r:id="rId10"/>
    <p:sldId id="264" r:id="rId11"/>
    <p:sldId id="281" r:id="rId12"/>
    <p:sldId id="391" r:id="rId13"/>
    <p:sldId id="408" r:id="rId14"/>
    <p:sldId id="288" r:id="rId15"/>
    <p:sldId id="392" r:id="rId16"/>
    <p:sldId id="393" r:id="rId17"/>
    <p:sldId id="290" r:id="rId18"/>
    <p:sldId id="450" r:id="rId19"/>
    <p:sldId id="460" r:id="rId20"/>
    <p:sldId id="314" r:id="rId21"/>
    <p:sldId id="317" r:id="rId22"/>
    <p:sldId id="284" r:id="rId23"/>
    <p:sldId id="283" r:id="rId24"/>
    <p:sldId id="282" r:id="rId25"/>
    <p:sldId id="357" r:id="rId26"/>
    <p:sldId id="341" r:id="rId27"/>
    <p:sldId id="318" r:id="rId28"/>
    <p:sldId id="370" r:id="rId29"/>
    <p:sldId id="373" r:id="rId30"/>
    <p:sldId id="315" r:id="rId31"/>
    <p:sldId id="413" r:id="rId32"/>
    <p:sldId id="414" r:id="rId33"/>
    <p:sldId id="320" r:id="rId34"/>
    <p:sldId id="319" r:id="rId35"/>
    <p:sldId id="321" r:id="rId36"/>
    <p:sldId id="415" r:id="rId37"/>
    <p:sldId id="323" r:id="rId38"/>
    <p:sldId id="384" r:id="rId39"/>
    <p:sldId id="322" r:id="rId40"/>
    <p:sldId id="377" r:id="rId41"/>
    <p:sldId id="337" r:id="rId42"/>
    <p:sldId id="375" r:id="rId43"/>
    <p:sldId id="339" r:id="rId44"/>
    <p:sldId id="352" r:id="rId45"/>
    <p:sldId id="338" r:id="rId46"/>
    <p:sldId id="374" r:id="rId47"/>
    <p:sldId id="325" r:id="rId48"/>
    <p:sldId id="324" r:id="rId49"/>
    <p:sldId id="327" r:id="rId50"/>
    <p:sldId id="328" r:id="rId51"/>
    <p:sldId id="329" r:id="rId52"/>
    <p:sldId id="330" r:id="rId53"/>
    <p:sldId id="333" r:id="rId54"/>
    <p:sldId id="334" r:id="rId55"/>
    <p:sldId id="326" r:id="rId56"/>
    <p:sldId id="332" r:id="rId57"/>
    <p:sldId id="331" r:id="rId58"/>
    <p:sldId id="397" r:id="rId59"/>
    <p:sldId id="399" r:id="rId60"/>
    <p:sldId id="353" r:id="rId61"/>
    <p:sldId id="364" r:id="rId62"/>
    <p:sldId id="401" r:id="rId63"/>
    <p:sldId id="402" r:id="rId64"/>
    <p:sldId id="378" r:id="rId65"/>
    <p:sldId id="379" r:id="rId66"/>
    <p:sldId id="350" r:id="rId67"/>
    <p:sldId id="351" r:id="rId68"/>
    <p:sldId id="394" r:id="rId69"/>
    <p:sldId id="355" r:id="rId70"/>
    <p:sldId id="358" r:id="rId71"/>
    <p:sldId id="302" r:id="rId72"/>
    <p:sldId id="303" r:id="rId73"/>
    <p:sldId id="383" r:id="rId74"/>
    <p:sldId id="298" r:id="rId75"/>
    <p:sldId id="296" r:id="rId76"/>
    <p:sldId id="295" r:id="rId77"/>
    <p:sldId id="304" r:id="rId78"/>
    <p:sldId id="305" r:id="rId79"/>
    <p:sldId id="411" r:id="rId80"/>
    <p:sldId id="409" r:id="rId81"/>
    <p:sldId id="439" r:id="rId82"/>
    <p:sldId id="420" r:id="rId83"/>
    <p:sldId id="417" r:id="rId84"/>
    <p:sldId id="300" r:id="rId85"/>
    <p:sldId id="299" r:id="rId86"/>
    <p:sldId id="306" r:id="rId87"/>
    <p:sldId id="307" r:id="rId88"/>
    <p:sldId id="310" r:id="rId89"/>
    <p:sldId id="309" r:id="rId90"/>
    <p:sldId id="308" r:id="rId91"/>
    <p:sldId id="311" r:id="rId92"/>
    <p:sldId id="313" r:id="rId93"/>
    <p:sldId id="294" r:id="rId94"/>
    <p:sldId id="266" r:id="rId95"/>
    <p:sldId id="269" r:id="rId96"/>
    <p:sldId id="268" r:id="rId97"/>
    <p:sldId id="267" r:id="rId98"/>
    <p:sldId id="274" r:id="rId99"/>
    <p:sldId id="279" r:id="rId100"/>
    <p:sldId id="278" r:id="rId101"/>
    <p:sldId id="291" r:id="rId102"/>
    <p:sldId id="273" r:id="rId103"/>
    <p:sldId id="422" r:id="rId104"/>
    <p:sldId id="423" r:id="rId105"/>
    <p:sldId id="427" r:id="rId106"/>
    <p:sldId id="429" r:id="rId107"/>
    <p:sldId id="430" r:id="rId108"/>
    <p:sldId id="431" r:id="rId109"/>
    <p:sldId id="432" r:id="rId110"/>
    <p:sldId id="433" r:id="rId111"/>
    <p:sldId id="416" r:id="rId112"/>
    <p:sldId id="434" r:id="rId113"/>
    <p:sldId id="272" r:id="rId114"/>
    <p:sldId id="361" r:id="rId115"/>
    <p:sldId id="362" r:id="rId116"/>
    <p:sldId id="398" r:id="rId117"/>
    <p:sldId id="389" r:id="rId118"/>
    <p:sldId id="387" r:id="rId119"/>
    <p:sldId id="270" r:id="rId120"/>
    <p:sldId id="456" r:id="rId121"/>
    <p:sldId id="346" r:id="rId122"/>
    <p:sldId id="390" r:id="rId123"/>
    <p:sldId id="396" r:id="rId124"/>
    <p:sldId id="363" r:id="rId125"/>
    <p:sldId id="435" r:id="rId126"/>
    <p:sldId id="440" r:id="rId127"/>
    <p:sldId id="436" r:id="rId128"/>
    <p:sldId id="443" r:id="rId129"/>
    <p:sldId id="447" r:id="rId130"/>
    <p:sldId id="449" r:id="rId131"/>
    <p:sldId id="406" r:id="rId132"/>
    <p:sldId id="418" r:id="rId133"/>
    <p:sldId id="412" r:id="rId134"/>
    <p:sldId id="437" r:id="rId135"/>
    <p:sldId id="404" r:id="rId136"/>
    <p:sldId id="441" r:id="rId137"/>
    <p:sldId id="368" r:id="rId138"/>
    <p:sldId id="369" r:id="rId139"/>
    <p:sldId id="451" r:id="rId140"/>
    <p:sldId id="365" r:id="rId141"/>
    <p:sldId id="452" r:id="rId142"/>
    <p:sldId id="445" r:id="rId143"/>
    <p:sldId id="444" r:id="rId144"/>
    <p:sldId id="453" r:id="rId145"/>
    <p:sldId id="454" r:id="rId146"/>
    <p:sldId id="455" r:id="rId147"/>
    <p:sldId id="457" r:id="rId148"/>
    <p:sldId id="458" r:id="rId149"/>
    <p:sldId id="459" r:id="rId150"/>
  </p:sldIdLst>
  <p:sldSz cx="9144000" cy="6858000" type="screen4x3"/>
  <p:notesSz cx="6858000" cy="9715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1DF71-498F-448D-BB92-F3FFFC04EC2E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IN"/>
        </a:p>
      </dgm:t>
    </dgm:pt>
    <dgm:pt modelId="{DAD83252-1AD5-48AA-ABA3-32CC026A0B2D}">
      <dgm:prSet phldrT="[Text]"/>
      <dgm:spPr/>
      <dgm:t>
        <a:bodyPr/>
        <a:lstStyle/>
        <a:p>
          <a:r>
            <a:rPr lang="en-US" dirty="0" err="1" smtClean="0"/>
            <a:t>Syndromic</a:t>
          </a:r>
          <a:r>
            <a:rPr lang="en-US" dirty="0" smtClean="0"/>
            <a:t> autism</a:t>
          </a:r>
          <a:endParaRPr lang="en-IN" dirty="0"/>
        </a:p>
      </dgm:t>
    </dgm:pt>
    <dgm:pt modelId="{29AC97CD-EB11-4EDE-8B25-3032D4F5AE6A}" type="parTrans" cxnId="{E3D92726-86D5-42A4-A1A3-E7AC946BC2FB}">
      <dgm:prSet/>
      <dgm:spPr/>
      <dgm:t>
        <a:bodyPr/>
        <a:lstStyle/>
        <a:p>
          <a:endParaRPr lang="en-IN"/>
        </a:p>
      </dgm:t>
    </dgm:pt>
    <dgm:pt modelId="{400C7C77-EA8C-484F-8A57-E7329CF31182}" type="sibTrans" cxnId="{E3D92726-86D5-42A4-A1A3-E7AC946BC2FB}">
      <dgm:prSet/>
      <dgm:spPr/>
      <dgm:t>
        <a:bodyPr/>
        <a:lstStyle/>
        <a:p>
          <a:endParaRPr lang="en-IN"/>
        </a:p>
      </dgm:t>
    </dgm:pt>
    <dgm:pt modelId="{978FE5EE-577C-4405-89BA-77B19A2D6965}">
      <dgm:prSet phldrT="[Text]"/>
      <dgm:spPr/>
      <dgm:t>
        <a:bodyPr/>
        <a:lstStyle/>
        <a:p>
          <a:r>
            <a:rPr lang="en-US" dirty="0" smtClean="0"/>
            <a:t>~ 20% of cases  with recognizable genetic syndrome</a:t>
          </a:r>
          <a:endParaRPr lang="en-IN" dirty="0"/>
        </a:p>
      </dgm:t>
    </dgm:pt>
    <dgm:pt modelId="{DABA116F-7D87-4602-B1A0-219FAC37CC16}" type="parTrans" cxnId="{79208A0D-A91E-411A-AAA4-6F8A4D74DD96}">
      <dgm:prSet/>
      <dgm:spPr/>
      <dgm:t>
        <a:bodyPr/>
        <a:lstStyle/>
        <a:p>
          <a:endParaRPr lang="en-IN"/>
        </a:p>
      </dgm:t>
    </dgm:pt>
    <dgm:pt modelId="{6C8675B3-F805-45D6-82CF-732646FA2440}" type="sibTrans" cxnId="{79208A0D-A91E-411A-AAA4-6F8A4D74DD96}">
      <dgm:prSet/>
      <dgm:spPr/>
      <dgm:t>
        <a:bodyPr/>
        <a:lstStyle/>
        <a:p>
          <a:endParaRPr lang="en-IN"/>
        </a:p>
      </dgm:t>
    </dgm:pt>
    <dgm:pt modelId="{B17D88CC-906E-4DCD-87EB-4A922A5F0D68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Non-</a:t>
          </a:r>
          <a:r>
            <a:rPr lang="en-US" dirty="0" err="1" smtClean="0">
              <a:solidFill>
                <a:schemeClr val="accent4">
                  <a:lumMod val="50000"/>
                </a:schemeClr>
              </a:solidFill>
            </a:rPr>
            <a:t>syndromic</a:t>
          </a:r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 or idiopathic autism</a:t>
          </a:r>
          <a:endParaRPr lang="en-IN" dirty="0">
            <a:solidFill>
              <a:schemeClr val="accent4">
                <a:lumMod val="50000"/>
              </a:schemeClr>
            </a:solidFill>
          </a:endParaRPr>
        </a:p>
      </dgm:t>
    </dgm:pt>
    <dgm:pt modelId="{6D607DEF-F3FC-4C65-9AB7-93AC9FE0DB87}" type="parTrans" cxnId="{C99B47D7-F733-4A2E-82A9-56BED157E7D1}">
      <dgm:prSet/>
      <dgm:spPr/>
      <dgm:t>
        <a:bodyPr/>
        <a:lstStyle/>
        <a:p>
          <a:endParaRPr lang="en-IN"/>
        </a:p>
      </dgm:t>
    </dgm:pt>
    <dgm:pt modelId="{B53C9819-071C-4248-B43E-E1E1E97B0912}" type="sibTrans" cxnId="{C99B47D7-F733-4A2E-82A9-56BED157E7D1}">
      <dgm:prSet/>
      <dgm:spPr/>
      <dgm:t>
        <a:bodyPr/>
        <a:lstStyle/>
        <a:p>
          <a:endParaRPr lang="en-IN"/>
        </a:p>
      </dgm:t>
    </dgm:pt>
    <dgm:pt modelId="{17470BED-B58C-4EE3-AADA-3FB9A8DC879E}">
      <dgm:prSet phldrT="[Text]"/>
      <dgm:spPr/>
      <dgm:t>
        <a:bodyPr/>
        <a:lstStyle/>
        <a:p>
          <a:r>
            <a:rPr lang="en-US" dirty="0" smtClean="0"/>
            <a:t>cases without a recognizable syndrome</a:t>
          </a:r>
          <a:endParaRPr lang="en-IN" dirty="0"/>
        </a:p>
      </dgm:t>
    </dgm:pt>
    <dgm:pt modelId="{274835D0-93CF-4FB0-9BB4-CB669768E10D}" type="parTrans" cxnId="{6C6209F2-0F71-45AB-AED2-F6EAD63D1701}">
      <dgm:prSet/>
      <dgm:spPr/>
      <dgm:t>
        <a:bodyPr/>
        <a:lstStyle/>
        <a:p>
          <a:endParaRPr lang="en-IN"/>
        </a:p>
      </dgm:t>
    </dgm:pt>
    <dgm:pt modelId="{E2985369-88D2-42F4-AAC2-BAA860F8794F}" type="sibTrans" cxnId="{6C6209F2-0F71-45AB-AED2-F6EAD63D1701}">
      <dgm:prSet/>
      <dgm:spPr/>
      <dgm:t>
        <a:bodyPr/>
        <a:lstStyle/>
        <a:p>
          <a:endParaRPr lang="en-IN"/>
        </a:p>
      </dgm:t>
    </dgm:pt>
    <dgm:pt modelId="{7611C5F1-F323-4CAD-BB5E-DA8DF6F3F24B}" type="pres">
      <dgm:prSet presAssocID="{87E1DF71-498F-448D-BB92-F3FFFC04EC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F9854871-1495-4EB9-93C7-A3863B7959E7}" type="pres">
      <dgm:prSet presAssocID="{DAD83252-1AD5-48AA-ABA3-32CC026A0B2D}" presName="linNode" presStyleCnt="0"/>
      <dgm:spPr/>
    </dgm:pt>
    <dgm:pt modelId="{26B9DDDC-7113-49ED-A08A-89B654EBB8D6}" type="pres">
      <dgm:prSet presAssocID="{DAD83252-1AD5-48AA-ABA3-32CC026A0B2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62C21C-4B9D-4CE0-AF54-BDE03FAFB778}" type="pres">
      <dgm:prSet presAssocID="{DAD83252-1AD5-48AA-ABA3-32CC026A0B2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9F871F-35D8-41B8-B2EF-B661C70F7508}" type="pres">
      <dgm:prSet presAssocID="{400C7C77-EA8C-484F-8A57-E7329CF31182}" presName="spacing" presStyleCnt="0"/>
      <dgm:spPr/>
    </dgm:pt>
    <dgm:pt modelId="{FE04335A-A159-426F-A0AA-59D406D76DCA}" type="pres">
      <dgm:prSet presAssocID="{B17D88CC-906E-4DCD-87EB-4A922A5F0D68}" presName="linNode" presStyleCnt="0"/>
      <dgm:spPr/>
    </dgm:pt>
    <dgm:pt modelId="{AAA440BB-0BA7-4D1C-9AB4-C3882F4B9D06}" type="pres">
      <dgm:prSet presAssocID="{B17D88CC-906E-4DCD-87EB-4A922A5F0D6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99A22C-95EA-41F6-B1B9-F2F3667B2E38}" type="pres">
      <dgm:prSet presAssocID="{B17D88CC-906E-4DCD-87EB-4A922A5F0D6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93C0657-CDF5-4F29-A6D5-117BD5186B6C}" type="presOf" srcId="{87E1DF71-498F-448D-BB92-F3FFFC04EC2E}" destId="{7611C5F1-F323-4CAD-BB5E-DA8DF6F3F24B}" srcOrd="0" destOrd="0" presId="urn:microsoft.com/office/officeart/2005/8/layout/vList6"/>
    <dgm:cxn modelId="{79208A0D-A91E-411A-AAA4-6F8A4D74DD96}" srcId="{DAD83252-1AD5-48AA-ABA3-32CC026A0B2D}" destId="{978FE5EE-577C-4405-89BA-77B19A2D6965}" srcOrd="0" destOrd="0" parTransId="{DABA116F-7D87-4602-B1A0-219FAC37CC16}" sibTransId="{6C8675B3-F805-45D6-82CF-732646FA2440}"/>
    <dgm:cxn modelId="{E3D92726-86D5-42A4-A1A3-E7AC946BC2FB}" srcId="{87E1DF71-498F-448D-BB92-F3FFFC04EC2E}" destId="{DAD83252-1AD5-48AA-ABA3-32CC026A0B2D}" srcOrd="0" destOrd="0" parTransId="{29AC97CD-EB11-4EDE-8B25-3032D4F5AE6A}" sibTransId="{400C7C77-EA8C-484F-8A57-E7329CF31182}"/>
    <dgm:cxn modelId="{C99B47D7-F733-4A2E-82A9-56BED157E7D1}" srcId="{87E1DF71-498F-448D-BB92-F3FFFC04EC2E}" destId="{B17D88CC-906E-4DCD-87EB-4A922A5F0D68}" srcOrd="1" destOrd="0" parTransId="{6D607DEF-F3FC-4C65-9AB7-93AC9FE0DB87}" sibTransId="{B53C9819-071C-4248-B43E-E1E1E97B0912}"/>
    <dgm:cxn modelId="{C49220FA-2142-4E03-99F6-9ABBE3314876}" type="presOf" srcId="{17470BED-B58C-4EE3-AADA-3FB9A8DC879E}" destId="{D899A22C-95EA-41F6-B1B9-F2F3667B2E38}" srcOrd="0" destOrd="0" presId="urn:microsoft.com/office/officeart/2005/8/layout/vList6"/>
    <dgm:cxn modelId="{D6E87634-62A8-474D-80F4-975BC72CC5F8}" type="presOf" srcId="{DAD83252-1AD5-48AA-ABA3-32CC026A0B2D}" destId="{26B9DDDC-7113-49ED-A08A-89B654EBB8D6}" srcOrd="0" destOrd="0" presId="urn:microsoft.com/office/officeart/2005/8/layout/vList6"/>
    <dgm:cxn modelId="{893B7947-72EE-4F24-9D83-73E7372A7000}" type="presOf" srcId="{978FE5EE-577C-4405-89BA-77B19A2D6965}" destId="{AF62C21C-4B9D-4CE0-AF54-BDE03FAFB778}" srcOrd="0" destOrd="0" presId="urn:microsoft.com/office/officeart/2005/8/layout/vList6"/>
    <dgm:cxn modelId="{6C6209F2-0F71-45AB-AED2-F6EAD63D1701}" srcId="{B17D88CC-906E-4DCD-87EB-4A922A5F0D68}" destId="{17470BED-B58C-4EE3-AADA-3FB9A8DC879E}" srcOrd="0" destOrd="0" parTransId="{274835D0-93CF-4FB0-9BB4-CB669768E10D}" sibTransId="{E2985369-88D2-42F4-AAC2-BAA860F8794F}"/>
    <dgm:cxn modelId="{FD41A17C-62B8-457F-BD10-6213044FC366}" type="presOf" srcId="{B17D88CC-906E-4DCD-87EB-4A922A5F0D68}" destId="{AAA440BB-0BA7-4D1C-9AB4-C3882F4B9D06}" srcOrd="0" destOrd="0" presId="urn:microsoft.com/office/officeart/2005/8/layout/vList6"/>
    <dgm:cxn modelId="{8FEB4BFB-292C-4D8B-8747-7E073B6BB7E9}" type="presParOf" srcId="{7611C5F1-F323-4CAD-BB5E-DA8DF6F3F24B}" destId="{F9854871-1495-4EB9-93C7-A3863B7959E7}" srcOrd="0" destOrd="0" presId="urn:microsoft.com/office/officeart/2005/8/layout/vList6"/>
    <dgm:cxn modelId="{06A7178D-7C37-4B6E-88DA-2118B73BCDC5}" type="presParOf" srcId="{F9854871-1495-4EB9-93C7-A3863B7959E7}" destId="{26B9DDDC-7113-49ED-A08A-89B654EBB8D6}" srcOrd="0" destOrd="0" presId="urn:microsoft.com/office/officeart/2005/8/layout/vList6"/>
    <dgm:cxn modelId="{DF8E02FA-1EB9-49A2-96AA-45A094C6A060}" type="presParOf" srcId="{F9854871-1495-4EB9-93C7-A3863B7959E7}" destId="{AF62C21C-4B9D-4CE0-AF54-BDE03FAFB778}" srcOrd="1" destOrd="0" presId="urn:microsoft.com/office/officeart/2005/8/layout/vList6"/>
    <dgm:cxn modelId="{AF5CCB80-99B3-4D50-BAFC-B1B5D0433A44}" type="presParOf" srcId="{7611C5F1-F323-4CAD-BB5E-DA8DF6F3F24B}" destId="{319F871F-35D8-41B8-B2EF-B661C70F7508}" srcOrd="1" destOrd="0" presId="urn:microsoft.com/office/officeart/2005/8/layout/vList6"/>
    <dgm:cxn modelId="{12A5DDBD-8BF5-4810-8218-79FE520908EE}" type="presParOf" srcId="{7611C5F1-F323-4CAD-BB5E-DA8DF6F3F24B}" destId="{FE04335A-A159-426F-A0AA-59D406D76DCA}" srcOrd="2" destOrd="0" presId="urn:microsoft.com/office/officeart/2005/8/layout/vList6"/>
    <dgm:cxn modelId="{D6CA942A-C115-42D1-AE49-C0A83AF6A502}" type="presParOf" srcId="{FE04335A-A159-426F-A0AA-59D406D76DCA}" destId="{AAA440BB-0BA7-4D1C-9AB4-C3882F4B9D06}" srcOrd="0" destOrd="0" presId="urn:microsoft.com/office/officeart/2005/8/layout/vList6"/>
    <dgm:cxn modelId="{48277DD8-9995-47F5-9F28-6484FB1BEDC2}" type="presParOf" srcId="{FE04335A-A159-426F-A0AA-59D406D76DCA}" destId="{D899A22C-95EA-41F6-B1B9-F2F3667B2E38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2C0AE-76BB-489A-B534-FF76D1D81CC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18441C3-1321-473B-B0FF-3FD0E2F991C6}">
      <dgm:prSet phldrT="[Text]"/>
      <dgm:spPr/>
      <dgm:t>
        <a:bodyPr/>
        <a:lstStyle/>
        <a:p>
          <a:r>
            <a:rPr lang="en-IN" dirty="0" smtClean="0"/>
            <a:t>Abnormalities in Genetic Code for Brain Development</a:t>
          </a:r>
          <a:endParaRPr lang="en-IN" dirty="0"/>
        </a:p>
      </dgm:t>
    </dgm:pt>
    <dgm:pt modelId="{6B7745BE-285D-4B0D-8568-2E3D632A80AD}" type="parTrans" cxnId="{F91213D2-B95E-4E86-BE7B-2CA0E326D815}">
      <dgm:prSet/>
      <dgm:spPr/>
      <dgm:t>
        <a:bodyPr/>
        <a:lstStyle/>
        <a:p>
          <a:endParaRPr lang="en-IN"/>
        </a:p>
      </dgm:t>
    </dgm:pt>
    <dgm:pt modelId="{E14A325B-A3DF-4747-A9EC-C638C586C82B}" type="sibTrans" cxnId="{F91213D2-B95E-4E86-BE7B-2CA0E326D815}">
      <dgm:prSet/>
      <dgm:spPr/>
      <dgm:t>
        <a:bodyPr/>
        <a:lstStyle/>
        <a:p>
          <a:endParaRPr lang="en-IN"/>
        </a:p>
      </dgm:t>
    </dgm:pt>
    <dgm:pt modelId="{53ADACE7-C9E9-4C8C-AD7A-A09E233B5733}">
      <dgm:prSet phldrT="[Text]"/>
      <dgm:spPr/>
      <dgm:t>
        <a:bodyPr/>
        <a:lstStyle/>
        <a:p>
          <a:r>
            <a:rPr lang="en-IN" dirty="0" smtClean="0"/>
            <a:t>Mechanisms of Brain Development</a:t>
          </a:r>
          <a:endParaRPr lang="en-IN" dirty="0"/>
        </a:p>
      </dgm:t>
    </dgm:pt>
    <dgm:pt modelId="{FAE5B4B0-91C5-42AD-BCDE-DB6050BE6C52}" type="parTrans" cxnId="{A57E9107-D4A5-4680-9338-983D9E3111EC}">
      <dgm:prSet/>
      <dgm:spPr/>
      <dgm:t>
        <a:bodyPr/>
        <a:lstStyle/>
        <a:p>
          <a:endParaRPr lang="en-IN"/>
        </a:p>
      </dgm:t>
    </dgm:pt>
    <dgm:pt modelId="{506C8355-CA8D-4159-93D7-89A96A271CC4}" type="sibTrans" cxnId="{A57E9107-D4A5-4680-9338-983D9E3111EC}">
      <dgm:prSet/>
      <dgm:spPr/>
      <dgm:t>
        <a:bodyPr/>
        <a:lstStyle/>
        <a:p>
          <a:endParaRPr lang="en-IN"/>
        </a:p>
      </dgm:t>
    </dgm:pt>
    <dgm:pt modelId="{4C5B1D33-44D4-4DDA-A7CB-91AE4C6C2200}">
      <dgm:prSet phldrT="[Text]"/>
      <dgm:spPr/>
      <dgm:t>
        <a:bodyPr/>
        <a:lstStyle/>
        <a:p>
          <a:r>
            <a:rPr lang="en-IN" dirty="0" smtClean="0"/>
            <a:t>Structural and Functional Abnormalities of Brain</a:t>
          </a:r>
          <a:endParaRPr lang="en-IN" dirty="0"/>
        </a:p>
      </dgm:t>
    </dgm:pt>
    <dgm:pt modelId="{C3417506-C938-4D51-8DBD-AC38325A12B7}" type="parTrans" cxnId="{1F574E86-9B63-44D9-82D7-2BE420C74639}">
      <dgm:prSet/>
      <dgm:spPr/>
      <dgm:t>
        <a:bodyPr/>
        <a:lstStyle/>
        <a:p>
          <a:endParaRPr lang="en-IN"/>
        </a:p>
      </dgm:t>
    </dgm:pt>
    <dgm:pt modelId="{CB74CBFD-6082-4EF6-9F41-92A16DADB5A6}" type="sibTrans" cxnId="{1F574E86-9B63-44D9-82D7-2BE420C74639}">
      <dgm:prSet/>
      <dgm:spPr/>
      <dgm:t>
        <a:bodyPr/>
        <a:lstStyle/>
        <a:p>
          <a:endParaRPr lang="en-IN"/>
        </a:p>
      </dgm:t>
    </dgm:pt>
    <dgm:pt modelId="{6DC8A940-C569-44D9-B57E-7196EBD8B3C9}">
      <dgm:prSet phldrT="[Text]"/>
      <dgm:spPr/>
      <dgm:t>
        <a:bodyPr/>
        <a:lstStyle/>
        <a:p>
          <a:r>
            <a:rPr lang="en-IN" dirty="0" smtClean="0"/>
            <a:t>Cognitive &amp; Neurological Abnormalities</a:t>
          </a:r>
          <a:endParaRPr lang="en-IN" dirty="0"/>
        </a:p>
      </dgm:t>
    </dgm:pt>
    <dgm:pt modelId="{14663947-689A-4D3D-9E83-09B3D42C2180}" type="parTrans" cxnId="{88C65848-C2BA-4F9E-A14F-6A5FECFBD784}">
      <dgm:prSet/>
      <dgm:spPr/>
    </dgm:pt>
    <dgm:pt modelId="{CAD050F8-24DE-4D01-B59B-FFBE452A809A}" type="sibTrans" cxnId="{88C65848-C2BA-4F9E-A14F-6A5FECFBD784}">
      <dgm:prSet/>
      <dgm:spPr/>
      <dgm:t>
        <a:bodyPr/>
        <a:lstStyle/>
        <a:p>
          <a:endParaRPr lang="en-IN"/>
        </a:p>
      </dgm:t>
    </dgm:pt>
    <dgm:pt modelId="{CE718863-2E82-4147-90E6-8DBF10B1B680}">
      <dgm:prSet phldrT="[Text]"/>
      <dgm:spPr/>
      <dgm:t>
        <a:bodyPr/>
        <a:lstStyle/>
        <a:p>
          <a:r>
            <a:rPr lang="en-IN" dirty="0" err="1" smtClean="0"/>
            <a:t>Behavioral</a:t>
          </a:r>
          <a:r>
            <a:rPr lang="en-IN" dirty="0" smtClean="0"/>
            <a:t> Syndrome</a:t>
          </a:r>
          <a:endParaRPr lang="en-IN" dirty="0"/>
        </a:p>
      </dgm:t>
    </dgm:pt>
    <dgm:pt modelId="{EAA97803-ED66-454A-94D6-4E240329FB66}" type="parTrans" cxnId="{43E68A28-C7C1-491E-BE4C-3F790EC1CC59}">
      <dgm:prSet/>
      <dgm:spPr/>
    </dgm:pt>
    <dgm:pt modelId="{7C2A3E66-C353-4679-8253-440BCB72C7F6}" type="sibTrans" cxnId="{43E68A28-C7C1-491E-BE4C-3F790EC1CC59}">
      <dgm:prSet/>
      <dgm:spPr/>
    </dgm:pt>
    <dgm:pt modelId="{47DAF60F-EF51-4CBA-B79B-402F5476C986}" type="pres">
      <dgm:prSet presAssocID="{4E92C0AE-76BB-489A-B534-FF76D1D81C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211C907-D472-4E7F-A85A-93C59DCE5D82}" type="pres">
      <dgm:prSet presAssocID="{4E92C0AE-76BB-489A-B534-FF76D1D81CC9}" presName="dummyMaxCanvas" presStyleCnt="0">
        <dgm:presLayoutVars/>
      </dgm:prSet>
      <dgm:spPr/>
    </dgm:pt>
    <dgm:pt modelId="{EB2733A7-56EE-4A71-9A87-6BB35C5C42A4}" type="pres">
      <dgm:prSet presAssocID="{4E92C0AE-76BB-489A-B534-FF76D1D81CC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820CFF-C699-448A-8DB9-4735859E43C9}" type="pres">
      <dgm:prSet presAssocID="{4E92C0AE-76BB-489A-B534-FF76D1D81CC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632BA5-BB5F-4715-8429-3BF5FB612D68}" type="pres">
      <dgm:prSet presAssocID="{4E92C0AE-76BB-489A-B534-FF76D1D81CC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DE4D47-4F2F-404C-AC2A-24D48592F2FC}" type="pres">
      <dgm:prSet presAssocID="{4E92C0AE-76BB-489A-B534-FF76D1D81CC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AFB1AA-605F-4C24-89B1-04E39FE23FC5}" type="pres">
      <dgm:prSet presAssocID="{4E92C0AE-76BB-489A-B534-FF76D1D81CC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B09E2D-CBBC-47A2-A392-7F8439DA893E}" type="pres">
      <dgm:prSet presAssocID="{4E92C0AE-76BB-489A-B534-FF76D1D81CC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08F1E7-7E56-4052-B5F0-B8DA29D0766E}" type="pres">
      <dgm:prSet presAssocID="{4E92C0AE-76BB-489A-B534-FF76D1D81CC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8366BD-38F0-484F-AD4D-A25C057CC7B6}" type="pres">
      <dgm:prSet presAssocID="{4E92C0AE-76BB-489A-B534-FF76D1D81CC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18D105-BA2D-4A68-8E88-6174D5F55959}" type="pres">
      <dgm:prSet presAssocID="{4E92C0AE-76BB-489A-B534-FF76D1D81CC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6C8907-C964-4671-BED4-DE54F10AB8FE}" type="pres">
      <dgm:prSet presAssocID="{4E92C0AE-76BB-489A-B534-FF76D1D81CC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A018EE-BB55-41FB-94FB-A87319B8A555}" type="pres">
      <dgm:prSet presAssocID="{4E92C0AE-76BB-489A-B534-FF76D1D81CC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AB9675-2879-4959-B9B2-CC1E378122AC}" type="pres">
      <dgm:prSet presAssocID="{4E92C0AE-76BB-489A-B534-FF76D1D81CC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A88A9C-23D8-4E07-B1CB-5A542B4BEBC7}" type="pres">
      <dgm:prSet presAssocID="{4E92C0AE-76BB-489A-B534-FF76D1D81CC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28614B-847E-4F66-92FC-543AD948B389}" type="pres">
      <dgm:prSet presAssocID="{4E92C0AE-76BB-489A-B534-FF76D1D81CC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FC34BD9-5258-4366-816C-18A8206277D6}" type="presOf" srcId="{A18441C3-1321-473B-B0FF-3FD0E2F991C6}" destId="{EB2733A7-56EE-4A71-9A87-6BB35C5C42A4}" srcOrd="0" destOrd="0" presId="urn:microsoft.com/office/officeart/2005/8/layout/vProcess5"/>
    <dgm:cxn modelId="{BDF6602B-7E43-4D7A-A708-858687BA6B84}" type="presOf" srcId="{CAD050F8-24DE-4D01-B59B-FFBE452A809A}" destId="{A618D105-BA2D-4A68-8E88-6174D5F55959}" srcOrd="0" destOrd="0" presId="urn:microsoft.com/office/officeart/2005/8/layout/vProcess5"/>
    <dgm:cxn modelId="{88C65848-C2BA-4F9E-A14F-6A5FECFBD784}" srcId="{4E92C0AE-76BB-489A-B534-FF76D1D81CC9}" destId="{6DC8A940-C569-44D9-B57E-7196EBD8B3C9}" srcOrd="3" destOrd="0" parTransId="{14663947-689A-4D3D-9E83-09B3D42C2180}" sibTransId="{CAD050F8-24DE-4D01-B59B-FFBE452A809A}"/>
    <dgm:cxn modelId="{A57E9107-D4A5-4680-9338-983D9E3111EC}" srcId="{4E92C0AE-76BB-489A-B534-FF76D1D81CC9}" destId="{53ADACE7-C9E9-4C8C-AD7A-A09E233B5733}" srcOrd="1" destOrd="0" parTransId="{FAE5B4B0-91C5-42AD-BCDE-DB6050BE6C52}" sibTransId="{506C8355-CA8D-4159-93D7-89A96A271CC4}"/>
    <dgm:cxn modelId="{D7CA5B90-115A-4AB0-BA02-A734F1DEC429}" type="presOf" srcId="{53ADACE7-C9E9-4C8C-AD7A-A09E233B5733}" destId="{C8820CFF-C699-448A-8DB9-4735859E43C9}" srcOrd="0" destOrd="0" presId="urn:microsoft.com/office/officeart/2005/8/layout/vProcess5"/>
    <dgm:cxn modelId="{CB2A7558-025A-4E75-930B-EA54F17EC691}" type="presOf" srcId="{A18441C3-1321-473B-B0FF-3FD0E2F991C6}" destId="{906C8907-C964-4671-BED4-DE54F10AB8FE}" srcOrd="1" destOrd="0" presId="urn:microsoft.com/office/officeart/2005/8/layout/vProcess5"/>
    <dgm:cxn modelId="{24C014D4-5A92-406A-A683-3A4BA343B2B9}" type="presOf" srcId="{CE718863-2E82-4147-90E6-8DBF10B1B680}" destId="{84AFB1AA-605F-4C24-89B1-04E39FE23FC5}" srcOrd="0" destOrd="0" presId="urn:microsoft.com/office/officeart/2005/8/layout/vProcess5"/>
    <dgm:cxn modelId="{75894DEF-2E68-4043-8931-50C24B605424}" type="presOf" srcId="{4C5B1D33-44D4-4DDA-A7CB-91AE4C6C2200}" destId="{A3632BA5-BB5F-4715-8429-3BF5FB612D68}" srcOrd="0" destOrd="0" presId="urn:microsoft.com/office/officeart/2005/8/layout/vProcess5"/>
    <dgm:cxn modelId="{90B27662-C86B-4EB6-BE07-3F8C70484269}" type="presOf" srcId="{CB74CBFD-6082-4EF6-9F41-92A16DADB5A6}" destId="{BB8366BD-38F0-484F-AD4D-A25C057CC7B6}" srcOrd="0" destOrd="0" presId="urn:microsoft.com/office/officeart/2005/8/layout/vProcess5"/>
    <dgm:cxn modelId="{98C84073-B149-462F-92D3-4F060666770E}" type="presOf" srcId="{4C5B1D33-44D4-4DDA-A7CB-91AE4C6C2200}" destId="{4FAB9675-2879-4959-B9B2-CC1E378122AC}" srcOrd="1" destOrd="0" presId="urn:microsoft.com/office/officeart/2005/8/layout/vProcess5"/>
    <dgm:cxn modelId="{6B68E50B-A7B5-49A1-9672-ACD271D85975}" type="presOf" srcId="{E14A325B-A3DF-4747-A9EC-C638C586C82B}" destId="{7FB09E2D-CBBC-47A2-A392-7F8439DA893E}" srcOrd="0" destOrd="0" presId="urn:microsoft.com/office/officeart/2005/8/layout/vProcess5"/>
    <dgm:cxn modelId="{34FBED5C-2952-413D-AA6E-0F775990AEC1}" type="presOf" srcId="{4E92C0AE-76BB-489A-B534-FF76D1D81CC9}" destId="{47DAF60F-EF51-4CBA-B79B-402F5476C986}" srcOrd="0" destOrd="0" presId="urn:microsoft.com/office/officeart/2005/8/layout/vProcess5"/>
    <dgm:cxn modelId="{1F574E86-9B63-44D9-82D7-2BE420C74639}" srcId="{4E92C0AE-76BB-489A-B534-FF76D1D81CC9}" destId="{4C5B1D33-44D4-4DDA-A7CB-91AE4C6C2200}" srcOrd="2" destOrd="0" parTransId="{C3417506-C938-4D51-8DBD-AC38325A12B7}" sibTransId="{CB74CBFD-6082-4EF6-9F41-92A16DADB5A6}"/>
    <dgm:cxn modelId="{20895A7E-9E10-4EFD-B104-07DF391A27D0}" type="presOf" srcId="{CE718863-2E82-4147-90E6-8DBF10B1B680}" destId="{7828614B-847E-4F66-92FC-543AD948B389}" srcOrd="1" destOrd="0" presId="urn:microsoft.com/office/officeart/2005/8/layout/vProcess5"/>
    <dgm:cxn modelId="{43E68A28-C7C1-491E-BE4C-3F790EC1CC59}" srcId="{4E92C0AE-76BB-489A-B534-FF76D1D81CC9}" destId="{CE718863-2E82-4147-90E6-8DBF10B1B680}" srcOrd="4" destOrd="0" parTransId="{EAA97803-ED66-454A-94D6-4E240329FB66}" sibTransId="{7C2A3E66-C353-4679-8253-440BCB72C7F6}"/>
    <dgm:cxn modelId="{3E6AC502-9272-4F71-B6F1-64D8FD671313}" type="presOf" srcId="{6DC8A940-C569-44D9-B57E-7196EBD8B3C9}" destId="{A8DE4D47-4F2F-404C-AC2A-24D48592F2FC}" srcOrd="0" destOrd="0" presId="urn:microsoft.com/office/officeart/2005/8/layout/vProcess5"/>
    <dgm:cxn modelId="{F91213D2-B95E-4E86-BE7B-2CA0E326D815}" srcId="{4E92C0AE-76BB-489A-B534-FF76D1D81CC9}" destId="{A18441C3-1321-473B-B0FF-3FD0E2F991C6}" srcOrd="0" destOrd="0" parTransId="{6B7745BE-285D-4B0D-8568-2E3D632A80AD}" sibTransId="{E14A325B-A3DF-4747-A9EC-C638C586C82B}"/>
    <dgm:cxn modelId="{BC16BCA4-D17A-4480-9146-77CDE4953AC1}" type="presOf" srcId="{53ADACE7-C9E9-4C8C-AD7A-A09E233B5733}" destId="{90A018EE-BB55-41FB-94FB-A87319B8A555}" srcOrd="1" destOrd="0" presId="urn:microsoft.com/office/officeart/2005/8/layout/vProcess5"/>
    <dgm:cxn modelId="{67357242-98E4-45CB-BCA3-A3D5C3F1FAF8}" type="presOf" srcId="{6DC8A940-C569-44D9-B57E-7196EBD8B3C9}" destId="{05A88A9C-23D8-4E07-B1CB-5A542B4BEBC7}" srcOrd="1" destOrd="0" presId="urn:microsoft.com/office/officeart/2005/8/layout/vProcess5"/>
    <dgm:cxn modelId="{E8575E0B-B0C1-4575-821E-A46C45BA4B07}" type="presOf" srcId="{506C8355-CA8D-4159-93D7-89A96A271CC4}" destId="{6708F1E7-7E56-4052-B5F0-B8DA29D0766E}" srcOrd="0" destOrd="0" presId="urn:microsoft.com/office/officeart/2005/8/layout/vProcess5"/>
    <dgm:cxn modelId="{A6D42F2F-69B0-4D92-B324-A4124A13A583}" type="presParOf" srcId="{47DAF60F-EF51-4CBA-B79B-402F5476C986}" destId="{8211C907-D472-4E7F-A85A-93C59DCE5D82}" srcOrd="0" destOrd="0" presId="urn:microsoft.com/office/officeart/2005/8/layout/vProcess5"/>
    <dgm:cxn modelId="{E3458921-472B-4A48-8F23-CB01A9FD3086}" type="presParOf" srcId="{47DAF60F-EF51-4CBA-B79B-402F5476C986}" destId="{EB2733A7-56EE-4A71-9A87-6BB35C5C42A4}" srcOrd="1" destOrd="0" presId="urn:microsoft.com/office/officeart/2005/8/layout/vProcess5"/>
    <dgm:cxn modelId="{E9E4B536-A203-4A19-A1F7-32E066CD4949}" type="presParOf" srcId="{47DAF60F-EF51-4CBA-B79B-402F5476C986}" destId="{C8820CFF-C699-448A-8DB9-4735859E43C9}" srcOrd="2" destOrd="0" presId="urn:microsoft.com/office/officeart/2005/8/layout/vProcess5"/>
    <dgm:cxn modelId="{1FCF3B29-8FB7-4566-9E19-A3227EE3705D}" type="presParOf" srcId="{47DAF60F-EF51-4CBA-B79B-402F5476C986}" destId="{A3632BA5-BB5F-4715-8429-3BF5FB612D68}" srcOrd="3" destOrd="0" presId="urn:microsoft.com/office/officeart/2005/8/layout/vProcess5"/>
    <dgm:cxn modelId="{9B678913-2622-4F57-ACE1-0C0AB7324108}" type="presParOf" srcId="{47DAF60F-EF51-4CBA-B79B-402F5476C986}" destId="{A8DE4D47-4F2F-404C-AC2A-24D48592F2FC}" srcOrd="4" destOrd="0" presId="urn:microsoft.com/office/officeart/2005/8/layout/vProcess5"/>
    <dgm:cxn modelId="{14E91F93-2D24-4278-A1E3-F7B706A02F6F}" type="presParOf" srcId="{47DAF60F-EF51-4CBA-B79B-402F5476C986}" destId="{84AFB1AA-605F-4C24-89B1-04E39FE23FC5}" srcOrd="5" destOrd="0" presId="urn:microsoft.com/office/officeart/2005/8/layout/vProcess5"/>
    <dgm:cxn modelId="{AC1EFF11-885B-4F5A-BB3F-489F73DBC773}" type="presParOf" srcId="{47DAF60F-EF51-4CBA-B79B-402F5476C986}" destId="{7FB09E2D-CBBC-47A2-A392-7F8439DA893E}" srcOrd="6" destOrd="0" presId="urn:microsoft.com/office/officeart/2005/8/layout/vProcess5"/>
    <dgm:cxn modelId="{F4F8037D-318C-4B71-A8AE-5AB840001C93}" type="presParOf" srcId="{47DAF60F-EF51-4CBA-B79B-402F5476C986}" destId="{6708F1E7-7E56-4052-B5F0-B8DA29D0766E}" srcOrd="7" destOrd="0" presId="urn:microsoft.com/office/officeart/2005/8/layout/vProcess5"/>
    <dgm:cxn modelId="{6A10A8DB-075B-4CEC-B061-0DB23AAB0F27}" type="presParOf" srcId="{47DAF60F-EF51-4CBA-B79B-402F5476C986}" destId="{BB8366BD-38F0-484F-AD4D-A25C057CC7B6}" srcOrd="8" destOrd="0" presId="urn:microsoft.com/office/officeart/2005/8/layout/vProcess5"/>
    <dgm:cxn modelId="{0EBBD4F7-D2D8-4070-8880-430B39E4FC34}" type="presParOf" srcId="{47DAF60F-EF51-4CBA-B79B-402F5476C986}" destId="{A618D105-BA2D-4A68-8E88-6174D5F55959}" srcOrd="9" destOrd="0" presId="urn:microsoft.com/office/officeart/2005/8/layout/vProcess5"/>
    <dgm:cxn modelId="{C5C73645-B551-45A1-B36A-716D0FFB3834}" type="presParOf" srcId="{47DAF60F-EF51-4CBA-B79B-402F5476C986}" destId="{906C8907-C964-4671-BED4-DE54F10AB8FE}" srcOrd="10" destOrd="0" presId="urn:microsoft.com/office/officeart/2005/8/layout/vProcess5"/>
    <dgm:cxn modelId="{F07AB62C-5ED2-4E9E-9FCE-883954839C04}" type="presParOf" srcId="{47DAF60F-EF51-4CBA-B79B-402F5476C986}" destId="{90A018EE-BB55-41FB-94FB-A87319B8A555}" srcOrd="11" destOrd="0" presId="urn:microsoft.com/office/officeart/2005/8/layout/vProcess5"/>
    <dgm:cxn modelId="{DC028A88-7EF9-4BA5-B176-CD3C4576B8F6}" type="presParOf" srcId="{47DAF60F-EF51-4CBA-B79B-402F5476C986}" destId="{4FAB9675-2879-4959-B9B2-CC1E378122AC}" srcOrd="12" destOrd="0" presId="urn:microsoft.com/office/officeart/2005/8/layout/vProcess5"/>
    <dgm:cxn modelId="{2E8B415B-948E-47C8-A999-326D008CE22D}" type="presParOf" srcId="{47DAF60F-EF51-4CBA-B79B-402F5476C986}" destId="{05A88A9C-23D8-4E07-B1CB-5A542B4BEBC7}" srcOrd="13" destOrd="0" presId="urn:microsoft.com/office/officeart/2005/8/layout/vProcess5"/>
    <dgm:cxn modelId="{3E9444D2-2A21-426E-93D0-A64AF9DC068B}" type="presParOf" srcId="{47DAF60F-EF51-4CBA-B79B-402F5476C986}" destId="{7828614B-847E-4F66-92FC-543AD948B389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711C8-1A95-4D81-AE14-C8DACB8BE35F}" type="datetimeFigureOut">
              <a:rPr lang="en-US" smtClean="0"/>
              <a:pPr/>
              <a:t>01/01/2007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8138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8138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0694B-EBEB-4B52-9FCD-9CF947EAC4C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0694B-EBEB-4B52-9FCD-9CF947EAC4C7}" type="slidenum">
              <a:rPr lang="en-IN" smtClean="0"/>
              <a:pPr/>
              <a:t>129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1536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5385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1538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5389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9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391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92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93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3DE28C-0B1E-4398-88CD-1015B9878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2E2E5-A11D-4BFF-9C1C-EFBFE6257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73F56-6781-4BD1-88FC-C390B95E9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E0A1E-7E58-43C6-868D-657B977D6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D7B7B-7156-44B0-8807-BD4CC8B47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02CFB-BF29-4338-8B4F-26BB2C2AE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E233-3498-4A9B-993C-5E93942BD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04CF6-A7D9-4E61-B2A2-5C1FEA3DF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70552-8DA7-4CF5-8D7F-F4122F91D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DF057-5AC7-45B9-9344-3AD5770F7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BCA4D-D4F4-4AC6-A025-04A0413AD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4339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0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1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2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3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4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5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6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3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4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6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7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8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9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60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4362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63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64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4365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66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67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68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69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pitchFamily="18" charset="0"/>
              </a:defRPr>
            </a:lvl1pPr>
          </a:lstStyle>
          <a:p>
            <a:fld id="{A3B877D8-BC2E-4808-87E3-486F06DAC7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5689972" TargetMode="External"/><Relationship Id="rId2" Type="http://schemas.openxmlformats.org/officeDocument/2006/relationships/hyperlink" Target="http://www.sciencedirect.com/science/article/pii/S15689972040011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irect.com/science/journal/15689972/3/7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00034" y="2643182"/>
            <a:ext cx="8072494" cy="1571636"/>
          </a:xfrm>
        </p:spPr>
        <p:txBody>
          <a:bodyPr/>
          <a:lstStyle/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  <a:cs typeface="Aharoni" pitchFamily="2" charset="-79"/>
              </a:rPr>
              <a:t>Autistic spectrum disorders </a:t>
            </a:r>
            <a:endParaRPr lang="en-IN" b="1" i="1" dirty="0">
              <a:solidFill>
                <a:schemeClr val="tx1">
                  <a:lumMod val="95000"/>
                  <a:lumOff val="5000"/>
                </a:schemeClr>
              </a:solidFill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273174" y="4357694"/>
            <a:ext cx="7085040" cy="1714512"/>
          </a:xfrm>
        </p:spPr>
        <p:txBody>
          <a:bodyPr/>
          <a:lstStyle/>
          <a:p>
            <a:r>
              <a:rPr lang="en-US" sz="2400" dirty="0" smtClean="0"/>
              <a:t>                       Faculty : Dr. C. </a:t>
            </a:r>
            <a:r>
              <a:rPr lang="en-US" sz="2400" dirty="0" err="1" smtClean="0"/>
              <a:t>Rathore</a:t>
            </a:r>
            <a:endParaRPr lang="en-US" sz="2400" dirty="0" smtClean="0"/>
          </a:p>
          <a:p>
            <a:r>
              <a:rPr lang="en-US" dirty="0" smtClean="0"/>
              <a:t>                    </a:t>
            </a:r>
            <a:endParaRPr lang="en-IN" dirty="0"/>
          </a:p>
        </p:txBody>
      </p:sp>
      <p:pic>
        <p:nvPicPr>
          <p:cNvPr id="6146" name="Picture 2" descr="C:\Users\Radhamani\Documents\autism photos\aut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3819525" cy="2909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8350"/>
            <a:ext cx="6357982" cy="446072"/>
          </a:xfrm>
        </p:spPr>
        <p:txBody>
          <a:bodyPr/>
          <a:lstStyle/>
          <a:p>
            <a:r>
              <a:rPr lang="en-US" sz="2800" dirty="0" smtClean="0"/>
              <a:t>HISTORY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5072098"/>
          </a:xfrm>
        </p:spPr>
        <p:txBody>
          <a:bodyPr/>
          <a:lstStyle/>
          <a:p>
            <a:r>
              <a:rPr lang="en-IN" sz="2800" dirty="0" smtClean="0"/>
              <a:t>Initial  history of autism was heavily influenced by psychoanalytical theory. </a:t>
            </a:r>
          </a:p>
          <a:p>
            <a:r>
              <a:rPr lang="en-IN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Etiology</a:t>
            </a:r>
            <a:r>
              <a:rPr lang="en-IN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blamed were</a:t>
            </a:r>
          </a:p>
          <a:p>
            <a:r>
              <a:rPr lang="en-IN" sz="2800" dirty="0" smtClean="0">
                <a:solidFill>
                  <a:schemeClr val="tx2">
                    <a:lumMod val="50000"/>
                  </a:schemeClr>
                </a:solidFill>
              </a:rPr>
              <a:t>Parents’ attitudes to their children, Their personalities and Child rearing methods</a:t>
            </a:r>
          </a:p>
          <a:p>
            <a:r>
              <a:rPr lang="en-IN" sz="2800" dirty="0" smtClean="0"/>
              <a:t>Attributed to </a:t>
            </a:r>
            <a:r>
              <a:rPr lang="en-IN" sz="2800" dirty="0" smtClean="0">
                <a:solidFill>
                  <a:schemeClr val="tx2">
                    <a:lumMod val="50000"/>
                  </a:schemeClr>
                </a:solidFill>
              </a:rPr>
              <a:t>‘‘refrigerator parents’’ </a:t>
            </a:r>
            <a:r>
              <a:rPr lang="en-IN" sz="2800" dirty="0" smtClean="0"/>
              <a:t>who were unable to relate appropriately to their children</a:t>
            </a:r>
            <a:endParaRPr lang="en-IN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IN" sz="2800" dirty="0" smtClean="0"/>
              <a:t>Was  regarded as an emotional disorder without any neurological basis.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DSM-IV </a:t>
            </a:r>
            <a:r>
              <a:rPr lang="en-AU" sz="2800" b="1" dirty="0" smtClean="0"/>
              <a:t>Diagnostic Criteria for 299.80 </a:t>
            </a:r>
            <a:r>
              <a:rPr lang="en-AU" sz="2800" b="1" dirty="0" err="1" smtClean="0"/>
              <a:t>Asperger's</a:t>
            </a:r>
            <a:r>
              <a:rPr lang="en-AU" sz="2800" b="1" dirty="0" smtClean="0"/>
              <a:t> Disorder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C.	The disturbance causes </a:t>
            </a:r>
            <a:r>
              <a:rPr lang="en-AU" sz="2000" dirty="0" smtClean="0">
                <a:solidFill>
                  <a:schemeClr val="bg2">
                    <a:lumMod val="25000"/>
                  </a:schemeClr>
                </a:solidFill>
              </a:rPr>
              <a:t>clinically significant impairments in social, occupational, or other important areas of functioning </a:t>
            </a:r>
            <a:r>
              <a:rPr lang="en-AU" sz="2000" dirty="0" smtClean="0"/>
              <a:t>. </a:t>
            </a:r>
            <a:endParaRPr lang="en-IN" sz="2000" dirty="0" smtClean="0"/>
          </a:p>
          <a:p>
            <a:r>
              <a:rPr lang="en-AU" sz="2000" dirty="0" smtClean="0"/>
              <a:t>D.	There is </a:t>
            </a:r>
            <a:r>
              <a:rPr lang="en-AU" sz="2000" dirty="0" smtClean="0">
                <a:solidFill>
                  <a:srgbClr val="FF0000"/>
                </a:solidFill>
              </a:rPr>
              <a:t>no clinically significant general delay in language </a:t>
            </a:r>
            <a:r>
              <a:rPr lang="en-AU" sz="2000" dirty="0" smtClean="0"/>
              <a:t>(e.g., single words used by age 2 years, communicative phrases used by age 3 years) . </a:t>
            </a:r>
            <a:endParaRPr lang="en-IN" sz="2000" dirty="0" smtClean="0"/>
          </a:p>
          <a:p>
            <a:r>
              <a:rPr lang="en-AU" sz="2000" dirty="0" smtClean="0"/>
              <a:t>E.	There is </a:t>
            </a:r>
            <a:r>
              <a:rPr lang="en-AU" sz="2000" dirty="0" smtClean="0">
                <a:solidFill>
                  <a:srgbClr val="C00000"/>
                </a:solidFill>
              </a:rPr>
              <a:t>no clinically significant delay in cognitive development or in the development of age-appropriate self-help skills, adaptive behaviour </a:t>
            </a:r>
            <a:r>
              <a:rPr lang="en-AU" sz="2000" dirty="0" smtClean="0"/>
              <a:t>(other than social interaction), and curiosity about the environment in childhood . </a:t>
            </a:r>
            <a:endParaRPr lang="en-IN" sz="2000" dirty="0" smtClean="0"/>
          </a:p>
          <a:p>
            <a:r>
              <a:rPr lang="en-AU" sz="2000" dirty="0" smtClean="0"/>
              <a:t>F.	Criteria are not met for another specific Pervasive Developmental Disorder or Schizophrenia </a:t>
            </a:r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Most distinguishing symptom of AS is a child’s obsessive interest in a single object or topic to the exclusion of any other</a:t>
            </a:r>
            <a:endParaRPr lang="en-IN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01122" cy="1411308"/>
          </a:xfrm>
        </p:spPr>
        <p:txBody>
          <a:bodyPr/>
          <a:lstStyle/>
          <a:p>
            <a:r>
              <a:rPr lang="en-US" sz="2400" b="1" dirty="0" smtClean="0"/>
              <a:t>DSM-IV Diagnostic Criteria for </a:t>
            </a:r>
            <a:r>
              <a:rPr lang="en-AU" sz="2400" b="1" dirty="0" smtClean="0"/>
              <a:t>299.80 ---</a:t>
            </a:r>
            <a:r>
              <a:rPr lang="en-AU" sz="2400" b="1" dirty="0" smtClean="0">
                <a:solidFill>
                  <a:srgbClr val="FF0000"/>
                </a:solidFill>
              </a:rPr>
              <a:t>Pervasive Developmental Disorder Not Otherwise Specified            </a:t>
            </a:r>
            <a:r>
              <a:rPr lang="en-AU" sz="2400" b="1" dirty="0" smtClean="0"/>
              <a:t>(Including Atypical Autism)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8429684" cy="4500594"/>
          </a:xfrm>
        </p:spPr>
        <p:txBody>
          <a:bodyPr/>
          <a:lstStyle/>
          <a:p>
            <a:r>
              <a:rPr lang="en-AU" sz="2400" dirty="0" smtClean="0"/>
              <a:t>Severe and pervasive impairment in the development of reciprocal social interaction or verbal and nonverbal communication skills, or   stereotyped behaviour, interests, and activities  .</a:t>
            </a:r>
          </a:p>
          <a:p>
            <a:r>
              <a:rPr lang="en-AU" sz="2400" dirty="0" smtClean="0"/>
              <a:t>Includes atypical autism --- presentations that do not meet the criteria for Autistic Disorder because 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of late age of onset</a:t>
            </a:r>
            <a:r>
              <a:rPr lang="en-AU" sz="2400" dirty="0" smtClean="0"/>
              <a:t>, 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atypical </a:t>
            </a:r>
            <a:r>
              <a:rPr lang="en-AU" sz="2400" dirty="0" err="1" smtClean="0">
                <a:solidFill>
                  <a:schemeClr val="accent1">
                    <a:lumMod val="75000"/>
                  </a:schemeClr>
                </a:solidFill>
              </a:rPr>
              <a:t>symptomatology</a:t>
            </a:r>
            <a:r>
              <a:rPr lang="en-AU" sz="2400" dirty="0" smtClean="0"/>
              <a:t>, or </a:t>
            </a:r>
            <a:r>
              <a:rPr lang="en-AU" sz="2400" dirty="0" err="1" smtClean="0">
                <a:solidFill>
                  <a:schemeClr val="accent1">
                    <a:lumMod val="75000"/>
                  </a:schemeClr>
                </a:solidFill>
              </a:rPr>
              <a:t>subthreshold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sz="2400" dirty="0" err="1" smtClean="0">
                <a:solidFill>
                  <a:schemeClr val="accent1">
                    <a:lumMod val="75000"/>
                  </a:schemeClr>
                </a:solidFill>
              </a:rPr>
              <a:t>symptomatology</a:t>
            </a:r>
            <a:r>
              <a:rPr lang="en-AU" sz="2400" dirty="0" smtClean="0"/>
              <a:t>, or all of these.</a:t>
            </a:r>
          </a:p>
          <a:p>
            <a:r>
              <a:rPr lang="en-AU" sz="2400" dirty="0" smtClean="0"/>
              <a:t>The criteria are not met for a specific Pervasive Developmental Disorder, Schizophrenia, </a:t>
            </a:r>
            <a:r>
              <a:rPr lang="en-AU" sz="2400" dirty="0" err="1" smtClean="0"/>
              <a:t>Schizotypal</a:t>
            </a:r>
            <a:r>
              <a:rPr lang="en-AU" sz="2400" dirty="0" smtClean="0"/>
              <a:t> Personality Disorder, or Avoidant Personality Disorder.  </a:t>
            </a:r>
          </a:p>
          <a:p>
            <a:endParaRPr lang="en-IN" sz="2400" dirty="0" smtClean="0"/>
          </a:p>
          <a:p>
            <a:endParaRPr lang="en-IN" sz="20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315224" cy="803262"/>
          </a:xfrm>
        </p:spPr>
        <p:txBody>
          <a:bodyPr/>
          <a:lstStyle/>
          <a:p>
            <a:r>
              <a:rPr lang="en-IN" sz="3600" b="1" dirty="0" err="1" smtClean="0">
                <a:latin typeface="+mn-lt"/>
              </a:rPr>
              <a:t>Rett’s</a:t>
            </a:r>
            <a:r>
              <a:rPr lang="en-IN" sz="3600" b="1" dirty="0" smtClean="0">
                <a:latin typeface="+mn-lt"/>
              </a:rPr>
              <a:t> syndrome (RS)</a:t>
            </a:r>
            <a:endParaRPr lang="en-IN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429684" cy="4524388"/>
          </a:xfrm>
        </p:spPr>
        <p:txBody>
          <a:bodyPr/>
          <a:lstStyle/>
          <a:p>
            <a:r>
              <a:rPr lang="en-IN" sz="2400" dirty="0" smtClean="0"/>
              <a:t>Severe </a:t>
            </a:r>
            <a:r>
              <a:rPr lang="en-IN" sz="2400" dirty="0" err="1" smtClean="0"/>
              <a:t>neurodevelopmental</a:t>
            </a:r>
            <a:r>
              <a:rPr lang="en-IN" sz="2400" dirty="0" smtClean="0"/>
              <a:t> disorder  </a:t>
            </a:r>
          </a:p>
          <a:p>
            <a:r>
              <a:rPr lang="en-IN" sz="2400" dirty="0" smtClean="0"/>
              <a:t>severe intellectual disability in females, incidence of 1 in 10,000 .</a:t>
            </a:r>
          </a:p>
          <a:p>
            <a:r>
              <a:rPr lang="en-IN" sz="2400" dirty="0" smtClean="0"/>
              <a:t>Mutations in MECP2 in the majority of cases,  </a:t>
            </a:r>
          </a:p>
          <a:p>
            <a:r>
              <a:rPr lang="en-IN" sz="2400" dirty="0" smtClean="0"/>
              <a:t> Atypical cases  mutations in CDKL5,</a:t>
            </a:r>
          </a:p>
          <a:p>
            <a:r>
              <a:rPr lang="en-IN" sz="2400" dirty="0" err="1" smtClean="0"/>
              <a:t>Nonsymptomatic</a:t>
            </a:r>
            <a:r>
              <a:rPr lang="en-IN" sz="2400" dirty="0" smtClean="0"/>
              <a:t>  phase for the first 6–18 months of age followed by </a:t>
            </a:r>
            <a:r>
              <a:rPr lang="en-IN" sz="2400" dirty="0" err="1" smtClean="0"/>
              <a:t>apraxia</a:t>
            </a:r>
            <a:r>
              <a:rPr lang="en-IN" sz="2400" dirty="0" smtClean="0"/>
              <a:t>, deceleration of head growth, gait abnormalities, stereotypic hand movements, and mental retardation. </a:t>
            </a:r>
          </a:p>
          <a:p>
            <a:r>
              <a:rPr lang="en-IN" sz="2400" dirty="0" smtClean="0"/>
              <a:t>Male  - </a:t>
            </a:r>
            <a:r>
              <a:rPr lang="en-IN" sz="2400" i="1" dirty="0" smtClean="0"/>
              <a:t>MECP2 mutation --</a:t>
            </a:r>
            <a:r>
              <a:rPr lang="en-IN" sz="2400" dirty="0" smtClean="0"/>
              <a:t>fatal neonatal encephalopathy , </a:t>
            </a:r>
            <a:r>
              <a:rPr lang="en-IN" sz="2400" dirty="0" err="1" smtClean="0"/>
              <a:t>Rett</a:t>
            </a:r>
            <a:r>
              <a:rPr lang="en-IN" sz="2400" dirty="0" smtClean="0"/>
              <a:t> syndrome like features, and familial X-linked mental retardation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429684" cy="59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939784"/>
          </a:xfrm>
        </p:spPr>
        <p:txBody>
          <a:bodyPr/>
          <a:lstStyle/>
          <a:p>
            <a:r>
              <a:rPr lang="en-IN" sz="2800" b="1" dirty="0" smtClean="0"/>
              <a:t>Revised Diagnostic Criteria</a:t>
            </a:r>
            <a:endParaRPr lang="en-IN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3362" cy="250813"/>
          </a:xfrm>
        </p:spPr>
        <p:txBody>
          <a:bodyPr/>
          <a:lstStyle/>
          <a:p>
            <a:r>
              <a:rPr lang="en-IN" dirty="0" smtClean="0"/>
              <a:t>Main criteria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2000240"/>
            <a:ext cx="4140230" cy="4125923"/>
          </a:xfrm>
        </p:spPr>
        <p:txBody>
          <a:bodyPr/>
          <a:lstStyle/>
          <a:p>
            <a:r>
              <a:rPr lang="en-IN" sz="2000" dirty="0" smtClean="0"/>
              <a:t>1. Partial or complete loss of acquired purposeful hand skills.</a:t>
            </a:r>
          </a:p>
          <a:p>
            <a:r>
              <a:rPr lang="en-IN" sz="2000" dirty="0" smtClean="0"/>
              <a:t>2. Partial or complete loss of acquired spoken language </a:t>
            </a:r>
          </a:p>
          <a:p>
            <a:r>
              <a:rPr lang="en-IN" sz="2000" dirty="0" smtClean="0"/>
              <a:t>3. Gait abnormalities: Impaired (</a:t>
            </a:r>
            <a:r>
              <a:rPr lang="en-IN" sz="2000" dirty="0" err="1" smtClean="0"/>
              <a:t>dyspraxic</a:t>
            </a:r>
            <a:r>
              <a:rPr lang="en-IN" sz="2000" dirty="0" smtClean="0"/>
              <a:t>) or absence of ability.</a:t>
            </a:r>
          </a:p>
          <a:p>
            <a:r>
              <a:rPr lang="en-IN" sz="2000" dirty="0" smtClean="0"/>
              <a:t>4. Stereotypic hand movements such as hand wringing/squeezing, clapping/</a:t>
            </a:r>
            <a:r>
              <a:rPr lang="en-IN" sz="2000" dirty="0" err="1" smtClean="0"/>
              <a:t>tapping,mouthing</a:t>
            </a:r>
            <a:r>
              <a:rPr lang="en-IN" sz="2000" dirty="0" smtClean="0"/>
              <a:t> and washing/rubbing automatisms</a:t>
            </a:r>
          </a:p>
          <a:p>
            <a:endParaRPr lang="en-IN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4876" y="1285861"/>
            <a:ext cx="3971924" cy="500065"/>
          </a:xfrm>
        </p:spPr>
        <p:txBody>
          <a:bodyPr/>
          <a:lstStyle/>
          <a:p>
            <a:r>
              <a:rPr lang="en-IN" dirty="0" smtClean="0"/>
              <a:t>Supportive criteria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1857364"/>
            <a:ext cx="4286279" cy="4429156"/>
          </a:xfrm>
        </p:spPr>
        <p:txBody>
          <a:bodyPr/>
          <a:lstStyle/>
          <a:p>
            <a:r>
              <a:rPr lang="en-IN" sz="1800" dirty="0" smtClean="0"/>
              <a:t>1. Breathing disturbances when awake</a:t>
            </a:r>
          </a:p>
          <a:p>
            <a:r>
              <a:rPr lang="en-IN" sz="1800" dirty="0" smtClean="0"/>
              <a:t>2. </a:t>
            </a:r>
            <a:r>
              <a:rPr lang="en-IN" sz="1800" dirty="0" err="1" smtClean="0"/>
              <a:t>Bruxism</a:t>
            </a:r>
            <a:r>
              <a:rPr lang="en-IN" sz="1800" dirty="0" smtClean="0"/>
              <a:t> when awake</a:t>
            </a:r>
          </a:p>
          <a:p>
            <a:r>
              <a:rPr lang="en-IN" sz="1800" dirty="0" smtClean="0"/>
              <a:t>3. Impaired sleep pattern</a:t>
            </a:r>
          </a:p>
          <a:p>
            <a:r>
              <a:rPr lang="en-IN" sz="1800" dirty="0" smtClean="0"/>
              <a:t>4. Abnormal muscle tone</a:t>
            </a:r>
          </a:p>
          <a:p>
            <a:r>
              <a:rPr lang="en-IN" sz="1800" dirty="0" smtClean="0"/>
              <a:t>5. Peripheral vasomotor disturbances</a:t>
            </a:r>
          </a:p>
          <a:p>
            <a:r>
              <a:rPr lang="en-IN" sz="1800" dirty="0" smtClean="0"/>
              <a:t>6. Scoliosis/</a:t>
            </a:r>
            <a:r>
              <a:rPr lang="en-IN" sz="1800" dirty="0" err="1" smtClean="0"/>
              <a:t>kyphosis</a:t>
            </a:r>
            <a:endParaRPr lang="en-IN" sz="1800" dirty="0" smtClean="0"/>
          </a:p>
          <a:p>
            <a:r>
              <a:rPr lang="en-IN" sz="1800" dirty="0" smtClean="0"/>
              <a:t>7. Growth retardation</a:t>
            </a:r>
          </a:p>
          <a:p>
            <a:r>
              <a:rPr lang="en-IN" sz="1800" dirty="0" smtClean="0"/>
              <a:t>8. Small cold hands and feet</a:t>
            </a:r>
          </a:p>
          <a:p>
            <a:r>
              <a:rPr lang="en-IN" sz="1800" dirty="0" smtClean="0"/>
              <a:t>9. Inappropriate laughing/screaming spells</a:t>
            </a:r>
          </a:p>
          <a:p>
            <a:r>
              <a:rPr lang="en-IN" sz="1800" dirty="0" smtClean="0"/>
              <a:t>10. Diminished response to pain</a:t>
            </a:r>
          </a:p>
          <a:p>
            <a:r>
              <a:rPr lang="en-IN" sz="1800" dirty="0" smtClean="0"/>
              <a:t>11. Intense eye communication - ‘‘eye pointing’’</a:t>
            </a:r>
            <a:endParaRPr lang="en-IN" sz="18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Exclusion criteria for typical RTT</a:t>
            </a:r>
          </a:p>
          <a:p>
            <a:r>
              <a:rPr lang="en-IN" sz="2800" dirty="0" smtClean="0"/>
              <a:t>1. Brain injury secondary to trauma (</a:t>
            </a:r>
            <a:r>
              <a:rPr lang="en-IN" sz="2800" dirty="0" err="1" smtClean="0"/>
              <a:t>peri</a:t>
            </a:r>
            <a:r>
              <a:rPr lang="en-IN" sz="2800" dirty="0" smtClean="0"/>
              <a:t>- or </a:t>
            </a:r>
            <a:r>
              <a:rPr lang="en-IN" sz="2800" dirty="0" err="1" smtClean="0"/>
              <a:t>postnatally</a:t>
            </a:r>
            <a:r>
              <a:rPr lang="en-IN" sz="2800" dirty="0" smtClean="0"/>
              <a:t>), </a:t>
            </a:r>
            <a:r>
              <a:rPr lang="en-IN" sz="2800" dirty="0" err="1" smtClean="0"/>
              <a:t>neurometabolic</a:t>
            </a:r>
            <a:r>
              <a:rPr lang="en-IN" sz="2800" dirty="0" smtClean="0"/>
              <a:t> disease, or severe infection that causes neurological problems</a:t>
            </a:r>
          </a:p>
          <a:p>
            <a:r>
              <a:rPr lang="en-IN" sz="2800" dirty="0" smtClean="0"/>
              <a:t>2. Grossly abnormal psychomotor development in first 6 months of life </a:t>
            </a:r>
          </a:p>
          <a:p>
            <a:endParaRPr lang="en-IN" dirty="0"/>
          </a:p>
        </p:txBody>
      </p:sp>
      <p:pic>
        <p:nvPicPr>
          <p:cNvPr id="4098" name="Picture 2" descr="C:\Users\Radhamani\Documents\autism photos\imag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3988" y="0"/>
            <a:ext cx="2880012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458100" cy="588948"/>
          </a:xfrm>
        </p:spPr>
        <p:txBody>
          <a:bodyPr/>
          <a:lstStyle/>
          <a:p>
            <a:r>
              <a:rPr lang="en-IN" sz="2800" dirty="0" smtClean="0"/>
              <a:t>Variant Forms of Atypical RTT</a:t>
            </a:r>
            <a:endParaRPr lang="en-IN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622" y="1357298"/>
            <a:ext cx="91496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958166" cy="1089014"/>
          </a:xfrm>
        </p:spPr>
        <p:txBody>
          <a:bodyPr/>
          <a:lstStyle/>
          <a:p>
            <a:r>
              <a:rPr lang="en-US" dirty="0" smtClean="0"/>
              <a:t>EVALUATION AND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029604" cy="4310074"/>
          </a:xfrm>
        </p:spPr>
        <p:txBody>
          <a:bodyPr/>
          <a:lstStyle/>
          <a:p>
            <a:r>
              <a:rPr lang="en-IN" sz="2800" dirty="0" smtClean="0"/>
              <a:t>The comprehensive evaluation of a child with a suspected ASD may include</a:t>
            </a:r>
          </a:p>
          <a:p>
            <a:r>
              <a:rPr lang="en-IN" sz="2800" dirty="0" smtClean="0"/>
              <a:t>Speech, language, and communication assessments, </a:t>
            </a:r>
          </a:p>
          <a:p>
            <a:r>
              <a:rPr lang="en-IN" sz="2800" dirty="0" smtClean="0"/>
              <a:t>Cognitive testing, </a:t>
            </a:r>
            <a:r>
              <a:rPr lang="en-IN" sz="2800" dirty="0" err="1" smtClean="0"/>
              <a:t>behavioral</a:t>
            </a:r>
            <a:r>
              <a:rPr lang="en-IN" sz="2800" dirty="0" smtClean="0"/>
              <a:t> assessments, </a:t>
            </a:r>
          </a:p>
          <a:p>
            <a:r>
              <a:rPr lang="en-IN" sz="2800" dirty="0" smtClean="0"/>
              <a:t>Academic assessments, </a:t>
            </a:r>
          </a:p>
          <a:p>
            <a:r>
              <a:rPr lang="en-IN" sz="2800" dirty="0" smtClean="0"/>
              <a:t>Medical evaluation</a:t>
            </a:r>
            <a:endParaRPr lang="en-IN" sz="2800" dirty="0"/>
          </a:p>
        </p:txBody>
      </p:sp>
      <p:pic>
        <p:nvPicPr>
          <p:cNvPr id="4" name="Picture 2" descr="C:\Users\Radhamani\Documents\autism photos\Autism-childre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7264" y="4071942"/>
            <a:ext cx="300673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286676" cy="121442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7786710" cy="5143536"/>
          </a:xfrm>
        </p:spPr>
        <p:txBody>
          <a:bodyPr/>
          <a:lstStyle/>
          <a:p>
            <a:r>
              <a:rPr lang="en-IN" sz="2400" dirty="0" smtClean="0"/>
              <a:t>Team including general </a:t>
            </a:r>
            <a:r>
              <a:rPr lang="en-IN" sz="2400" dirty="0" err="1" smtClean="0"/>
              <a:t>pediatricians</a:t>
            </a:r>
            <a:r>
              <a:rPr lang="en-IN" sz="2400" dirty="0" smtClean="0"/>
              <a:t>,      developmental/</a:t>
            </a:r>
            <a:r>
              <a:rPr lang="en-IN" sz="2400" dirty="0" err="1" smtClean="0"/>
              <a:t>behavioral</a:t>
            </a:r>
            <a:r>
              <a:rPr lang="en-IN" sz="2400" dirty="0" smtClean="0"/>
              <a:t>  </a:t>
            </a:r>
            <a:r>
              <a:rPr lang="en-IN" sz="2400" dirty="0" err="1" smtClean="0"/>
              <a:t>pediatricians</a:t>
            </a:r>
            <a:r>
              <a:rPr lang="en-IN" sz="2400" dirty="0" smtClean="0"/>
              <a:t>,      neurologists, child  psychiatrists,                                      and geneticists .</a:t>
            </a:r>
          </a:p>
          <a:p>
            <a:r>
              <a:rPr lang="en-IN" sz="2400" dirty="0" smtClean="0"/>
              <a:t>(a) complete medical and family history,</a:t>
            </a:r>
          </a:p>
          <a:p>
            <a:r>
              <a:rPr lang="en-IN" sz="2400" dirty="0" smtClean="0"/>
              <a:t> (b) physical examination, </a:t>
            </a:r>
          </a:p>
          <a:p>
            <a:r>
              <a:rPr lang="en-IN" sz="2400" dirty="0" smtClean="0"/>
              <a:t>(c) formal </a:t>
            </a:r>
            <a:r>
              <a:rPr lang="en-IN" sz="2400" dirty="0" err="1" smtClean="0"/>
              <a:t>audiological</a:t>
            </a:r>
            <a:r>
              <a:rPr lang="en-IN" sz="2400" dirty="0" smtClean="0"/>
              <a:t> evaluation, </a:t>
            </a:r>
          </a:p>
          <a:p>
            <a:r>
              <a:rPr lang="en-IN" sz="2400" dirty="0" smtClean="0"/>
              <a:t>(d) selected medical/laboratory tests on an individual basis (e.g., serum lead levels, brain MRI, EEG),</a:t>
            </a:r>
          </a:p>
          <a:p>
            <a:r>
              <a:rPr lang="en-IN" sz="2400" dirty="0" smtClean="0"/>
              <a:t>(e) clinical genetic assessments</a:t>
            </a:r>
            <a:endParaRPr lang="en-IN" sz="2400" dirty="0"/>
          </a:p>
        </p:txBody>
      </p:sp>
      <p:pic>
        <p:nvPicPr>
          <p:cNvPr id="11266" name="Picture 2" descr="C:\Users\Radhamani\Documents\autism photos\autism 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6285" y="0"/>
            <a:ext cx="3277715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86808" cy="5500726"/>
          </a:xfrm>
        </p:spPr>
        <p:txBody>
          <a:bodyPr/>
          <a:lstStyle/>
          <a:p>
            <a:r>
              <a:rPr lang="en-IN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Concept  Changed in the 1960s for two main reasons  </a:t>
            </a:r>
            <a:r>
              <a:rPr lang="en-IN" sz="2800" dirty="0" smtClean="0"/>
              <a:t>- </a:t>
            </a:r>
          </a:p>
          <a:p>
            <a:r>
              <a:rPr lang="en-IN" sz="2800" dirty="0" smtClean="0"/>
              <a:t>1.  Groups of parents in the USA and the UK,               firmly rejected the idea that they were to blame for their children’s problems, came together to form voluntary associations.</a:t>
            </a:r>
          </a:p>
          <a:p>
            <a:r>
              <a:rPr lang="en-IN" sz="2800" dirty="0" smtClean="0"/>
              <a:t>2.The  development of scientific research into autism.  </a:t>
            </a:r>
          </a:p>
          <a:p>
            <a:r>
              <a:rPr lang="en-IN" sz="2800" dirty="0" smtClean="0"/>
              <a:t>Autism is now seen as a disorder of the developing brain, mainly genetic in origin and part of a wider spectrum of disorders</a:t>
            </a:r>
            <a:r>
              <a:rPr lang="en-IN" sz="2400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15304" cy="1000132"/>
          </a:xfrm>
        </p:spPr>
        <p:txBody>
          <a:bodyPr/>
          <a:lstStyle/>
          <a:p>
            <a:r>
              <a:rPr lang="en-IN" sz="3200" i="1" dirty="0" smtClean="0"/>
              <a:t>Genetic Work-Up.</a:t>
            </a:r>
            <a:r>
              <a:rPr lang="en-IN" sz="3200" dirty="0" smtClean="0"/>
              <a:t> </a:t>
            </a:r>
            <a:br>
              <a:rPr lang="en-IN" sz="3200" dirty="0" smtClean="0"/>
            </a:br>
            <a:r>
              <a:rPr lang="en-IN" sz="1600" dirty="0" smtClean="0"/>
              <a:t>Autism Research and Treatment </a:t>
            </a:r>
            <a:r>
              <a:rPr lang="fr-FR" sz="1600" dirty="0" smtClean="0"/>
              <a:t>Volume 2012, Article ID 242537</a:t>
            </a:r>
            <a:endParaRPr lang="en-IN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7958166" cy="4738702"/>
          </a:xfrm>
        </p:spPr>
        <p:txBody>
          <a:bodyPr/>
          <a:lstStyle/>
          <a:p>
            <a:r>
              <a:rPr lang="en-IN" sz="2400" dirty="0" smtClean="0"/>
              <a:t>Three-tier  approach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First</a:t>
            </a:r>
            <a:r>
              <a:rPr lang="en-IN" sz="2400" dirty="0" smtClean="0"/>
              <a:t> --initial screening to identify known syndromes &amp; targeted screen-- viral </a:t>
            </a:r>
            <a:r>
              <a:rPr lang="en-IN" sz="2400" dirty="0" err="1" smtClean="0"/>
              <a:t>titers</a:t>
            </a:r>
            <a:r>
              <a:rPr lang="en-IN" sz="2400" dirty="0" smtClean="0"/>
              <a:t> (e.g., rubella), metabolic screening (urine for organic acids and </a:t>
            </a:r>
            <a:r>
              <a:rPr lang="en-IN" sz="2400" dirty="0" err="1" smtClean="0"/>
              <a:t>mucopolysaccharides</a:t>
            </a:r>
            <a:r>
              <a:rPr lang="en-IN" sz="2400" dirty="0" smtClean="0"/>
              <a:t>, plasma lactate, and </a:t>
            </a:r>
            <a:r>
              <a:rPr lang="en-IN" sz="2400" dirty="0" err="1" smtClean="0"/>
              <a:t>aminoacid</a:t>
            </a:r>
            <a:r>
              <a:rPr lang="en-IN" sz="2400" dirty="0" smtClean="0"/>
              <a:t> levels), and DNA testing for fragile X syndrome .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Second tier </a:t>
            </a:r>
            <a:r>
              <a:rPr lang="en-IN" sz="2400" dirty="0" smtClean="0"/>
              <a:t>-- DNA analysis for </a:t>
            </a:r>
            <a:r>
              <a:rPr lang="en-IN" sz="2400" dirty="0" err="1" smtClean="0"/>
              <a:t>Rett</a:t>
            </a:r>
            <a:r>
              <a:rPr lang="en-IN" sz="2400" dirty="0" smtClean="0"/>
              <a:t> syndrome in females and males, chromosomal microarrays, and </a:t>
            </a:r>
            <a:r>
              <a:rPr lang="en-IN" sz="2400" i="1" dirty="0" smtClean="0"/>
              <a:t>PTEN gene mutation screening if head size </a:t>
            </a:r>
            <a:r>
              <a:rPr lang="en-IN" sz="2400" dirty="0" smtClean="0"/>
              <a:t>of the patient is </a:t>
            </a:r>
            <a:r>
              <a:rPr lang="en-IN" sz="2400" i="1" dirty="0" smtClean="0"/>
              <a:t>&gt;2 SD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Third tier </a:t>
            </a:r>
            <a:r>
              <a:rPr lang="en-IN" sz="2400" dirty="0" smtClean="0"/>
              <a:t>-- brain MRI, serum and urine uric acid levels, and assays for </a:t>
            </a:r>
            <a:r>
              <a:rPr lang="en-IN" sz="2400" dirty="0" err="1" smtClean="0"/>
              <a:t>adenylate</a:t>
            </a:r>
            <a:r>
              <a:rPr lang="en-IN" sz="2400" dirty="0" smtClean="0"/>
              <a:t> </a:t>
            </a:r>
            <a:r>
              <a:rPr lang="en-IN" sz="2400" dirty="0" err="1" smtClean="0"/>
              <a:t>succinase</a:t>
            </a:r>
            <a:r>
              <a:rPr lang="en-IN" sz="2400" dirty="0" smtClean="0"/>
              <a:t> deficiency , mitochondrial function</a:t>
            </a:r>
            <a:endParaRPr lang="en-IN" sz="2400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5386398" cy="803262"/>
          </a:xfrm>
        </p:spPr>
        <p:txBody>
          <a:bodyPr/>
          <a:lstStyle/>
          <a:p>
            <a:r>
              <a:rPr lang="en-US" sz="3200" dirty="0" smtClean="0"/>
              <a:t>EVALUATION  OF AUTISTIC CHILD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4929222"/>
          </a:xfrm>
        </p:spPr>
        <p:txBody>
          <a:bodyPr/>
          <a:lstStyle/>
          <a:p>
            <a:pPr lvl="0"/>
            <a:r>
              <a:rPr lang="en-US" sz="2400" b="1" dirty="0" smtClean="0"/>
              <a:t>Screening tools :</a:t>
            </a:r>
          </a:p>
          <a:p>
            <a:pPr lvl="1"/>
            <a:r>
              <a:rPr lang="en-US" sz="2000" i="1" dirty="0" smtClean="0"/>
              <a:t>Checklist for Autism in Toddlers</a:t>
            </a:r>
            <a:r>
              <a:rPr lang="en-US" sz="2000" dirty="0" smtClean="0"/>
              <a:t> (CHAT)- most commonly used.</a:t>
            </a:r>
          </a:p>
          <a:p>
            <a:pPr lvl="1"/>
            <a:r>
              <a:rPr lang="en-US" sz="2000" i="1" dirty="0" smtClean="0"/>
              <a:t>Modified Checklist for Autism in Toddlers </a:t>
            </a:r>
            <a:r>
              <a:rPr lang="en-US" sz="2000" dirty="0" smtClean="0"/>
              <a:t>(M-CHAT).</a:t>
            </a:r>
          </a:p>
          <a:p>
            <a:pPr lvl="1"/>
            <a:r>
              <a:rPr lang="en-IN" sz="2000" dirty="0" smtClean="0"/>
              <a:t>Social Communication Questionnaire (SCQ)</a:t>
            </a:r>
          </a:p>
          <a:p>
            <a:pPr lvl="1"/>
            <a:r>
              <a:rPr lang="en-IN" sz="2000" dirty="0" err="1" smtClean="0"/>
              <a:t>Asperger</a:t>
            </a:r>
            <a:r>
              <a:rPr lang="en-IN" sz="2000" dirty="0" smtClean="0"/>
              <a:t> Syndrome Diagnostic Scale (ASDS)</a:t>
            </a:r>
            <a:endParaRPr lang="en-US" sz="2000" dirty="0" smtClean="0"/>
          </a:p>
          <a:p>
            <a:r>
              <a:rPr lang="en-US" sz="2400" b="1" dirty="0" smtClean="0"/>
              <a:t> Diagnostic tools:  </a:t>
            </a:r>
          </a:p>
          <a:p>
            <a:pPr lvl="1"/>
            <a:r>
              <a:rPr lang="en-US" sz="2000" i="1" dirty="0" smtClean="0"/>
              <a:t>1.Childhood Autism Rating Scale </a:t>
            </a:r>
            <a:r>
              <a:rPr lang="en-US" sz="2000" dirty="0" smtClean="0"/>
              <a:t>(CARS2)- most commonly used. </a:t>
            </a:r>
          </a:p>
          <a:p>
            <a:pPr lvl="1"/>
            <a:r>
              <a:rPr lang="en-IN" sz="2000" dirty="0" smtClean="0"/>
              <a:t>2.Autism Diagnostic Interview Revised (ADI-R)- age above 2 years</a:t>
            </a:r>
            <a:endParaRPr lang="en-IN" sz="2000" b="1" dirty="0" smtClean="0"/>
          </a:p>
          <a:p>
            <a:pPr lvl="1"/>
            <a:r>
              <a:rPr lang="en-IN" sz="2000" dirty="0" smtClean="0"/>
              <a:t>3.Autism Diagnostic Observation Schedule, 2nd (ADOS-2) -provides a highly accurate picture of current symptoms ,anyone  – from one-year-olds with no speech to adults who are verbally fluent</a:t>
            </a:r>
          </a:p>
          <a:p>
            <a:pPr lvl="1"/>
            <a:r>
              <a:rPr lang="en-US" sz="2000" dirty="0" smtClean="0"/>
              <a:t>Trivandrum Autism Behavior Check list (TABC)</a:t>
            </a:r>
            <a:r>
              <a:rPr lang="en-IN" sz="2000" dirty="0" smtClean="0"/>
              <a:t>.</a:t>
            </a:r>
          </a:p>
          <a:p>
            <a:pPr lvl="1"/>
            <a:endParaRPr lang="en-IN" sz="2400" dirty="0" smtClean="0"/>
          </a:p>
          <a:p>
            <a:pPr lvl="1"/>
            <a:endParaRPr lang="en-US" sz="2400" dirty="0" smtClean="0"/>
          </a:p>
          <a:p>
            <a:pPr lvl="0"/>
            <a:endParaRPr lang="en-US" sz="3800" dirty="0" smtClean="0"/>
          </a:p>
          <a:p>
            <a:endParaRPr lang="en-IN" sz="2400" dirty="0"/>
          </a:p>
        </p:txBody>
      </p:sp>
      <p:pic>
        <p:nvPicPr>
          <p:cNvPr id="4" name="Picture 3" descr="C:\Users\Radhamani\Documents\autism photo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"/>
            <a:ext cx="2714612" cy="1904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Importance of early diagnosis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Correct and early diagnosis of autism is so crucial</a:t>
            </a:r>
          </a:p>
          <a:p>
            <a:r>
              <a:rPr lang="en-IN" sz="2400" dirty="0" smtClean="0"/>
              <a:t>children who receive intensive intervention in a highly structured program by the age of 18-36 months have a greatly improved prognosis .</a:t>
            </a:r>
          </a:p>
          <a:p>
            <a:r>
              <a:rPr lang="en-IN" sz="2400" dirty="0" smtClean="0"/>
              <a:t>(a) needing fewer special education and other </a:t>
            </a:r>
            <a:r>
              <a:rPr lang="en-IN" sz="2400" dirty="0" err="1" smtClean="0"/>
              <a:t>habilitative</a:t>
            </a:r>
            <a:r>
              <a:rPr lang="en-IN" sz="2400" dirty="0" smtClean="0"/>
              <a:t> services later in life;</a:t>
            </a:r>
          </a:p>
          <a:p>
            <a:r>
              <a:rPr lang="en-IN" sz="2400" dirty="0" smtClean="0"/>
              <a:t> (b) being retained in grade less often; </a:t>
            </a:r>
          </a:p>
          <a:p>
            <a:r>
              <a:rPr lang="en-IN" sz="2400" dirty="0" smtClean="0"/>
              <a:t>(c) in some cases being indistinguishable from (non autistic) classmates years after intervention.</a:t>
            </a:r>
            <a:endParaRPr lang="en-IN" sz="2400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43852" cy="660386"/>
          </a:xfrm>
        </p:spPr>
        <p:txBody>
          <a:bodyPr/>
          <a:lstStyle/>
          <a:p>
            <a:r>
              <a:rPr lang="en-IN" sz="3200" i="1" dirty="0" err="1" smtClean="0"/>
              <a:t>Comorbid</a:t>
            </a:r>
            <a:r>
              <a:rPr lang="en-IN" sz="3200" i="1" dirty="0" smtClean="0"/>
              <a:t> Medical Conditions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00174"/>
            <a:ext cx="8358246" cy="4929222"/>
          </a:xfrm>
        </p:spPr>
        <p:txBody>
          <a:bodyPr/>
          <a:lstStyle/>
          <a:p>
            <a:r>
              <a:rPr lang="en-IN" sz="2400" i="1" dirty="0" smtClean="0"/>
              <a:t>Mental retardation --</a:t>
            </a:r>
            <a:r>
              <a:rPr lang="en-IN" sz="2400" dirty="0" smtClean="0"/>
              <a:t>IQs of less than 70  occur in 50%–70% of children and 10%  have a high  IQ</a:t>
            </a:r>
            <a:endParaRPr lang="en-IN" sz="2400" i="1" dirty="0" smtClean="0"/>
          </a:p>
          <a:p>
            <a:r>
              <a:rPr lang="en-IN" sz="2400" i="1" dirty="0" err="1" smtClean="0"/>
              <a:t>Sensorimotor</a:t>
            </a:r>
            <a:r>
              <a:rPr lang="en-IN" sz="2400" i="1" dirty="0" smtClean="0"/>
              <a:t> impairments</a:t>
            </a:r>
          </a:p>
          <a:p>
            <a:r>
              <a:rPr lang="en-IN" sz="2400" i="1" dirty="0" smtClean="0"/>
              <a:t>Seizure disorders-- </a:t>
            </a:r>
            <a:r>
              <a:rPr lang="en-IN" sz="2400" dirty="0" smtClean="0"/>
              <a:t>20%–30% with autism ,           80%  with </a:t>
            </a:r>
            <a:r>
              <a:rPr lang="en-IN" sz="2400" dirty="0" err="1" smtClean="0"/>
              <a:t>Rett’s</a:t>
            </a:r>
            <a:r>
              <a:rPr lang="en-IN" sz="2400" dirty="0" smtClean="0"/>
              <a:t> Disorder .</a:t>
            </a:r>
            <a:endParaRPr lang="en-IN" sz="2400" i="1" dirty="0" smtClean="0"/>
          </a:p>
          <a:p>
            <a:r>
              <a:rPr lang="en-IN" sz="2400" i="1" dirty="0" smtClean="0"/>
              <a:t>Gastrointestinal problems -- </a:t>
            </a:r>
            <a:r>
              <a:rPr lang="en-IN" sz="2400" dirty="0" err="1" smtClean="0"/>
              <a:t>diarrhea</a:t>
            </a:r>
            <a:r>
              <a:rPr lang="en-IN" sz="2400" dirty="0" smtClean="0"/>
              <a:t>, </a:t>
            </a:r>
            <a:r>
              <a:rPr lang="en-IN" sz="2400" dirty="0" err="1" smtClean="0"/>
              <a:t>gastroesophageal</a:t>
            </a:r>
            <a:r>
              <a:rPr lang="en-IN" sz="2400" dirty="0" smtClean="0"/>
              <a:t>  reflux, increased pancreatic secretion, and altered gut permeability</a:t>
            </a:r>
            <a:endParaRPr lang="en-IN" sz="2400" i="1" dirty="0" smtClean="0"/>
          </a:p>
          <a:p>
            <a:r>
              <a:rPr lang="en-IN" sz="2400" i="1" dirty="0" smtClean="0"/>
              <a:t>Immune dysfunction -- </a:t>
            </a:r>
            <a:r>
              <a:rPr lang="en-IN" sz="2400" dirty="0" err="1" smtClean="0"/>
              <a:t>otitis</a:t>
            </a:r>
            <a:r>
              <a:rPr lang="en-IN" sz="2400" dirty="0" smtClean="0"/>
              <a:t> media, food allergies, and GI disorders</a:t>
            </a:r>
            <a:endParaRPr lang="en-IN" sz="240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00240"/>
            <a:ext cx="8715436" cy="4429156"/>
          </a:xfrm>
        </p:spPr>
        <p:txBody>
          <a:bodyPr/>
          <a:lstStyle/>
          <a:p>
            <a:r>
              <a:rPr lang="en-IN" sz="2800" dirty="0" smtClean="0"/>
              <a:t>Incidence and prevalence of epilepsy dependent on  </a:t>
            </a:r>
          </a:p>
          <a:p>
            <a:r>
              <a:rPr lang="en-IN" sz="2400" dirty="0" smtClean="0"/>
              <a:t> coexistent intellectual disability,</a:t>
            </a:r>
          </a:p>
          <a:p>
            <a:r>
              <a:rPr lang="en-IN" sz="2400" dirty="0" smtClean="0"/>
              <a:t> family history, </a:t>
            </a:r>
          </a:p>
          <a:p>
            <a:r>
              <a:rPr lang="en-IN" sz="2400" dirty="0" smtClean="0"/>
              <a:t>severe language delay,</a:t>
            </a:r>
          </a:p>
          <a:p>
            <a:r>
              <a:rPr lang="en-IN" sz="2400" dirty="0" smtClean="0"/>
              <a:t>underlying genetic conditions ⁄ syndromes,</a:t>
            </a:r>
          </a:p>
          <a:p>
            <a:r>
              <a:rPr lang="en-IN" sz="2400" dirty="0" smtClean="0"/>
              <a:t> the age and sex of the participants in the study,  </a:t>
            </a:r>
          </a:p>
          <a:p>
            <a:r>
              <a:rPr lang="en-IN" sz="2400" dirty="0" smtClean="0"/>
              <a:t>severity of autistic features</a:t>
            </a:r>
            <a:r>
              <a:rPr lang="en-IN" sz="2000" dirty="0" smtClean="0"/>
              <a:t>.</a:t>
            </a:r>
            <a:endParaRPr lang="en-IN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7958166" cy="5024454"/>
          </a:xfrm>
        </p:spPr>
        <p:txBody>
          <a:bodyPr/>
          <a:lstStyle/>
          <a:p>
            <a:r>
              <a:rPr lang="en-IN" sz="2400" dirty="0" smtClean="0"/>
              <a:t>Patients with intellectual disability  and  age &gt;12 years  epilepsy 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23.7%, </a:t>
            </a:r>
          </a:p>
          <a:p>
            <a:r>
              <a:rPr lang="en-IN" sz="2400" dirty="0" smtClean="0"/>
              <a:t>Without  intellectual disability and the age at follow-up under 12 years 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1.8%</a:t>
            </a:r>
          </a:p>
          <a:p>
            <a:r>
              <a:rPr lang="en-IN" sz="2400" dirty="0" smtClean="0"/>
              <a:t>Standardized mortality ratio was -&gt;2.8 %</a:t>
            </a:r>
          </a:p>
          <a:p>
            <a:r>
              <a:rPr lang="en-IN" sz="2400" dirty="0" smtClean="0"/>
              <a:t>Epilepsy was responsible for 7%to 30%of deaths in ASD</a:t>
            </a:r>
          </a:p>
          <a:p>
            <a:r>
              <a:rPr lang="en-IN" sz="2400" dirty="0" err="1" smtClean="0"/>
              <a:t>Male:female</a:t>
            </a:r>
            <a:r>
              <a:rPr lang="en-IN" sz="2400" dirty="0" smtClean="0"/>
              <a:t> ratio with epilepsy -&gt; 2:1</a:t>
            </a:r>
          </a:p>
          <a:p>
            <a:r>
              <a:rPr lang="en-IN" sz="2400" dirty="0" smtClean="0"/>
              <a:t>Epilepsy and </a:t>
            </a:r>
            <a:r>
              <a:rPr lang="en-IN" sz="2400" dirty="0" err="1" smtClean="0"/>
              <a:t>epileptiform</a:t>
            </a:r>
            <a:r>
              <a:rPr lang="en-IN" sz="2400" dirty="0" smtClean="0"/>
              <a:t> patterns are more frequent in regressed children</a:t>
            </a:r>
            <a:endParaRPr lang="en-IN" sz="240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IN AUTISM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Cerebral </a:t>
            </a:r>
            <a:r>
              <a:rPr lang="en-IN" sz="2400" dirty="0" err="1" smtClean="0"/>
              <a:t>creatine</a:t>
            </a:r>
            <a:r>
              <a:rPr lang="en-IN" sz="2400" dirty="0" smtClean="0"/>
              <a:t> deficiency in cranial MR spectroscopy (MRS) is the characteristic hallmark of all CCDS</a:t>
            </a:r>
            <a:r>
              <a:rPr lang="en-IN" dirty="0" smtClean="0"/>
              <a:t>.</a:t>
            </a:r>
          </a:p>
          <a:p>
            <a:r>
              <a:rPr lang="en-IN" sz="2400" dirty="0" smtClean="0"/>
              <a:t>Functional MRI ---Long distance under-connectivity and local over-connectivity of the frontal cortex</a:t>
            </a:r>
          </a:p>
          <a:p>
            <a:r>
              <a:rPr lang="en-IN" sz="2400" dirty="0" smtClean="0"/>
              <a:t>Reduced long-range cortical functional connectivity  in frontal regions by </a:t>
            </a:r>
            <a:r>
              <a:rPr lang="en-IN" sz="2400" dirty="0" err="1" smtClean="0"/>
              <a:t>fMRI</a:t>
            </a:r>
            <a:r>
              <a:rPr lang="en-IN" sz="2400" dirty="0" smtClean="0"/>
              <a:t>  in executive functioning, working memory for faces, and facial affect processing  .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68350"/>
            <a:ext cx="8429684" cy="874700"/>
          </a:xfrm>
        </p:spPr>
        <p:txBody>
          <a:bodyPr/>
          <a:lstStyle/>
          <a:p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err="1" smtClean="0"/>
              <a:t>fMRI</a:t>
            </a:r>
            <a:r>
              <a:rPr lang="en-IN" sz="2800" dirty="0" smtClean="0"/>
              <a:t> Activation During a Spatial Working Memory Task </a:t>
            </a:r>
            <a:endParaRPr lang="en-IN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981200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13586" y="1981200"/>
            <a:ext cx="307922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 sz="2400" dirty="0" smtClean="0"/>
          </a:p>
          <a:p>
            <a:r>
              <a:rPr lang="en-IN" sz="2400" dirty="0" smtClean="0"/>
              <a:t>Reliably lower functional connectivity for autism participants between pairs of key areas during sentence comprehension (red end of scale denotes lower connectivity) </a:t>
            </a:r>
            <a:endParaRPr lang="en-IN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254" y="772711"/>
            <a:ext cx="4050026" cy="589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err="1" smtClean="0"/>
              <a:t>Voxel</a:t>
            </a:r>
            <a:r>
              <a:rPr lang="en-IN" sz="2400" dirty="0" smtClean="0"/>
              <a:t> based </a:t>
            </a:r>
            <a:r>
              <a:rPr lang="en-IN" sz="2400" dirty="0" err="1" smtClean="0"/>
              <a:t>morphometry</a:t>
            </a:r>
            <a:r>
              <a:rPr lang="en-IN" sz="2400" dirty="0" smtClean="0"/>
              <a:t> (VBM),a technique that gives a probabilistic measure of local grey matter (GM) and white matter concentration</a:t>
            </a:r>
          </a:p>
          <a:p>
            <a:r>
              <a:rPr lang="en-IN" sz="2400" dirty="0" smtClean="0">
                <a:solidFill>
                  <a:srgbClr val="C00000"/>
                </a:solidFill>
              </a:rPr>
              <a:t>GM increases </a:t>
            </a:r>
            <a:r>
              <a:rPr lang="en-IN" sz="2400" dirty="0" smtClean="0"/>
              <a:t>were observed bilaterally in the cerebellum, in the middle temporal </a:t>
            </a:r>
            <a:r>
              <a:rPr lang="en-IN" sz="2400" dirty="0" err="1" smtClean="0"/>
              <a:t>gyrus</a:t>
            </a:r>
            <a:r>
              <a:rPr lang="en-IN" sz="2400" dirty="0" smtClean="0"/>
              <a:t>, in the right anterior </a:t>
            </a:r>
            <a:r>
              <a:rPr lang="en-IN" sz="2400" dirty="0" err="1" smtClean="0"/>
              <a:t>cingulate</a:t>
            </a:r>
            <a:r>
              <a:rPr lang="en-IN" sz="2400" dirty="0" smtClean="0"/>
              <a:t> </a:t>
            </a:r>
            <a:r>
              <a:rPr lang="en-IN" sz="2400" dirty="0" err="1" smtClean="0"/>
              <a:t>cortex,caudate</a:t>
            </a:r>
            <a:r>
              <a:rPr lang="en-IN" sz="2400" dirty="0" smtClean="0"/>
              <a:t> head, </a:t>
            </a:r>
            <a:r>
              <a:rPr lang="en-IN" sz="2400" dirty="0" err="1" smtClean="0"/>
              <a:t>insula</a:t>
            </a:r>
            <a:r>
              <a:rPr lang="en-IN" sz="2400" dirty="0" smtClean="0"/>
              <a:t>, </a:t>
            </a:r>
            <a:r>
              <a:rPr lang="en-IN" sz="2400" dirty="0" err="1" smtClean="0"/>
              <a:t>fusiform</a:t>
            </a:r>
            <a:r>
              <a:rPr lang="en-IN" sz="2400" dirty="0" smtClean="0"/>
              <a:t> </a:t>
            </a:r>
            <a:r>
              <a:rPr lang="en-IN" sz="2400" dirty="0" err="1" smtClean="0"/>
              <a:t>gyrus</a:t>
            </a:r>
            <a:r>
              <a:rPr lang="en-IN" sz="2400" dirty="0" smtClean="0"/>
              <a:t>, </a:t>
            </a:r>
            <a:r>
              <a:rPr lang="en-IN" sz="2400" dirty="0" err="1" smtClean="0"/>
              <a:t>precuneus</a:t>
            </a:r>
            <a:r>
              <a:rPr lang="en-IN" sz="2400" dirty="0" smtClean="0"/>
              <a:t> and posterior </a:t>
            </a:r>
            <a:r>
              <a:rPr lang="en-IN" sz="2400" dirty="0" err="1" smtClean="0"/>
              <a:t>cingulate</a:t>
            </a:r>
            <a:r>
              <a:rPr lang="en-IN" sz="2400" dirty="0" smtClean="0"/>
              <a:t> cortex, and in the left lingual </a:t>
            </a:r>
            <a:r>
              <a:rPr lang="en-IN" sz="2400" dirty="0" err="1" smtClean="0"/>
              <a:t>gyrus</a:t>
            </a:r>
            <a:r>
              <a:rPr lang="en-IN" sz="2400" dirty="0" smtClean="0"/>
              <a:t> 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GM decreases </a:t>
            </a:r>
            <a:r>
              <a:rPr lang="en-IN" sz="2400" dirty="0" smtClean="0"/>
              <a:t>-bilaterally in the </a:t>
            </a:r>
            <a:r>
              <a:rPr lang="en-IN" sz="2400" dirty="0" err="1" smtClean="0"/>
              <a:t>cerebellar</a:t>
            </a:r>
            <a:r>
              <a:rPr lang="en-IN" sz="2400" dirty="0" smtClean="0"/>
              <a:t> tonsil and inferior parietal lobule , right hemisphere in the </a:t>
            </a:r>
            <a:r>
              <a:rPr lang="en-IN" sz="2400" dirty="0" err="1" smtClean="0"/>
              <a:t>amygdala,insula</a:t>
            </a:r>
            <a:r>
              <a:rPr lang="en-IN" sz="2400" dirty="0" smtClean="0"/>
              <a:t>, middle temporal </a:t>
            </a:r>
            <a:r>
              <a:rPr lang="en-IN" sz="2400" dirty="0" err="1" smtClean="0"/>
              <a:t>gyrus</a:t>
            </a:r>
            <a:r>
              <a:rPr lang="en-IN" sz="2400" dirty="0" smtClean="0"/>
              <a:t>, caudate tail and </a:t>
            </a:r>
            <a:r>
              <a:rPr lang="en-IN" sz="2400" dirty="0" err="1" smtClean="0"/>
              <a:t>precuneus</a:t>
            </a:r>
            <a:endParaRPr lang="en-IN" sz="2400" dirty="0" smtClean="0"/>
          </a:p>
          <a:p>
            <a:endParaRPr lang="en-I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857364"/>
            <a:ext cx="8072494" cy="4238636"/>
          </a:xfrm>
        </p:spPr>
        <p:txBody>
          <a:bodyPr/>
          <a:lstStyle/>
          <a:p>
            <a:r>
              <a:rPr lang="en-IN" dirty="0" smtClean="0"/>
              <a:t>The current </a:t>
            </a:r>
            <a:r>
              <a:rPr lang="en-IN" b="1" dirty="0" smtClean="0"/>
              <a:t>triad</a:t>
            </a:r>
            <a:r>
              <a:rPr lang="en-IN" dirty="0" smtClean="0"/>
              <a:t> (social, communication, behaviour impairments) concept was launched by Lorna Wing .</a:t>
            </a:r>
            <a:endParaRPr lang="en-IN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43050"/>
            <a:ext cx="8001056" cy="4452950"/>
          </a:xfrm>
        </p:spPr>
        <p:txBody>
          <a:bodyPr/>
          <a:lstStyle/>
          <a:p>
            <a:r>
              <a:rPr lang="en-IN" sz="2400" dirty="0" smtClean="0"/>
              <a:t>GM thinning in autism in regions associated with the mirror neuron system  has been correlated  with social and communication deficits </a:t>
            </a:r>
          </a:p>
          <a:p>
            <a:r>
              <a:rPr lang="en-IN" sz="2400" dirty="0" smtClean="0"/>
              <a:t>Increased total GM brain volume is predictive of greater ASD  severity </a:t>
            </a:r>
          </a:p>
          <a:p>
            <a:r>
              <a:rPr lang="en-IN" sz="2400" dirty="0" smtClean="0"/>
              <a:t>caudate nucleus volume correlates with repetitive and stereotyped behaviour and social communication</a:t>
            </a:r>
          </a:p>
          <a:p>
            <a:r>
              <a:rPr lang="en-IN" sz="2400" dirty="0" smtClean="0"/>
              <a:t>HFA patients have significantly smaller GM volumes in the </a:t>
            </a:r>
            <a:r>
              <a:rPr lang="en-IN" sz="2400" dirty="0" err="1" smtClean="0"/>
              <a:t>subcortical</a:t>
            </a:r>
            <a:r>
              <a:rPr lang="en-IN" sz="2400" dirty="0" smtClean="0"/>
              <a:t>, posterior cingulated and </a:t>
            </a:r>
            <a:r>
              <a:rPr lang="en-IN" sz="2400" dirty="0" err="1" smtClean="0"/>
              <a:t>precuneus</a:t>
            </a:r>
            <a:endParaRPr lang="en-IN" sz="24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 </a:t>
            </a:r>
            <a:r>
              <a:rPr lang="pl-PL" sz="1800" dirty="0" smtClean="0"/>
              <a:t>J Neurol Neurosurg Psychiatry 2011;82:1304e1313.</a:t>
            </a:r>
            <a:endParaRPr lang="en-IN" sz="1800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81200"/>
            <a:ext cx="8029604" cy="437675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IN" sz="1800" dirty="0" smtClean="0"/>
              <a:t>Grey matter (GM) activation likelihood estimation (ALE) results. Colours from red to yellow show GM increases, colours from blue to green show GM decreases</a:t>
            </a:r>
            <a:endParaRPr lang="en-IN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794"/>
            <a:ext cx="9144000" cy="464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Disturbances in the brain structure of ASD patients, include the lateral occipital  lobe, the </a:t>
            </a:r>
            <a:r>
              <a:rPr lang="en-IN" sz="2400" dirty="0" err="1" smtClean="0"/>
              <a:t>pericentral</a:t>
            </a:r>
            <a:r>
              <a:rPr lang="en-IN" sz="2400" dirty="0" smtClean="0"/>
              <a:t> region, the medial temporal lobe, the basal ganglia, and proximate to the right parietal operculum.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IN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6615975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"/>
            <a:ext cx="9144000" cy="14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Pattern classification using support vector machine based on structural magnetic resonance images in Autism Spectrum Disorders</a:t>
            </a:r>
            <a:endParaRPr lang="en-IN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01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stellar" pitchFamily="18" charset="0"/>
                <a:cs typeface="Angsana New" pitchFamily="18" charset="-34"/>
              </a:rPr>
              <a:t>TREATMENT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 descr="C:\Users\Radhamani\Documents\autism photos\autism-s13-photo-of-teacher-and-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916" y="1785926"/>
            <a:ext cx="7305546" cy="4964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Most effective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 An appropriate educational training program that is tailored to the child’s specific needs.</a:t>
            </a:r>
          </a:p>
          <a:p>
            <a:r>
              <a:rPr lang="en-IN" sz="2400" dirty="0" smtClean="0"/>
              <a:t>Based on the principles of behaviour analysis;    	&gt;antecedents of behaviour   </a:t>
            </a:r>
          </a:p>
          <a:p>
            <a:pPr>
              <a:buNone/>
            </a:pPr>
            <a:r>
              <a:rPr lang="en-IN" sz="2400" dirty="0" smtClean="0"/>
              <a:t>           &gt;consequences of behaviour.</a:t>
            </a:r>
          </a:p>
          <a:p>
            <a:r>
              <a:rPr lang="en-IN" sz="2400" dirty="0" smtClean="0"/>
              <a:t>For lower-functioning and younger children  --developing basic learning-to-learn skills and fostering communication. </a:t>
            </a:r>
          </a:p>
          <a:p>
            <a:r>
              <a:rPr lang="en-IN" sz="2400" dirty="0" smtClean="0"/>
              <a:t>As the child acquires more symbolic abilities --   more conceptual learning</a:t>
            </a:r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Behavioural</a:t>
            </a:r>
            <a:r>
              <a:rPr lang="en-US" sz="2800" dirty="0" smtClean="0"/>
              <a:t> therapy</a:t>
            </a:r>
          </a:p>
          <a:p>
            <a:r>
              <a:rPr lang="en-US" sz="2800" dirty="0" smtClean="0"/>
              <a:t>Speech &amp; language  therapy</a:t>
            </a:r>
          </a:p>
          <a:p>
            <a:pPr lvl="0"/>
            <a:r>
              <a:rPr lang="en-US" sz="2800" dirty="0" smtClean="0"/>
              <a:t>Sensory Integration therapy</a:t>
            </a:r>
          </a:p>
          <a:p>
            <a:pPr lvl="0"/>
            <a:r>
              <a:rPr lang="en-US" sz="2800" dirty="0" smtClean="0"/>
              <a:t>Physical therapy</a:t>
            </a:r>
          </a:p>
          <a:p>
            <a:pPr lvl="0"/>
            <a:r>
              <a:rPr lang="en-US" sz="2800" dirty="0" smtClean="0"/>
              <a:t>Occupational therapy</a:t>
            </a:r>
            <a:endParaRPr lang="en-US" sz="2800" b="1" i="1" dirty="0" smtClean="0"/>
          </a:p>
          <a:p>
            <a:pPr lvl="0"/>
            <a:r>
              <a:rPr lang="en-US" sz="2800" dirty="0" smtClean="0"/>
              <a:t>Auditory Interventions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Most children with Autism, benefit from a combination of treatment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43852" cy="660386"/>
          </a:xfrm>
        </p:spPr>
        <p:txBody>
          <a:bodyPr/>
          <a:lstStyle/>
          <a:p>
            <a:r>
              <a:rPr lang="en-IN" sz="3200" dirty="0" smtClean="0"/>
              <a:t>Developmental  interventions treatments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7815290" cy="4595826"/>
          </a:xfrm>
        </p:spPr>
        <p:txBody>
          <a:bodyPr/>
          <a:lstStyle/>
          <a:p>
            <a:r>
              <a:rPr lang="en-IN" sz="2400" dirty="0" smtClean="0"/>
              <a:t>Applied Behaviour Analysis (ABA), </a:t>
            </a:r>
          </a:p>
          <a:p>
            <a:r>
              <a:rPr lang="en-IN" sz="2400" dirty="0" smtClean="0"/>
              <a:t>Verbal Behaviour Analysis (VB),</a:t>
            </a:r>
          </a:p>
          <a:p>
            <a:r>
              <a:rPr lang="en-IN" sz="2400" dirty="0" smtClean="0"/>
              <a:t> </a:t>
            </a:r>
            <a:r>
              <a:rPr lang="en-IN" sz="2400" dirty="0" err="1" smtClean="0"/>
              <a:t>Lovaas</a:t>
            </a:r>
            <a:r>
              <a:rPr lang="en-IN" sz="2400" dirty="0" smtClean="0"/>
              <a:t> , Pivotal Response Training</a:t>
            </a:r>
          </a:p>
          <a:p>
            <a:r>
              <a:rPr lang="en-IN" sz="2400" dirty="0" smtClean="0"/>
              <a:t>TEACCH (Treatment and Education of Autistic and related Communication-handicapped children)</a:t>
            </a:r>
          </a:p>
          <a:p>
            <a:r>
              <a:rPr lang="en-IN" sz="2400" dirty="0" smtClean="0"/>
              <a:t>Augmentative and Alternative Communication (AAC)</a:t>
            </a:r>
          </a:p>
          <a:p>
            <a:r>
              <a:rPr lang="en-IN" sz="2400" dirty="0" smtClean="0"/>
              <a:t>Discrete Trial Training (DTT) is a technique or treatment approach within the framework of applied </a:t>
            </a:r>
            <a:r>
              <a:rPr lang="en-IN" sz="2400" dirty="0" err="1" smtClean="0"/>
              <a:t>behavior</a:t>
            </a:r>
            <a:r>
              <a:rPr lang="en-IN" sz="2400" dirty="0" smtClean="0"/>
              <a:t> analysis (ABA).</a:t>
            </a:r>
          </a:p>
          <a:p>
            <a:r>
              <a:rPr lang="en-IN" sz="2400" dirty="0" smtClean="0"/>
              <a:t>Parent-mediated communication-focused treatment in children with autism (PACT)</a:t>
            </a:r>
          </a:p>
          <a:p>
            <a:r>
              <a:rPr lang="en-IN" sz="2400" dirty="0" smtClean="0"/>
              <a:t>Picture Exchange Communication System (PECS)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Applied </a:t>
            </a:r>
            <a:r>
              <a:rPr lang="en-IN" sz="2400" dirty="0" err="1" smtClean="0"/>
              <a:t>Behavior</a:t>
            </a:r>
            <a:r>
              <a:rPr lang="en-IN" sz="2400" dirty="0" smtClean="0"/>
              <a:t> Analysis Verbal </a:t>
            </a:r>
            <a:r>
              <a:rPr lang="en-IN" sz="2400" dirty="0" err="1" smtClean="0"/>
              <a:t>Behavior</a:t>
            </a:r>
            <a:r>
              <a:rPr lang="en-IN" sz="2400" dirty="0" smtClean="0"/>
              <a:t> (ABA VB) approach and music incorporated with ABA VB method ---</a:t>
            </a:r>
            <a:r>
              <a:rPr lang="en-IN" sz="2400" dirty="0" err="1" smtClean="0"/>
              <a:t>successfull</a:t>
            </a:r>
            <a:r>
              <a:rPr lang="en-IN" sz="2400" dirty="0" smtClean="0"/>
              <a:t>  to enhance the functional verbal production .</a:t>
            </a:r>
          </a:p>
          <a:p>
            <a:r>
              <a:rPr lang="en-IN" sz="2400" dirty="0" smtClean="0"/>
              <a:t>Computer-assisted technology (CAT)—properly designed CAT program can encourage performance of a variety of new social and communication skills .</a:t>
            </a:r>
            <a:endParaRPr lang="en-IN" sz="2400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93991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Interactive visual supports for children with autism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57298"/>
            <a:ext cx="4643438" cy="1214446"/>
          </a:xfrm>
        </p:spPr>
        <p:txBody>
          <a:bodyPr/>
          <a:lstStyle/>
          <a:p>
            <a:r>
              <a:rPr lang="en-IN" sz="1800" dirty="0" smtClean="0"/>
              <a:t/>
            </a:r>
            <a:br>
              <a:rPr lang="en-IN" sz="1800" dirty="0" smtClean="0"/>
            </a:br>
            <a:endParaRPr lang="en-IN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sz="2000" dirty="0" smtClean="0"/>
          </a:p>
          <a:p>
            <a:r>
              <a:rPr lang="en-IN" sz="2000" dirty="0" smtClean="0"/>
              <a:t>Paper-based visual supports.</a:t>
            </a:r>
          </a:p>
          <a:p>
            <a:r>
              <a:rPr lang="en-IN" sz="2000" dirty="0" err="1" smtClean="0"/>
              <a:t>Mocotos</a:t>
            </a:r>
            <a:r>
              <a:rPr lang="en-IN" sz="2000" dirty="0" smtClean="0"/>
              <a:t>: mobile communication tools</a:t>
            </a:r>
          </a:p>
          <a:p>
            <a:r>
              <a:rPr lang="en-IN" sz="2000" dirty="0" err="1" smtClean="0"/>
              <a:t>vSked</a:t>
            </a:r>
            <a:r>
              <a:rPr lang="en-IN" sz="2000" dirty="0" smtClean="0"/>
              <a:t>: interactive and intelligent visual schedules</a:t>
            </a:r>
          </a:p>
          <a:p>
            <a:endParaRPr lang="en-IN" sz="2000" dirty="0" smtClean="0"/>
          </a:p>
          <a:p>
            <a:endParaRPr lang="en-IN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err="1" smtClean="0"/>
              <a:t>SenseCam</a:t>
            </a:r>
            <a:r>
              <a:rPr lang="en-IN" sz="2000" dirty="0" smtClean="0"/>
              <a:t>: automatic recording of everyday images</a:t>
            </a:r>
          </a:p>
          <a:p>
            <a:r>
              <a:rPr lang="en-IN" sz="2000" dirty="0" smtClean="0"/>
              <a:t>enable children with ASD to communicate and to learn more easily .</a:t>
            </a:r>
          </a:p>
          <a:p>
            <a:endParaRPr lang="en-IN" sz="2000" dirty="0" smtClean="0"/>
          </a:p>
          <a:p>
            <a:endParaRPr lang="en-I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867275"/>
            <a:ext cx="19240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438775"/>
            <a:ext cx="2209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250" y="0"/>
            <a:ext cx="1809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467350"/>
            <a:ext cx="2143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81525"/>
            <a:ext cx="2857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958166" cy="1303328"/>
          </a:xfrm>
        </p:spPr>
        <p:txBody>
          <a:bodyPr/>
          <a:lstStyle/>
          <a:p>
            <a:r>
              <a:rPr lang="en-IN" sz="2800" dirty="0" smtClean="0">
                <a:solidFill>
                  <a:schemeClr val="tx1"/>
                </a:solidFill>
              </a:rPr>
              <a:t>Teaching Young Nonverbal Children with Autism Useful Speech:  Denver Model and PROMPT Interventions 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285992"/>
            <a:ext cx="7886728" cy="3810008"/>
          </a:xfrm>
        </p:spPr>
        <p:txBody>
          <a:bodyPr/>
          <a:lstStyle/>
          <a:p>
            <a:r>
              <a:rPr lang="en-IN" sz="2800" dirty="0" smtClean="0"/>
              <a:t>PROMPT --Prompts for Restructuring Oral Muscular Phonetic Targets</a:t>
            </a:r>
          </a:p>
          <a:p>
            <a:r>
              <a:rPr lang="en-IN" sz="2800" dirty="0" smtClean="0"/>
              <a:t>Denver Model</a:t>
            </a:r>
          </a:p>
          <a:p>
            <a:r>
              <a:rPr lang="en-IN" sz="2800" dirty="0" smtClean="0"/>
              <a:t>Both are useful  for developing speech in nonverbal preschoolers with autism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600" b="1" dirty="0" smtClean="0"/>
              <a:t> </a:t>
            </a:r>
            <a:endParaRPr lang="en-IN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>
                <a:solidFill>
                  <a:srgbClr val="C00000"/>
                </a:solidFill>
              </a:rPr>
              <a:t>Biological treatments-</a:t>
            </a:r>
            <a:r>
              <a:rPr lang="en-IN" sz="2400" dirty="0" smtClean="0"/>
              <a:t>-- none found effective </a:t>
            </a:r>
          </a:p>
          <a:p>
            <a:r>
              <a:rPr lang="en-IN" sz="2400" dirty="0" smtClean="0">
                <a:solidFill>
                  <a:srgbClr val="C00000"/>
                </a:solidFill>
              </a:rPr>
              <a:t>Complementary and alternative medical therapies (CAM) </a:t>
            </a:r>
            <a:r>
              <a:rPr lang="en-IN" sz="2400" dirty="0" smtClean="0"/>
              <a:t>---immune modulation, gastrointestinal, supplements that affect neurotransmitter function, </a:t>
            </a:r>
            <a:r>
              <a:rPr lang="en-IN" sz="2400" dirty="0" err="1" smtClean="0"/>
              <a:t>Nonbiologic</a:t>
            </a:r>
            <a:r>
              <a:rPr lang="en-IN" sz="2400" dirty="0" smtClean="0"/>
              <a:t>  intervention .</a:t>
            </a:r>
            <a:r>
              <a:rPr lang="en-IN" sz="2400" dirty="0" err="1" smtClean="0"/>
              <a:t>Eg</a:t>
            </a:r>
            <a:r>
              <a:rPr lang="en-IN" sz="2400" dirty="0" smtClean="0"/>
              <a:t> </a:t>
            </a:r>
            <a:r>
              <a:rPr lang="en-IN" sz="2400" i="1" dirty="0" err="1" smtClean="0"/>
              <a:t>Secretin</a:t>
            </a:r>
            <a:r>
              <a:rPr lang="en-IN" sz="2400" i="1" dirty="0" smtClean="0"/>
              <a:t>, Vitamins, minerals, and dietary interventions</a:t>
            </a:r>
          </a:p>
          <a:p>
            <a:r>
              <a:rPr lang="en-IN" sz="2400" dirty="0" smtClean="0">
                <a:solidFill>
                  <a:srgbClr val="C00000"/>
                </a:solidFill>
              </a:rPr>
              <a:t>Conventional therapies </a:t>
            </a:r>
            <a:r>
              <a:rPr lang="en-IN" sz="2400" dirty="0" smtClean="0"/>
              <a:t>focus on educational or developmental  interventions designed to address skill acquisition associated  with core deficits of ASD, including communication, social interaction, and play.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0"/>
            <a:ext cx="8848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928670"/>
            <a:ext cx="44577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TRIALS 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Therapeutic procedures --low-frequency repetitive </a:t>
            </a:r>
            <a:r>
              <a:rPr lang="en-IN" sz="2800" dirty="0" err="1" smtClean="0">
                <a:solidFill>
                  <a:srgbClr val="FF0000"/>
                </a:solidFill>
              </a:rPr>
              <a:t>transcranial</a:t>
            </a:r>
            <a:r>
              <a:rPr lang="en-IN" sz="2800" dirty="0" smtClean="0">
                <a:solidFill>
                  <a:srgbClr val="FF0000"/>
                </a:solidFill>
              </a:rPr>
              <a:t> magnetic stimulation</a:t>
            </a:r>
          </a:p>
          <a:p>
            <a:r>
              <a:rPr lang="en-IN" sz="2800" dirty="0" smtClean="0"/>
              <a:t>Increase the surround inhibition of </a:t>
            </a:r>
            <a:r>
              <a:rPr lang="en-IN" sz="2800" dirty="0" err="1" smtClean="0"/>
              <a:t>minicolumns</a:t>
            </a:r>
            <a:r>
              <a:rPr lang="en-IN" sz="2800" dirty="0" smtClean="0"/>
              <a:t>. Improvement was based on ERPs and induced gamma activity, and  </a:t>
            </a:r>
            <a:r>
              <a:rPr lang="en-IN" sz="2800" dirty="0" err="1" smtClean="0"/>
              <a:t>behavioral</a:t>
            </a:r>
            <a:r>
              <a:rPr lang="en-IN" sz="2800" dirty="0" smtClean="0"/>
              <a:t> improvement is reported </a:t>
            </a:r>
            <a:endParaRPr lang="en-IN" sz="2800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err="1" smtClean="0"/>
              <a:t>Resperidone</a:t>
            </a:r>
            <a:r>
              <a:rPr lang="en-IN" sz="2400" dirty="0" smtClean="0"/>
              <a:t>  and </a:t>
            </a:r>
            <a:r>
              <a:rPr lang="en-IN" sz="2400" dirty="0" err="1" smtClean="0"/>
              <a:t>Aripiprazole</a:t>
            </a:r>
            <a:r>
              <a:rPr lang="en-IN" sz="2400" dirty="0" smtClean="0"/>
              <a:t> ,</a:t>
            </a:r>
            <a:r>
              <a:rPr lang="en-IN" sz="2400" dirty="0" err="1" smtClean="0"/>
              <a:t>olanzapine</a:t>
            </a:r>
            <a:r>
              <a:rPr lang="en-IN" sz="2400" dirty="0" smtClean="0"/>
              <a:t>  and </a:t>
            </a:r>
            <a:r>
              <a:rPr lang="en-IN" sz="2400" dirty="0" err="1" smtClean="0"/>
              <a:t>Quetiapine</a:t>
            </a:r>
            <a:r>
              <a:rPr lang="en-IN" sz="2400" dirty="0" smtClean="0"/>
              <a:t>— Used for irritability; treat aggression, self-injury and temper tantrums</a:t>
            </a:r>
          </a:p>
          <a:p>
            <a:r>
              <a:rPr lang="en-IN" sz="2400" dirty="0" smtClean="0"/>
              <a:t>SSRIs –used for depression, obsessive-compulsive disorder, and/or anxiety. </a:t>
            </a:r>
            <a:r>
              <a:rPr lang="en-IN" sz="2400" dirty="0" err="1" smtClean="0"/>
              <a:t>fluoxetine</a:t>
            </a:r>
            <a:r>
              <a:rPr lang="en-IN" sz="2400" dirty="0" smtClean="0"/>
              <a:t>  ,</a:t>
            </a:r>
            <a:r>
              <a:rPr lang="en-IN" sz="2400" dirty="0" err="1" smtClean="0"/>
              <a:t>fluvoxamine</a:t>
            </a:r>
            <a:r>
              <a:rPr lang="en-IN" sz="2400" dirty="0" smtClean="0"/>
              <a:t> , </a:t>
            </a:r>
            <a:r>
              <a:rPr lang="en-IN" sz="2400" dirty="0" err="1" smtClean="0"/>
              <a:t>sertraline</a:t>
            </a:r>
            <a:r>
              <a:rPr lang="en-IN" sz="2400" dirty="0" smtClean="0"/>
              <a:t> , and </a:t>
            </a:r>
            <a:r>
              <a:rPr lang="en-IN" sz="2400" dirty="0" err="1" smtClean="0"/>
              <a:t>paroxetine</a:t>
            </a:r>
            <a:r>
              <a:rPr lang="en-IN" sz="2400" dirty="0" smtClean="0"/>
              <a:t> </a:t>
            </a:r>
          </a:p>
          <a:p>
            <a:endParaRPr lang="en-US" dirty="0" smtClean="0"/>
          </a:p>
          <a:p>
            <a:r>
              <a:rPr lang="en-IN" sz="1600" i="1" dirty="0" err="1" smtClean="0"/>
              <a:t>Evid</a:t>
            </a:r>
            <a:r>
              <a:rPr lang="en-IN" sz="1600" i="1" dirty="0" smtClean="0"/>
              <a:t>.-Based Child Health </a:t>
            </a:r>
            <a:r>
              <a:rPr lang="en-IN" sz="1600" b="1" i="1" dirty="0" smtClean="0"/>
              <a:t>6: 1044–1078 (2011);</a:t>
            </a:r>
            <a:r>
              <a:rPr lang="en-IN" sz="1600" dirty="0" smtClean="0"/>
              <a:t> Katrina Williams ET AL </a:t>
            </a:r>
            <a:endParaRPr lang="en-IN" sz="1600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Cerebral  </a:t>
            </a:r>
            <a:r>
              <a:rPr lang="en-IN" sz="3200" dirty="0" err="1" smtClean="0"/>
              <a:t>creatine</a:t>
            </a:r>
            <a:r>
              <a:rPr lang="en-IN" sz="3200" dirty="0" smtClean="0"/>
              <a:t> deficiency syndromes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GAMT deficiency and AGAT deficiency ---Oral  </a:t>
            </a:r>
            <a:r>
              <a:rPr lang="en-IN" sz="2400" dirty="0" err="1" smtClean="0">
                <a:solidFill>
                  <a:schemeClr val="accent5">
                    <a:lumMod val="75000"/>
                  </a:schemeClr>
                </a:solidFill>
              </a:rPr>
              <a:t>creatine</a:t>
            </a: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</a:rPr>
              <a:t> monohydrate </a:t>
            </a:r>
            <a:r>
              <a:rPr lang="en-IN" sz="2400" dirty="0" smtClean="0"/>
              <a:t>to increase cerebral </a:t>
            </a:r>
            <a:r>
              <a:rPr lang="en-IN" sz="2400" dirty="0" err="1" smtClean="0"/>
              <a:t>creatine</a:t>
            </a:r>
            <a:r>
              <a:rPr lang="en-IN" sz="2400" dirty="0" smtClean="0"/>
              <a:t> levels. </a:t>
            </a:r>
          </a:p>
          <a:p>
            <a:r>
              <a:rPr lang="en-IN" sz="2400" dirty="0" smtClean="0"/>
              <a:t>GAMT deficiency  --supplementation of </a:t>
            </a:r>
            <a:r>
              <a:rPr lang="en-IN" sz="2400" dirty="0" err="1" smtClean="0"/>
              <a:t>ornithine</a:t>
            </a:r>
            <a:r>
              <a:rPr lang="en-IN" sz="2400" dirty="0" smtClean="0"/>
              <a:t> and dietary </a:t>
            </a:r>
            <a:r>
              <a:rPr lang="en-IN" sz="2400" dirty="0" smtClean="0">
                <a:solidFill>
                  <a:srgbClr val="FF0000"/>
                </a:solidFill>
              </a:rPr>
              <a:t>restriction of </a:t>
            </a:r>
            <a:r>
              <a:rPr lang="en-IN" sz="2400" dirty="0" err="1" smtClean="0">
                <a:solidFill>
                  <a:srgbClr val="FF0000"/>
                </a:solidFill>
              </a:rPr>
              <a:t>arginine</a:t>
            </a:r>
            <a:r>
              <a:rPr lang="en-IN" sz="2400" dirty="0" smtClean="0"/>
              <a:t>. </a:t>
            </a:r>
          </a:p>
          <a:p>
            <a:r>
              <a:rPr lang="en-IN" sz="2400" dirty="0" smtClean="0"/>
              <a:t>SLC6A8 deficiency --</a:t>
            </a:r>
            <a:r>
              <a:rPr lang="en-IN" sz="2400" dirty="0" err="1" smtClean="0"/>
              <a:t>creatine</a:t>
            </a:r>
            <a:r>
              <a:rPr lang="en-IN" sz="2400" dirty="0" smtClean="0"/>
              <a:t> supplementation  does not improve clinical outcome and does not result in increased cerebral </a:t>
            </a:r>
            <a:r>
              <a:rPr lang="en-IN" sz="2400" dirty="0" err="1" smtClean="0"/>
              <a:t>creatine</a:t>
            </a:r>
            <a:r>
              <a:rPr lang="en-IN" sz="2400" dirty="0" smtClean="0"/>
              <a:t> levels; </a:t>
            </a:r>
            <a:endParaRPr lang="en-IN" sz="2400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Principles of treatment selection 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“ Do no harm,”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 “Start low and go slow with any medications,” 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 “Individualize patient care.”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86808" cy="4429156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Focus and build on what the child can do rather than what he can’t do.</a:t>
            </a:r>
          </a:p>
          <a:p>
            <a:r>
              <a:rPr lang="en-US" sz="2800" dirty="0" smtClean="0">
                <a:latin typeface="Comic Sans MS" pitchFamily="66" charset="0"/>
              </a:rPr>
              <a:t>Look for his strengths.</a:t>
            </a:r>
          </a:p>
          <a:p>
            <a:r>
              <a:rPr lang="en-US" sz="2800" dirty="0" smtClean="0">
                <a:latin typeface="Comic Sans MS" pitchFamily="66" charset="0"/>
              </a:rPr>
              <a:t>Provide a well structured environment for him.</a:t>
            </a:r>
          </a:p>
          <a:p>
            <a:r>
              <a:rPr lang="en-US" sz="2800" dirty="0" smtClean="0">
                <a:latin typeface="Comic Sans MS" pitchFamily="66" charset="0"/>
              </a:rPr>
              <a:t>Avoid distractions in his training sessions.</a:t>
            </a:r>
          </a:p>
          <a:p>
            <a:r>
              <a:rPr lang="en-US" sz="2800" dirty="0" smtClean="0">
                <a:latin typeface="Comic Sans MS" pitchFamily="66" charset="0"/>
              </a:rPr>
              <a:t>Find the right way to do most things.</a:t>
            </a:r>
          </a:p>
          <a:p>
            <a:r>
              <a:rPr lang="en-US" sz="2800" dirty="0" smtClean="0">
                <a:latin typeface="Comic Sans MS" pitchFamily="66" charset="0"/>
              </a:rPr>
              <a:t>Identify what triggers his melt downs – prevent it.</a:t>
            </a:r>
          </a:p>
          <a:p>
            <a:r>
              <a:rPr lang="en-US" sz="2800" dirty="0" smtClean="0">
                <a:latin typeface="Comic Sans MS" pitchFamily="66" charset="0"/>
              </a:rPr>
              <a:t>Love him unconditionally.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600" dirty="0" smtClean="0"/>
              <a:t>Screening for Autism Spectrum Disorders in Preterm Infants at 18 months follow up is worth in early identification and interventions 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7958166" cy="4810140"/>
          </a:xfrm>
        </p:spPr>
        <p:txBody>
          <a:bodyPr/>
          <a:lstStyle/>
          <a:p>
            <a:r>
              <a:rPr lang="en-IN" sz="2800" dirty="0" smtClean="0">
                <a:latin typeface="Comic Sans MS" pitchFamily="66" charset="0"/>
              </a:rPr>
              <a:t>With effective treatment,  </a:t>
            </a:r>
          </a:p>
          <a:p>
            <a:r>
              <a:rPr lang="en-IN" sz="2800" dirty="0" smtClean="0">
                <a:latin typeface="Comic Sans MS" pitchFamily="66" charset="0"/>
              </a:rPr>
              <a:t>Most of them learn to cope with their disabilities,  </a:t>
            </a:r>
          </a:p>
          <a:p>
            <a:r>
              <a:rPr lang="en-IN" sz="2800" dirty="0" smtClean="0">
                <a:latin typeface="Comic Sans MS" pitchFamily="66" charset="0"/>
              </a:rPr>
              <a:t>May still find social situations and personal relationships challenging.  </a:t>
            </a:r>
          </a:p>
          <a:p>
            <a:r>
              <a:rPr lang="en-IN" sz="2800" dirty="0" smtClean="0">
                <a:latin typeface="Comic Sans MS" pitchFamily="66" charset="0"/>
              </a:rPr>
              <a:t>Many adults with ASD are able to work successfully in mainstream jobs, although they may continue to need encouragement and moral support to maintain an independent life. </a:t>
            </a:r>
            <a:endParaRPr lang="en-IN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458100" cy="58894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333CC"/>
                </a:solidFill>
                <a:latin typeface="Cambria" pitchFamily="18" charset="0"/>
                <a:cs typeface="Arial" charset="0"/>
              </a:rPr>
              <a:t>Famous people with Autism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3995766" cy="4452950"/>
          </a:xfrm>
        </p:spPr>
        <p:txBody>
          <a:bodyPr/>
          <a:lstStyle/>
          <a:p>
            <a:r>
              <a:rPr lang="en-US" sz="2400" b="1" dirty="0" smtClean="0"/>
              <a:t>HFA/SAVANTS </a:t>
            </a:r>
          </a:p>
          <a:p>
            <a:r>
              <a:rPr lang="en-US" sz="2400" dirty="0" smtClean="0"/>
              <a:t>Alexander Graham Bell</a:t>
            </a:r>
          </a:p>
          <a:p>
            <a:r>
              <a:rPr lang="en-US" sz="2400" dirty="0" smtClean="0"/>
              <a:t>Beethoven</a:t>
            </a:r>
          </a:p>
          <a:p>
            <a:r>
              <a:rPr lang="en-US" sz="2400" dirty="0" err="1" smtClean="0"/>
              <a:t>Da</a:t>
            </a:r>
            <a:r>
              <a:rPr lang="en-US" sz="2400" dirty="0" smtClean="0"/>
              <a:t> Vinci</a:t>
            </a:r>
          </a:p>
          <a:p>
            <a:r>
              <a:rPr lang="en-US" sz="2400" dirty="0" smtClean="0"/>
              <a:t>Edison</a:t>
            </a:r>
          </a:p>
          <a:p>
            <a:r>
              <a:rPr lang="en-US" sz="2400" dirty="0" smtClean="0"/>
              <a:t>Einstein</a:t>
            </a:r>
          </a:p>
          <a:p>
            <a:r>
              <a:rPr lang="en-US" sz="2400" dirty="0" smtClean="0"/>
              <a:t>Emily Dickinson</a:t>
            </a:r>
          </a:p>
          <a:p>
            <a:r>
              <a:rPr lang="en-US" sz="2400" dirty="0" smtClean="0"/>
              <a:t>Isaac Newton</a:t>
            </a:r>
          </a:p>
          <a:p>
            <a:r>
              <a:rPr lang="en-US" sz="2400" dirty="0" smtClean="0"/>
              <a:t>Michael Angelo</a:t>
            </a:r>
          </a:p>
          <a:p>
            <a:r>
              <a:rPr lang="en-US" sz="2400" dirty="0" smtClean="0"/>
              <a:t>Mark Twain</a:t>
            </a:r>
            <a:endParaRPr lang="en-IN" sz="2400" dirty="0" smtClean="0"/>
          </a:p>
          <a:p>
            <a:endParaRPr lang="en-IN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4" y="1428736"/>
            <a:ext cx="4286280" cy="4667264"/>
          </a:xfrm>
        </p:spPr>
        <p:txBody>
          <a:bodyPr/>
          <a:lstStyle/>
          <a:p>
            <a:r>
              <a:rPr lang="en-IN" sz="2400" dirty="0" smtClean="0"/>
              <a:t>Daniel </a:t>
            </a:r>
            <a:r>
              <a:rPr lang="en-IN" sz="2400" dirty="0" err="1" smtClean="0"/>
              <a:t>Tammet</a:t>
            </a:r>
            <a:r>
              <a:rPr lang="en-IN" sz="2400" dirty="0" smtClean="0"/>
              <a:t> -1in 100 geniuses of world </a:t>
            </a:r>
          </a:p>
          <a:p>
            <a:r>
              <a:rPr lang="en-IN" sz="2400" dirty="0" smtClean="0"/>
              <a:t>Temple </a:t>
            </a:r>
            <a:r>
              <a:rPr lang="en-IN" sz="2400" dirty="0" err="1" smtClean="0"/>
              <a:t>Grandin</a:t>
            </a:r>
            <a:r>
              <a:rPr lang="en-IN" sz="2400" dirty="0" smtClean="0"/>
              <a:t>, animal and autistic advocate</a:t>
            </a:r>
          </a:p>
          <a:p>
            <a:r>
              <a:rPr lang="en-IN" sz="2400" dirty="0" smtClean="0"/>
              <a:t>U.S. autistic jazz prodigy Matt Savage</a:t>
            </a:r>
          </a:p>
          <a:p>
            <a:r>
              <a:rPr lang="en-IN" sz="2400" dirty="0" smtClean="0"/>
              <a:t>Satoshi </a:t>
            </a:r>
            <a:r>
              <a:rPr lang="en-IN" sz="2400" dirty="0" err="1" smtClean="0"/>
              <a:t>Tajiri</a:t>
            </a:r>
            <a:r>
              <a:rPr lang="en-IN" sz="2400" dirty="0" smtClean="0"/>
              <a:t>, the creator of Pokémon</a:t>
            </a:r>
          </a:p>
          <a:p>
            <a:r>
              <a:rPr lang="en-IN" sz="2400" dirty="0" smtClean="0"/>
              <a:t>Donna Williams, bestselling author and autistic</a:t>
            </a:r>
          </a:p>
          <a:p>
            <a:r>
              <a:rPr lang="en-IN" sz="2400" dirty="0" smtClean="0"/>
              <a:t>John Elder Robinson author and autistic</a:t>
            </a:r>
          </a:p>
          <a:p>
            <a:endParaRPr lang="en-IN" sz="2000" b="1" dirty="0" smtClean="0"/>
          </a:p>
          <a:p>
            <a:endParaRPr lang="en-IN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815290" cy="803262"/>
          </a:xfrm>
        </p:spPr>
        <p:txBody>
          <a:bodyPr/>
          <a:lstStyle/>
          <a:p>
            <a:r>
              <a:rPr lang="en-IN" sz="3200" dirty="0" smtClean="0"/>
              <a:t> 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/>
          <a:lstStyle/>
          <a:p>
            <a:endParaRPr lang="en-IN" sz="2400" dirty="0" smtClean="0"/>
          </a:p>
          <a:p>
            <a:r>
              <a:rPr lang="en-IN" sz="2400" dirty="0" smtClean="0"/>
              <a:t>DSM-IV and ICD 10  – Pervasive Developmental Disorders(PDD) --- umbrella term that refers to a group of conditions </a:t>
            </a:r>
          </a:p>
          <a:p>
            <a:r>
              <a:rPr lang="en-IN" sz="2400" dirty="0" smtClean="0"/>
              <a:t> Autistic Disorder, </a:t>
            </a:r>
          </a:p>
          <a:p>
            <a:r>
              <a:rPr lang="en-IN" sz="2400" dirty="0" err="1" smtClean="0"/>
              <a:t>Rett’s</a:t>
            </a:r>
            <a:r>
              <a:rPr lang="en-IN" sz="2400" dirty="0" smtClean="0"/>
              <a:t> Disorder, </a:t>
            </a:r>
          </a:p>
          <a:p>
            <a:r>
              <a:rPr lang="en-IN" sz="2400" dirty="0" smtClean="0"/>
              <a:t>Childhood Disintegrative Disorder,</a:t>
            </a:r>
          </a:p>
          <a:p>
            <a:r>
              <a:rPr lang="en-IN" sz="2400" dirty="0" err="1" smtClean="0"/>
              <a:t>Asperger’s</a:t>
            </a:r>
            <a:r>
              <a:rPr lang="en-IN" sz="2400" dirty="0" smtClean="0"/>
              <a:t> Disorder,  </a:t>
            </a:r>
          </a:p>
          <a:p>
            <a:r>
              <a:rPr lang="en-IN" sz="2400" dirty="0" smtClean="0"/>
              <a:t> Pervasive Developmental Disorder- Not Otherwise Specified (PDD-NOS)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8802"/>
            <a:ext cx="7886728" cy="4167198"/>
          </a:xfrm>
        </p:spPr>
        <p:txBody>
          <a:bodyPr/>
          <a:lstStyle/>
          <a:p>
            <a:r>
              <a:rPr lang="en-IN" sz="3600" dirty="0" smtClean="0">
                <a:latin typeface="Comic Sans MS" pitchFamily="66" charset="0"/>
                <a:cs typeface="Calibri" pitchFamily="34" charset="0"/>
              </a:rPr>
              <a:t>The most basic, yet most essential  step to being able to more effectively help those afflicted with ASD is to </a:t>
            </a:r>
            <a:r>
              <a:rPr lang="en-IN" sz="3600" dirty="0" smtClean="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rPr>
              <a:t>educate ourselves as well as the world around us.</a:t>
            </a:r>
            <a:endParaRPr lang="en-IN" sz="3600" dirty="0">
              <a:solidFill>
                <a:srgbClr val="FF0000"/>
              </a:solidFill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874700"/>
          </a:xfrm>
        </p:spPr>
        <p:txBody>
          <a:bodyPr/>
          <a:lstStyle/>
          <a:p>
            <a:r>
              <a:rPr lang="en-US" dirty="0" smtClean="0">
                <a:latin typeface="Engravers MT" pitchFamily="18" charset="0"/>
              </a:rPr>
              <a:t>THANK  YOU </a:t>
            </a:r>
            <a:endParaRPr lang="en-IN" dirty="0">
              <a:latin typeface="Engravers MT" pitchFamily="18" charset="0"/>
            </a:endParaRPr>
          </a:p>
        </p:txBody>
      </p:sp>
      <p:pic>
        <p:nvPicPr>
          <p:cNvPr id="4" name="Content Placeholder 3" descr="_60977815_beautifulfriends-melodiebla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11883"/>
            <a:ext cx="7258484" cy="5246117"/>
          </a:xfr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6815158" cy="731824"/>
          </a:xfrm>
        </p:spPr>
        <p:txBody>
          <a:bodyPr/>
          <a:lstStyle/>
          <a:p>
            <a:r>
              <a:rPr lang="en-US" sz="2800" dirty="0" smtClean="0"/>
              <a:t>REFERENCE 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286808" cy="4595826"/>
          </a:xfrm>
        </p:spPr>
        <p:txBody>
          <a:bodyPr/>
          <a:lstStyle/>
          <a:p>
            <a:r>
              <a:rPr lang="en-IN" sz="1600" dirty="0" smtClean="0"/>
              <a:t>Autism ;</a:t>
            </a:r>
            <a:r>
              <a:rPr lang="en-IN" sz="1600" i="1" dirty="0" smtClean="0"/>
              <a:t>Fred R </a:t>
            </a:r>
            <a:r>
              <a:rPr lang="en-IN" sz="1600" i="1" dirty="0" err="1" smtClean="0"/>
              <a:t>Volkmar</a:t>
            </a:r>
            <a:r>
              <a:rPr lang="en-IN" sz="1600" i="1" dirty="0" smtClean="0"/>
              <a:t>, David </a:t>
            </a:r>
            <a:r>
              <a:rPr lang="en-IN" sz="1600" i="1" dirty="0" err="1" smtClean="0"/>
              <a:t>Pauls;Lancet</a:t>
            </a:r>
            <a:r>
              <a:rPr lang="en-IN" sz="1600" i="1" dirty="0" smtClean="0"/>
              <a:t> 2003; 362: 1133–41</a:t>
            </a:r>
          </a:p>
          <a:p>
            <a:r>
              <a:rPr lang="en-AU" sz="1600" dirty="0" smtClean="0"/>
              <a:t>American Psychiatric Association. (1994). </a:t>
            </a:r>
            <a:r>
              <a:rPr lang="en-AU" sz="1600" i="1" dirty="0" smtClean="0"/>
              <a:t>Diagnostic and statistical manual of mental disorders</a:t>
            </a:r>
            <a:r>
              <a:rPr lang="en-AU" sz="1600" dirty="0" smtClean="0"/>
              <a:t> (4th ed.). </a:t>
            </a:r>
          </a:p>
          <a:p>
            <a:r>
              <a:rPr lang="en-AU" sz="1600" dirty="0" smtClean="0"/>
              <a:t>World Health Organisation. (1992). International classification of diseases and health related problems (10th ed.). </a:t>
            </a:r>
          </a:p>
          <a:p>
            <a:r>
              <a:rPr lang="en-IN" sz="1600" dirty="0" smtClean="0"/>
              <a:t>The autistic spectrum; Lancet 1997; 350: 1761–66</a:t>
            </a:r>
          </a:p>
          <a:p>
            <a:r>
              <a:rPr lang="en-IN" sz="1600" dirty="0" smtClean="0"/>
              <a:t>Autistic Spectrum </a:t>
            </a:r>
            <a:r>
              <a:rPr lang="en-IN" sz="1600" dirty="0" err="1" smtClean="0"/>
              <a:t>Disorders;A</a:t>
            </a:r>
            <a:r>
              <a:rPr lang="en-IN" sz="1600" dirty="0" smtClean="0"/>
              <a:t> Guide for Paediatricians in India; Merry </a:t>
            </a:r>
            <a:r>
              <a:rPr lang="en-IN" sz="1600" dirty="0" err="1" smtClean="0"/>
              <a:t>Barua</a:t>
            </a:r>
            <a:r>
              <a:rPr lang="en-IN" sz="1600" dirty="0" smtClean="0"/>
              <a:t> ,Tamara C. Daley</a:t>
            </a:r>
          </a:p>
          <a:p>
            <a:r>
              <a:rPr lang="en-IN" sz="1600" dirty="0" err="1" smtClean="0"/>
              <a:t>Nosology</a:t>
            </a:r>
            <a:r>
              <a:rPr lang="en-IN" sz="1600" dirty="0" smtClean="0"/>
              <a:t> and Epidemiology in </a:t>
            </a:r>
            <a:r>
              <a:rPr lang="en-IN" sz="1600" dirty="0" err="1" smtClean="0"/>
              <a:t>Autism:Classification</a:t>
            </a:r>
            <a:r>
              <a:rPr lang="en-IN" sz="1600" dirty="0" smtClean="0"/>
              <a:t> Counts ;GENE S. FISCH; American Journal of Medical Genetics Part C (Seminars in Medical Genetics) 160C:91–103 (2012)</a:t>
            </a:r>
          </a:p>
          <a:p>
            <a:r>
              <a:rPr lang="en-IN" sz="1600" dirty="0" err="1" smtClean="0"/>
              <a:t>Oberman</a:t>
            </a:r>
            <a:r>
              <a:rPr lang="en-IN" sz="1600" dirty="0" smtClean="0"/>
              <a:t>, L. M., &amp; </a:t>
            </a:r>
            <a:r>
              <a:rPr lang="en-IN" sz="1600" dirty="0" err="1" smtClean="0"/>
              <a:t>Ramachandran</a:t>
            </a:r>
            <a:r>
              <a:rPr lang="en-IN" sz="1600" dirty="0" smtClean="0"/>
              <a:t>, V. S. (2007). The simulating social mind: The role of the mirror neuron system and simulation in the social and communicative deficits of autism spectrum disorders. Psychological Bulletin, 133, 310–327.</a:t>
            </a:r>
          </a:p>
          <a:p>
            <a:r>
              <a:rPr lang="en-IN" sz="1600" i="1" dirty="0" smtClean="0"/>
              <a:t> THE LANCET • </a:t>
            </a:r>
            <a:r>
              <a:rPr lang="en-IN" sz="1600" i="1" dirty="0" err="1" smtClean="0"/>
              <a:t>Vol</a:t>
            </a:r>
            <a:r>
              <a:rPr lang="en-IN" sz="1600" i="1" dirty="0" smtClean="0"/>
              <a:t> 362 • October 4, 2003; Autism .The neurobiology of autism: Theoretical applications; Jessica H. Schroeder ; Research in Autism Spectrum Disorders 4 (2010) 555–564</a:t>
            </a:r>
          </a:p>
          <a:p>
            <a:endParaRPr lang="en-IN" sz="2000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6029340" cy="446072"/>
          </a:xfrm>
        </p:spPr>
        <p:txBody>
          <a:bodyPr/>
          <a:lstStyle/>
          <a:p>
            <a:r>
              <a:rPr lang="en-US" sz="2400" dirty="0" smtClean="0"/>
              <a:t>REFERENCE S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029604" cy="4881578"/>
          </a:xfrm>
        </p:spPr>
        <p:txBody>
          <a:bodyPr/>
          <a:lstStyle/>
          <a:p>
            <a:r>
              <a:rPr lang="en-IN" sz="1600" i="1" dirty="0" smtClean="0"/>
              <a:t>J Autism Dev </a:t>
            </a:r>
            <a:r>
              <a:rPr lang="en-IN" sz="1600" i="1" dirty="0" err="1" smtClean="0"/>
              <a:t>Disord</a:t>
            </a:r>
            <a:r>
              <a:rPr lang="en-IN" sz="1600" i="1" dirty="0" smtClean="0"/>
              <a:t>; Use of Computer-Assisted Technologies (CAT) to Enhance </a:t>
            </a:r>
            <a:r>
              <a:rPr lang="en-IN" sz="1600" i="1" dirty="0" err="1" smtClean="0"/>
              <a:t>Social,Communicative</a:t>
            </a:r>
            <a:r>
              <a:rPr lang="en-IN" sz="1600" i="1" dirty="0" smtClean="0"/>
              <a:t>, and Language Development in </a:t>
            </a:r>
            <a:r>
              <a:rPr lang="en-IN" sz="1600" i="1" dirty="0" err="1" smtClean="0"/>
              <a:t>Childrenwith</a:t>
            </a:r>
            <a:r>
              <a:rPr lang="en-IN" sz="1600" i="1" dirty="0" smtClean="0"/>
              <a:t> Autism </a:t>
            </a:r>
            <a:r>
              <a:rPr lang="en-IN" sz="1600" i="1" dirty="0" err="1" smtClean="0"/>
              <a:t>Spectum</a:t>
            </a:r>
            <a:r>
              <a:rPr lang="en-IN" sz="1600" i="1" dirty="0" smtClean="0"/>
              <a:t> </a:t>
            </a:r>
            <a:r>
              <a:rPr lang="en-IN" sz="1600" i="1" dirty="0" err="1" smtClean="0"/>
              <a:t>Disorders;Bertram</a:t>
            </a:r>
            <a:r>
              <a:rPr lang="en-IN" sz="1600" i="1" dirty="0" smtClean="0"/>
              <a:t> O. </a:t>
            </a:r>
            <a:r>
              <a:rPr lang="en-IN" sz="1600" i="1" dirty="0" err="1" smtClean="0"/>
              <a:t>Ploog</a:t>
            </a:r>
            <a:r>
              <a:rPr lang="en-IN" sz="1600" i="1" dirty="0" smtClean="0"/>
              <a:t>  et al </a:t>
            </a:r>
          </a:p>
          <a:p>
            <a:r>
              <a:rPr lang="en-IN" sz="1600" i="1" dirty="0" smtClean="0"/>
              <a:t>Interactive visual supports for children with autism </a:t>
            </a:r>
            <a:r>
              <a:rPr lang="es-ES" sz="1600" i="1" dirty="0" err="1" smtClean="0"/>
              <a:t>Gillian</a:t>
            </a:r>
            <a:r>
              <a:rPr lang="es-ES" sz="1600" i="1" dirty="0" smtClean="0"/>
              <a:t> R. Hayes </a:t>
            </a:r>
            <a:r>
              <a:rPr lang="en-IN" sz="1600" i="1" dirty="0" err="1" smtClean="0"/>
              <a:t>Pers</a:t>
            </a:r>
            <a:r>
              <a:rPr lang="en-IN" sz="1600" i="1" dirty="0" smtClean="0"/>
              <a:t> </a:t>
            </a:r>
            <a:r>
              <a:rPr lang="en-IN" sz="1600" i="1" dirty="0" err="1" smtClean="0"/>
              <a:t>Ubiquit</a:t>
            </a:r>
            <a:r>
              <a:rPr lang="en-IN" sz="1600" i="1" dirty="0" smtClean="0"/>
              <a:t> </a:t>
            </a:r>
            <a:r>
              <a:rPr lang="en-IN" sz="1600" i="1" dirty="0" err="1" smtClean="0"/>
              <a:t>Comput</a:t>
            </a:r>
            <a:r>
              <a:rPr lang="en-IN" sz="1600" i="1" dirty="0" smtClean="0"/>
              <a:t> (2010)</a:t>
            </a:r>
          </a:p>
          <a:p>
            <a:r>
              <a:rPr lang="en-IN" sz="1600" i="1" dirty="0" smtClean="0"/>
              <a:t>Teaching Young Nonverbal Children with Autism Useful Speech: A Pilot Study of the Denver Model and PROMPT Interventions ;Sally J. Rogers;</a:t>
            </a:r>
            <a:r>
              <a:rPr lang="it-IT" sz="1600" i="1" dirty="0" smtClean="0"/>
              <a:t> J Autism Dev Disord (2006) 36:1007–1024</a:t>
            </a:r>
          </a:p>
          <a:p>
            <a:r>
              <a:rPr lang="en-IN" sz="1600" i="1" dirty="0" smtClean="0"/>
              <a:t>Autism and Developmental Disabilities Monitoring Network. Prevalence of autism spectrum  disorders. MMWR 2007;56:SS–1</a:t>
            </a:r>
          </a:p>
          <a:p>
            <a:r>
              <a:rPr lang="en-IN" sz="1600" i="1" dirty="0" smtClean="0"/>
              <a:t>EARLY COMMUNICATION DEVELOPMENT AND INTERVENTION FOR CHILDREN WITH AUTISM Rebecca </a:t>
            </a:r>
            <a:r>
              <a:rPr lang="en-IN" sz="1600" i="1" dirty="0" err="1" smtClean="0"/>
              <a:t>Landa</a:t>
            </a:r>
            <a:r>
              <a:rPr lang="en-IN" sz="1600" i="1" dirty="0" smtClean="0"/>
              <a:t>; MENTAL RETARDATION AND DEVELOPMENTAL DISABILITIES RESEARCH REVIEWS 13: 16 – 25 (2007)</a:t>
            </a:r>
          </a:p>
          <a:p>
            <a:r>
              <a:rPr lang="en-IN" sz="1600" i="1" dirty="0" smtClean="0"/>
              <a:t>The Neurobiology of </a:t>
            </a:r>
            <a:r>
              <a:rPr lang="en-IN" sz="1600" i="1" dirty="0" err="1" smtClean="0"/>
              <a:t>Autism;Carlos</a:t>
            </a:r>
            <a:r>
              <a:rPr lang="en-IN" sz="1600" i="1" dirty="0" smtClean="0"/>
              <a:t> A. </a:t>
            </a:r>
            <a:r>
              <a:rPr lang="en-IN" sz="1600" i="1" dirty="0" err="1" smtClean="0"/>
              <a:t>Pardo</a:t>
            </a:r>
            <a:r>
              <a:rPr lang="en-IN" sz="1600" i="1" dirty="0" smtClean="0"/>
              <a:t> ; Brain </a:t>
            </a:r>
            <a:r>
              <a:rPr lang="en-IN" sz="1600" i="1" dirty="0" err="1" smtClean="0"/>
              <a:t>Pathol</a:t>
            </a:r>
            <a:r>
              <a:rPr lang="en-IN" sz="1600" i="1" dirty="0" smtClean="0"/>
              <a:t> 2007</a:t>
            </a:r>
          </a:p>
          <a:p>
            <a:r>
              <a:rPr lang="en-IN" sz="1600" i="1" dirty="0" smtClean="0"/>
              <a:t>NOVEL TREATMENTS FOR AUTISTIC SPECTRUM DISORDERS ;Susan E. Levy; MENTAL RETARDATION AND DEVELOPMENTAL DISABILITIES RESEARCH REVIEWS</a:t>
            </a:r>
          </a:p>
          <a:p>
            <a:r>
              <a:rPr lang="en-IN" sz="1600" dirty="0" smtClean="0"/>
              <a:t>Translational approaches to the biology of Autism: false dawn or a new era? C </a:t>
            </a:r>
            <a:r>
              <a:rPr lang="en-IN" sz="1600" dirty="0" err="1" smtClean="0"/>
              <a:t>Ecker</a:t>
            </a:r>
            <a:r>
              <a:rPr lang="en-IN" sz="1600" dirty="0" smtClean="0"/>
              <a:t>; Molecular Psychiatry (2012</a:t>
            </a:r>
            <a:endParaRPr lang="en-IN" sz="1600" i="1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  affected in </a:t>
            </a:r>
            <a:r>
              <a:rPr lang="en-US" dirty="0" err="1" smtClean="0">
                <a:solidFill>
                  <a:srgbClr val="FF0000"/>
                </a:solidFill>
              </a:rPr>
              <a:t>Rett</a:t>
            </a:r>
            <a:r>
              <a:rPr lang="en-US" dirty="0" smtClean="0">
                <a:solidFill>
                  <a:srgbClr val="FF0000"/>
                </a:solidFill>
              </a:rPr>
              <a:t> ‘s syndrome  </a:t>
            </a:r>
          </a:p>
          <a:p>
            <a:r>
              <a:rPr lang="en-US" dirty="0" smtClean="0"/>
              <a:t>1.PTEN</a:t>
            </a:r>
          </a:p>
          <a:p>
            <a:r>
              <a:rPr lang="en-US" dirty="0" smtClean="0"/>
              <a:t>2.SHANK3 </a:t>
            </a:r>
          </a:p>
          <a:p>
            <a:r>
              <a:rPr lang="en-US" dirty="0" smtClean="0"/>
              <a:t>3.CDKL5</a:t>
            </a:r>
          </a:p>
          <a:p>
            <a:r>
              <a:rPr lang="en-US" dirty="0" smtClean="0"/>
              <a:t>4.REELIN</a:t>
            </a:r>
            <a:endParaRPr lang="en-IN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58166" cy="4114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Latest theory of autism supported by       f  MRI  evidence </a:t>
            </a:r>
          </a:p>
          <a:p>
            <a:r>
              <a:rPr lang="en-US" dirty="0" smtClean="0"/>
              <a:t>1. Theory of mind </a:t>
            </a:r>
          </a:p>
          <a:p>
            <a:r>
              <a:rPr lang="en-US" dirty="0" smtClean="0"/>
              <a:t>2. Theory of mirror neuron system </a:t>
            </a:r>
          </a:p>
          <a:p>
            <a:r>
              <a:rPr lang="en-US" dirty="0" smtClean="0"/>
              <a:t>3.Weak central </a:t>
            </a:r>
            <a:r>
              <a:rPr lang="en-US" dirty="0" err="1" smtClean="0"/>
              <a:t>coherance</a:t>
            </a:r>
            <a:r>
              <a:rPr lang="en-US" dirty="0" smtClean="0"/>
              <a:t>    </a:t>
            </a:r>
            <a:endParaRPr lang="en-IN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857364"/>
            <a:ext cx="7743852" cy="4238636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Very early indicators requiring evaluation for ASD </a:t>
            </a:r>
            <a:endParaRPr lang="en-IN" sz="2800" dirty="0" smtClean="0">
              <a:solidFill>
                <a:srgbClr val="FF0000"/>
              </a:solidFill>
            </a:endParaRPr>
          </a:p>
          <a:p>
            <a:r>
              <a:rPr lang="en-IN" sz="2800" dirty="0" smtClean="0"/>
              <a:t>1.No babbling or pointing by age 1</a:t>
            </a:r>
          </a:p>
          <a:p>
            <a:r>
              <a:rPr lang="en-IN" sz="2800" dirty="0" smtClean="0"/>
              <a:t>2.No single words by  10 months or two-word phrases by 15 months </a:t>
            </a:r>
          </a:p>
          <a:p>
            <a:r>
              <a:rPr lang="en-IN" sz="2800" dirty="0" smtClean="0"/>
              <a:t>3.No response to name</a:t>
            </a:r>
          </a:p>
          <a:p>
            <a:r>
              <a:rPr lang="en-IN" sz="2800" dirty="0" smtClean="0"/>
              <a:t>4.Loss of language or social skills</a:t>
            </a:r>
          </a:p>
          <a:p>
            <a:pPr>
              <a:buNone/>
            </a:pPr>
            <a:endParaRPr lang="en-IN" sz="2800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61162"/>
            <a:ext cx="8919286" cy="612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2081218" cy="5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50049"/>
            <a:ext cx="8572560" cy="6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Autism Organizations in India</a:t>
            </a:r>
            <a:br>
              <a:rPr lang="en-IN" sz="3200" dirty="0" smtClean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 smtClean="0"/>
              <a:t>Action For Autism (AFA)</a:t>
            </a:r>
          </a:p>
          <a:p>
            <a:r>
              <a:rPr lang="en-IN" sz="2000" dirty="0" smtClean="0"/>
              <a:t>The National Centre for Autism</a:t>
            </a:r>
          </a:p>
          <a:p>
            <a:r>
              <a:rPr lang="en-IN" sz="2000" dirty="0" smtClean="0"/>
              <a:t>Assam Autism Foundation</a:t>
            </a:r>
          </a:p>
          <a:p>
            <a:r>
              <a:rPr lang="en-IN" sz="2000" dirty="0" smtClean="0"/>
              <a:t>Autism Society of Hyderabad</a:t>
            </a:r>
          </a:p>
          <a:p>
            <a:r>
              <a:rPr lang="en-IN" sz="2000" dirty="0" smtClean="0"/>
              <a:t>Autism Society of India</a:t>
            </a:r>
          </a:p>
          <a:p>
            <a:r>
              <a:rPr lang="en-IN" sz="2000" dirty="0" smtClean="0"/>
              <a:t>Forum For Autism</a:t>
            </a:r>
          </a:p>
          <a:p>
            <a:r>
              <a:rPr lang="en-IN" sz="2000" dirty="0" smtClean="0"/>
              <a:t>Institute for Remedial Intervention Services</a:t>
            </a:r>
          </a:p>
          <a:p>
            <a:r>
              <a:rPr lang="en-IN" sz="2000" dirty="0" smtClean="0"/>
              <a:t>Parents Network for Autism</a:t>
            </a:r>
          </a:p>
          <a:p>
            <a:r>
              <a:rPr lang="en-IN" sz="2000" dirty="0" smtClean="0"/>
              <a:t>Parents Association for Autistic Children (PAAC)</a:t>
            </a:r>
          </a:p>
          <a:p>
            <a:endParaRPr lang="en-IN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15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928670"/>
            <a:ext cx="7815290" cy="5167330"/>
          </a:xfrm>
        </p:spPr>
        <p:txBody>
          <a:bodyPr/>
          <a:lstStyle/>
          <a:p>
            <a:r>
              <a:rPr lang="en-IN" sz="2800" dirty="0" smtClean="0"/>
              <a:t>The phrase ‘‘autistic spectrum disorder’’ (ASD) first surfaced in 1983 as part of the workshop </a:t>
            </a:r>
            <a:r>
              <a:rPr lang="en-IN" sz="2800" dirty="0" smtClean="0">
                <a:solidFill>
                  <a:schemeClr val="accent2">
                    <a:lumMod val="75000"/>
                  </a:schemeClr>
                </a:solidFill>
              </a:rPr>
              <a:t>‘summary on the diagnosis of autism and related disorders</a:t>
            </a:r>
            <a:r>
              <a:rPr lang="en-IN" sz="2800" dirty="0" smtClean="0"/>
              <a:t>’  .</a:t>
            </a:r>
          </a:p>
          <a:p>
            <a:r>
              <a:rPr lang="en-IN" sz="2800" dirty="0" smtClean="0"/>
              <a:t>Collective term for the set of disorders regarded as PDD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Called as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spectrum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because the presentation and outcome can vary from an independent, almost normal- looking and high functioning child to a totally dependent child with multiple disabilities. </a:t>
            </a:r>
          </a:p>
          <a:p>
            <a:endParaRPr lang="en-IN" sz="28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14291"/>
            <a:ext cx="707236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Delay  in developmental milestones is the characteristic of mental retardation, deviation is the characteristic of autism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731824"/>
          </a:xfrm>
        </p:spPr>
        <p:txBody>
          <a:bodyPr/>
          <a:lstStyle/>
          <a:p>
            <a:r>
              <a:rPr lang="en-US" dirty="0" smtClean="0"/>
              <a:t>Scheme of presentation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8736"/>
            <a:ext cx="7772400" cy="4667264"/>
          </a:xfrm>
        </p:spPr>
        <p:txBody>
          <a:bodyPr/>
          <a:lstStyle/>
          <a:p>
            <a:r>
              <a:rPr lang="en-US" dirty="0" smtClean="0"/>
              <a:t> Introduction</a:t>
            </a:r>
          </a:p>
          <a:p>
            <a:r>
              <a:rPr lang="en-US" dirty="0" smtClean="0"/>
              <a:t>Historical aspects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Etiology </a:t>
            </a:r>
          </a:p>
          <a:p>
            <a:r>
              <a:rPr lang="en-US" dirty="0" smtClean="0"/>
              <a:t>Clinical  features</a:t>
            </a:r>
          </a:p>
          <a:p>
            <a:r>
              <a:rPr lang="en-US" dirty="0" smtClean="0"/>
              <a:t>Specific disorders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Management </a:t>
            </a:r>
          </a:p>
          <a:p>
            <a:r>
              <a:rPr lang="en-US" dirty="0" smtClean="0"/>
              <a:t>Summary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43852" cy="1285884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>
                <a:latin typeface="Algerian" pitchFamily="82" charset="0"/>
              </a:rPr>
              <a:t>EPIDEMIOLOGY 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400" b="1" dirty="0"/>
          </a:p>
        </p:txBody>
      </p:sp>
      <p:pic>
        <p:nvPicPr>
          <p:cNvPr id="2051" name="Picture 3" descr="C:\Users\Radhamani\Documents\autism photos\MJClas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60885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prevalence of autism is approximately four times higher in males than in females</a:t>
            </a:r>
          </a:p>
          <a:p>
            <a:r>
              <a:rPr lang="en-IN" dirty="0" smtClean="0"/>
              <a:t>Higher ratio in  milder forms of ASD.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714620"/>
            <a:ext cx="7858180" cy="3786214"/>
          </a:xfrm>
        </p:spPr>
        <p:txBody>
          <a:bodyPr/>
          <a:lstStyle/>
          <a:p>
            <a:r>
              <a:rPr lang="en-IN" sz="2400" dirty="0" smtClean="0"/>
              <a:t>For decades after </a:t>
            </a:r>
            <a:r>
              <a:rPr lang="en-IN" sz="2400" dirty="0" err="1" smtClean="0"/>
              <a:t>Kanner’s</a:t>
            </a:r>
            <a:r>
              <a:rPr lang="en-IN" sz="2400" dirty="0" smtClean="0"/>
              <a:t> original paper  in 1943,    considered to be a rare condition with a prevalence of around 2–4 per 10,000 children .</a:t>
            </a:r>
          </a:p>
          <a:p>
            <a:r>
              <a:rPr lang="en-IN" sz="2400" dirty="0" smtClean="0"/>
              <a:t>In the late 1990s and the present century reported annual rises in incidence of autism  .</a:t>
            </a:r>
          </a:p>
          <a:p>
            <a:r>
              <a:rPr lang="en-IN" sz="2400" dirty="0" smtClean="0"/>
              <a:t> Prevalence rates of up to 60 per 10,000 for autism and even more for the whole autistic spectrum disorders </a:t>
            </a: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14553"/>
            <a:ext cx="4929190" cy="3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68350"/>
            <a:ext cx="7858180" cy="7318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Possible reason for increase in prevalence 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Changes in diagnostic criteria, </a:t>
            </a:r>
          </a:p>
          <a:p>
            <a:r>
              <a:rPr lang="en-IN" sz="2400" dirty="0" smtClean="0"/>
              <a:t>Development of the concept of the wide autistic spectrum,</a:t>
            </a:r>
          </a:p>
          <a:p>
            <a:r>
              <a:rPr lang="en-IN" sz="2400" dirty="0" smtClean="0"/>
              <a:t>Different methods of diagnosis used in studies, </a:t>
            </a:r>
          </a:p>
          <a:p>
            <a:r>
              <a:rPr lang="en-IN" sz="2400" dirty="0" smtClean="0"/>
              <a:t>Growing awareness and knowledge among parents and professional workers  </a:t>
            </a:r>
          </a:p>
          <a:p>
            <a:r>
              <a:rPr lang="en-IN" sz="2400" dirty="0" smtClean="0"/>
              <a:t>Development of specialist services,</a:t>
            </a:r>
          </a:p>
          <a:p>
            <a:r>
              <a:rPr lang="en-IN" sz="2400" dirty="0" smtClean="0"/>
              <a:t>The possibility of a </a:t>
            </a:r>
            <a:r>
              <a:rPr lang="en-IN" sz="2400" dirty="0" smtClean="0">
                <a:solidFill>
                  <a:srgbClr val="FF0000"/>
                </a:solidFill>
              </a:rPr>
              <a:t>true increase in numbers </a:t>
            </a:r>
            <a:r>
              <a:rPr lang="en-IN" sz="2400" dirty="0" smtClean="0"/>
              <a:t>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357826"/>
            <a:ext cx="8143932" cy="1214446"/>
          </a:xfrm>
        </p:spPr>
        <p:txBody>
          <a:bodyPr/>
          <a:lstStyle/>
          <a:p>
            <a:r>
              <a:rPr lang="en-IN" sz="2000" i="1" dirty="0" err="1" smtClean="0"/>
              <a:t>Nosology</a:t>
            </a:r>
            <a:r>
              <a:rPr lang="en-IN" sz="2000" i="1" dirty="0" smtClean="0"/>
              <a:t> and Epidemiology in </a:t>
            </a:r>
            <a:r>
              <a:rPr lang="en-IN" sz="2000" i="1" dirty="0" err="1" smtClean="0"/>
              <a:t>Autism:Classification</a:t>
            </a:r>
            <a:r>
              <a:rPr lang="en-IN" sz="2000" i="1" dirty="0" smtClean="0"/>
              <a:t> Counts ;GENE S. FISCH; </a:t>
            </a:r>
            <a:r>
              <a:rPr lang="en-IN" sz="2000" i="1" dirty="0" smtClean="0">
                <a:solidFill>
                  <a:srgbClr val="0070C0"/>
                </a:solidFill>
              </a:rPr>
              <a:t>American Journal of Medical Genetics </a:t>
            </a:r>
            <a:r>
              <a:rPr lang="en-IN" sz="2000" i="1" dirty="0" smtClean="0"/>
              <a:t>Part C (Seminars in Medical Genetics) 160C:91–103 (2012)</a:t>
            </a:r>
            <a:endParaRPr lang="en-IN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0982"/>
            <a:ext cx="8215370" cy="529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IN" sz="1600" dirty="0" smtClean="0"/>
          </a:p>
          <a:p>
            <a:r>
              <a:rPr lang="en-IN" sz="1600" dirty="0" err="1" smtClean="0"/>
              <a:t>Centers</a:t>
            </a:r>
            <a:r>
              <a:rPr lang="en-IN" sz="1600" dirty="0" smtClean="0"/>
              <a:t> for Disease Control and Prevention (CDC),U.S. Department of Health and Human Services </a:t>
            </a:r>
            <a:endParaRPr lang="en-US" sz="1600" dirty="0" smtClean="0"/>
          </a:p>
          <a:p>
            <a:endParaRPr lang="en-IN" sz="1600" dirty="0"/>
          </a:p>
        </p:txBody>
      </p:sp>
      <p:pic>
        <p:nvPicPr>
          <p:cNvPr id="5122" name="Picture 2" descr="C:\Users\Radhamani\Documents\autism photos\cha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22" y="0"/>
            <a:ext cx="8993378" cy="6177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68350"/>
            <a:ext cx="8358246" cy="874700"/>
          </a:xfrm>
        </p:spPr>
        <p:txBody>
          <a:bodyPr/>
          <a:lstStyle/>
          <a:p>
            <a:r>
              <a:rPr lang="en-IN" sz="2400" b="1" dirty="0" smtClean="0"/>
              <a:t>Prevalence Estimates of AD and PDD Across World Regions Since the Year 2000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sz="1800" b="1" i="1" dirty="0" smtClean="0"/>
          </a:p>
          <a:p>
            <a:r>
              <a:rPr lang="en-IN" sz="1800" b="1" i="1" dirty="0" smtClean="0"/>
              <a:t>Autism Res 2012, 5: </a:t>
            </a:r>
            <a:r>
              <a:rPr lang="en-IN" sz="1800" i="1" dirty="0" smtClean="0"/>
              <a:t>160–179. © 2012 International Society for Autism Research</a:t>
            </a:r>
            <a:endParaRPr lang="en-IN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1071570"/>
          </a:xfrm>
        </p:spPr>
        <p:txBody>
          <a:bodyPr/>
          <a:lstStyle/>
          <a:p>
            <a:r>
              <a:rPr lang="en-IN" sz="2400" b="1" dirty="0" smtClean="0"/>
              <a:t>Community Report From the Autism and Developmental Disabilities Monitoring (ADDM) Network-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501122" cy="4857784"/>
          </a:xfrm>
        </p:spPr>
        <p:txBody>
          <a:bodyPr/>
          <a:lstStyle/>
          <a:p>
            <a:r>
              <a:rPr lang="en-IN" sz="2800" dirty="0" smtClean="0"/>
              <a:t>Autism Spectrum Disorder (ASD) Prevalence, </a:t>
            </a:r>
            <a:r>
              <a:rPr lang="en-IN" sz="2800" b="1" dirty="0" smtClean="0"/>
              <a:t>2008 </a:t>
            </a:r>
          </a:p>
          <a:p>
            <a:r>
              <a:rPr lang="en-IN" sz="2800" dirty="0" smtClean="0"/>
              <a:t>Number of 8-year-old children identified with ASDs: </a:t>
            </a:r>
            <a:r>
              <a:rPr lang="en-IN" sz="2800" b="1" dirty="0" smtClean="0"/>
              <a:t>3,820 </a:t>
            </a:r>
          </a:p>
          <a:p>
            <a:r>
              <a:rPr lang="en-IN" sz="2800" dirty="0" smtClean="0"/>
              <a:t>Overall prevalence of ASDs:                              					</a:t>
            </a:r>
            <a:r>
              <a:rPr lang="en-IN" sz="2800" b="1" dirty="0" smtClean="0"/>
              <a:t>11.3 per 1,000 (or 1 in 88) </a:t>
            </a:r>
          </a:p>
          <a:p>
            <a:r>
              <a:rPr lang="en-IN" sz="2800" dirty="0" smtClean="0"/>
              <a:t>Range of prevalence estimates across sites:         					</a:t>
            </a:r>
            <a:r>
              <a:rPr lang="en-IN" sz="2800" b="1" dirty="0" smtClean="0"/>
              <a:t>4.8  to 21.2 per 1,000 </a:t>
            </a:r>
          </a:p>
          <a:p>
            <a:r>
              <a:rPr lang="en-I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Boys</a:t>
            </a:r>
            <a:r>
              <a:rPr lang="en-IN" sz="2800" dirty="0" smtClean="0"/>
              <a:t>:      </a:t>
            </a:r>
            <a:r>
              <a:rPr lang="en-IN" sz="2800" b="1" dirty="0" smtClean="0"/>
              <a:t>18.4 per 1,000 (or 1 in 54) </a:t>
            </a:r>
          </a:p>
          <a:p>
            <a:r>
              <a:rPr lang="en-IN" sz="2800" dirty="0" smtClean="0">
                <a:solidFill>
                  <a:srgbClr val="FF66FF"/>
                </a:solidFill>
              </a:rPr>
              <a:t>Girls:</a:t>
            </a:r>
            <a:r>
              <a:rPr lang="en-IN" sz="2800" dirty="0" smtClean="0"/>
              <a:t>         </a:t>
            </a:r>
            <a:r>
              <a:rPr lang="en-IN" sz="2800" b="1" dirty="0" smtClean="0"/>
              <a:t>4.0 per 1,000 (or 1 in 252)</a:t>
            </a:r>
          </a:p>
          <a:p>
            <a:pPr>
              <a:buNone/>
            </a:pPr>
            <a:r>
              <a:rPr lang="en-IN" sz="1800" dirty="0" smtClean="0"/>
              <a:t>                                                 U.S. Department of Health and Human Services</a:t>
            </a:r>
            <a:endParaRPr lang="en-IN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7176" y="0"/>
            <a:ext cx="5539626" cy="7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Recurrence Rate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One child with autism in family:  20%</a:t>
            </a:r>
          </a:p>
          <a:p>
            <a:r>
              <a:rPr lang="en-IN" dirty="0" smtClean="0"/>
              <a:t>More than one child with autism:  37%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Bodoni MT Black" pitchFamily="18" charset="0"/>
              </a:rPr>
              <a:t>ETIOLOGY</a:t>
            </a:r>
            <a:br>
              <a:rPr lang="en-US" sz="3200" dirty="0" smtClean="0">
                <a:solidFill>
                  <a:srgbClr val="C00000"/>
                </a:solidFill>
                <a:latin typeface="Bodoni MT Black" pitchFamily="18" charset="0"/>
              </a:rPr>
            </a:br>
            <a:endParaRPr lang="en-IN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6600844" cy="500066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1612"/>
            <a:ext cx="7958166" cy="4500594"/>
          </a:xfrm>
        </p:spPr>
        <p:txBody>
          <a:bodyPr/>
          <a:lstStyle/>
          <a:p>
            <a:r>
              <a:rPr lang="en-IN" sz="2800" dirty="0" smtClean="0"/>
              <a:t>Autism spectrum disorders (ASD) are severe, neuropsychiatric disorders characterized by impairments in social interaction, deviances in communication, and restricted or stereotyped patterns of </a:t>
            </a:r>
            <a:r>
              <a:rPr lang="en-IN" sz="2800" dirty="0" err="1" smtClean="0"/>
              <a:t>behavior</a:t>
            </a:r>
            <a:r>
              <a:rPr lang="en-IN" sz="2800" dirty="0" smtClean="0"/>
              <a:t> and interests . </a:t>
            </a:r>
          </a:p>
          <a:p>
            <a:pPr marL="342900" lvl="2" indent="-342900">
              <a:buSzPct val="90000"/>
              <a:buNone/>
            </a:pPr>
            <a:endParaRPr lang="en-IN" sz="2800" dirty="0" smtClean="0"/>
          </a:p>
          <a:p>
            <a:pPr marL="342900" lvl="2" indent="-342900">
              <a:buSzPct val="90000"/>
              <a:buBlip>
                <a:blip r:embed="rId2"/>
              </a:buBlip>
            </a:pPr>
            <a:r>
              <a:rPr lang="en-US" sz="2800" b="1" dirty="0" smtClean="0">
                <a:latin typeface="Arial" charset="0"/>
              </a:rPr>
              <a:t>The terms </a:t>
            </a:r>
            <a:r>
              <a:rPr lang="en-US" sz="2800" b="1" i="1" dirty="0" smtClean="0">
                <a:latin typeface="Times New Roman"/>
              </a:rPr>
              <a:t>‘</a:t>
            </a:r>
            <a:r>
              <a:rPr lang="en-US" sz="2800" b="1" i="1" dirty="0" smtClean="0">
                <a:latin typeface="Arial" charset="0"/>
              </a:rPr>
              <a:t>autistic</a:t>
            </a:r>
            <a:r>
              <a:rPr lang="en-US" sz="2800" b="1" i="1" dirty="0" smtClean="0">
                <a:latin typeface="Times New Roman"/>
              </a:rPr>
              <a:t>’</a:t>
            </a:r>
            <a:r>
              <a:rPr lang="en-US" sz="2800" b="1" dirty="0" smtClean="0">
                <a:latin typeface="Arial" charset="0"/>
              </a:rPr>
              <a:t> and </a:t>
            </a:r>
            <a:r>
              <a:rPr lang="en-US" sz="2800" b="1" i="1" dirty="0" smtClean="0">
                <a:latin typeface="Times New Roman"/>
              </a:rPr>
              <a:t>‘</a:t>
            </a:r>
            <a:r>
              <a:rPr lang="en-US" sz="2800" b="1" i="1" dirty="0" smtClean="0">
                <a:latin typeface="Arial" charset="0"/>
              </a:rPr>
              <a:t>autism</a:t>
            </a:r>
            <a:r>
              <a:rPr lang="en-US" sz="2800" b="1" i="1" dirty="0" smtClean="0">
                <a:latin typeface="Times New Roman"/>
              </a:rPr>
              <a:t>’</a:t>
            </a:r>
            <a:r>
              <a:rPr lang="en-US" sz="2800" b="1" dirty="0" smtClean="0">
                <a:latin typeface="Arial" charset="0"/>
              </a:rPr>
              <a:t> are derived from the Greek word </a:t>
            </a:r>
            <a:r>
              <a:rPr lang="en-US" sz="2800" b="1" dirty="0" smtClean="0">
                <a:latin typeface="Times New Roman"/>
              </a:rPr>
              <a:t>‘</a:t>
            </a:r>
            <a:r>
              <a:rPr lang="en-US" sz="2800" b="1" i="1" dirty="0" smtClean="0">
                <a:latin typeface="Arial" charset="0"/>
              </a:rPr>
              <a:t>autos</a:t>
            </a:r>
            <a:r>
              <a:rPr lang="en-US" sz="2800" b="1" i="1" dirty="0" smtClean="0">
                <a:latin typeface="Times New Roman"/>
              </a:rPr>
              <a:t>’</a:t>
            </a:r>
            <a:r>
              <a:rPr lang="en-US" sz="2800" b="1" i="1" dirty="0" smtClean="0">
                <a:latin typeface="Arial" charset="0"/>
              </a:rPr>
              <a:t>, </a:t>
            </a:r>
            <a:r>
              <a:rPr lang="en-US" sz="2800" b="1" dirty="0" smtClean="0">
                <a:latin typeface="Arial" charset="0"/>
              </a:rPr>
              <a:t>which means </a:t>
            </a:r>
            <a:r>
              <a:rPr lang="en-US" sz="2800" b="1" i="1" dirty="0" smtClean="0">
                <a:latin typeface="Arial" charset="0"/>
              </a:rPr>
              <a:t>self</a:t>
            </a:r>
            <a:r>
              <a:rPr lang="en-US" sz="2800" b="1" dirty="0" smtClean="0">
                <a:latin typeface="Arial" charset="0"/>
              </a:rPr>
              <a:t> .</a:t>
            </a:r>
          </a:p>
          <a:p>
            <a:pPr>
              <a:buNone/>
            </a:pPr>
            <a:endParaRPr lang="en-US" sz="2800" b="1" dirty="0" smtClean="0">
              <a:latin typeface="Arial" charset="0"/>
            </a:endParaRPr>
          </a:p>
          <a:p>
            <a:pPr marL="342900" lvl="2" indent="-342900">
              <a:buSzPct val="90000"/>
              <a:buBlip>
                <a:blip r:embed="rId2"/>
              </a:buBlip>
            </a:pPr>
            <a:endParaRPr lang="en-US" b="1" dirty="0" smtClean="0">
              <a:latin typeface="Arial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458100" cy="374634"/>
          </a:xfrm>
        </p:spPr>
        <p:txBody>
          <a:bodyPr/>
          <a:lstStyle/>
          <a:p>
            <a:r>
              <a:rPr lang="en-IN" sz="3200" b="1" dirty="0" err="1" smtClean="0">
                <a:latin typeface="Algerian" pitchFamily="82" charset="0"/>
              </a:rPr>
              <a:t>Neurocognitive</a:t>
            </a:r>
            <a:r>
              <a:rPr lang="en-IN" sz="3200" b="1" dirty="0" smtClean="0">
                <a:latin typeface="Algerian" pitchFamily="82" charset="0"/>
              </a:rPr>
              <a:t> theories</a:t>
            </a:r>
            <a:endParaRPr lang="en-IN" sz="32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358246" cy="4953016"/>
          </a:xfrm>
        </p:spPr>
        <p:txBody>
          <a:bodyPr/>
          <a:lstStyle/>
          <a:p>
            <a:r>
              <a:rPr lang="en-IN" sz="2400" dirty="0" smtClean="0"/>
              <a:t>Psychological  models of autism—</a:t>
            </a:r>
          </a:p>
          <a:p>
            <a:r>
              <a:rPr lang="en-IN" sz="2400" dirty="0" smtClean="0"/>
              <a:t>1. Deficits in </a:t>
            </a:r>
            <a:r>
              <a:rPr lang="en-IN" sz="2400" dirty="0" smtClean="0">
                <a:solidFill>
                  <a:srgbClr val="0070C0"/>
                </a:solidFill>
              </a:rPr>
              <a:t>executive functioning </a:t>
            </a:r>
            <a:r>
              <a:rPr lang="en-IN" sz="2400" dirty="0" smtClean="0"/>
              <a:t>skills, related to specific cortical mechanisms. This theory accounts for some of the difficulties in perseveration and set-shifting  (Limitations: problems in this area not specific to autism ).</a:t>
            </a:r>
          </a:p>
          <a:p>
            <a:r>
              <a:rPr lang="en-US" sz="2400" dirty="0" smtClean="0"/>
              <a:t>2.</a:t>
            </a:r>
            <a:r>
              <a:rPr lang="en-IN" sz="2400" dirty="0" smtClean="0"/>
              <a:t> </a:t>
            </a:r>
            <a:r>
              <a:rPr lang="en-IN" sz="2400" dirty="0" smtClean="0">
                <a:solidFill>
                  <a:srgbClr val="0070C0"/>
                </a:solidFill>
              </a:rPr>
              <a:t>Weak central coherence- </a:t>
            </a:r>
            <a:r>
              <a:rPr lang="en-IN" sz="2400" dirty="0" smtClean="0"/>
              <a:t>Difficulties integrating information into meaningful wholes. Many autistic individuals have fragmented learning style and difficulties in this area. (Supportive data are lacking )</a:t>
            </a:r>
          </a:p>
          <a:p>
            <a:r>
              <a:rPr lang="en-IN" sz="1400" i="1" dirty="0" smtClean="0"/>
              <a:t>THE LANCET • </a:t>
            </a:r>
            <a:r>
              <a:rPr lang="en-IN" sz="1400" i="1" dirty="0" err="1" smtClean="0"/>
              <a:t>Vol</a:t>
            </a:r>
            <a:r>
              <a:rPr lang="en-IN" sz="1400" i="1" dirty="0" smtClean="0"/>
              <a:t> 362 • October 4, 2003; Autism .The neurobiology of autism: Theoretical applications; Jessica H. Schroeder ; Research in Autism Spectrum Disorders 4 (2010) 555–564</a:t>
            </a:r>
            <a:endParaRPr lang="en-IN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3. </a:t>
            </a:r>
            <a:r>
              <a:rPr lang="en-IN" sz="3200" dirty="0" smtClean="0">
                <a:solidFill>
                  <a:srgbClr val="0070C0"/>
                </a:solidFill>
              </a:rPr>
              <a:t>Theory of mind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Characteristic problems </a:t>
            </a:r>
            <a:r>
              <a:rPr lang="en-IN" sz="2400" dirty="0" smtClean="0">
                <a:solidFill>
                  <a:schemeClr val="bg2">
                    <a:lumMod val="50000"/>
                  </a:schemeClr>
                </a:solidFill>
              </a:rPr>
              <a:t>in social interaction </a:t>
            </a:r>
            <a:r>
              <a:rPr lang="en-IN" sz="2400" dirty="0" smtClean="0"/>
              <a:t>arise because of the difficulty in understanding phenomena in other people and oneself—</a:t>
            </a:r>
            <a:r>
              <a:rPr lang="en-IN" sz="2400" dirty="0" err="1" smtClean="0"/>
              <a:t>ie</a:t>
            </a:r>
            <a:r>
              <a:rPr lang="en-IN" sz="2400" dirty="0" smtClean="0"/>
              <a:t>, in </a:t>
            </a:r>
            <a:r>
              <a:rPr lang="en-IN" sz="2400" dirty="0" err="1" smtClean="0"/>
              <a:t>intersubjectivity</a:t>
            </a:r>
            <a:r>
              <a:rPr lang="en-IN" sz="2400" dirty="0" smtClean="0"/>
              <a:t> .</a:t>
            </a:r>
          </a:p>
          <a:p>
            <a:r>
              <a:rPr lang="en-IN" sz="2400" dirty="0" smtClean="0"/>
              <a:t>Unable to think  about the intentions, desires, feelings, and beliefs of other people, and, therefore, have difficulties in social  interaction . </a:t>
            </a:r>
          </a:p>
          <a:p>
            <a:r>
              <a:rPr lang="en-IN" sz="2400" dirty="0" smtClean="0"/>
              <a:t>Limitations include the strong relation of theory-of-mind abilities to language (many </a:t>
            </a:r>
            <a:r>
              <a:rPr lang="en-IN" sz="2400" dirty="0" err="1" smtClean="0"/>
              <a:t>highfunctioning</a:t>
            </a:r>
            <a:r>
              <a:rPr lang="en-IN" sz="2400" dirty="0" smtClean="0"/>
              <a:t> individuals with autism can complete usual theory of mind tasks and yet have striking social difficulties).   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886728" cy="803262"/>
          </a:xfrm>
        </p:spPr>
        <p:txBody>
          <a:bodyPr/>
          <a:lstStyle/>
          <a:p>
            <a:r>
              <a:rPr lang="en-IN" sz="3600" dirty="0" smtClean="0">
                <a:latin typeface="+mn-lt"/>
              </a:rPr>
              <a:t>4.Mirror neuron system </a:t>
            </a:r>
            <a:r>
              <a:rPr lang="en-IN" sz="3600" i="1" dirty="0" smtClean="0">
                <a:latin typeface="+mn-lt"/>
              </a:rPr>
              <a:t>model   </a:t>
            </a:r>
            <a:endParaRPr lang="en-IN" sz="36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The ability to understand the intentions and actions of others depends upon an intact  mirror neuron system(MNS), which is compromised in ASD.</a:t>
            </a:r>
          </a:p>
          <a:p>
            <a:r>
              <a:rPr lang="en-IN" sz="2400" dirty="0" smtClean="0"/>
              <a:t>The MNS functions as a sort of “neural Wi-Fi,” which allows an observer to understand the actions of another by activating the same regions of their brain as if they were performing the actions themselves through a process called simulation .</a:t>
            </a:r>
          </a:p>
          <a:p>
            <a:r>
              <a:rPr lang="en-IN" sz="2400" dirty="0" smtClean="0"/>
              <a:t>IFG (pars </a:t>
            </a:r>
            <a:r>
              <a:rPr lang="en-IN" sz="2400" dirty="0" err="1" smtClean="0"/>
              <a:t>opercularis</a:t>
            </a:r>
            <a:r>
              <a:rPr lang="en-IN" sz="2400" dirty="0" smtClean="0"/>
              <a:t>), the parietal lobe, STS, </a:t>
            </a:r>
            <a:r>
              <a:rPr lang="en-IN" sz="2400" dirty="0" err="1" smtClean="0"/>
              <a:t>amygdala</a:t>
            </a:r>
            <a:r>
              <a:rPr lang="en-IN" sz="2400" dirty="0" smtClean="0"/>
              <a:t>, striate cortex, and the cerebellum</a:t>
            </a:r>
            <a:endParaRPr lang="en-US" sz="2400" dirty="0" smtClean="0"/>
          </a:p>
          <a:p>
            <a:pPr>
              <a:buNone/>
            </a:pPr>
            <a:r>
              <a:rPr lang="en-IN" sz="2000" i="1" dirty="0" smtClean="0"/>
              <a:t>                                   </a:t>
            </a:r>
            <a:r>
              <a:rPr lang="en-IN" sz="2000" i="1" dirty="0" err="1" smtClean="0"/>
              <a:t>Ramachandran</a:t>
            </a:r>
            <a:r>
              <a:rPr lang="en-IN" sz="2000" i="1" dirty="0" smtClean="0"/>
              <a:t> and </a:t>
            </a:r>
            <a:r>
              <a:rPr lang="en-IN" sz="2000" i="1" dirty="0" err="1" smtClean="0"/>
              <a:t>Oberman</a:t>
            </a:r>
            <a:r>
              <a:rPr lang="en-IN" sz="2000" i="1" dirty="0" smtClean="0"/>
              <a:t> et al . 2007</a:t>
            </a:r>
            <a:endParaRPr lang="en-IN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43852" cy="660386"/>
          </a:xfrm>
        </p:spPr>
        <p:txBody>
          <a:bodyPr/>
          <a:lstStyle/>
          <a:p>
            <a:r>
              <a:rPr lang="en-IN" sz="3200" dirty="0" smtClean="0"/>
              <a:t>Theory of Brain mechanisms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15370" cy="4786346"/>
          </a:xfrm>
        </p:spPr>
        <p:txBody>
          <a:bodyPr/>
          <a:lstStyle/>
          <a:p>
            <a:r>
              <a:rPr lang="en-IN" sz="2400" b="1" dirty="0" smtClean="0">
                <a:solidFill>
                  <a:srgbClr val="0070C0"/>
                </a:solidFill>
              </a:rPr>
              <a:t>Clinical features </a:t>
            </a:r>
            <a:r>
              <a:rPr lang="en-IN" sz="2400" dirty="0" smtClean="0"/>
              <a:t>strongly suggest brain involvement in autism</a:t>
            </a:r>
          </a:p>
          <a:p>
            <a:r>
              <a:rPr lang="en-IN" sz="2400" dirty="0" smtClean="0"/>
              <a:t>Seizures (various types, about 25% of cases),</a:t>
            </a:r>
          </a:p>
          <a:p>
            <a:r>
              <a:rPr lang="en-IN" sz="2400" dirty="0" smtClean="0"/>
              <a:t>Persistent primitive reflexes, delayed hand dominance</a:t>
            </a:r>
          </a:p>
          <a:p>
            <a:r>
              <a:rPr lang="en-IN" sz="2400" dirty="0" smtClean="0"/>
              <a:t>High rate of associated cognitive disability (about 75% exhibit mental retardation)</a:t>
            </a:r>
          </a:p>
          <a:p>
            <a:r>
              <a:rPr lang="en-IN" sz="2400" dirty="0" smtClean="0">
                <a:solidFill>
                  <a:srgbClr val="0070C0"/>
                </a:solidFill>
              </a:rPr>
              <a:t>Neurochemistry</a:t>
            </a:r>
          </a:p>
          <a:p>
            <a:r>
              <a:rPr lang="en-IN" sz="2400" dirty="0" smtClean="0"/>
              <a:t>High peripheral serotonin concentrations (about a third of cases)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8101042" cy="588948"/>
          </a:xfrm>
        </p:spPr>
        <p:txBody>
          <a:bodyPr/>
          <a:lstStyle/>
          <a:p>
            <a:r>
              <a:rPr lang="en-IN" sz="3200" dirty="0" smtClean="0"/>
              <a:t>Theory of Brain mechanisms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4786346"/>
          </a:xfrm>
        </p:spPr>
        <p:txBody>
          <a:bodyPr/>
          <a:lstStyle/>
          <a:p>
            <a:r>
              <a:rPr lang="en-IN" sz="2800" dirty="0" err="1" smtClean="0">
                <a:solidFill>
                  <a:srgbClr val="0070C0"/>
                </a:solidFill>
              </a:rPr>
              <a:t>Neuroanatomic</a:t>
            </a:r>
            <a:r>
              <a:rPr lang="en-IN" sz="2800" dirty="0" smtClean="0"/>
              <a:t> </a:t>
            </a:r>
          </a:p>
          <a:p>
            <a:r>
              <a:rPr lang="en-IN" sz="2800" dirty="0" smtClean="0"/>
              <a:t>Fewer neurons and reduced </a:t>
            </a:r>
            <a:r>
              <a:rPr lang="en-IN" sz="2800" dirty="0" err="1" smtClean="0"/>
              <a:t>dendritic</a:t>
            </a:r>
            <a:r>
              <a:rPr lang="en-IN" sz="2800" dirty="0" smtClean="0"/>
              <a:t> arborisation in certain brain areas: </a:t>
            </a:r>
            <a:r>
              <a:rPr lang="en-IN" sz="2800" dirty="0" err="1" smtClean="0"/>
              <a:t>amygdala</a:t>
            </a:r>
            <a:r>
              <a:rPr lang="en-IN" sz="2800" dirty="0" smtClean="0"/>
              <a:t>, hippocampus, septum, anterior </a:t>
            </a:r>
            <a:r>
              <a:rPr lang="en-IN" sz="2800" dirty="0" err="1" smtClean="0"/>
              <a:t>cingulate</a:t>
            </a:r>
            <a:r>
              <a:rPr lang="en-IN" sz="2800" dirty="0" smtClean="0"/>
              <a:t>, and cerebellum</a:t>
            </a:r>
          </a:p>
          <a:p>
            <a:r>
              <a:rPr lang="en-IN" sz="2800" dirty="0" smtClean="0"/>
              <a:t>In animals, lesions in </a:t>
            </a:r>
            <a:r>
              <a:rPr lang="en-IN" sz="2800" dirty="0" err="1" smtClean="0"/>
              <a:t>amygdala</a:t>
            </a:r>
            <a:r>
              <a:rPr lang="en-IN" sz="2800" dirty="0" smtClean="0"/>
              <a:t>, hippocampus, or both produce some features of autism</a:t>
            </a:r>
          </a:p>
          <a:p>
            <a:r>
              <a:rPr lang="en-IN" sz="2800" dirty="0" smtClean="0"/>
              <a:t>Overall brain size in autism is increased by 2–10%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err="1" smtClean="0">
                <a:solidFill>
                  <a:srgbClr val="0070C0"/>
                </a:solidFill>
              </a:rPr>
              <a:t>Neurophysiological</a:t>
            </a:r>
            <a:endParaRPr lang="en-IN" sz="2800" dirty="0" smtClean="0">
              <a:solidFill>
                <a:srgbClr val="0070C0"/>
              </a:solidFill>
            </a:endParaRPr>
          </a:p>
          <a:p>
            <a:r>
              <a:rPr lang="en-IN" sz="2800" dirty="0" smtClean="0"/>
              <a:t>Failure to activate </a:t>
            </a:r>
            <a:r>
              <a:rPr lang="en-IN" sz="2800" dirty="0" err="1" smtClean="0"/>
              <a:t>fusiform</a:t>
            </a:r>
            <a:r>
              <a:rPr lang="en-IN" sz="2800" dirty="0" smtClean="0"/>
              <a:t> </a:t>
            </a:r>
            <a:r>
              <a:rPr lang="en-IN" sz="2800" dirty="0" err="1" smtClean="0"/>
              <a:t>gyrus</a:t>
            </a:r>
            <a:r>
              <a:rPr lang="en-IN" sz="2800" dirty="0" smtClean="0"/>
              <a:t> in response to faces</a:t>
            </a:r>
          </a:p>
          <a:p>
            <a:r>
              <a:rPr lang="en-IN" sz="2800" dirty="0" smtClean="0"/>
              <a:t>Abnormal ventral temporal cortical activity during face discrimination among individuals with autism and </a:t>
            </a:r>
            <a:r>
              <a:rPr lang="en-IN" sz="2800" dirty="0" err="1" smtClean="0"/>
              <a:t>Asperger</a:t>
            </a:r>
            <a:r>
              <a:rPr lang="en-IN" sz="2800" dirty="0" smtClean="0"/>
              <a:t> syndrome.</a:t>
            </a:r>
          </a:p>
          <a:p>
            <a:pPr>
              <a:buNone/>
            </a:pPr>
            <a:r>
              <a:rPr lang="en-IN" sz="1800" i="1" dirty="0" smtClean="0"/>
              <a:t>                                                 </a:t>
            </a:r>
          </a:p>
          <a:p>
            <a:pPr>
              <a:buNone/>
            </a:pPr>
            <a:endParaRPr lang="en-IN" sz="1800" i="1" dirty="0" smtClean="0"/>
          </a:p>
          <a:p>
            <a:pPr>
              <a:buNone/>
            </a:pPr>
            <a:endParaRPr lang="en-IN" sz="1800" i="1" dirty="0" smtClean="0"/>
          </a:p>
          <a:p>
            <a:pPr>
              <a:buNone/>
            </a:pPr>
            <a:r>
              <a:rPr lang="en-IN" sz="1800" i="1" dirty="0" smtClean="0"/>
              <a:t>                                                        Arch Gen Psychiatry 2000; 57: 331–40</a:t>
            </a:r>
            <a:endParaRPr lang="en-IN" sz="1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76" y="2071678"/>
            <a:ext cx="9009423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572428" cy="1071570"/>
          </a:xfrm>
        </p:spPr>
        <p:txBody>
          <a:bodyPr/>
          <a:lstStyle/>
          <a:p>
            <a:r>
              <a:rPr lang="en-IN" sz="4000" b="1" dirty="0" smtClean="0">
                <a:solidFill>
                  <a:schemeClr val="bg2">
                    <a:lumMod val="10000"/>
                  </a:schemeClr>
                </a:solidFill>
              </a:rPr>
              <a:t>Genetic factors</a:t>
            </a:r>
            <a:r>
              <a:rPr lang="en-IN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IN" sz="28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IN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4929222"/>
          </a:xfrm>
        </p:spPr>
        <p:txBody>
          <a:bodyPr/>
          <a:lstStyle/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Genetic basis of autism is well established, but the mode of genetic transmission is unknown</a:t>
            </a:r>
          </a:p>
          <a:p>
            <a:r>
              <a:rPr lang="en-IN" sz="2800" dirty="0" smtClean="0"/>
              <a:t>The clinical heterogeneity of ASD probably reflects the </a:t>
            </a:r>
            <a:r>
              <a:rPr lang="en-IN" sz="2800" dirty="0" smtClean="0">
                <a:solidFill>
                  <a:srgbClr val="C00000"/>
                </a:solidFill>
              </a:rPr>
              <a:t>complexity of its genetic profile</a:t>
            </a:r>
            <a:r>
              <a:rPr lang="en-IN" sz="2800" dirty="0" smtClean="0"/>
              <a:t>, involving </a:t>
            </a:r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</a:rPr>
              <a:t>multiple genes</a:t>
            </a:r>
            <a:r>
              <a:rPr lang="en-IN" sz="2800" dirty="0" smtClean="0"/>
              <a:t>, </a:t>
            </a:r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</a:rPr>
              <a:t>genetic ⁄ locus heterogeneity</a:t>
            </a:r>
            <a:r>
              <a:rPr lang="en-IN" sz="2800" dirty="0" smtClean="0"/>
              <a:t>, </a:t>
            </a:r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</a:rPr>
              <a:t>genetic imprinting</a:t>
            </a:r>
            <a:r>
              <a:rPr lang="en-IN" sz="2800" dirty="0" smtClean="0"/>
              <a:t>, </a:t>
            </a:r>
            <a:r>
              <a:rPr lang="en-IN" sz="2800" dirty="0" err="1" smtClean="0">
                <a:solidFill>
                  <a:schemeClr val="tx2">
                    <a:lumMod val="75000"/>
                  </a:schemeClr>
                </a:solidFill>
              </a:rPr>
              <a:t>uniparental</a:t>
            </a:r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2800" dirty="0" err="1" smtClean="0">
                <a:solidFill>
                  <a:schemeClr val="tx2">
                    <a:lumMod val="75000"/>
                  </a:schemeClr>
                </a:solidFill>
              </a:rPr>
              <a:t>disomy</a:t>
            </a:r>
            <a:r>
              <a:rPr lang="en-IN" sz="2800" dirty="0" smtClean="0"/>
              <a:t>, </a:t>
            </a:r>
            <a:r>
              <a:rPr lang="en-IN" sz="2800" dirty="0" err="1" smtClean="0">
                <a:solidFill>
                  <a:schemeClr val="tx2">
                    <a:lumMod val="75000"/>
                  </a:schemeClr>
                </a:solidFill>
              </a:rPr>
              <a:t>epistasis</a:t>
            </a:r>
            <a:r>
              <a:rPr lang="en-IN" sz="2800" dirty="0" smtClean="0"/>
              <a:t>, and </a:t>
            </a:r>
            <a:r>
              <a:rPr lang="en-IN" sz="2800" dirty="0" smtClean="0">
                <a:solidFill>
                  <a:schemeClr val="accent4">
                    <a:lumMod val="50000"/>
                  </a:schemeClr>
                </a:solidFill>
              </a:rPr>
              <a:t>gene– environment interactions .</a:t>
            </a:r>
            <a:endParaRPr lang="en-IN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Autism Genome Project (AGP) --new genome-wide scan </a:t>
            </a:r>
            <a:r>
              <a:rPr lang="en-IN" sz="2000" dirty="0" smtClean="0"/>
              <a:t>National Alliance for Autism Research and the National Institutes of Health</a:t>
            </a:r>
            <a:r>
              <a:rPr lang="en-IN" dirty="0" smtClean="0"/>
              <a:t>,   </a:t>
            </a:r>
          </a:p>
          <a:p>
            <a:r>
              <a:rPr lang="en-IN" dirty="0" smtClean="0"/>
              <a:t>single nucleotide polymorphisms (SNPs) arrays  </a:t>
            </a:r>
          </a:p>
          <a:p>
            <a:r>
              <a:rPr lang="en-IN" dirty="0" smtClean="0"/>
              <a:t>microsatellite technologies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>
                <a:solidFill>
                  <a:schemeClr val="bg2">
                    <a:lumMod val="10000"/>
                  </a:schemeClr>
                </a:solidFill>
              </a:rPr>
              <a:t>INHERITED AUTISTIC DISORDERS</a:t>
            </a:r>
            <a:endParaRPr lang="en-IN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01042" cy="4091006"/>
          </a:xfrm>
        </p:spPr>
        <p:txBody>
          <a:bodyPr/>
          <a:lstStyle/>
          <a:p>
            <a:r>
              <a:rPr lang="en-IN" sz="2400" dirty="0" smtClean="0"/>
              <a:t>variety of genetic mechanisms—single gene disorders, copy-number variations, and polygenic mechanisms </a:t>
            </a:r>
            <a:r>
              <a:rPr lang="en-IN" dirty="0" smtClean="0"/>
              <a:t>.</a:t>
            </a:r>
          </a:p>
          <a:p>
            <a:r>
              <a:rPr lang="en-IN" sz="2400" dirty="0" smtClean="0"/>
              <a:t>monozygotic twin concordance rate (73–95%) </a:t>
            </a:r>
          </a:p>
          <a:p>
            <a:r>
              <a:rPr lang="en-IN" sz="2400" dirty="0" smtClean="0"/>
              <a:t>The highest heritability (90%, as estimated by twin studies),  </a:t>
            </a:r>
          </a:p>
          <a:p>
            <a:r>
              <a:rPr lang="en-IN" sz="2400" dirty="0" smtClean="0"/>
              <a:t>Sizeable risk of occurrence in siblings (5 –6 ⁄ 100 in the case of non-</a:t>
            </a:r>
            <a:r>
              <a:rPr lang="en-IN" sz="2400" dirty="0" err="1" smtClean="0"/>
              <a:t>syndromic</a:t>
            </a:r>
            <a:r>
              <a:rPr lang="en-IN" sz="2400" dirty="0" smtClean="0"/>
              <a:t> autism).</a:t>
            </a:r>
          </a:p>
          <a:p>
            <a:r>
              <a:rPr lang="en-IN" sz="2400" dirty="0" smtClean="0"/>
              <a:t>Presence of mild autistic traits in the first-degree relatives of individuals with autism points to a strong genetic component </a:t>
            </a:r>
            <a:endParaRPr lang="en-I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149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600976" cy="731824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86808" cy="4929222"/>
          </a:xfrm>
        </p:spPr>
        <p:txBody>
          <a:bodyPr/>
          <a:lstStyle/>
          <a:p>
            <a:r>
              <a:rPr lang="en-IN" sz="2800" dirty="0" smtClean="0"/>
              <a:t>Autism </a:t>
            </a:r>
            <a:r>
              <a:rPr lang="en-IN" sz="2800" dirty="0" smtClean="0">
                <a:solidFill>
                  <a:schemeClr val="accent1">
                    <a:lumMod val="75000"/>
                  </a:schemeClr>
                </a:solidFill>
              </a:rPr>
              <a:t>the third </a:t>
            </a:r>
            <a:r>
              <a:rPr lang="en-IN" sz="2800" dirty="0" smtClean="0"/>
              <a:t>most common developmental disorder</a:t>
            </a:r>
          </a:p>
          <a:p>
            <a:r>
              <a:rPr lang="en-IN" sz="2800" dirty="0" smtClean="0">
                <a:solidFill>
                  <a:schemeClr val="accent1">
                    <a:lumMod val="75000"/>
                  </a:schemeClr>
                </a:solidFill>
              </a:rPr>
              <a:t>1 child in every 150 newborns </a:t>
            </a:r>
            <a:r>
              <a:rPr lang="en-IN" sz="2800" dirty="0" smtClean="0"/>
              <a:t>has an autistic spectrum disorder.  </a:t>
            </a:r>
          </a:p>
          <a:p>
            <a:r>
              <a:rPr lang="en-IN" sz="2800" dirty="0" smtClean="0"/>
              <a:t>1 in 88 children had an ASD , based on children who were 8 years old in 2008 .</a:t>
            </a:r>
          </a:p>
          <a:p>
            <a:r>
              <a:rPr lang="en-IN" sz="2800" dirty="0" smtClean="0"/>
              <a:t>Autism  is as common in India as it is elsewhere in the world. </a:t>
            </a:r>
          </a:p>
          <a:p>
            <a:r>
              <a:rPr lang="en-IN" sz="2800" dirty="0" smtClean="0"/>
              <a:t>The majority of children with autism in India have not received a diagnosis or any intervention.</a:t>
            </a:r>
            <a:endParaRPr lang="en-IN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422"/>
            <a:ext cx="9144000" cy="673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886728" cy="1517642"/>
          </a:xfrm>
        </p:spPr>
        <p:txBody>
          <a:bodyPr/>
          <a:lstStyle/>
          <a:p>
            <a:r>
              <a:rPr lang="e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Nearly every chromosome has been found to contain a region of interest with quantitative trait loci(QTLs) for autism. </a:t>
            </a:r>
            <a:r>
              <a:rPr lang="en-IN" sz="2000" i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en-IN" sz="2000" i="1" dirty="0" smtClean="0">
                <a:latin typeface="Aparajita" pitchFamily="34" charset="0"/>
                <a:cs typeface="Aparajita" pitchFamily="34" charset="0"/>
              </a:rPr>
            </a:br>
            <a:r>
              <a:rPr lang="en-IN" sz="2000" dirty="0" smtClean="0"/>
              <a:t/>
            </a:r>
            <a:br>
              <a:rPr lang="en-IN" sz="2000" dirty="0" smtClean="0"/>
            </a:b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81200"/>
            <a:ext cx="8243918" cy="466251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IN" sz="2000" i="1" dirty="0" smtClean="0">
                <a:latin typeface="Aparajita" pitchFamily="34" charset="0"/>
                <a:cs typeface="Aparajita" pitchFamily="34" charset="0"/>
              </a:rPr>
              <a:t>Is Autism a Polygenic </a:t>
            </a:r>
            <a:r>
              <a:rPr lang="en-IN" sz="2000" i="1" dirty="0" err="1" smtClean="0">
                <a:latin typeface="Aparajita" pitchFamily="34" charset="0"/>
                <a:cs typeface="Aparajita" pitchFamily="34" charset="0"/>
              </a:rPr>
              <a:t>Disorder?Gene</a:t>
            </a:r>
            <a:r>
              <a:rPr lang="en-IN" sz="2000" i="1" dirty="0" smtClean="0">
                <a:latin typeface="Aparajita" pitchFamily="34" charset="0"/>
                <a:cs typeface="Aparajita" pitchFamily="34" charset="0"/>
              </a:rPr>
              <a:t> S. </a:t>
            </a:r>
            <a:r>
              <a:rPr lang="en-IN" sz="2000" i="1" dirty="0" err="1" smtClean="0">
                <a:latin typeface="Aparajita" pitchFamily="34" charset="0"/>
                <a:cs typeface="Aparajita" pitchFamily="34" charset="0"/>
              </a:rPr>
              <a:t>Fisch;Am</a:t>
            </a:r>
            <a:r>
              <a:rPr lang="en-IN" sz="2000" i="1" dirty="0" smtClean="0">
                <a:latin typeface="Aparajita" pitchFamily="34" charset="0"/>
                <a:cs typeface="Aparajita" pitchFamily="34" charset="0"/>
              </a:rPr>
              <a:t> J Med Genet Part A 146A:2203–2212</a:t>
            </a:r>
            <a:endParaRPr lang="en-IN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8882587" cy="415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672414" cy="731824"/>
          </a:xfrm>
        </p:spPr>
        <p:txBody>
          <a:bodyPr/>
          <a:lstStyle/>
          <a:p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b="1" dirty="0" smtClean="0"/>
              <a:t>Autism Candidate Genes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86808" cy="4429156"/>
          </a:xfrm>
        </p:spPr>
        <p:txBody>
          <a:bodyPr/>
          <a:lstStyle/>
          <a:p>
            <a:r>
              <a:rPr lang="en-IN" sz="2800" dirty="0" smtClean="0"/>
              <a:t>1.Genes whose products affect </a:t>
            </a:r>
            <a:r>
              <a:rPr lang="en-IN" sz="2800" b="1" dirty="0" smtClean="0"/>
              <a:t>axonal targeting and </a:t>
            </a:r>
            <a:r>
              <a:rPr lang="en-IN" sz="2800" b="1" dirty="0" err="1" smtClean="0"/>
              <a:t>pathfinding</a:t>
            </a:r>
            <a:r>
              <a:rPr lang="en-IN" sz="2800" b="1" dirty="0" smtClean="0"/>
              <a:t> --- </a:t>
            </a:r>
            <a:r>
              <a:rPr lang="en-IN" sz="2800" b="1" dirty="0" err="1" smtClean="0"/>
              <a:t>Cadherins</a:t>
            </a:r>
            <a:r>
              <a:rPr lang="en-IN" sz="2800" b="1" dirty="0" smtClean="0"/>
              <a:t> and </a:t>
            </a:r>
            <a:r>
              <a:rPr lang="en-IN" sz="2800" b="1" dirty="0" err="1" smtClean="0"/>
              <a:t>leucine</a:t>
            </a:r>
            <a:r>
              <a:rPr lang="en-IN" sz="2800" b="1" dirty="0" smtClean="0"/>
              <a:t>-rich repeat proteins </a:t>
            </a:r>
          </a:p>
          <a:p>
            <a:endParaRPr lang="en-IN" sz="2800" dirty="0" smtClean="0"/>
          </a:p>
          <a:p>
            <a:r>
              <a:rPr lang="en-IN" sz="2800" dirty="0" smtClean="0"/>
              <a:t>2. Those that affect </a:t>
            </a:r>
            <a:r>
              <a:rPr lang="en-IN" sz="2800" b="1" dirty="0" smtClean="0"/>
              <a:t>synaptic functioning -- </a:t>
            </a:r>
            <a:r>
              <a:rPr lang="en-IN" sz="2800" b="1" dirty="0" err="1" smtClean="0"/>
              <a:t>Neurexins</a:t>
            </a:r>
            <a:r>
              <a:rPr lang="en-IN" sz="2800" b="1" dirty="0" smtClean="0"/>
              <a:t> and </a:t>
            </a:r>
            <a:r>
              <a:rPr lang="en-IN" sz="2800" b="1" dirty="0" err="1" smtClean="0"/>
              <a:t>neuroligins</a:t>
            </a:r>
            <a:r>
              <a:rPr lang="en-IN" sz="2800" b="1" dirty="0" smtClean="0"/>
              <a:t> </a:t>
            </a:r>
          </a:p>
          <a:p>
            <a:endParaRPr lang="en-IN" sz="2800" dirty="0" smtClean="0"/>
          </a:p>
          <a:p>
            <a:r>
              <a:rPr lang="en-IN" sz="2800" dirty="0" smtClean="0"/>
              <a:t>3.Those that appear to affect </a:t>
            </a:r>
            <a:r>
              <a:rPr lang="en-IN" sz="2800" b="1" dirty="0" err="1" smtClean="0"/>
              <a:t>dendritic</a:t>
            </a:r>
            <a:r>
              <a:rPr lang="en-IN" sz="2800" b="1" dirty="0" smtClean="0"/>
              <a:t> function --  SHANK family of synaptic proteins </a:t>
            </a:r>
          </a:p>
          <a:p>
            <a:endParaRPr lang="en-IN" sz="2000" b="1" dirty="0" smtClean="0"/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43932" cy="785818"/>
          </a:xfrm>
        </p:spPr>
        <p:txBody>
          <a:bodyPr/>
          <a:lstStyle/>
          <a:p>
            <a:r>
              <a:rPr lang="en-IN" sz="3200" dirty="0" smtClean="0"/>
              <a:t>candidate genes analysis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358246" cy="5357850"/>
          </a:xfrm>
        </p:spPr>
        <p:txBody>
          <a:bodyPr/>
          <a:lstStyle/>
          <a:p>
            <a:r>
              <a:rPr lang="en-IN" sz="2400" b="1" dirty="0" err="1" smtClean="0"/>
              <a:t>Reelin</a:t>
            </a:r>
            <a:r>
              <a:rPr lang="en-IN" sz="2400" b="1" dirty="0" smtClean="0"/>
              <a:t> (RELN)-- </a:t>
            </a:r>
            <a:r>
              <a:rPr lang="en-IN" sz="2400" dirty="0" smtClean="0"/>
              <a:t>7q22 , encodes a protein involved in </a:t>
            </a:r>
            <a:r>
              <a:rPr lang="en-IN" sz="2400" dirty="0" smtClean="0">
                <a:solidFill>
                  <a:srgbClr val="FFC000"/>
                </a:solidFill>
              </a:rPr>
              <a:t>neuronal migration </a:t>
            </a:r>
            <a:r>
              <a:rPr lang="en-IN" sz="2400" dirty="0" smtClean="0"/>
              <a:t>during brain development. </a:t>
            </a:r>
          </a:p>
          <a:p>
            <a:r>
              <a:rPr lang="en-IN" sz="2400" dirty="0" smtClean="0"/>
              <a:t>Two </a:t>
            </a:r>
            <a:r>
              <a:rPr lang="en-IN" sz="2400" b="1" dirty="0" err="1" smtClean="0"/>
              <a:t>neuroligin</a:t>
            </a:r>
            <a:r>
              <a:rPr lang="en-IN" sz="2400" b="1" dirty="0" smtClean="0"/>
              <a:t> genes &gt;</a:t>
            </a:r>
            <a:r>
              <a:rPr lang="en-IN" sz="2400" dirty="0" smtClean="0"/>
              <a:t>NLGN3, Xq13,                    			         &gt;NLGN4, Xp22.33                 postsynaptic cell-adhesion proteins with an important role in </a:t>
            </a:r>
            <a:r>
              <a:rPr lang="en-IN" sz="2400" dirty="0" smtClean="0">
                <a:solidFill>
                  <a:srgbClr val="FFC000"/>
                </a:solidFill>
              </a:rPr>
              <a:t>mediating </a:t>
            </a:r>
            <a:r>
              <a:rPr lang="en-IN" sz="2400" dirty="0" err="1" smtClean="0">
                <a:solidFill>
                  <a:srgbClr val="FFC000"/>
                </a:solidFill>
              </a:rPr>
              <a:t>synaptogenesis</a:t>
            </a:r>
            <a:r>
              <a:rPr lang="en-IN" sz="2400" dirty="0" smtClean="0">
                <a:solidFill>
                  <a:srgbClr val="FFC000"/>
                </a:solidFill>
              </a:rPr>
              <a:t> and synapse </a:t>
            </a:r>
            <a:r>
              <a:rPr lang="en-IN" sz="2400" dirty="0" err="1" smtClean="0">
                <a:solidFill>
                  <a:srgbClr val="FFC000"/>
                </a:solidFill>
              </a:rPr>
              <a:t>remodeling</a:t>
            </a:r>
            <a:r>
              <a:rPr lang="en-IN" sz="2400" dirty="0" smtClean="0"/>
              <a:t>.</a:t>
            </a:r>
          </a:p>
          <a:p>
            <a:r>
              <a:rPr lang="en-IN" sz="2400" b="1" dirty="0" smtClean="0"/>
              <a:t>CNTNAP2,</a:t>
            </a:r>
            <a:r>
              <a:rPr lang="en-IN" sz="2400" dirty="0" smtClean="0"/>
              <a:t> a member of the </a:t>
            </a:r>
            <a:r>
              <a:rPr lang="en-IN" sz="2400" dirty="0" err="1" smtClean="0"/>
              <a:t>neurexin</a:t>
            </a:r>
            <a:r>
              <a:rPr lang="en-IN" sz="2400" dirty="0" smtClean="0"/>
              <a:t> family , SNP polymorphism</a:t>
            </a:r>
          </a:p>
          <a:p>
            <a:r>
              <a:rPr lang="en-IN" sz="2400" b="1" dirty="0" smtClean="0"/>
              <a:t>SHANK3 gene </a:t>
            </a:r>
            <a:r>
              <a:rPr lang="en-IN" sz="2400" dirty="0" smtClean="0"/>
              <a:t>in the region 22q13 ,forms a </a:t>
            </a:r>
            <a:r>
              <a:rPr lang="en-IN" sz="2400" dirty="0" smtClean="0">
                <a:solidFill>
                  <a:srgbClr val="FFC000"/>
                </a:solidFill>
              </a:rPr>
              <a:t>network at </a:t>
            </a:r>
            <a:r>
              <a:rPr lang="en-IN" sz="2400" dirty="0" err="1" smtClean="0">
                <a:solidFill>
                  <a:srgbClr val="FFC000"/>
                </a:solidFill>
              </a:rPr>
              <a:t>glutamatergic</a:t>
            </a:r>
            <a:r>
              <a:rPr lang="en-IN" sz="2400" dirty="0" smtClean="0">
                <a:solidFill>
                  <a:srgbClr val="FFC000"/>
                </a:solidFill>
              </a:rPr>
              <a:t> synapses.</a:t>
            </a:r>
          </a:p>
          <a:p>
            <a:r>
              <a:rPr lang="en-IN" sz="2400" b="1" dirty="0" smtClean="0"/>
              <a:t>Serotonin transporter gene (SLC6A4), </a:t>
            </a:r>
            <a:r>
              <a:rPr lang="en-IN" sz="2400" dirty="0" smtClean="0"/>
              <a:t>elevated whole blood and/or urine serotonin levels in autistic individuals and the responsiveness of autistic symptoms  to treatment with serotonin transporter inhibitors </a:t>
            </a:r>
          </a:p>
          <a:p>
            <a:endParaRPr lang="en-I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879" y="0"/>
            <a:ext cx="7091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2400" dirty="0" smtClean="0"/>
          </a:p>
          <a:p>
            <a:r>
              <a:rPr lang="en-IN" sz="2400" b="1" dirty="0" smtClean="0">
                <a:solidFill>
                  <a:srgbClr val="C00000"/>
                </a:solidFill>
              </a:rPr>
              <a:t>No genetic variants have been conclusively shown to contribute to autism susceptibility.</a:t>
            </a:r>
          </a:p>
          <a:p>
            <a:endParaRPr lang="en-US" sz="2400" dirty="0" smtClean="0"/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15304" cy="785818"/>
          </a:xfrm>
        </p:spPr>
        <p:txBody>
          <a:bodyPr/>
          <a:lstStyle/>
          <a:p>
            <a:pPr lvl="0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Syndromic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  autism</a:t>
            </a:r>
            <a:r>
              <a:rPr lang="en-IN" sz="3200" dirty="0" smtClean="0"/>
              <a:t/>
            </a:r>
            <a:br>
              <a:rPr lang="en-IN" sz="3200" dirty="0" smtClean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2918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AUTISM IN GENETIC SYNDROMES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86728" cy="423388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IN" dirty="0" smtClean="0">
                <a:solidFill>
                  <a:srgbClr val="C00000"/>
                </a:solidFill>
              </a:rPr>
              <a:t>Fragile X syndrome </a:t>
            </a:r>
            <a:r>
              <a:rPr lang="en-IN" dirty="0" smtClean="0"/>
              <a:t>- </a:t>
            </a:r>
            <a:r>
              <a:rPr lang="en-IN" sz="2800" dirty="0" smtClean="0"/>
              <a:t>90% of male children with FXS show one or more features of autism</a:t>
            </a:r>
          </a:p>
          <a:p>
            <a:r>
              <a:rPr lang="en-IN" sz="2800" dirty="0" smtClean="0"/>
              <a:t>prevalence of autism within the male FXS population is reported to range from 1.5 ⁄ 100 to 3.3 ⁄ 100</a:t>
            </a:r>
          </a:p>
          <a:p>
            <a:r>
              <a:rPr lang="en-IN" sz="2800" dirty="0" smtClean="0"/>
              <a:t>FXS is diagnosed in almost 5 ⁄ 100 of individuals with autism. </a:t>
            </a:r>
          </a:p>
          <a:p>
            <a:r>
              <a:rPr lang="en-US" sz="2800" dirty="0" smtClean="0"/>
              <a:t>Screening for FXS in autistic boys </a:t>
            </a:r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072494" cy="1071570"/>
          </a:xfrm>
        </p:spPr>
        <p:txBody>
          <a:bodyPr/>
          <a:lstStyle/>
          <a:p>
            <a:r>
              <a:rPr lang="en-IN" sz="3200" dirty="0" smtClean="0"/>
              <a:t>AUTISM IN GENETIC SYNDROMES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029604" cy="4595826"/>
          </a:xfrm>
        </p:spPr>
        <p:txBody>
          <a:bodyPr/>
          <a:lstStyle/>
          <a:p>
            <a:r>
              <a:rPr lang="en-IN" sz="2400" b="1" dirty="0" err="1" smtClean="0">
                <a:solidFill>
                  <a:srgbClr val="C00000"/>
                </a:solidFill>
              </a:rPr>
              <a:t>Rett</a:t>
            </a:r>
            <a:r>
              <a:rPr lang="en-IN" sz="2400" b="1" dirty="0" smtClean="0">
                <a:solidFill>
                  <a:srgbClr val="C00000"/>
                </a:solidFill>
              </a:rPr>
              <a:t> syndrome-</a:t>
            </a:r>
            <a:r>
              <a:rPr lang="en-IN" sz="2400" dirty="0" smtClean="0"/>
              <a:t>-X-linked dominantly inherited postnatal </a:t>
            </a:r>
            <a:r>
              <a:rPr lang="en-IN" sz="2400" dirty="0" err="1" smtClean="0"/>
              <a:t>neurodevelopmental</a:t>
            </a:r>
            <a:r>
              <a:rPr lang="en-IN" sz="2400" dirty="0" smtClean="0"/>
              <a:t> disorder </a:t>
            </a:r>
          </a:p>
          <a:p>
            <a:r>
              <a:rPr lang="en-IN" sz="2400" dirty="0" smtClean="0"/>
              <a:t>mutations in the gene encoding methyl-</a:t>
            </a:r>
            <a:r>
              <a:rPr lang="en-IN" sz="2400" dirty="0" err="1" smtClean="0"/>
              <a:t>CpGbinding</a:t>
            </a:r>
            <a:r>
              <a:rPr lang="en-IN" sz="2400" dirty="0" smtClean="0"/>
              <a:t> protein 2 (MeCP2).</a:t>
            </a:r>
          </a:p>
          <a:p>
            <a:r>
              <a:rPr lang="en-IN" sz="2400" dirty="0" smtClean="0"/>
              <a:t>severe cognitive impairment  , by age of 15 years  -1 in 8000 females</a:t>
            </a:r>
          </a:p>
          <a:p>
            <a:r>
              <a:rPr lang="en-IN" sz="2400" dirty="0" smtClean="0"/>
              <a:t>develop normally up to the age of 6 to 18 months (stage I )</a:t>
            </a:r>
          </a:p>
          <a:p>
            <a:r>
              <a:rPr lang="en-IN" sz="2400" dirty="0" smtClean="0"/>
              <a:t> In stage II (age 1–4y), individuals display a developmental arrest --social withdrawal and loss of language , irritability and self abusive behaviour and  other autistic features also manifest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1071570"/>
          </a:xfrm>
        </p:spPr>
        <p:txBody>
          <a:bodyPr/>
          <a:lstStyle/>
          <a:p>
            <a:r>
              <a:rPr lang="en-IN" sz="3200" dirty="0" smtClean="0"/>
              <a:t>AUTISM IN GENETIC SYNDROMES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15370" cy="4714908"/>
          </a:xfrm>
        </p:spPr>
        <p:txBody>
          <a:bodyPr/>
          <a:lstStyle/>
          <a:p>
            <a:r>
              <a:rPr lang="en-IN" sz="2400" b="1" dirty="0" err="1" smtClean="0">
                <a:solidFill>
                  <a:srgbClr val="C00000"/>
                </a:solidFill>
              </a:rPr>
              <a:t>Prader–Willi</a:t>
            </a:r>
            <a:r>
              <a:rPr lang="en-IN" sz="2400" b="1" dirty="0" smtClean="0">
                <a:solidFill>
                  <a:srgbClr val="C00000"/>
                </a:solidFill>
              </a:rPr>
              <a:t>  syndrome</a:t>
            </a:r>
          </a:p>
          <a:p>
            <a:r>
              <a:rPr lang="en-IN" sz="2400" dirty="0" smtClean="0"/>
              <a:t>Individuals with PWS exhibit repetitive behaviour and social deficits  </a:t>
            </a:r>
          </a:p>
          <a:p>
            <a:r>
              <a:rPr lang="en-IN" sz="2400" dirty="0" smtClean="0"/>
              <a:t>ASDs diagnosed in up to 25 ⁄ 100 of affected individuals,   risk of autistic </a:t>
            </a:r>
            <a:r>
              <a:rPr lang="en-IN" sz="2400" dirty="0" err="1" smtClean="0"/>
              <a:t>symptomatology</a:t>
            </a:r>
            <a:r>
              <a:rPr lang="en-IN" sz="2400" dirty="0" smtClean="0"/>
              <a:t> is greater   in  maternal </a:t>
            </a:r>
            <a:r>
              <a:rPr lang="en-IN" sz="2400" dirty="0" err="1" smtClean="0"/>
              <a:t>uniparental</a:t>
            </a:r>
            <a:r>
              <a:rPr lang="en-IN" sz="2400" dirty="0" smtClean="0"/>
              <a:t> </a:t>
            </a:r>
            <a:r>
              <a:rPr lang="en-IN" sz="2400" dirty="0" err="1" smtClean="0"/>
              <a:t>disomy</a:t>
            </a:r>
            <a:r>
              <a:rPr lang="en-IN" sz="2400" dirty="0" smtClean="0"/>
              <a:t> .</a:t>
            </a:r>
          </a:p>
          <a:p>
            <a:r>
              <a:rPr lang="en-IN" sz="2400" b="1" dirty="0" err="1" smtClean="0">
                <a:solidFill>
                  <a:srgbClr val="C00000"/>
                </a:solidFill>
              </a:rPr>
              <a:t>Angelman</a:t>
            </a:r>
            <a:r>
              <a:rPr lang="en-IN" sz="2400" b="1" dirty="0" smtClean="0">
                <a:solidFill>
                  <a:srgbClr val="C00000"/>
                </a:solidFill>
              </a:rPr>
              <a:t> syndrome-</a:t>
            </a:r>
            <a:r>
              <a:rPr lang="en-IN" sz="2400" dirty="0" smtClean="0"/>
              <a:t>-virtual absence of speech, impaired use of non-verbal communicative behaviours (such as facial expression), attention deficits, </a:t>
            </a:r>
            <a:r>
              <a:rPr lang="en-IN" sz="2400" dirty="0" err="1" smtClean="0"/>
              <a:t>hyperactivity,feeding</a:t>
            </a:r>
            <a:r>
              <a:rPr lang="en-IN" sz="2400" dirty="0" smtClean="0"/>
              <a:t> and sleeping problems, and delay in motor development.</a:t>
            </a:r>
          </a:p>
          <a:p>
            <a:r>
              <a:rPr lang="en-IN" sz="2400" dirty="0" smtClean="0"/>
              <a:t> Autistic features are considered as a </a:t>
            </a:r>
            <a:r>
              <a:rPr lang="en-IN" sz="2400" dirty="0" err="1" smtClean="0"/>
              <a:t>comorbidity</a:t>
            </a:r>
            <a:endParaRPr lang="en-IN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672414" cy="58894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28736"/>
            <a:ext cx="8215370" cy="5214974"/>
          </a:xfrm>
        </p:spPr>
        <p:txBody>
          <a:bodyPr/>
          <a:lstStyle/>
          <a:p>
            <a:r>
              <a:rPr lang="en-IN" sz="2800" dirty="0" smtClean="0"/>
              <a:t>Initially used to designate only the most severe cases  </a:t>
            </a:r>
          </a:p>
          <a:p>
            <a:r>
              <a:rPr lang="en-IN" sz="2800" dirty="0" smtClean="0"/>
              <a:t>Now include children with a range of different levels of functioning, </a:t>
            </a:r>
          </a:p>
          <a:p>
            <a:r>
              <a:rPr lang="en-IN" sz="2800" dirty="0" smtClean="0"/>
              <a:t>From </a:t>
            </a:r>
            <a:r>
              <a:rPr lang="en-IN" sz="2800" dirty="0" smtClean="0">
                <a:solidFill>
                  <a:schemeClr val="accent1">
                    <a:lumMod val="75000"/>
                  </a:schemeClr>
                </a:solidFill>
              </a:rPr>
              <a:t>individuals with profound mental retardation and little or no speech or communication</a:t>
            </a:r>
            <a:r>
              <a:rPr lang="en-IN" sz="2800" dirty="0" smtClean="0"/>
              <a:t>,</a:t>
            </a:r>
          </a:p>
          <a:p>
            <a:r>
              <a:rPr lang="en-IN" sz="2800" dirty="0" smtClean="0"/>
              <a:t>To </a:t>
            </a:r>
            <a:r>
              <a:rPr lang="en-IN" sz="2800" dirty="0" smtClean="0">
                <a:solidFill>
                  <a:schemeClr val="accent1">
                    <a:lumMod val="75000"/>
                  </a:schemeClr>
                </a:solidFill>
              </a:rPr>
              <a:t>more verbal, functionally able children, many of whom are being educated in mainstream environments</a:t>
            </a:r>
            <a:r>
              <a:rPr lang="en-IN" sz="2800" dirty="0" smtClean="0"/>
              <a:t>.</a:t>
            </a:r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858180" cy="928694"/>
          </a:xfrm>
        </p:spPr>
        <p:txBody>
          <a:bodyPr/>
          <a:lstStyle/>
          <a:p>
            <a:r>
              <a:rPr lang="en-IN" sz="3200" dirty="0" smtClean="0"/>
              <a:t>AUTISM IN GENETIC SYNDROMES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86808" cy="4714908"/>
          </a:xfrm>
        </p:spPr>
        <p:txBody>
          <a:bodyPr/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Tuberous sclerosis complex</a:t>
            </a:r>
          </a:p>
          <a:p>
            <a:r>
              <a:rPr lang="en-IN" sz="2400" dirty="0" smtClean="0"/>
              <a:t>An </a:t>
            </a:r>
            <a:r>
              <a:rPr lang="en-IN" sz="2400" dirty="0" err="1" smtClean="0"/>
              <a:t>autosomal</a:t>
            </a:r>
            <a:r>
              <a:rPr lang="en-IN" sz="2400" dirty="0" smtClean="0"/>
              <a:t> dominant inherited</a:t>
            </a:r>
          </a:p>
          <a:p>
            <a:r>
              <a:rPr lang="en-IN" sz="2400" dirty="0" smtClean="0"/>
              <a:t>mutations in one of the tumour suppressor genes TSC1 or TSC2</a:t>
            </a:r>
          </a:p>
          <a:p>
            <a:r>
              <a:rPr lang="en-IN" sz="2400" dirty="0" smtClean="0"/>
              <a:t>1 in 6000 births</a:t>
            </a:r>
          </a:p>
          <a:p>
            <a:r>
              <a:rPr lang="en-IN" sz="2400" dirty="0" smtClean="0"/>
              <a:t>Prevalence of TSC in the ASD population is 1-4 ⁄ 100  </a:t>
            </a:r>
          </a:p>
          <a:p>
            <a:r>
              <a:rPr lang="en-IN" sz="2400" dirty="0" smtClean="0"/>
              <a:t>Autism  present in 25 ⁄ 100 to 5 ⁄ 10 of individuals with TSC</a:t>
            </a:r>
          </a:p>
          <a:p>
            <a:r>
              <a:rPr lang="en-IN" sz="2400" dirty="0" smtClean="0"/>
              <a:t>incidence of autism does not differ between the sexes</a:t>
            </a:r>
            <a:endParaRPr lang="en-IN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 smtClean="0">
                <a:solidFill>
                  <a:srgbClr val="C00000"/>
                </a:solidFill>
              </a:rPr>
              <a:t>Tuberous sclerosis complex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Likelihood of autism is greater if the child experiences early-onset West syndrome that are difficult to control, especially if there is an epileptic focus  in a temporal lobe.</a:t>
            </a:r>
          </a:p>
          <a:p>
            <a:r>
              <a:rPr lang="en-IN" sz="2800" dirty="0" smtClean="0"/>
              <a:t>Very strong association between temporal lobe tubers and autism. </a:t>
            </a:r>
            <a:endParaRPr lang="en-IN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928694"/>
          </a:xfrm>
        </p:spPr>
        <p:txBody>
          <a:bodyPr/>
          <a:lstStyle/>
          <a:p>
            <a:r>
              <a:rPr lang="en-IN" sz="3200" dirty="0" smtClean="0"/>
              <a:t>AUTISM IN GENETIC SYNDROMES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7958166" cy="4595826"/>
          </a:xfrm>
        </p:spPr>
        <p:txBody>
          <a:bodyPr/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Turner syndrome </a:t>
            </a:r>
            <a:r>
              <a:rPr lang="en-IN" sz="2800" dirty="0" smtClean="0"/>
              <a:t>--increased risk of autism. </a:t>
            </a:r>
          </a:p>
          <a:p>
            <a:r>
              <a:rPr lang="en-IN" sz="2800" dirty="0" smtClean="0"/>
              <a:t>Among affected females, the risk of ASDs is substantially higher .</a:t>
            </a:r>
          </a:p>
          <a:p>
            <a:r>
              <a:rPr lang="en-IN" sz="2800" dirty="0" smtClean="0"/>
              <a:t>200 times greater than among females with intelligence in the normal range .</a:t>
            </a:r>
          </a:p>
          <a:p>
            <a:r>
              <a:rPr lang="en-IN" sz="2800" dirty="0" smtClean="0"/>
              <a:t>Up to 10 times higher than in males .</a:t>
            </a:r>
            <a:endParaRPr lang="en-IN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72494" cy="857256"/>
          </a:xfrm>
        </p:spPr>
        <p:txBody>
          <a:bodyPr/>
          <a:lstStyle/>
          <a:p>
            <a:r>
              <a:rPr lang="en-IN" sz="3200" dirty="0" smtClean="0"/>
              <a:t>AUTISM IN GENETIC SYNDROMES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029604" cy="4810140"/>
          </a:xfrm>
        </p:spPr>
        <p:txBody>
          <a:bodyPr/>
          <a:lstStyle/>
          <a:p>
            <a:r>
              <a:rPr lang="en-IN" sz="2800" b="1" dirty="0" err="1" smtClean="0">
                <a:solidFill>
                  <a:srgbClr val="C00000"/>
                </a:solidFill>
              </a:rPr>
              <a:t>Klinefelter</a:t>
            </a:r>
            <a:r>
              <a:rPr lang="en-IN" sz="2800" b="1" dirty="0" smtClean="0">
                <a:solidFill>
                  <a:srgbClr val="C00000"/>
                </a:solidFill>
              </a:rPr>
              <a:t> syndrome-</a:t>
            </a:r>
            <a:r>
              <a:rPr lang="en-IN" sz="2800" dirty="0" smtClean="0"/>
              <a:t>-increased levels of autistic features across all dimensions of the autism phenotype</a:t>
            </a:r>
          </a:p>
          <a:p>
            <a:r>
              <a:rPr lang="en-IN" sz="2800" b="1" dirty="0" smtClean="0">
                <a:solidFill>
                  <a:srgbClr val="C00000"/>
                </a:solidFill>
              </a:rPr>
              <a:t>XYY syndrome  </a:t>
            </a:r>
            <a:r>
              <a:rPr lang="en-IN" sz="2800" dirty="0" smtClean="0"/>
              <a:t>language and motor development delay  and an increased risk of autism</a:t>
            </a:r>
          </a:p>
          <a:p>
            <a:r>
              <a:rPr lang="en-IN" sz="2800" b="1" dirty="0" smtClean="0">
                <a:solidFill>
                  <a:srgbClr val="C00000"/>
                </a:solidFill>
              </a:rPr>
              <a:t>22q13.3 deletion syndrome </a:t>
            </a:r>
            <a:r>
              <a:rPr lang="en-IN" sz="2800" dirty="0" smtClean="0"/>
              <a:t>severe neonatal </a:t>
            </a:r>
            <a:r>
              <a:rPr lang="en-IN" sz="2800" dirty="0" err="1" smtClean="0"/>
              <a:t>hypotonia</a:t>
            </a:r>
            <a:r>
              <a:rPr lang="en-IN" sz="2800" dirty="0" smtClean="0"/>
              <a:t> ,global developmental delay  ,normal to accelerated growth , absent to severely delayed speech , autistic-like with poor eye contact, stereotypic </a:t>
            </a:r>
            <a:r>
              <a:rPr lang="en-IN" sz="2800" dirty="0" err="1" smtClean="0"/>
              <a:t>movements,and</a:t>
            </a:r>
            <a:r>
              <a:rPr lang="en-IN" sz="2800" dirty="0" smtClean="0"/>
              <a:t> self-stimulation.</a:t>
            </a:r>
            <a:endParaRPr lang="en-IN"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Smith–</a:t>
            </a:r>
            <a:r>
              <a:rPr lang="en-IN" sz="2400" b="1" dirty="0" err="1" smtClean="0">
                <a:solidFill>
                  <a:srgbClr val="C00000"/>
                </a:solidFill>
              </a:rPr>
              <a:t>Lemli</a:t>
            </a:r>
            <a:r>
              <a:rPr lang="en-IN" sz="2400" b="1" dirty="0" smtClean="0">
                <a:solidFill>
                  <a:srgbClr val="C00000"/>
                </a:solidFill>
              </a:rPr>
              <a:t>–</a:t>
            </a:r>
            <a:r>
              <a:rPr lang="en-IN" sz="2400" b="1" dirty="0" err="1" smtClean="0">
                <a:solidFill>
                  <a:srgbClr val="C00000"/>
                </a:solidFill>
              </a:rPr>
              <a:t>Opitz</a:t>
            </a:r>
            <a:r>
              <a:rPr lang="en-IN" sz="2400" b="1" dirty="0" smtClean="0">
                <a:solidFill>
                  <a:srgbClr val="C00000"/>
                </a:solidFill>
              </a:rPr>
              <a:t> syndrome </a:t>
            </a:r>
            <a:r>
              <a:rPr lang="en-IN" sz="2400" dirty="0" smtClean="0">
                <a:solidFill>
                  <a:srgbClr val="C00000"/>
                </a:solidFill>
              </a:rPr>
              <a:t>(SLOS), </a:t>
            </a:r>
            <a:r>
              <a:rPr lang="en-IN" sz="2400" dirty="0" smtClean="0"/>
              <a:t>AR,</a:t>
            </a:r>
            <a:r>
              <a:rPr lang="fr-FR" sz="2400" dirty="0" smtClean="0"/>
              <a:t> multiple malformation syndrome ,                                           </a:t>
            </a:r>
            <a:r>
              <a:rPr lang="en-IN" sz="2400" dirty="0" smtClean="0"/>
              <a:t> 7-dehydrocholesterol </a:t>
            </a:r>
            <a:r>
              <a:rPr lang="en-IN" sz="2400" dirty="0" err="1" smtClean="0"/>
              <a:t>reductase</a:t>
            </a:r>
            <a:r>
              <a:rPr lang="en-IN" sz="2400" dirty="0" smtClean="0"/>
              <a:t> (DHCR7) gene located on chromosome 11q12 to 13.</a:t>
            </a:r>
          </a:p>
          <a:p>
            <a:r>
              <a:rPr lang="en-IN" sz="2400" dirty="0" smtClean="0"/>
              <a:t>75%of children with SLOS met the criteria for some variants of ASD</a:t>
            </a:r>
          </a:p>
          <a:p>
            <a:r>
              <a:rPr lang="en-IN" sz="2400" dirty="0" smtClean="0"/>
              <a:t>It is a rare cause of ASD, accounting for no more than 1 ⁄ 100 of cases, and routine screening   is not indicated</a:t>
            </a:r>
            <a:endParaRPr lang="en-IN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68350"/>
            <a:ext cx="7786742" cy="660386"/>
          </a:xfrm>
        </p:spPr>
        <p:txBody>
          <a:bodyPr/>
          <a:lstStyle/>
          <a:p>
            <a:r>
              <a:rPr lang="en-IN" sz="3200" dirty="0" smtClean="0"/>
              <a:t>AUTISM IN GENETIC SYNDROMES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00174"/>
            <a:ext cx="7786742" cy="4786346"/>
          </a:xfrm>
        </p:spPr>
        <p:txBody>
          <a:bodyPr/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15q region is inv dup(15) or </a:t>
            </a:r>
            <a:r>
              <a:rPr lang="en-IN" sz="2400" b="1" dirty="0" err="1" smtClean="0">
                <a:solidFill>
                  <a:srgbClr val="C00000"/>
                </a:solidFill>
              </a:rPr>
              <a:t>idic</a:t>
            </a:r>
            <a:r>
              <a:rPr lang="en-IN" sz="2400" b="1" dirty="0" smtClean="0">
                <a:solidFill>
                  <a:srgbClr val="C00000"/>
                </a:solidFill>
              </a:rPr>
              <a:t>(15) syndrome</a:t>
            </a:r>
            <a:r>
              <a:rPr lang="en-IN" sz="2400" dirty="0" smtClean="0"/>
              <a:t>. early central </a:t>
            </a:r>
            <a:r>
              <a:rPr lang="en-IN" sz="2400" dirty="0" err="1" smtClean="0"/>
              <a:t>hypotonia</a:t>
            </a:r>
            <a:r>
              <a:rPr lang="en-IN" sz="2400" dirty="0" smtClean="0"/>
              <a:t>, developmental delay and intellectual disability, epilepsy, and autistic behaviour with no facial </a:t>
            </a:r>
            <a:r>
              <a:rPr lang="en-IN" sz="2400" dirty="0" err="1" smtClean="0"/>
              <a:t>dysmorphic</a:t>
            </a:r>
            <a:r>
              <a:rPr lang="en-IN" sz="2400" dirty="0" smtClean="0"/>
              <a:t> features</a:t>
            </a:r>
          </a:p>
          <a:p>
            <a:r>
              <a:rPr lang="en-IN" sz="2400" b="1" dirty="0" smtClean="0">
                <a:solidFill>
                  <a:srgbClr val="C00000"/>
                </a:solidFill>
              </a:rPr>
              <a:t>Down syndrome</a:t>
            </a:r>
            <a:r>
              <a:rPr lang="en-IN" sz="24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en-IN" sz="2400" dirty="0" smtClean="0"/>
              <a:t>Autism is 10 times more common , manifests as a distinct behavioural phenomenon in Down syndrome as anxious behaviour and complex and unusual </a:t>
            </a:r>
            <a:r>
              <a:rPr lang="en-IN" sz="2400" dirty="0" err="1" smtClean="0"/>
              <a:t>stereotypies</a:t>
            </a:r>
            <a:r>
              <a:rPr lang="en-IN" sz="2400" dirty="0" smtClean="0"/>
              <a:t> .</a:t>
            </a:r>
          </a:p>
          <a:p>
            <a:r>
              <a:rPr lang="en-IN" sz="2400" b="1" dirty="0" err="1" smtClean="0">
                <a:solidFill>
                  <a:srgbClr val="C00000"/>
                </a:solidFill>
              </a:rPr>
              <a:t>Macrocephaly</a:t>
            </a:r>
            <a:r>
              <a:rPr lang="en-IN" sz="2400" b="1" dirty="0" smtClean="0">
                <a:solidFill>
                  <a:srgbClr val="C00000"/>
                </a:solidFill>
              </a:rPr>
              <a:t> and overgrowth syndromes </a:t>
            </a:r>
            <a:r>
              <a:rPr lang="en-IN" sz="2400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n-IN" sz="2400" dirty="0" err="1" smtClean="0"/>
              <a:t>Sotos</a:t>
            </a:r>
            <a:r>
              <a:rPr lang="en-IN" sz="2400" dirty="0" smtClean="0"/>
              <a:t> syndrome, Simpson–</a:t>
            </a:r>
            <a:r>
              <a:rPr lang="en-IN" sz="2400" dirty="0" err="1" smtClean="0"/>
              <a:t>Golabi</a:t>
            </a:r>
            <a:r>
              <a:rPr lang="en-IN" sz="2400" dirty="0" smtClean="0"/>
              <a:t>–</a:t>
            </a:r>
            <a:r>
              <a:rPr lang="en-IN" sz="2400" dirty="0" err="1" smtClean="0"/>
              <a:t>Behmel</a:t>
            </a:r>
            <a:r>
              <a:rPr lang="en-IN" sz="2400" dirty="0" smtClean="0"/>
              <a:t> syndrome  , Perlman syndrome   and Beckwith-</a:t>
            </a:r>
            <a:r>
              <a:rPr lang="en-IN" sz="2400" dirty="0" err="1" smtClean="0"/>
              <a:t>Wiedemann</a:t>
            </a:r>
            <a:r>
              <a:rPr lang="en-IN" sz="2400" dirty="0" smtClean="0"/>
              <a:t> syndrome</a:t>
            </a:r>
            <a:endParaRPr lang="en-IN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43852" cy="803262"/>
          </a:xfrm>
        </p:spPr>
        <p:txBody>
          <a:bodyPr/>
          <a:lstStyle/>
          <a:p>
            <a:r>
              <a:rPr lang="en-IN" sz="3200" dirty="0" smtClean="0"/>
              <a:t>AUTISM IN GENETIC SYNDROMES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71612"/>
            <a:ext cx="7815290" cy="4524388"/>
          </a:xfrm>
        </p:spPr>
        <p:txBody>
          <a:bodyPr/>
          <a:lstStyle/>
          <a:p>
            <a:r>
              <a:rPr lang="en-IN" sz="2400" b="1" dirty="0" err="1" smtClean="0">
                <a:solidFill>
                  <a:srgbClr val="C00000"/>
                </a:solidFill>
              </a:rPr>
              <a:t>Phenylketonuria</a:t>
            </a:r>
            <a:r>
              <a:rPr lang="en-IN" sz="2400" dirty="0" smtClean="0">
                <a:solidFill>
                  <a:srgbClr val="C00000"/>
                </a:solidFill>
              </a:rPr>
              <a:t>- </a:t>
            </a:r>
            <a:r>
              <a:rPr lang="en-IN" sz="2400" dirty="0" smtClean="0"/>
              <a:t> autism frequency ranging  from   2.7 to 5.6 ⁄ 100 in individuals with </a:t>
            </a:r>
            <a:r>
              <a:rPr lang="en-IN" sz="2400" dirty="0" err="1" smtClean="0"/>
              <a:t>phenylketonuria</a:t>
            </a:r>
            <a:r>
              <a:rPr lang="en-IN" sz="2400" dirty="0" smtClean="0"/>
              <a:t>.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b="1" dirty="0" err="1" smtClean="0">
                <a:solidFill>
                  <a:srgbClr val="C00000"/>
                </a:solidFill>
              </a:rPr>
              <a:t>Adenylosuccinate</a:t>
            </a:r>
            <a:r>
              <a:rPr lang="en-IN" sz="2400" b="1" dirty="0" smtClean="0">
                <a:solidFill>
                  <a:srgbClr val="C00000"/>
                </a:solidFill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</a:rPr>
              <a:t>lyase</a:t>
            </a:r>
            <a:r>
              <a:rPr lang="en-IN" sz="2400" b="1" dirty="0" smtClean="0">
                <a:solidFill>
                  <a:srgbClr val="C00000"/>
                </a:solidFill>
              </a:rPr>
              <a:t> deficiency</a:t>
            </a:r>
            <a:r>
              <a:rPr lang="en-IN" sz="2400" b="1" dirty="0" smtClean="0">
                <a:solidFill>
                  <a:schemeClr val="accent4">
                    <a:lumMod val="50000"/>
                  </a:schemeClr>
                </a:solidFill>
              </a:rPr>
              <a:t>–</a:t>
            </a:r>
            <a:r>
              <a:rPr lang="en-IN" sz="2400" dirty="0" smtClean="0"/>
              <a:t> clinical features  ranging from fatal neonatal encephalopathy with </a:t>
            </a:r>
            <a:r>
              <a:rPr lang="en-IN" sz="2400" dirty="0" err="1" smtClean="0"/>
              <a:t>hypokinesia</a:t>
            </a:r>
            <a:r>
              <a:rPr lang="en-IN" sz="2400" dirty="0" smtClean="0"/>
              <a:t> to mild learning disability, with autistic features in about one-third of patients .</a:t>
            </a:r>
          </a:p>
          <a:p>
            <a:r>
              <a:rPr lang="en-IN" sz="2400" b="1" dirty="0" err="1" smtClean="0">
                <a:solidFill>
                  <a:srgbClr val="C00000"/>
                </a:solidFill>
              </a:rPr>
              <a:t>Duchenne</a:t>
            </a:r>
            <a:r>
              <a:rPr lang="en-IN" sz="2400" b="1" dirty="0" smtClean="0">
                <a:solidFill>
                  <a:srgbClr val="C00000"/>
                </a:solidFill>
              </a:rPr>
              <a:t> muscular dystrophy-</a:t>
            </a:r>
            <a:r>
              <a:rPr lang="en-IN" sz="2400" dirty="0" smtClean="0"/>
              <a:t>-- 3.1 ⁄ 100   had ASD     (</a:t>
            </a:r>
            <a:r>
              <a:rPr lang="en-IN" sz="1600" dirty="0" err="1" smtClean="0"/>
              <a:t>Hendriksen</a:t>
            </a:r>
            <a:r>
              <a:rPr lang="en-IN" sz="1600" dirty="0" smtClean="0"/>
              <a:t> and </a:t>
            </a:r>
            <a:r>
              <a:rPr lang="en-IN" sz="1600" dirty="0" err="1" smtClean="0"/>
              <a:t>Vles</a:t>
            </a:r>
            <a:r>
              <a:rPr lang="en-IN" sz="1600" dirty="0" smtClean="0"/>
              <a:t> et al , using a questionnaire-based study)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BMD</a:t>
            </a:r>
            <a:r>
              <a:rPr lang="en-US" sz="2400" dirty="0" smtClean="0"/>
              <a:t>--</a:t>
            </a:r>
            <a:r>
              <a:rPr lang="en-IN" sz="2400" dirty="0" smtClean="0"/>
              <a:t> frequency of autism was 8.3 ⁄ 100   </a:t>
            </a:r>
            <a:r>
              <a:rPr lang="en-IN" sz="1600" dirty="0" smtClean="0"/>
              <a:t>( Young et al.  Prospective cohort study )</a:t>
            </a:r>
            <a:endParaRPr lang="en-IN" sz="1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AUTISM IN GENETIC SYNDROMES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604" cy="4091006"/>
          </a:xfrm>
        </p:spPr>
        <p:txBody>
          <a:bodyPr/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Mitochondrial </a:t>
            </a:r>
            <a:r>
              <a:rPr lang="en-IN" sz="2400" b="1" dirty="0" err="1" smtClean="0">
                <a:solidFill>
                  <a:srgbClr val="C00000"/>
                </a:solidFill>
              </a:rPr>
              <a:t>cytopathies</a:t>
            </a:r>
            <a:r>
              <a:rPr lang="en-IN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IN" sz="2400" dirty="0" smtClean="0"/>
              <a:t>Mitochondrial disease might be one of the most common medical conditions associated with autism . </a:t>
            </a:r>
            <a:r>
              <a:rPr lang="en-IN" sz="2400" i="1" dirty="0" err="1" smtClean="0">
                <a:latin typeface="Aparajita" pitchFamily="34" charset="0"/>
                <a:cs typeface="Aparajita" pitchFamily="34" charset="0"/>
              </a:rPr>
              <a:t>Correia</a:t>
            </a:r>
            <a:r>
              <a:rPr lang="en-IN" sz="2400" i="1" dirty="0" smtClean="0">
                <a:latin typeface="Aparajita" pitchFamily="34" charset="0"/>
                <a:cs typeface="Aparajita" pitchFamily="34" charset="0"/>
              </a:rPr>
              <a:t> et al </a:t>
            </a:r>
          </a:p>
          <a:p>
            <a:r>
              <a:rPr lang="en-IN" sz="2400" dirty="0" smtClean="0"/>
              <a:t>7 ⁄ 100 of children with ASD  exhibited a mitochondrial respiratory chain disorder . </a:t>
            </a:r>
            <a:r>
              <a:rPr lang="en-IN" sz="2400" i="1" dirty="0" smtClean="0">
                <a:latin typeface="Aparajita" pitchFamily="34" charset="0"/>
                <a:cs typeface="Aparajita" pitchFamily="34" charset="0"/>
              </a:rPr>
              <a:t>Oliveira et al</a:t>
            </a:r>
            <a:endParaRPr lang="en-IN" sz="2400" i="1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68350"/>
            <a:ext cx="8429684" cy="803262"/>
          </a:xfrm>
        </p:spPr>
        <p:txBody>
          <a:bodyPr/>
          <a:lstStyle/>
          <a:p>
            <a:r>
              <a:rPr lang="en-IN" sz="3200" dirty="0" smtClean="0"/>
              <a:t>Cerebral </a:t>
            </a:r>
            <a:r>
              <a:rPr lang="en-IN" sz="3200" dirty="0" err="1" smtClean="0"/>
              <a:t>creatine</a:t>
            </a:r>
            <a:r>
              <a:rPr lang="en-IN" sz="3200" dirty="0" smtClean="0"/>
              <a:t> deficiency syndromes (CCDS)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8143932" cy="4857784"/>
          </a:xfrm>
        </p:spPr>
        <p:txBody>
          <a:bodyPr/>
          <a:lstStyle/>
          <a:p>
            <a:endParaRPr lang="en-IN" sz="2000" dirty="0" smtClean="0"/>
          </a:p>
          <a:p>
            <a:r>
              <a:rPr lang="en-IN" sz="2400" dirty="0" smtClean="0">
                <a:solidFill>
                  <a:srgbClr val="C00000"/>
                </a:solidFill>
              </a:rPr>
              <a:t>1.Two </a:t>
            </a:r>
            <a:r>
              <a:rPr lang="en-IN" sz="2400" dirty="0" err="1" smtClean="0">
                <a:solidFill>
                  <a:srgbClr val="C00000"/>
                </a:solidFill>
              </a:rPr>
              <a:t>creatine</a:t>
            </a:r>
            <a:r>
              <a:rPr lang="en-IN" sz="2400" dirty="0" smtClean="0">
                <a:solidFill>
                  <a:srgbClr val="C00000"/>
                </a:solidFill>
              </a:rPr>
              <a:t> biosynthesis disorders,                                         *</a:t>
            </a:r>
            <a:r>
              <a:rPr lang="en-IN" sz="2400" dirty="0" err="1" smtClean="0"/>
              <a:t>guanidinoacetate</a:t>
            </a:r>
            <a:r>
              <a:rPr lang="en-IN" sz="2400" dirty="0" smtClean="0"/>
              <a:t> </a:t>
            </a:r>
            <a:r>
              <a:rPr lang="en-IN" sz="2400" dirty="0" err="1" smtClean="0"/>
              <a:t>methyltransferase</a:t>
            </a:r>
            <a:r>
              <a:rPr lang="en-IN" sz="2400" dirty="0" smtClean="0"/>
              <a:t> (GAMT) deficiency </a:t>
            </a:r>
          </a:p>
          <a:p>
            <a:pPr>
              <a:buNone/>
            </a:pPr>
            <a:r>
              <a:rPr lang="en-IN" sz="2400" dirty="0" smtClean="0"/>
              <a:t>    * L-</a:t>
            </a:r>
            <a:r>
              <a:rPr lang="en-IN" sz="2400" dirty="0" err="1" smtClean="0"/>
              <a:t>arginine:glycine</a:t>
            </a:r>
            <a:r>
              <a:rPr lang="en-IN" sz="2400" dirty="0" smtClean="0"/>
              <a:t> </a:t>
            </a:r>
            <a:r>
              <a:rPr lang="en-IN" sz="2400" dirty="0" err="1" smtClean="0"/>
              <a:t>amidinotransferase</a:t>
            </a:r>
            <a:r>
              <a:rPr lang="en-IN" sz="2400" dirty="0" smtClean="0"/>
              <a:t> (AGAT or    					GATM) deficiency,</a:t>
            </a:r>
            <a:r>
              <a:rPr lang="en-US" sz="2400" dirty="0" smtClean="0"/>
              <a:t>                                                                                        </a:t>
            </a:r>
            <a:r>
              <a:rPr lang="en-US" sz="2400" dirty="0" smtClean="0">
                <a:solidFill>
                  <a:srgbClr val="C00000"/>
                </a:solidFill>
              </a:rPr>
              <a:t>2.</a:t>
            </a:r>
            <a:r>
              <a:rPr lang="en-IN" sz="2400" dirty="0" smtClean="0">
                <a:solidFill>
                  <a:srgbClr val="C00000"/>
                </a:solidFill>
              </a:rPr>
              <a:t> </a:t>
            </a:r>
            <a:r>
              <a:rPr lang="en-IN" sz="2400" dirty="0" err="1" smtClean="0">
                <a:solidFill>
                  <a:srgbClr val="C00000"/>
                </a:solidFill>
              </a:rPr>
              <a:t>Creatine</a:t>
            </a:r>
            <a:r>
              <a:rPr lang="en-IN" sz="2400" dirty="0" smtClean="0">
                <a:solidFill>
                  <a:srgbClr val="C00000"/>
                </a:solidFill>
              </a:rPr>
              <a:t> transporter (SLC6A8) deficiency</a:t>
            </a:r>
            <a:r>
              <a:rPr lang="en-IN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Clinical presentation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IN" sz="2400" dirty="0" smtClean="0"/>
              <a:t>Intellectual disability and seizures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IN" sz="2400" dirty="0" smtClean="0"/>
              <a:t>   	 </a:t>
            </a:r>
            <a:r>
              <a:rPr lang="en-IN" sz="2400" dirty="0" err="1" smtClean="0"/>
              <a:t>Behavior</a:t>
            </a:r>
            <a:r>
              <a:rPr lang="en-IN" sz="2400" dirty="0" smtClean="0"/>
              <a:t> disorder  &gt;&gt; autistic </a:t>
            </a:r>
            <a:r>
              <a:rPr lang="en-IN" sz="2400" dirty="0" err="1" smtClean="0"/>
              <a:t>behaviors</a:t>
            </a:r>
            <a:r>
              <a:rPr lang="en-IN" sz="2400" dirty="0" smtClean="0"/>
              <a:t> and self-  						mutilation      	</a:t>
            </a:r>
          </a:p>
          <a:p>
            <a:pPr>
              <a:buNone/>
            </a:pPr>
            <a:r>
              <a:rPr lang="en-IN" sz="2400" dirty="0" smtClean="0"/>
              <a:t>     Pyramidal/</a:t>
            </a:r>
            <a:r>
              <a:rPr lang="en-IN" sz="2400" dirty="0" err="1" smtClean="0"/>
              <a:t>extrapyramidal</a:t>
            </a:r>
            <a:r>
              <a:rPr lang="en-IN" sz="2400" dirty="0" smtClean="0"/>
              <a:t> findings . </a:t>
            </a:r>
          </a:p>
          <a:p>
            <a:pPr>
              <a:buNone/>
            </a:pPr>
            <a:r>
              <a:rPr lang="en-IN" sz="2000" dirty="0" smtClean="0"/>
              <a:t> </a:t>
            </a:r>
            <a:endParaRPr lang="en-US" sz="20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IN" sz="2000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43852" cy="803262"/>
          </a:xfrm>
        </p:spPr>
        <p:txBody>
          <a:bodyPr/>
          <a:lstStyle/>
          <a:p>
            <a:r>
              <a:rPr lang="en-IN" sz="3200" dirty="0" smtClean="0"/>
              <a:t>Diagnosis of CCDS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Measurement  of </a:t>
            </a:r>
            <a:r>
              <a:rPr lang="en-IN" sz="2400" dirty="0" err="1" smtClean="0"/>
              <a:t>guanidinoacetate</a:t>
            </a:r>
            <a:r>
              <a:rPr lang="en-IN" sz="2400" dirty="0" smtClean="0"/>
              <a:t> (GAA), </a:t>
            </a:r>
            <a:r>
              <a:rPr lang="en-IN" sz="2400" dirty="0" err="1" smtClean="0"/>
              <a:t>creatine</a:t>
            </a:r>
            <a:r>
              <a:rPr lang="en-IN" sz="2400" dirty="0" smtClean="0"/>
              <a:t>, and </a:t>
            </a:r>
            <a:r>
              <a:rPr lang="en-IN" sz="2400" dirty="0" err="1" smtClean="0"/>
              <a:t>creatinine</a:t>
            </a:r>
            <a:r>
              <a:rPr lang="en-IN" sz="2400" dirty="0" smtClean="0"/>
              <a:t> in urine and plasma </a:t>
            </a:r>
          </a:p>
          <a:p>
            <a:r>
              <a:rPr lang="en-IN" sz="2400" dirty="0" smtClean="0"/>
              <a:t>Molecular genetic testing of the three genes involved, </a:t>
            </a:r>
            <a:r>
              <a:rPr lang="en-IN" sz="2400" i="1" dirty="0" smtClean="0"/>
              <a:t>GAMT</a:t>
            </a:r>
            <a:r>
              <a:rPr lang="en-IN" sz="2400" dirty="0" smtClean="0"/>
              <a:t>, </a:t>
            </a:r>
            <a:r>
              <a:rPr lang="en-IN" sz="2400" i="1" dirty="0" smtClean="0"/>
              <a:t>GATM</a:t>
            </a:r>
            <a:r>
              <a:rPr lang="en-IN" sz="2400" dirty="0" smtClean="0"/>
              <a:t>, or </a:t>
            </a:r>
            <a:r>
              <a:rPr lang="en-IN" sz="2400" i="1" dirty="0" smtClean="0"/>
              <a:t>SLC6A8</a:t>
            </a:r>
            <a:r>
              <a:rPr lang="en-IN" sz="2400" dirty="0" smtClean="0"/>
              <a:t>.</a:t>
            </a:r>
          </a:p>
          <a:p>
            <a:pPr>
              <a:buNone/>
            </a:pPr>
            <a:r>
              <a:rPr lang="en-IN" sz="2400" dirty="0" smtClean="0">
                <a:solidFill>
                  <a:srgbClr val="C00000"/>
                </a:solidFill>
              </a:rPr>
              <a:t>If molecular genetic test results are inconclusive</a:t>
            </a:r>
            <a:r>
              <a:rPr lang="en-IN" sz="2400" dirty="0" smtClean="0"/>
              <a:t>, </a:t>
            </a:r>
          </a:p>
          <a:p>
            <a:r>
              <a:rPr lang="en-IN" sz="2400" dirty="0" smtClean="0"/>
              <a:t>GAMT enzyme activity (in cultured fibroblast or </a:t>
            </a:r>
            <a:r>
              <a:rPr lang="en-IN" sz="2400" dirty="0" err="1" smtClean="0"/>
              <a:t>lymphoblasts</a:t>
            </a:r>
            <a:r>
              <a:rPr lang="en-IN" sz="2400" dirty="0" smtClean="0"/>
              <a:t>), </a:t>
            </a:r>
          </a:p>
          <a:p>
            <a:r>
              <a:rPr lang="en-IN" sz="2400" dirty="0" smtClean="0"/>
              <a:t>GATM enzyme activity (in </a:t>
            </a:r>
            <a:r>
              <a:rPr lang="en-IN" sz="2400" dirty="0" err="1" smtClean="0"/>
              <a:t>lymphoblasts</a:t>
            </a:r>
            <a:r>
              <a:rPr lang="en-IN" sz="2400" dirty="0" smtClean="0"/>
              <a:t>), </a:t>
            </a:r>
          </a:p>
          <a:p>
            <a:r>
              <a:rPr lang="en-IN" sz="2400" dirty="0" err="1" smtClean="0"/>
              <a:t>Creatine</a:t>
            </a:r>
            <a:r>
              <a:rPr lang="en-IN" sz="2400" dirty="0" smtClean="0"/>
              <a:t> uptake in cultured fibroblasts</a:t>
            </a:r>
            <a:endParaRPr lang="en-IN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101042" cy="5310206"/>
          </a:xfrm>
        </p:spPr>
        <p:txBody>
          <a:bodyPr/>
          <a:lstStyle/>
          <a:p>
            <a:r>
              <a:rPr lang="en-IN" sz="2800" dirty="0" smtClean="0">
                <a:solidFill>
                  <a:schemeClr val="accent1">
                    <a:lumMod val="75000"/>
                  </a:schemeClr>
                </a:solidFill>
              </a:rPr>
              <a:t>Uneven skill development  </a:t>
            </a:r>
            <a:r>
              <a:rPr lang="en-IN" sz="2800" dirty="0" smtClean="0"/>
              <a:t>is the hallmark of autism. </a:t>
            </a:r>
          </a:p>
          <a:p>
            <a:r>
              <a:rPr lang="en-IN" sz="2800" dirty="0" smtClean="0"/>
              <a:t>In some areas the child may show age-appropriate skills, </a:t>
            </a:r>
          </a:p>
          <a:p>
            <a:r>
              <a:rPr lang="en-IN" sz="2800" dirty="0" smtClean="0"/>
              <a:t>In some areas the skills may be below the developmental level .</a:t>
            </a:r>
          </a:p>
          <a:p>
            <a:r>
              <a:rPr lang="en-IN" sz="2800" dirty="0" smtClean="0"/>
              <a:t>Strengths are seen in non-verbal abilities and </a:t>
            </a:r>
            <a:r>
              <a:rPr lang="en-IN" sz="2800" dirty="0" smtClean="0">
                <a:solidFill>
                  <a:schemeClr val="accent1">
                    <a:lumMod val="75000"/>
                  </a:schemeClr>
                </a:solidFill>
              </a:rPr>
              <a:t>weaknesses in verbally mediated tasks</a:t>
            </a:r>
            <a:r>
              <a:rPr lang="en-IN" sz="2800" dirty="0" smtClean="0"/>
              <a:t>.</a:t>
            </a:r>
          </a:p>
          <a:p>
            <a:r>
              <a:rPr lang="en-IN" sz="2800" dirty="0" smtClean="0"/>
              <a:t> Isolated </a:t>
            </a:r>
            <a:r>
              <a:rPr lang="en-IN" sz="2800" dirty="0" smtClean="0">
                <a:solidFill>
                  <a:schemeClr val="accent1">
                    <a:lumMod val="75000"/>
                  </a:schemeClr>
                </a:solidFill>
              </a:rPr>
              <a:t>savant skills </a:t>
            </a:r>
            <a:r>
              <a:rPr lang="en-IN" sz="2800" dirty="0" smtClean="0"/>
              <a:t>may be present, such as musical or drawing abilities or date calculations</a:t>
            </a:r>
            <a:endParaRPr lang="en-IN" sz="2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43998" cy="1071570"/>
          </a:xfrm>
        </p:spPr>
        <p:txBody>
          <a:bodyPr/>
          <a:lstStyle/>
          <a:p>
            <a:r>
              <a:rPr lang="en-IN" sz="2800" b="1" dirty="0" smtClean="0"/>
              <a:t>NEUROIMMUNITY, ENVIRONMENT AND</a:t>
            </a:r>
            <a:br>
              <a:rPr lang="en-IN" sz="2800" b="1" dirty="0" smtClean="0"/>
            </a:br>
            <a:r>
              <a:rPr lang="en-IN" sz="2800" b="1" dirty="0" smtClean="0"/>
              <a:t>NON-GENETIC FACTORS IN ASD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101042" cy="4381512"/>
          </a:xfrm>
        </p:spPr>
        <p:txBody>
          <a:bodyPr/>
          <a:lstStyle/>
          <a:p>
            <a:r>
              <a:rPr lang="en-IN" sz="2400" dirty="0" smtClean="0"/>
              <a:t>Environmental  factors --  maternal influences and  exposure to neurotoxins and potential environmental pollutants </a:t>
            </a:r>
          </a:p>
          <a:p>
            <a:r>
              <a:rPr lang="en-IN" sz="2400" dirty="0" smtClean="0"/>
              <a:t>Epigenetic factors</a:t>
            </a:r>
          </a:p>
          <a:p>
            <a:r>
              <a:rPr lang="en-IN" sz="2400" b="1" dirty="0" err="1" smtClean="0">
                <a:solidFill>
                  <a:srgbClr val="C00000"/>
                </a:solidFill>
              </a:rPr>
              <a:t>Astroglial</a:t>
            </a:r>
            <a:r>
              <a:rPr lang="en-IN" sz="2400" b="1" dirty="0" smtClean="0">
                <a:solidFill>
                  <a:srgbClr val="C00000"/>
                </a:solidFill>
              </a:rPr>
              <a:t>  activation </a:t>
            </a:r>
            <a:r>
              <a:rPr lang="en-IN" sz="2400" dirty="0" smtClean="0"/>
              <a:t>secondary to injury or in response to neuronal dysfunction,  produce several factors that may modulate </a:t>
            </a:r>
            <a:r>
              <a:rPr lang="en-IN" sz="2400" dirty="0" smtClean="0">
                <a:solidFill>
                  <a:srgbClr val="C00000"/>
                </a:solidFill>
              </a:rPr>
              <a:t>inflammatory responses </a:t>
            </a:r>
          </a:p>
          <a:p>
            <a:r>
              <a:rPr lang="en-IN" sz="2400" dirty="0" smtClean="0"/>
              <a:t>Increases in  pro-inflammatory cytokines --</a:t>
            </a:r>
            <a:r>
              <a:rPr lang="en-IN" sz="2400" dirty="0" smtClean="0">
                <a:solidFill>
                  <a:srgbClr val="C00000"/>
                </a:solidFill>
              </a:rPr>
              <a:t>MCP-1, IL-6 and TGFb1 </a:t>
            </a:r>
            <a:r>
              <a:rPr lang="en-IN" sz="2400" dirty="0" smtClean="0"/>
              <a:t>--- in serum and brain .</a:t>
            </a:r>
          </a:p>
          <a:p>
            <a:r>
              <a:rPr lang="en-IN" sz="2400" dirty="0" smtClean="0"/>
              <a:t>Different factors  </a:t>
            </a:r>
            <a:r>
              <a:rPr lang="en-IN" sz="2400" dirty="0" err="1" smtClean="0"/>
              <a:t>eg</a:t>
            </a:r>
            <a:r>
              <a:rPr lang="en-IN" sz="2400" dirty="0" smtClean="0"/>
              <a:t>, genetic susceptibility, maternal factors, prenatal environmental exposures  &gt;&gt;&gt; trigger  </a:t>
            </a:r>
            <a:r>
              <a:rPr lang="en-IN" sz="2400" dirty="0" err="1" smtClean="0"/>
              <a:t>neuroglial</a:t>
            </a:r>
            <a:r>
              <a:rPr lang="en-IN" sz="2400" dirty="0" smtClean="0"/>
              <a:t> reactions</a:t>
            </a:r>
            <a:endParaRPr lang="en-IN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29552" cy="857256"/>
          </a:xfrm>
        </p:spPr>
        <p:txBody>
          <a:bodyPr/>
          <a:lstStyle/>
          <a:p>
            <a:r>
              <a:rPr lang="en-IN" sz="3200" b="1" dirty="0" smtClean="0"/>
              <a:t>ENVIRONMENTAL  FACTORS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7886728" cy="4738702"/>
          </a:xfrm>
        </p:spPr>
        <p:txBody>
          <a:bodyPr/>
          <a:lstStyle/>
          <a:p>
            <a:r>
              <a:rPr lang="en-IN" sz="2400" b="1" i="1" dirty="0" smtClean="0">
                <a:solidFill>
                  <a:srgbClr val="C00000"/>
                </a:solidFill>
              </a:rPr>
              <a:t>Oxidative stress-</a:t>
            </a:r>
            <a:r>
              <a:rPr lang="en-IN" sz="2400" dirty="0" smtClean="0">
                <a:solidFill>
                  <a:srgbClr val="C00000"/>
                </a:solidFill>
              </a:rPr>
              <a:t> </a:t>
            </a:r>
            <a:r>
              <a:rPr lang="en-IN" sz="2400" dirty="0" smtClean="0"/>
              <a:t>decreased levels of antioxidants such as </a:t>
            </a:r>
            <a:r>
              <a:rPr lang="en-I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superoxide dismutase, </a:t>
            </a:r>
            <a:r>
              <a:rPr lang="en-IN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transferrin</a:t>
            </a:r>
            <a:r>
              <a:rPr lang="en-I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en-IN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ceruloplasmin</a:t>
            </a:r>
            <a:r>
              <a:rPr lang="en-I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IN" sz="2400" dirty="0" smtClean="0"/>
              <a:t>in the blood or serum of patients with ASD .</a:t>
            </a:r>
          </a:p>
          <a:p>
            <a:r>
              <a:rPr lang="en-IN" sz="2400" dirty="0" smtClean="0"/>
              <a:t> </a:t>
            </a:r>
            <a:r>
              <a:rPr lang="en-I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Advanced </a:t>
            </a:r>
            <a:r>
              <a:rPr lang="en-IN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glycation</a:t>
            </a:r>
            <a:r>
              <a:rPr lang="en-IN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end products </a:t>
            </a:r>
            <a:r>
              <a:rPr lang="en-IN" sz="2400" dirty="0" smtClean="0"/>
              <a:t>have also been reported to be elevated in both the brain tissue and serum .</a:t>
            </a:r>
            <a:endParaRPr lang="en-IN" sz="2400" b="1" i="1" dirty="0" smtClean="0"/>
          </a:p>
          <a:p>
            <a:r>
              <a:rPr lang="en-IN" sz="2400" b="1" i="1" dirty="0" smtClean="0">
                <a:solidFill>
                  <a:srgbClr val="C00000"/>
                </a:solidFill>
              </a:rPr>
              <a:t>Maternal factors-</a:t>
            </a:r>
            <a:r>
              <a:rPr lang="en-IN" sz="2400" b="1" i="1" dirty="0" smtClean="0"/>
              <a:t>- </a:t>
            </a:r>
            <a:r>
              <a:rPr lang="en-IN" sz="2400" dirty="0" smtClean="0"/>
              <a:t>maternal autoimmune factors, transfer of maternal antibodies during early development could interact with </a:t>
            </a:r>
            <a:r>
              <a:rPr lang="en-IN" sz="2400" dirty="0" err="1" smtClean="0"/>
              <a:t>fetal</a:t>
            </a:r>
            <a:r>
              <a:rPr lang="en-IN" sz="2400" dirty="0" smtClean="0"/>
              <a:t> CNS proteins .</a:t>
            </a:r>
            <a:endParaRPr lang="en-IN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68350"/>
            <a:ext cx="8101042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501122" cy="4810140"/>
          </a:xfrm>
        </p:spPr>
        <p:txBody>
          <a:bodyPr/>
          <a:lstStyle/>
          <a:p>
            <a:r>
              <a:rPr lang="en-IN" sz="2400" dirty="0" smtClean="0"/>
              <a:t>30–70% of autistic patients have circulating anti-brain </a:t>
            </a:r>
            <a:r>
              <a:rPr lang="en-IN" sz="2400" dirty="0" err="1" smtClean="0"/>
              <a:t>autoantibodies</a:t>
            </a:r>
            <a:endParaRPr lang="en-IN" sz="2400" dirty="0" smtClean="0"/>
          </a:p>
          <a:p>
            <a:r>
              <a:rPr lang="en-IN" sz="2400" b="1" dirty="0" smtClean="0"/>
              <a:t>Antibodies </a:t>
            </a:r>
            <a:r>
              <a:rPr lang="en-IN" sz="2400" dirty="0" smtClean="0"/>
              <a:t>to </a:t>
            </a:r>
            <a:r>
              <a:rPr lang="en-IN" sz="2400" dirty="0" err="1" smtClean="0"/>
              <a:t>neruon</a:t>
            </a:r>
            <a:r>
              <a:rPr lang="en-IN" sz="2400" dirty="0" smtClean="0"/>
              <a:t>-axon filament proteins (NAFP), </a:t>
            </a:r>
            <a:r>
              <a:rPr lang="en-IN" sz="2400" dirty="0" err="1" smtClean="0"/>
              <a:t>cerebellar</a:t>
            </a:r>
            <a:r>
              <a:rPr lang="en-IN" sz="2400" dirty="0" smtClean="0"/>
              <a:t>  </a:t>
            </a:r>
            <a:r>
              <a:rPr lang="en-IN" sz="2400" dirty="0" err="1" smtClean="0"/>
              <a:t>neurofillaments</a:t>
            </a:r>
            <a:r>
              <a:rPr lang="en-IN" sz="2400" dirty="0" smtClean="0"/>
              <a:t> , myelin basic protein (MBP) , caudate nucleus ,serotonin receptor , brain endothelial cells , brain tissue (unknown antigens) .</a:t>
            </a:r>
          </a:p>
          <a:p>
            <a:r>
              <a:rPr lang="en-IN" sz="2400" dirty="0" smtClean="0"/>
              <a:t>Family  history of autoimmune disorders is more common among children with autism than healthy control children .</a:t>
            </a:r>
          </a:p>
          <a:p>
            <a:r>
              <a:rPr lang="en-IN" sz="2400" dirty="0" smtClean="0"/>
              <a:t>Autoimmune </a:t>
            </a:r>
            <a:r>
              <a:rPr lang="en-IN" sz="2400" dirty="0" err="1" smtClean="0"/>
              <a:t>enteropathies</a:t>
            </a:r>
            <a:r>
              <a:rPr lang="en-IN" sz="2400" dirty="0" smtClean="0"/>
              <a:t> with specific antibodies targeted to gut epithelial cells in ASD .</a:t>
            </a:r>
          </a:p>
          <a:p>
            <a:endParaRPr lang="en-IN" sz="2400" dirty="0" smtClean="0"/>
          </a:p>
          <a:p>
            <a:pPr>
              <a:buNone/>
            </a:pPr>
            <a:r>
              <a:rPr lang="en-I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Is autism an autoimmune </a:t>
            </a:r>
            <a:r>
              <a:rPr lang="en-IN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disease?</a:t>
            </a:r>
            <a:r>
              <a:rPr lang="en-IN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Paul</a:t>
            </a:r>
            <a:r>
              <a:rPr lang="en-I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 </a:t>
            </a:r>
            <a:r>
              <a:rPr lang="en-IN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Ashwood</a:t>
            </a:r>
            <a:r>
              <a:rPr lang="en-I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I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Judy Van de Water</a:t>
            </a:r>
            <a:r>
              <a:rPr lang="en-I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I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Go to Autoimmunity Reviews on SciVerse ScienceDirect"/>
              </a:rPr>
              <a:t>  Autoimmunity Reviews</a:t>
            </a:r>
            <a:r>
              <a:rPr lang="en-I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Go to table of contents for this volume/issue"/>
              </a:rPr>
              <a:t>Volume 3, Issues 7–8</a:t>
            </a:r>
            <a:r>
              <a:rPr lang="en-IN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November 2004, Pages 557–562</a:t>
            </a:r>
          </a:p>
          <a:p>
            <a:endParaRPr lang="en-IN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IN" sz="1400" dirty="0"/>
          </a:p>
        </p:txBody>
      </p:sp>
      <p:sp>
        <p:nvSpPr>
          <p:cNvPr id="4" name="Rectangle 3"/>
          <p:cNvSpPr/>
          <p:nvPr/>
        </p:nvSpPr>
        <p:spPr>
          <a:xfrm>
            <a:off x="1643042" y="571481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Autoimmunity in ASD</a:t>
            </a:r>
            <a:endParaRPr lang="en-I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 The role of </a:t>
            </a:r>
            <a:r>
              <a:rPr lang="en-IN" sz="3200" dirty="0" err="1" smtClean="0"/>
              <a:t>xenobiotics</a:t>
            </a:r>
            <a:r>
              <a:rPr lang="en-IN" sz="3200" dirty="0" smtClean="0"/>
              <a:t> in autism</a:t>
            </a:r>
            <a:r>
              <a:rPr lang="en-IN" sz="2400" dirty="0" smtClean="0"/>
              <a:t/>
            </a:r>
            <a:br>
              <a:rPr lang="en-IN" sz="2400" dirty="0" smtClean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Direct or indirect effects on the immune system and/or the developing CNS</a:t>
            </a:r>
          </a:p>
          <a:p>
            <a:r>
              <a:rPr lang="en-IN" sz="2400" dirty="0" smtClean="0"/>
              <a:t>Vaccines (mercury-containing </a:t>
            </a:r>
            <a:r>
              <a:rPr lang="en-IN" sz="2400" dirty="0" err="1" smtClean="0"/>
              <a:t>Thimerosal</a:t>
            </a:r>
            <a:r>
              <a:rPr lang="en-IN" sz="2400" dirty="0" smtClean="0"/>
              <a:t>  --proved </a:t>
            </a:r>
            <a:r>
              <a:rPr lang="en-IN" sz="2400" dirty="0" err="1" smtClean="0"/>
              <a:t>unassociated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Heavy metals --- lead and mercury </a:t>
            </a:r>
            <a:endParaRPr lang="en-IN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0579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15304" cy="1214446"/>
          </a:xfrm>
        </p:spPr>
        <p:txBody>
          <a:bodyPr/>
          <a:lstStyle/>
          <a:p>
            <a:r>
              <a:rPr lang="en-IN" sz="3200" dirty="0" smtClean="0"/>
              <a:t>From DNA to </a:t>
            </a:r>
            <a:r>
              <a:rPr lang="en-IN" sz="3200" dirty="0" err="1" smtClean="0"/>
              <a:t>Behavior</a:t>
            </a:r>
            <a:r>
              <a:rPr lang="en-IN" sz="3200" dirty="0" smtClean="0"/>
              <a:t>: A Connected Sequence of Mechanisms</a:t>
            </a:r>
            <a:endParaRPr lang="en-IN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29604" cy="459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The clinical onset of autism appears to be preceded by two phases of brain growth abnormalities:</a:t>
            </a:r>
          </a:p>
          <a:p>
            <a:r>
              <a:rPr lang="en-IN" sz="2400" dirty="0" smtClean="0"/>
              <a:t>Reduced head size at birth,</a:t>
            </a:r>
          </a:p>
          <a:p>
            <a:r>
              <a:rPr lang="en-IN" sz="2400" dirty="0" smtClean="0"/>
              <a:t>Sudden and excessive increase between 1–2 months and 6–14 months of age</a:t>
            </a:r>
          </a:p>
          <a:p>
            <a:r>
              <a:rPr lang="en-IN" sz="2400" dirty="0" smtClean="0"/>
              <a:t>Brain overgrowth  --frontal lobe, cerebellum and limbic structures  between 2 and 4 years of age,</a:t>
            </a:r>
          </a:p>
          <a:p>
            <a:r>
              <a:rPr lang="en-IN" sz="2400" dirty="0" smtClean="0"/>
              <a:t>Followed by abnormal slowness in brain growth</a:t>
            </a:r>
            <a:endParaRPr lang="en-IN" sz="24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01056" cy="785818"/>
          </a:xfrm>
        </p:spPr>
        <p:txBody>
          <a:bodyPr/>
          <a:lstStyle/>
          <a:p>
            <a:r>
              <a:rPr lang="en-US" sz="3200" dirty="0" smtClean="0"/>
              <a:t>NEUROPATHOLOGY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029604" cy="4810140"/>
          </a:xfrm>
        </p:spPr>
        <p:txBody>
          <a:bodyPr/>
          <a:lstStyle/>
          <a:p>
            <a:r>
              <a:rPr lang="en-IN" sz="2400" dirty="0" err="1" smtClean="0"/>
              <a:t>Cytoarchitectural</a:t>
            </a:r>
            <a:r>
              <a:rPr lang="en-IN" sz="2400" dirty="0" smtClean="0"/>
              <a:t>  organizational abnormalities  </a:t>
            </a:r>
          </a:p>
          <a:p>
            <a:r>
              <a:rPr lang="en-IN" sz="2400" dirty="0" smtClean="0"/>
              <a:t>unusual laminar </a:t>
            </a:r>
            <a:r>
              <a:rPr lang="en-IN" sz="2400" dirty="0" err="1" smtClean="0"/>
              <a:t>cytoarchitecture</a:t>
            </a:r>
            <a:r>
              <a:rPr lang="en-IN" sz="2400" dirty="0" smtClean="0"/>
              <a:t> with packed small neurons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3  different types of pathological abnormalities </a:t>
            </a:r>
          </a:p>
          <a:p>
            <a:r>
              <a:rPr lang="en-IN" sz="2400" dirty="0" smtClean="0"/>
              <a:t>(</a:t>
            </a:r>
            <a:r>
              <a:rPr lang="en-IN" sz="2400" dirty="0" err="1" smtClean="0"/>
              <a:t>i</a:t>
            </a:r>
            <a:r>
              <a:rPr lang="en-IN" sz="2400" dirty="0" smtClean="0"/>
              <a:t>) a curtailment of the normal development of neurons in the forebrain limbic system, </a:t>
            </a:r>
          </a:p>
          <a:p>
            <a:r>
              <a:rPr lang="en-IN" sz="2400" dirty="0" smtClean="0"/>
              <a:t>(ii) an apparent decrease in the </a:t>
            </a:r>
            <a:r>
              <a:rPr lang="en-IN" sz="2400" dirty="0" err="1" smtClean="0"/>
              <a:t>cerebellar</a:t>
            </a:r>
            <a:r>
              <a:rPr lang="en-IN" sz="2400" dirty="0" smtClean="0"/>
              <a:t> Purkinje cell population,  </a:t>
            </a:r>
          </a:p>
          <a:p>
            <a:r>
              <a:rPr lang="en-IN" sz="2400" dirty="0" smtClean="0"/>
              <a:t>(iii) age-related changes in neuronal size and number in the nucleus of the diagonal band of </a:t>
            </a:r>
            <a:r>
              <a:rPr lang="en-IN" sz="2400" dirty="0" err="1" smtClean="0"/>
              <a:t>Broca</a:t>
            </a:r>
            <a:r>
              <a:rPr lang="en-IN" sz="2400" dirty="0" smtClean="0"/>
              <a:t>, the </a:t>
            </a:r>
            <a:r>
              <a:rPr lang="en-IN" sz="2400" dirty="0" err="1" smtClean="0"/>
              <a:t>cerebellar</a:t>
            </a:r>
            <a:r>
              <a:rPr lang="en-IN" sz="2400" dirty="0" smtClean="0"/>
              <a:t> nuclei and the inferior olive.</a:t>
            </a:r>
            <a:endParaRPr lang="en-IN"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IN" sz="2000" dirty="0" smtClean="0"/>
              <a:t>‘Neural systems’  condition  , abnormalities in spatially distributed, large-scale cortical networks .</a:t>
            </a:r>
          </a:p>
          <a:p>
            <a:r>
              <a:rPr lang="en-IN" sz="2000" dirty="0" smtClean="0"/>
              <a:t>‘</a:t>
            </a:r>
            <a:r>
              <a:rPr lang="en-IN" sz="2000" dirty="0" smtClean="0">
                <a:solidFill>
                  <a:srgbClr val="FF0000"/>
                </a:solidFill>
              </a:rPr>
              <a:t>developmental disconnection syndrome</a:t>
            </a:r>
            <a:r>
              <a:rPr lang="en-IN" sz="2000" dirty="0" smtClean="0"/>
              <a:t>.</a:t>
            </a:r>
            <a:endParaRPr lang="en-IN" sz="2000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"/>
            <a:ext cx="8501122" cy="464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600976" cy="44607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7815290" cy="4595826"/>
          </a:xfrm>
        </p:spPr>
        <p:txBody>
          <a:bodyPr/>
          <a:lstStyle/>
          <a:p>
            <a:r>
              <a:rPr lang="en-IN" sz="2400" dirty="0" smtClean="0"/>
              <a:t>Increased total GM brain volume is predictive of greater ASD severity .</a:t>
            </a:r>
          </a:p>
          <a:p>
            <a:r>
              <a:rPr lang="en-IN" sz="2400" dirty="0" smtClean="0"/>
              <a:t>GM thinning in  mirror neuron system (pre-post central </a:t>
            </a:r>
            <a:r>
              <a:rPr lang="en-IN" sz="2400" dirty="0" err="1" smtClean="0"/>
              <a:t>gyri</a:t>
            </a:r>
            <a:r>
              <a:rPr lang="en-IN" sz="2400" dirty="0" smtClean="0"/>
              <a:t>, inferior frontal </a:t>
            </a:r>
            <a:r>
              <a:rPr lang="en-IN" sz="2400" dirty="0" err="1" smtClean="0"/>
              <a:t>gyrus</a:t>
            </a:r>
            <a:r>
              <a:rPr lang="en-IN" sz="2400" dirty="0" smtClean="0"/>
              <a:t>, medial frontal </a:t>
            </a:r>
            <a:r>
              <a:rPr lang="en-IN" sz="2400" dirty="0" err="1" smtClean="0"/>
              <a:t>gyrus</a:t>
            </a:r>
            <a:r>
              <a:rPr lang="en-IN" sz="2400" dirty="0" smtClean="0"/>
              <a:t>, middle temporal </a:t>
            </a:r>
            <a:r>
              <a:rPr lang="en-IN" sz="2400" dirty="0" err="1" smtClean="0"/>
              <a:t>gyrus</a:t>
            </a:r>
            <a:r>
              <a:rPr lang="en-IN" sz="2400" dirty="0" smtClean="0"/>
              <a:t>) has been correlated with social and communication deficits .</a:t>
            </a:r>
          </a:p>
          <a:p>
            <a:r>
              <a:rPr lang="en-IN" sz="2400" dirty="0" smtClean="0"/>
              <a:t>HFA patients have significantly smaller GM volumes in the </a:t>
            </a:r>
            <a:r>
              <a:rPr lang="en-IN" sz="2400" dirty="0" err="1" smtClean="0"/>
              <a:t>subcortical</a:t>
            </a:r>
            <a:r>
              <a:rPr lang="en-IN" sz="2400" dirty="0" smtClean="0"/>
              <a:t>, posterior </a:t>
            </a:r>
            <a:r>
              <a:rPr lang="en-IN" sz="2400" dirty="0" err="1" smtClean="0"/>
              <a:t>cingulate</a:t>
            </a:r>
            <a:r>
              <a:rPr lang="en-IN" sz="2400" dirty="0" smtClean="0"/>
              <a:t>  and </a:t>
            </a:r>
            <a:r>
              <a:rPr lang="en-IN" sz="2400" dirty="0" err="1" smtClean="0"/>
              <a:t>precuneus</a:t>
            </a:r>
            <a:r>
              <a:rPr lang="en-IN" sz="2400" dirty="0" smtClean="0"/>
              <a:t> regions .</a:t>
            </a:r>
            <a:endParaRPr lang="en-IN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7929618" cy="4167198"/>
          </a:xfrm>
        </p:spPr>
        <p:txBody>
          <a:bodyPr/>
          <a:lstStyle/>
          <a:p>
            <a:r>
              <a:rPr lang="en-IN" sz="2800" dirty="0" smtClean="0"/>
              <a:t>Many myths and misconceptions                       about autism still prevail.</a:t>
            </a:r>
          </a:p>
          <a:p>
            <a:r>
              <a:rPr lang="en-IN" sz="2800" dirty="0" smtClean="0"/>
              <a:t>In many countries of the world, most of the public—as well as many professionals—are still unaware of</a:t>
            </a:r>
          </a:p>
          <a:p>
            <a:r>
              <a:rPr lang="en-IN" sz="2800" dirty="0" smtClean="0"/>
              <a:t> </a:t>
            </a:r>
            <a:r>
              <a:rPr lang="en-IN" sz="2800" dirty="0" smtClean="0">
                <a:solidFill>
                  <a:srgbClr val="FF0000"/>
                </a:solidFill>
              </a:rPr>
              <a:t>how it affects people</a:t>
            </a:r>
            <a:r>
              <a:rPr lang="en-IN" sz="2800" dirty="0" smtClean="0"/>
              <a:t>,</a:t>
            </a:r>
          </a:p>
          <a:p>
            <a:r>
              <a:rPr lang="en-IN" sz="2800" dirty="0" smtClean="0"/>
              <a:t> </a:t>
            </a:r>
            <a:r>
              <a:rPr lang="en-IN" sz="2800" dirty="0" smtClean="0">
                <a:solidFill>
                  <a:srgbClr val="FF0000"/>
                </a:solidFill>
              </a:rPr>
              <a:t>how to best work with individuals with autism</a:t>
            </a:r>
            <a:r>
              <a:rPr lang="en-IN" sz="2800" dirty="0" smtClean="0"/>
              <a:t>.</a:t>
            </a:r>
          </a:p>
          <a:p>
            <a:r>
              <a:rPr lang="en-IN" sz="2800" dirty="0" smtClean="0"/>
              <a:t> Including  those in the  medical, educational, and vocational fields.</a:t>
            </a:r>
            <a:endParaRPr lang="en-IN" sz="2800" dirty="0"/>
          </a:p>
        </p:txBody>
      </p:sp>
      <p:pic>
        <p:nvPicPr>
          <p:cNvPr id="1026" name="Picture 2" descr="C:\Users\Radhamani\Documents\autism photos\autism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0"/>
            <a:ext cx="2786050" cy="280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86742" cy="107157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CLINICAL FEATURES </a:t>
            </a:r>
            <a:endParaRPr lang="en-IN" sz="40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Radhamani\Documents\autism photos\autism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105064"/>
            <a:ext cx="7643866" cy="5395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958166" cy="1160452"/>
          </a:xfrm>
        </p:spPr>
        <p:txBody>
          <a:bodyPr/>
          <a:lstStyle/>
          <a:p>
            <a:r>
              <a:rPr lang="en-IN" sz="2800" dirty="0" smtClean="0"/>
              <a:t>Features and sample behaviours required</a:t>
            </a:r>
            <a:br>
              <a:rPr lang="en-IN" sz="2800" dirty="0" smtClean="0"/>
            </a:br>
            <a:r>
              <a:rPr lang="en-IN" sz="2800" dirty="0" smtClean="0"/>
              <a:t>for diagnosis of autism</a:t>
            </a:r>
            <a:r>
              <a:rPr lang="en-IN" sz="2400" dirty="0" smtClean="0"/>
              <a:t/>
            </a:r>
            <a:br>
              <a:rPr lang="en-IN" sz="2400" dirty="0" smtClean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358246" cy="4857784"/>
          </a:xfrm>
        </p:spPr>
        <p:txBody>
          <a:bodyPr/>
          <a:lstStyle/>
          <a:p>
            <a:r>
              <a:rPr lang="en-IN" sz="2400" dirty="0" smtClean="0">
                <a:solidFill>
                  <a:srgbClr val="FF0000"/>
                </a:solidFill>
              </a:rPr>
              <a:t>Qualitative impairment in social interaction</a:t>
            </a:r>
          </a:p>
          <a:p>
            <a:r>
              <a:rPr lang="en-IN" sz="2400" dirty="0" smtClean="0"/>
              <a:t>Impaired eye gaze</a:t>
            </a:r>
          </a:p>
          <a:p>
            <a:r>
              <a:rPr lang="en-IN" sz="2400" dirty="0" smtClean="0"/>
              <a:t>Lack of social reciprocity</a:t>
            </a:r>
          </a:p>
          <a:p>
            <a:r>
              <a:rPr lang="en-IN" sz="2400" dirty="0" smtClean="0"/>
              <a:t>Poor or absent joint attention</a:t>
            </a:r>
          </a:p>
          <a:p>
            <a:r>
              <a:rPr lang="en-IN" sz="2400" dirty="0" smtClean="0"/>
              <a:t>Limited or absent peer relationships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Qualitative impairments in communication</a:t>
            </a:r>
          </a:p>
          <a:p>
            <a:r>
              <a:rPr lang="en-IN" sz="2400" dirty="0" smtClean="0"/>
              <a:t>No language (no alternative compensatory means used to communicate)</a:t>
            </a:r>
          </a:p>
          <a:p>
            <a:r>
              <a:rPr lang="en-IN" sz="2400" dirty="0" smtClean="0"/>
              <a:t>If language spoken, involves echolalia, difficulties in pragmatic language</a:t>
            </a:r>
          </a:p>
          <a:p>
            <a:r>
              <a:rPr lang="en-IN" sz="2400" dirty="0" smtClean="0"/>
              <a:t>Lack of appropriate imaginative play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dirty="0" smtClean="0"/>
              <a:t>Features and sample behaviours required</a:t>
            </a:r>
            <a:br>
              <a:rPr lang="en-IN" sz="2400" dirty="0" smtClean="0"/>
            </a:br>
            <a:r>
              <a:rPr lang="en-IN" sz="2400" dirty="0" smtClean="0"/>
              <a:t>for diagnosis of autism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>
                <a:solidFill>
                  <a:srgbClr val="FF0000"/>
                </a:solidFill>
              </a:rPr>
              <a:t>Restricted patterns of behaviour, interests</a:t>
            </a:r>
          </a:p>
          <a:p>
            <a:r>
              <a:rPr lang="en-IN" sz="2400" dirty="0" smtClean="0"/>
              <a:t>Abnormal preoccupations, interests, and activities</a:t>
            </a:r>
          </a:p>
          <a:p>
            <a:r>
              <a:rPr lang="en-IN" sz="2400" dirty="0" smtClean="0"/>
              <a:t>Difficulties with change</a:t>
            </a:r>
          </a:p>
          <a:p>
            <a:r>
              <a:rPr lang="en-IN" sz="2400" dirty="0" smtClean="0"/>
              <a:t>Stereotyped mannerisms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Onset before age 3 years</a:t>
            </a:r>
          </a:p>
          <a:p>
            <a:r>
              <a:rPr lang="en-IN" sz="2400" dirty="0" smtClean="0"/>
              <a:t>Problems in social interaction, communication or play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004"/>
            <a:ext cx="9144000" cy="670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The clinical picture is affected by the individual’s level of ability, and the number and type of additional features or other disorders. </a:t>
            </a:r>
          </a:p>
          <a:p>
            <a:r>
              <a:rPr lang="en-IN" sz="2800" dirty="0" smtClean="0"/>
              <a:t>Age, sex, personality, and temperament </a:t>
            </a:r>
          </a:p>
          <a:p>
            <a:r>
              <a:rPr lang="en-IN" sz="2800" dirty="0" smtClean="0"/>
              <a:t>Social and physical environment,  </a:t>
            </a:r>
          </a:p>
          <a:p>
            <a:r>
              <a:rPr lang="en-IN" sz="2800" dirty="0" smtClean="0"/>
              <a:t>Educational, psychological, and medical interventions  </a:t>
            </a:r>
            <a:endParaRPr lang="en-IN" sz="28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815290" cy="588948"/>
          </a:xfrm>
        </p:spPr>
        <p:txBody>
          <a:bodyPr/>
          <a:lstStyle/>
          <a:p>
            <a:r>
              <a:rPr lang="en-IN" sz="3200" dirty="0" smtClean="0">
                <a:solidFill>
                  <a:srgbClr val="FF0000"/>
                </a:solidFill>
              </a:rPr>
              <a:t>Very early indicators </a:t>
            </a:r>
            <a:r>
              <a:rPr lang="en-IN" sz="3200" dirty="0" smtClean="0"/>
              <a:t>that require evaluation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143932" cy="4857784"/>
          </a:xfrm>
        </p:spPr>
        <p:txBody>
          <a:bodyPr/>
          <a:lstStyle/>
          <a:p>
            <a:r>
              <a:rPr lang="en-IN" dirty="0" smtClean="0"/>
              <a:t>No babbling or pointing by age 1</a:t>
            </a:r>
          </a:p>
          <a:p>
            <a:r>
              <a:rPr lang="en-IN" dirty="0" smtClean="0"/>
              <a:t>No single words by 16 months or two-word phrases by age 2</a:t>
            </a:r>
          </a:p>
          <a:p>
            <a:r>
              <a:rPr lang="en-IN" dirty="0" smtClean="0"/>
              <a:t>No response to name</a:t>
            </a:r>
          </a:p>
          <a:p>
            <a:r>
              <a:rPr lang="en-IN" dirty="0" smtClean="0"/>
              <a:t>Loss of language or social skills</a:t>
            </a:r>
          </a:p>
          <a:p>
            <a:r>
              <a:rPr lang="en-IN" dirty="0" smtClean="0"/>
              <a:t>Poor eye contact</a:t>
            </a:r>
          </a:p>
          <a:p>
            <a:r>
              <a:rPr lang="en-IN" dirty="0" smtClean="0"/>
              <a:t>Excessive lining up of toys or objects</a:t>
            </a:r>
          </a:p>
          <a:p>
            <a:r>
              <a:rPr lang="en-IN" dirty="0" smtClean="0"/>
              <a:t>No smiling or social responsiveness.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6958034" cy="785818"/>
          </a:xfrm>
        </p:spPr>
        <p:txBody>
          <a:bodyPr/>
          <a:lstStyle/>
          <a:p>
            <a:r>
              <a:rPr lang="en-IN" dirty="0" smtClean="0"/>
              <a:t>Later indicators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5500726"/>
          </a:xfrm>
        </p:spPr>
        <p:txBody>
          <a:bodyPr/>
          <a:lstStyle/>
          <a:p>
            <a:r>
              <a:rPr lang="en-IN" sz="2800" dirty="0" smtClean="0"/>
              <a:t>Impaired ability to make friends with peers</a:t>
            </a:r>
          </a:p>
          <a:p>
            <a:r>
              <a:rPr lang="en-IN" sz="2800" dirty="0" smtClean="0"/>
              <a:t>Impaired ability to initiate or sustain a conversation with others</a:t>
            </a:r>
          </a:p>
          <a:p>
            <a:r>
              <a:rPr lang="en-IN" sz="2800" dirty="0" smtClean="0"/>
              <a:t>Absence or impairment of imaginative and social play</a:t>
            </a:r>
          </a:p>
          <a:p>
            <a:r>
              <a:rPr lang="en-IN" sz="2800" dirty="0" smtClean="0"/>
              <a:t>Stereotyped, repetitive, or unusual use of language</a:t>
            </a:r>
          </a:p>
          <a:p>
            <a:r>
              <a:rPr lang="en-IN" sz="2800" dirty="0" smtClean="0"/>
              <a:t>Restricted patterns of interest that are abnormal in intensity or focus</a:t>
            </a:r>
          </a:p>
          <a:p>
            <a:r>
              <a:rPr lang="en-IN" sz="2800" dirty="0" smtClean="0"/>
              <a:t>Preoccupation with certain objects or subjects</a:t>
            </a:r>
          </a:p>
          <a:p>
            <a:r>
              <a:rPr lang="en-IN" sz="2800" dirty="0" smtClean="0"/>
              <a:t>Inflexible adherence to specific routines or rituals.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772400" cy="517510"/>
          </a:xfrm>
        </p:spPr>
        <p:txBody>
          <a:bodyPr/>
          <a:lstStyle/>
          <a:p>
            <a:r>
              <a:rPr lang="en-US" sz="3600" b="1" dirty="0" smtClean="0"/>
              <a:t>LANGUAGE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15370" cy="4953016"/>
          </a:xfrm>
        </p:spPr>
        <p:txBody>
          <a:bodyPr/>
          <a:lstStyle/>
          <a:p>
            <a:r>
              <a:rPr lang="en-IN" sz="2400" dirty="0" smtClean="0"/>
              <a:t>Delays in the development of language are the </a:t>
            </a:r>
            <a:r>
              <a:rPr lang="en-IN" sz="2400" dirty="0" smtClean="0">
                <a:solidFill>
                  <a:srgbClr val="C00000"/>
                </a:solidFill>
              </a:rPr>
              <a:t>most common presenting complaint .</a:t>
            </a:r>
          </a:p>
          <a:p>
            <a:r>
              <a:rPr lang="en-IN" sz="2400" dirty="0" smtClean="0"/>
              <a:t>Many children with autism </a:t>
            </a:r>
            <a:r>
              <a:rPr lang="en-IN" sz="2400" dirty="0" smtClean="0">
                <a:solidFill>
                  <a:srgbClr val="C00000"/>
                </a:solidFill>
              </a:rPr>
              <a:t>never speak </a:t>
            </a:r>
            <a:r>
              <a:rPr lang="en-IN" sz="2400" dirty="0" smtClean="0"/>
              <a:t>at all .</a:t>
            </a:r>
          </a:p>
          <a:p>
            <a:r>
              <a:rPr lang="en-AU" sz="2400" dirty="0" smtClean="0">
                <a:solidFill>
                  <a:srgbClr val="FF0000"/>
                </a:solidFill>
              </a:rPr>
              <a:t>Expressive language disorder-</a:t>
            </a:r>
            <a:r>
              <a:rPr lang="en-AU" sz="2400" dirty="0" smtClean="0"/>
              <a:t>-no speech or </a:t>
            </a:r>
            <a:r>
              <a:rPr lang="en-AU" sz="2400" dirty="0" smtClean="0">
                <a:solidFill>
                  <a:srgbClr val="7030A0"/>
                </a:solidFill>
              </a:rPr>
              <a:t>absence of communicative speech</a:t>
            </a:r>
            <a:r>
              <a:rPr lang="en-AU" sz="2400" dirty="0" smtClean="0"/>
              <a:t> ,nonverbal communication at a higher level than verbal , pulling others by the hand and leading to what wants</a:t>
            </a:r>
          </a:p>
          <a:p>
            <a:r>
              <a:rPr lang="en-AU" sz="2400" dirty="0" smtClean="0">
                <a:solidFill>
                  <a:srgbClr val="7030A0"/>
                </a:solidFill>
              </a:rPr>
              <a:t>limited reciprocal conversational speech </a:t>
            </a:r>
            <a:r>
              <a:rPr lang="en-AU" sz="2400" dirty="0" smtClean="0"/>
              <a:t>, self-directed verbalizations, or speaking on topics of interest to self</a:t>
            </a:r>
            <a:endParaRPr lang="en-IN" sz="2400" dirty="0" smtClean="0"/>
          </a:p>
          <a:p>
            <a:r>
              <a:rPr lang="en-IN" sz="2400" dirty="0" smtClean="0"/>
              <a:t>Unusual intonation, </a:t>
            </a:r>
            <a:r>
              <a:rPr lang="en-AU" sz="2400" dirty="0" smtClean="0"/>
              <a:t>screeching, odd noises, repetitive vocalizations, echolalia, idiosyncratic jargon , </a:t>
            </a:r>
            <a:r>
              <a:rPr lang="en-IN" sz="2400" dirty="0" smtClean="0"/>
              <a:t>    and pronoun reversal 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71546"/>
            <a:ext cx="8215370" cy="5024454"/>
          </a:xfrm>
        </p:spPr>
        <p:txBody>
          <a:bodyPr/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Stereotyped movements </a:t>
            </a:r>
            <a:r>
              <a:rPr lang="en-IN" sz="2400" dirty="0" smtClean="0"/>
              <a:t>- more prominent after age 3 years </a:t>
            </a:r>
          </a:p>
          <a:p>
            <a:r>
              <a:rPr lang="en-IN" sz="2400" dirty="0" smtClean="0"/>
              <a:t>Hand flapping or finger flicking, </a:t>
            </a:r>
            <a:r>
              <a:rPr lang="en-AU" sz="2400" dirty="0" smtClean="0"/>
              <a:t>body tensing ,</a:t>
            </a:r>
            <a:r>
              <a:rPr lang="en-IN" sz="2400" dirty="0" smtClean="0"/>
              <a:t>body rocking, </a:t>
            </a:r>
            <a:r>
              <a:rPr lang="en-AU" sz="2400" dirty="0" smtClean="0"/>
              <a:t>teeth grinding or clenching ,hand or finger movements, facial grimacing, repetitive running, twirling, or jumping  </a:t>
            </a:r>
          </a:p>
          <a:p>
            <a:r>
              <a:rPr lang="en-AU" sz="2400" dirty="0" smtClean="0"/>
              <a:t>Stereotyped and repetitive play (e.g., spinning, flicking, throwing, lining up, sorting, opening and closing)</a:t>
            </a:r>
          </a:p>
          <a:p>
            <a:r>
              <a:rPr lang="en-AU" sz="2400" dirty="0" smtClean="0"/>
              <a:t>pacing, playing with saliva, picking at skin, hyperventilating </a:t>
            </a:r>
            <a:r>
              <a:rPr lang="en-IN" sz="2400" dirty="0" smtClean="0"/>
              <a:t> </a:t>
            </a:r>
            <a:endParaRPr lang="en-US" sz="2400" dirty="0" smtClean="0"/>
          </a:p>
          <a:p>
            <a:r>
              <a:rPr lang="en-IN" sz="2400" dirty="0" smtClean="0"/>
              <a:t>Unusual perceptual interests, such as examining objects out of the corner of the eye .   </a:t>
            </a:r>
          </a:p>
          <a:p>
            <a:endParaRPr lang="en-IN" sz="20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i="1" dirty="0" smtClean="0"/>
              <a:t>Mood Disturbance</a:t>
            </a:r>
            <a:r>
              <a:rPr lang="en-IN" sz="3200" b="1" i="1" dirty="0" smtClean="0"/>
              <a:t/>
            </a:r>
            <a:br>
              <a:rPr lang="en-IN" sz="3200" b="1" i="1" dirty="0" smtClean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err="1" smtClean="0"/>
              <a:t>Overreactivity</a:t>
            </a:r>
            <a:r>
              <a:rPr lang="en-AU" sz="2400" dirty="0" smtClean="0"/>
              <a:t>, irritability, agitation, tantrums, aggression, self-injurious behaviour </a:t>
            </a:r>
          </a:p>
          <a:p>
            <a:r>
              <a:rPr lang="en-AU" sz="2400" dirty="0" smtClean="0"/>
              <a:t>Emotional </a:t>
            </a:r>
            <a:r>
              <a:rPr lang="en-AU" sz="2400" dirty="0" err="1" smtClean="0"/>
              <a:t>lability</a:t>
            </a:r>
            <a:r>
              <a:rPr lang="en-AU" sz="2400" dirty="0" smtClean="0"/>
              <a:t> with mood changes sometimes internally triggered (e.g., laughing or becoming upset for no apparent reason)</a:t>
            </a:r>
            <a:endParaRPr lang="en-IN" sz="2400" dirty="0" smtClean="0"/>
          </a:p>
          <a:p>
            <a:r>
              <a:rPr lang="en-AU" sz="2400" dirty="0" smtClean="0"/>
              <a:t>Flat affect, unresponsive in some situations</a:t>
            </a:r>
            <a:endParaRPr lang="en-IN" sz="2400" dirty="0" smtClean="0"/>
          </a:p>
          <a:p>
            <a:r>
              <a:rPr lang="en-AU" sz="2400" dirty="0" smtClean="0"/>
              <a:t>Unusual fears (e.g., elevators, steps, toilets)</a:t>
            </a:r>
          </a:p>
          <a:p>
            <a:r>
              <a:rPr lang="en-AU" sz="2400" dirty="0" smtClean="0"/>
              <a:t>ADHD--</a:t>
            </a:r>
            <a:r>
              <a:rPr lang="en-IN" sz="2400" dirty="0" smtClean="0"/>
              <a:t> 29% of group with autism had ADHD  and 41% of children with ADHD met criteria  for autism.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315224" cy="874700"/>
          </a:xfrm>
        </p:spPr>
        <p:txBody>
          <a:bodyPr/>
          <a:lstStyle/>
          <a:p>
            <a:r>
              <a:rPr lang="en-US" sz="3600" b="1" dirty="0" smtClean="0"/>
              <a:t>History of autism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14488"/>
            <a:ext cx="8286808" cy="4857784"/>
          </a:xfrm>
        </p:spPr>
        <p:txBody>
          <a:bodyPr/>
          <a:lstStyle/>
          <a:p>
            <a:r>
              <a:rPr lang="en-IN" sz="2800" dirty="0" smtClean="0"/>
              <a:t>The disorder was first described in 1943 by Leo </a:t>
            </a:r>
            <a:r>
              <a:rPr lang="en-IN" sz="2800" dirty="0" err="1" smtClean="0"/>
              <a:t>Kanner</a:t>
            </a:r>
            <a:r>
              <a:rPr lang="en-IN" sz="2800" dirty="0" smtClean="0"/>
              <a:t>  Johns Hopkins Hospital in Baltimore, USA.</a:t>
            </a:r>
          </a:p>
          <a:p>
            <a:r>
              <a:rPr lang="en-IN" sz="2800" dirty="0" smtClean="0"/>
              <a:t>He described a pattern of behaviour , he called ‘early infantile  autism’.</a:t>
            </a:r>
          </a:p>
          <a:p>
            <a:r>
              <a:rPr lang="en-IN" sz="2800" dirty="0" smtClean="0"/>
              <a:t>Landmark paper  </a:t>
            </a:r>
            <a:r>
              <a:rPr lang="en-IN" sz="2800" dirty="0" smtClean="0">
                <a:solidFill>
                  <a:schemeClr val="tx2">
                    <a:lumMod val="50000"/>
                  </a:schemeClr>
                </a:solidFill>
              </a:rPr>
              <a:t>‘‘Autistic disturbances of affective content,’’ </a:t>
            </a:r>
            <a:r>
              <a:rPr lang="en-IN" sz="2800" dirty="0" smtClean="0"/>
              <a:t>Leo </a:t>
            </a:r>
            <a:r>
              <a:rPr lang="en-IN" sz="2800" dirty="0" err="1" smtClean="0"/>
              <a:t>Kanner</a:t>
            </a:r>
            <a:r>
              <a:rPr lang="en-IN" sz="2800" dirty="0" smtClean="0"/>
              <a:t> presented medical histories for 11 physically normal- looking children: eight boys and three girls.</a:t>
            </a:r>
          </a:p>
          <a:p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Sleep disorders– difficulty in sleep onset and waking times, frequent night waking, and fragmented sleep patterns, irregular sleep–wake cycle</a:t>
            </a:r>
          </a:p>
          <a:p>
            <a:r>
              <a:rPr lang="en-IN" sz="2400" dirty="0" smtClean="0"/>
              <a:t>Attachments to unusual objects, such as, string, metal toys </a:t>
            </a:r>
          </a:p>
          <a:p>
            <a:r>
              <a:rPr lang="en-IN" sz="2400" dirty="0" smtClean="0"/>
              <a:t>Preoccupied by non-functional features of play materials, such as taste or smell, or may involve them in stereotyped activities</a:t>
            </a:r>
          </a:p>
          <a:p>
            <a:r>
              <a:rPr lang="en-IN" sz="2400" dirty="0" smtClean="0"/>
              <a:t>Difficulties in development of symbolic-imaginative play</a:t>
            </a:r>
          </a:p>
          <a:p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Disordered sensory perceptions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  <a:buClr>
                <a:srgbClr val="66FF99"/>
              </a:buClr>
              <a:buSzPct val="85000"/>
              <a:buNone/>
            </a:pPr>
            <a:r>
              <a:rPr lang="en-US" sz="2400" dirty="0" smtClean="0"/>
              <a:t>&gt;&gt;unusually sensitive to loud noises.</a:t>
            </a:r>
          </a:p>
          <a:p>
            <a:pPr lvl="1">
              <a:lnSpc>
                <a:spcPct val="120000"/>
              </a:lnSpc>
              <a:buClr>
                <a:srgbClr val="66FF99"/>
              </a:buClr>
              <a:buSzPct val="85000"/>
              <a:buNone/>
            </a:pPr>
            <a:r>
              <a:rPr lang="en-US" sz="2400" dirty="0" smtClean="0"/>
              <a:t>&gt;&gt;Ordinary sights, smells, tastes and touches  -  painful.</a:t>
            </a:r>
          </a:p>
          <a:p>
            <a:pPr lvl="1">
              <a:lnSpc>
                <a:spcPct val="120000"/>
              </a:lnSpc>
              <a:buClr>
                <a:srgbClr val="66FF99"/>
              </a:buClr>
              <a:buSzPct val="85000"/>
              <a:buNone/>
            </a:pPr>
            <a:r>
              <a:rPr lang="en-US" sz="2400" dirty="0" smtClean="0"/>
              <a:t>&gt;&gt;Hearing may be hypersensitive .</a:t>
            </a:r>
          </a:p>
          <a:p>
            <a:pPr lvl="1">
              <a:lnSpc>
                <a:spcPct val="120000"/>
              </a:lnSpc>
              <a:buClr>
                <a:srgbClr val="66FF99"/>
              </a:buClr>
              <a:buSzPct val="85000"/>
              <a:buNone/>
            </a:pPr>
            <a:r>
              <a:rPr lang="en-US" sz="2400" dirty="0" smtClean="0"/>
              <a:t>&gt;&gt;Sense of smell may be highly sensitive</a:t>
            </a:r>
          </a:p>
          <a:p>
            <a:pPr lvl="1">
              <a:lnSpc>
                <a:spcPct val="120000"/>
              </a:lnSpc>
              <a:buClr>
                <a:srgbClr val="66FF99"/>
              </a:buClr>
              <a:buSzPct val="85000"/>
              <a:buNone/>
            </a:pPr>
            <a:r>
              <a:rPr lang="en-US" sz="2400" dirty="0" smtClean="0"/>
              <a:t>&gt;&gt;Hate to be cuddled or touched or hugged.</a:t>
            </a:r>
          </a:p>
          <a:p>
            <a:pPr lvl="1">
              <a:lnSpc>
                <a:spcPct val="120000"/>
              </a:lnSpc>
              <a:buClr>
                <a:srgbClr val="66FF99"/>
              </a:buClr>
              <a:buSzPct val="85000"/>
              <a:buNone/>
            </a:pPr>
            <a:r>
              <a:rPr lang="en-US" sz="2400" dirty="0" smtClean="0"/>
              <a:t>&gt;&gt;under react to pain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672414" cy="874700"/>
          </a:xfrm>
        </p:spPr>
        <p:txBody>
          <a:bodyPr/>
          <a:lstStyle/>
          <a:p>
            <a:r>
              <a:rPr lang="en-AU" sz="3200" dirty="0" smtClean="0"/>
              <a:t>Splinter skills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215370" cy="4452950"/>
          </a:xfrm>
        </p:spPr>
        <p:txBody>
          <a:bodyPr/>
          <a:lstStyle/>
          <a:p>
            <a:r>
              <a:rPr lang="en-AU" sz="2400" dirty="0" smtClean="0"/>
              <a:t>Specific abilities significantly above the child's mental age  </a:t>
            </a:r>
          </a:p>
          <a:p>
            <a:r>
              <a:rPr lang="en-AU" sz="2400" dirty="0" smtClean="0"/>
              <a:t>(1) </a:t>
            </a:r>
            <a:r>
              <a:rPr lang="en-AU" sz="2400" dirty="0" smtClean="0">
                <a:solidFill>
                  <a:srgbClr val="7030A0"/>
                </a:solidFill>
              </a:rPr>
              <a:t>Rote memory </a:t>
            </a:r>
            <a:r>
              <a:rPr lang="en-AU" sz="2400" dirty="0" smtClean="0"/>
              <a:t>(e.g., identification of numbers, letters, shapes, logos, and colours; singing or humming tunes; memorizing car routes; counting; saying the alphabet; reading; spelling; reciting segments from videos or books), </a:t>
            </a:r>
          </a:p>
          <a:p>
            <a:r>
              <a:rPr lang="en-AU" sz="2400" dirty="0" smtClean="0"/>
              <a:t>(2)  </a:t>
            </a:r>
            <a:r>
              <a:rPr lang="en-AU" sz="2400" dirty="0" smtClean="0">
                <a:solidFill>
                  <a:srgbClr val="7030A0"/>
                </a:solidFill>
              </a:rPr>
              <a:t>Visual, manipulative, or mechanical skills </a:t>
            </a:r>
            <a:r>
              <a:rPr lang="en-AU" sz="2400" dirty="0" smtClean="0"/>
              <a:t>(e.g., completing puzzles, matching shapes, using a computer or VCR), or</a:t>
            </a:r>
          </a:p>
          <a:p>
            <a:r>
              <a:rPr lang="en-AU" sz="2400" dirty="0" smtClean="0"/>
              <a:t> (3) </a:t>
            </a:r>
            <a:r>
              <a:rPr lang="en-AU" sz="2400" dirty="0" smtClean="0">
                <a:solidFill>
                  <a:srgbClr val="7030A0"/>
                </a:solidFill>
              </a:rPr>
              <a:t>Gross motor skills</a:t>
            </a:r>
            <a:endParaRPr lang="en-IN" sz="2400" dirty="0" smtClean="0">
              <a:solidFill>
                <a:srgbClr val="7030A0"/>
              </a:solidFill>
            </a:endParaRP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672414" cy="946138"/>
          </a:xfrm>
        </p:spPr>
        <p:txBody>
          <a:bodyPr/>
          <a:lstStyle/>
          <a:p>
            <a:r>
              <a:rPr lang="en-IN" sz="3600" b="1" dirty="0" smtClean="0"/>
              <a:t>Savant syndrome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Savant syndrome (SS)  is ‘‘characterized by remarkable islands  of mental ability in otherwise handicapped persons”. </a:t>
            </a:r>
          </a:p>
          <a:p>
            <a:r>
              <a:rPr lang="en-IN" sz="2400" dirty="0" smtClean="0"/>
              <a:t>Pitch discrimination ,Calendar calculation , superior visual abilities</a:t>
            </a:r>
          </a:p>
          <a:p>
            <a:pPr>
              <a:buNone/>
            </a:pPr>
            <a:r>
              <a:rPr lang="en-IN" sz="2400" dirty="0" smtClean="0"/>
              <a:t>              </a:t>
            </a:r>
            <a:r>
              <a:rPr lang="en-IN" sz="2400" b="1" dirty="0" smtClean="0">
                <a:solidFill>
                  <a:schemeClr val="bg2">
                    <a:lumMod val="50000"/>
                  </a:schemeClr>
                </a:solidFill>
              </a:rPr>
              <a:t>Mechanisms </a:t>
            </a:r>
          </a:p>
          <a:p>
            <a:r>
              <a:rPr lang="en-IN" sz="2400" dirty="0" smtClean="0"/>
              <a:t>Existing or dormant cognitive functions, such as memory</a:t>
            </a:r>
          </a:p>
          <a:p>
            <a:r>
              <a:rPr lang="en-IN" sz="2400" dirty="0" smtClean="0"/>
              <a:t>Paradoxical functional facilitation</a:t>
            </a:r>
          </a:p>
          <a:p>
            <a:r>
              <a:rPr lang="en-IN" sz="2400" dirty="0" smtClean="0"/>
              <a:t>Enhanced  local connectivity</a:t>
            </a:r>
            <a:endParaRPr lang="en-IN" sz="24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dirty="0" smtClean="0"/>
              <a:t>The autistic spectrum; Lorna Wing; The Centre for Social and Communication Disorders, Elliot  House,   UK;      </a:t>
            </a:r>
            <a:r>
              <a:rPr lang="en-IN" sz="2400" i="1" dirty="0" smtClean="0"/>
              <a:t>Lancet 1997; 350: 1761–66</a:t>
            </a:r>
            <a:r>
              <a:rPr lang="en-IN" sz="2400" dirty="0" smtClean="0"/>
              <a:t>;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>
                <a:solidFill>
                  <a:srgbClr val="0070C0"/>
                </a:solidFill>
              </a:rPr>
              <a:t>Simple system of </a:t>
            </a:r>
            <a:r>
              <a:rPr lang="en-IN" sz="2400" dirty="0" err="1" smtClean="0">
                <a:solidFill>
                  <a:srgbClr val="0070C0"/>
                </a:solidFill>
              </a:rPr>
              <a:t>subgrouping</a:t>
            </a:r>
            <a:r>
              <a:rPr lang="en-IN" sz="2400" dirty="0" smtClean="0">
                <a:solidFill>
                  <a:srgbClr val="0070C0"/>
                </a:solidFill>
              </a:rPr>
              <a:t> based solely on a description of </a:t>
            </a:r>
            <a:r>
              <a:rPr lang="en-IN" sz="2400" dirty="0" smtClean="0">
                <a:solidFill>
                  <a:srgbClr val="FF0000"/>
                </a:solidFill>
              </a:rPr>
              <a:t>the type of social impairment</a:t>
            </a:r>
          </a:p>
          <a:p>
            <a:r>
              <a:rPr lang="en-IN" sz="2400" dirty="0" smtClean="0"/>
              <a:t>Aloof group</a:t>
            </a:r>
          </a:p>
          <a:p>
            <a:r>
              <a:rPr lang="en-IN" sz="2400" dirty="0" smtClean="0"/>
              <a:t>Passive group</a:t>
            </a:r>
          </a:p>
          <a:p>
            <a:r>
              <a:rPr lang="en-IN" sz="2400" dirty="0" smtClean="0"/>
              <a:t>Active but odd group</a:t>
            </a:r>
          </a:p>
          <a:p>
            <a:r>
              <a:rPr lang="en-IN" sz="2400" dirty="0" smtClean="0"/>
              <a:t>Loners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072494" cy="642942"/>
          </a:xfrm>
        </p:spPr>
        <p:txBody>
          <a:bodyPr/>
          <a:lstStyle/>
          <a:p>
            <a:r>
              <a:rPr lang="en-IN" sz="3600" dirty="0" smtClean="0">
                <a:solidFill>
                  <a:srgbClr val="0070C0"/>
                </a:solidFill>
              </a:rPr>
              <a:t>1.Aloof group</a:t>
            </a: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101042" cy="4881578"/>
          </a:xfrm>
        </p:spPr>
        <p:txBody>
          <a:bodyPr/>
          <a:lstStyle/>
          <a:p>
            <a:r>
              <a:rPr lang="en-IN" sz="2400" dirty="0" smtClean="0"/>
              <a:t>Most easily recognised variant--appear aloof and indifferent to others, especially their age peers</a:t>
            </a:r>
          </a:p>
          <a:p>
            <a:r>
              <a:rPr lang="en-IN" sz="2400" dirty="0" smtClean="0"/>
              <a:t>Profoundly disabled and have little or no  speech and no skills in any area apart from gross motor function</a:t>
            </a:r>
          </a:p>
          <a:p>
            <a:r>
              <a:rPr lang="en-IN" sz="2400" dirty="0" smtClean="0"/>
              <a:t>Moderate or mild learning disabilities, with higher levels of skill in specific areas, especially </a:t>
            </a:r>
            <a:r>
              <a:rPr lang="en-IN" sz="2400" dirty="0" err="1" smtClean="0"/>
              <a:t>visuospatial</a:t>
            </a:r>
            <a:r>
              <a:rPr lang="en-IN" sz="2400" dirty="0" smtClean="0"/>
              <a:t> tasks or rote memory .</a:t>
            </a:r>
          </a:p>
          <a:p>
            <a:r>
              <a:rPr lang="en-IN" sz="2400" dirty="0" smtClean="0"/>
              <a:t>May have no speech or speech is delayed in onset and shows characteristic abnormalities including immediate echolalia (parrot-like copying of other people’s utterances) or delayed echolalia (repetition of words or phrases in a stereotyped way).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>
                <a:solidFill>
                  <a:srgbClr val="0070C0"/>
                </a:solidFill>
              </a:rPr>
              <a:t> 1.Aloof group</a:t>
            </a: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714488"/>
            <a:ext cx="7929618" cy="4500594"/>
          </a:xfrm>
        </p:spPr>
        <p:txBody>
          <a:bodyPr/>
          <a:lstStyle/>
          <a:p>
            <a:r>
              <a:rPr lang="en-IN" sz="2400" dirty="0" smtClean="0"/>
              <a:t>Eye contact is inappropriate for the social situation. Play is absent or limited</a:t>
            </a:r>
          </a:p>
          <a:p>
            <a:r>
              <a:rPr lang="en-IN" sz="2400" dirty="0" smtClean="0"/>
              <a:t>Repetitive routines, such as putting objects into long straight lines or patterns, insisting on following the same routes for journeys, and demanding a lengthy, unchanging bedtime routine .</a:t>
            </a:r>
          </a:p>
          <a:p>
            <a:r>
              <a:rPr lang="en-IN" sz="2400" dirty="0" smtClean="0"/>
              <a:t>Routines can come to dominate family life because the child has terrifying temper tantrums if any change is introduced 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172480" cy="5310206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rgbClr val="0070C0"/>
                </a:solidFill>
              </a:rPr>
              <a:t>                       1. Aloof group</a:t>
            </a:r>
          </a:p>
          <a:p>
            <a:pPr>
              <a:buNone/>
            </a:pPr>
            <a:r>
              <a:rPr lang="en-IN" sz="2400" dirty="0" smtClean="0"/>
              <a:t>            Other features include:</a:t>
            </a:r>
          </a:p>
          <a:p>
            <a:r>
              <a:rPr lang="en-IN" sz="2400" dirty="0" smtClean="0"/>
              <a:t>Unusual responses to sensory stimuli, especially over sensitivity to some sounds;</a:t>
            </a:r>
          </a:p>
          <a:p>
            <a:r>
              <a:rPr lang="en-IN" sz="2400" dirty="0" smtClean="0"/>
              <a:t>Disturbance of sleep pattern;</a:t>
            </a:r>
          </a:p>
          <a:p>
            <a:r>
              <a:rPr lang="en-IN" sz="2400" dirty="0" smtClean="0"/>
              <a:t>Refusal to eat all but a few items of food; </a:t>
            </a:r>
          </a:p>
          <a:p>
            <a:r>
              <a:rPr lang="en-IN" sz="2400" dirty="0" smtClean="0"/>
              <a:t>Odd posture;   odd gait, such as tiptoe walking; </a:t>
            </a:r>
          </a:p>
          <a:p>
            <a:r>
              <a:rPr lang="en-IN" sz="2400" dirty="0" smtClean="0"/>
              <a:t>Motor </a:t>
            </a:r>
            <a:r>
              <a:rPr lang="en-IN" sz="2400" dirty="0" err="1" smtClean="0"/>
              <a:t>stereotypies,such</a:t>
            </a:r>
            <a:r>
              <a:rPr lang="en-IN" sz="2400" dirty="0" smtClean="0"/>
              <a:t> as hand and arm flapping or twisting;</a:t>
            </a:r>
          </a:p>
          <a:p>
            <a:r>
              <a:rPr lang="en-IN" sz="2400" dirty="0" smtClean="0"/>
              <a:t>Poor attention span in general but with the ability to attend intensely to one or a few activities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0042"/>
            <a:ext cx="7743852" cy="785818"/>
          </a:xfrm>
        </p:spPr>
        <p:txBody>
          <a:bodyPr/>
          <a:lstStyle/>
          <a:p>
            <a:r>
              <a:rPr lang="en-IN" sz="3200" b="1" dirty="0" smtClean="0">
                <a:solidFill>
                  <a:srgbClr val="C00000"/>
                </a:solidFill>
              </a:rPr>
              <a:t>2.Passive group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4738702"/>
          </a:xfrm>
        </p:spPr>
        <p:txBody>
          <a:bodyPr/>
          <a:lstStyle/>
          <a:p>
            <a:r>
              <a:rPr lang="en-IN" sz="2400" dirty="0" smtClean="0"/>
              <a:t>Do not socially interact spontaneously but passively accept approaches from others. </a:t>
            </a:r>
          </a:p>
          <a:p>
            <a:r>
              <a:rPr lang="en-IN" sz="2400" dirty="0" smtClean="0"/>
              <a:t>They have the impairments of communication and imagination and additional features similar to the aloof group, but usually </a:t>
            </a:r>
            <a:r>
              <a:rPr lang="en-IN" sz="2400" dirty="0" smtClean="0">
                <a:solidFill>
                  <a:srgbClr val="C00000"/>
                </a:solidFill>
              </a:rPr>
              <a:t>in less florid form</a:t>
            </a:r>
          </a:p>
          <a:p>
            <a:r>
              <a:rPr lang="en-IN" sz="2400" dirty="0" smtClean="0"/>
              <a:t>Amenable in behaviour and less obviously upset at interference with their repetitive routines .</a:t>
            </a:r>
          </a:p>
          <a:p>
            <a:r>
              <a:rPr lang="en-IN" sz="2400" dirty="0" smtClean="0"/>
              <a:t>Some have ability in the average or high range and manage to survive mainstream school, at least in the primary years.</a:t>
            </a:r>
          </a:p>
          <a:p>
            <a:r>
              <a:rPr lang="en-IN" sz="2400" dirty="0" smtClean="0"/>
              <a:t>Problems with learning and with social interaction with age peers begin to emerge in secondary school.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315224" cy="874700"/>
          </a:xfrm>
        </p:spPr>
        <p:txBody>
          <a:bodyPr/>
          <a:lstStyle/>
          <a:p>
            <a:r>
              <a:rPr lang="en-IN" sz="3600" b="1" dirty="0" smtClean="0">
                <a:solidFill>
                  <a:srgbClr val="C00000"/>
                </a:solidFill>
                <a:latin typeface="+mn-lt"/>
              </a:rPr>
              <a:t>3.Active but odd group</a:t>
            </a:r>
            <a:endParaRPr lang="en-IN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7958166" cy="4310074"/>
          </a:xfrm>
        </p:spPr>
        <p:txBody>
          <a:bodyPr/>
          <a:lstStyle/>
          <a:p>
            <a:r>
              <a:rPr lang="en-IN" sz="2400" dirty="0" smtClean="0"/>
              <a:t>Children who make active social approaches that are naive, odd , inappropriate, and one-sided .</a:t>
            </a:r>
          </a:p>
          <a:p>
            <a:r>
              <a:rPr lang="en-IN" sz="2400" dirty="0" smtClean="0"/>
              <a:t>Speech is often fluent with good grammar and vocabulary but repetitive and not used for reciprocal conversation .</a:t>
            </a:r>
          </a:p>
          <a:p>
            <a:r>
              <a:rPr lang="en-IN" sz="2400" dirty="0" smtClean="0"/>
              <a:t>Play  is concerned only with one or a few themes and usually not shared with other children. </a:t>
            </a:r>
          </a:p>
          <a:p>
            <a:r>
              <a:rPr lang="en-IN" sz="2400" dirty="0" smtClean="0"/>
              <a:t>Some like to watch particular videos and act out the same scenes over and over again.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In 1944   </a:t>
            </a:r>
            <a:r>
              <a:rPr lang="en-IN" sz="2800" dirty="0" err="1" smtClean="0"/>
              <a:t>Asperger</a:t>
            </a:r>
            <a:r>
              <a:rPr lang="en-IN" sz="2800" dirty="0" smtClean="0"/>
              <a:t>  wrote his first paper on a different, but related, </a:t>
            </a:r>
            <a:r>
              <a:rPr lang="en-IN" sz="2800" dirty="0" err="1" smtClean="0"/>
              <a:t>behavior</a:t>
            </a:r>
            <a:r>
              <a:rPr lang="en-IN" sz="2800" dirty="0" smtClean="0"/>
              <a:t> pattern in  boys  with a similar but milder form of the disorder .</a:t>
            </a:r>
          </a:p>
          <a:p>
            <a:r>
              <a:rPr lang="en-IN" sz="2800" dirty="0" smtClean="0"/>
              <a:t>He called  </a:t>
            </a:r>
            <a:r>
              <a:rPr lang="en-IN" sz="2800" dirty="0" smtClean="0">
                <a:solidFill>
                  <a:schemeClr val="tx2">
                    <a:lumMod val="50000"/>
                  </a:schemeClr>
                </a:solidFill>
              </a:rPr>
              <a:t>‘autistic  </a:t>
            </a:r>
            <a:r>
              <a:rPr lang="en-IN" sz="2800" dirty="0" err="1" smtClean="0">
                <a:solidFill>
                  <a:schemeClr val="tx2">
                    <a:lumMod val="50000"/>
                  </a:schemeClr>
                </a:solidFill>
              </a:rPr>
              <a:t>psychopathy</a:t>
            </a:r>
            <a:r>
              <a:rPr lang="en-IN" sz="2800" dirty="0" smtClean="0">
                <a:solidFill>
                  <a:schemeClr val="tx2">
                    <a:lumMod val="50000"/>
                  </a:schemeClr>
                </a:solidFill>
              </a:rPr>
              <a:t>’  </a:t>
            </a:r>
            <a:r>
              <a:rPr lang="en-IN" sz="2800" dirty="0" smtClean="0"/>
              <a:t>now referred to as </a:t>
            </a:r>
            <a:r>
              <a:rPr lang="en-IN" sz="2800" dirty="0" err="1" smtClean="0"/>
              <a:t>Asperger’s</a:t>
            </a:r>
            <a:r>
              <a:rPr lang="en-IN" sz="2800" dirty="0" smtClean="0"/>
              <a:t> syndrome.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714356"/>
            <a:ext cx="7886728" cy="5381644"/>
          </a:xfrm>
        </p:spPr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rgbClr val="C00000"/>
                </a:solidFill>
              </a:rPr>
              <a:t>          3.Active but odd group</a:t>
            </a:r>
          </a:p>
          <a:p>
            <a:r>
              <a:rPr lang="en-IN" sz="2400" dirty="0" smtClean="0"/>
              <a:t>The repetitive routines take the form of fascination with and talking about particular topics .</a:t>
            </a:r>
          </a:p>
          <a:p>
            <a:r>
              <a:rPr lang="en-IN" sz="2400" dirty="0" smtClean="0"/>
              <a:t>Some become intensely interested in a particular person, real or fictional. </a:t>
            </a:r>
          </a:p>
          <a:p>
            <a:r>
              <a:rPr lang="en-IN" sz="2400" dirty="0" smtClean="0"/>
              <a:t>Any topic can become a special interest and the focus may change from time to time.</a:t>
            </a:r>
          </a:p>
          <a:p>
            <a:r>
              <a:rPr lang="en-IN" sz="2400" dirty="0" smtClean="0"/>
              <a:t>Tend to fantasise about their special interests,</a:t>
            </a:r>
          </a:p>
          <a:p>
            <a:r>
              <a:rPr lang="en-IN" sz="2400" dirty="0" smtClean="0"/>
              <a:t>Telling muddled stories about events that never occurred. </a:t>
            </a:r>
          </a:p>
          <a:p>
            <a:r>
              <a:rPr lang="en-IN" sz="2400" dirty="0" smtClean="0"/>
              <a:t>They seem to have difficulty distinguishing these inventions from reality.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68350"/>
            <a:ext cx="7886728" cy="803262"/>
          </a:xfrm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3.Active but odd group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15370" cy="4500594"/>
          </a:xfrm>
        </p:spPr>
        <p:txBody>
          <a:bodyPr/>
          <a:lstStyle/>
          <a:p>
            <a:r>
              <a:rPr lang="en-IN" sz="2400" dirty="0" smtClean="0"/>
              <a:t>Poor gross motor coordination, most noticeable when attempting to play team games,</a:t>
            </a:r>
          </a:p>
          <a:p>
            <a:r>
              <a:rPr lang="en-IN" sz="2400" dirty="0" smtClean="0"/>
              <a:t>Odd responses to sensory stimuli and motor </a:t>
            </a:r>
            <a:r>
              <a:rPr lang="en-IN" sz="2400" dirty="0" err="1" smtClean="0"/>
              <a:t>stereotypies</a:t>
            </a:r>
            <a:r>
              <a:rPr lang="en-IN" sz="2400" dirty="0" smtClean="0"/>
              <a:t>   -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less common</a:t>
            </a:r>
          </a:p>
          <a:p>
            <a:r>
              <a:rPr lang="en-IN" sz="2400" dirty="0" smtClean="0"/>
              <a:t>Behaviour difficulties, including temper tantrums and physical and verbal aggression, arise from the egocentricity and stubborn resistance to doing anything other than their own preferred activities .</a:t>
            </a:r>
          </a:p>
          <a:p>
            <a:r>
              <a:rPr lang="en-IN" sz="2400" dirty="0" smtClean="0"/>
              <a:t>Larger proportion have average or superior intelligence as measured on standardised tests.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815290" cy="874700"/>
          </a:xfrm>
        </p:spPr>
        <p:txBody>
          <a:bodyPr/>
          <a:lstStyle/>
          <a:p>
            <a:r>
              <a:rPr lang="en-IN" sz="3200" b="1" dirty="0" smtClean="0">
                <a:solidFill>
                  <a:srgbClr val="C00000"/>
                </a:solidFill>
                <a:latin typeface="+mn-lt"/>
              </a:rPr>
              <a:t>4.Loners</a:t>
            </a:r>
            <a:endParaRPr lang="en-IN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Most subtle form of the triad</a:t>
            </a:r>
          </a:p>
          <a:p>
            <a:r>
              <a:rPr lang="en-IN" sz="2400" dirty="0" smtClean="0"/>
              <a:t>Average, high, or outstanding ability, including fluent speech . </a:t>
            </a:r>
          </a:p>
          <a:p>
            <a:r>
              <a:rPr lang="en-IN" sz="2400" dirty="0" smtClean="0"/>
              <a:t>Tend to prefer to be alone</a:t>
            </a:r>
          </a:p>
          <a:p>
            <a:r>
              <a:rPr lang="en-IN" sz="2400" dirty="0" smtClean="0"/>
              <a:t>Lack empathy </a:t>
            </a:r>
          </a:p>
          <a:p>
            <a:r>
              <a:rPr lang="en-IN" sz="2400" dirty="0" smtClean="0"/>
              <a:t>Concerned with their own interests regardless of peer-group pressures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600976" cy="588948"/>
          </a:xfrm>
        </p:spPr>
        <p:txBody>
          <a:bodyPr/>
          <a:lstStyle/>
          <a:p>
            <a:r>
              <a:rPr lang="en-US" sz="2800" dirty="0" smtClean="0"/>
              <a:t>Clinical features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37" y="1285860"/>
            <a:ext cx="91526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714380"/>
          </a:xfrm>
        </p:spPr>
        <p:txBody>
          <a:bodyPr/>
          <a:lstStyle/>
          <a:p>
            <a:r>
              <a:rPr lang="en-AU" sz="2800" dirty="0" smtClean="0"/>
              <a:t>DSM-IV Diagnostic Criteria for 299.00 Autistic Disorder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00174"/>
            <a:ext cx="8072494" cy="5143536"/>
          </a:xfrm>
        </p:spPr>
        <p:txBody>
          <a:bodyPr/>
          <a:lstStyle/>
          <a:p>
            <a:r>
              <a:rPr lang="en-AU" sz="2000" b="1" dirty="0" smtClean="0"/>
              <a:t>A.	A total of at least </a:t>
            </a:r>
            <a:r>
              <a:rPr lang="en-AU" sz="2000" b="1" dirty="0" smtClean="0">
                <a:solidFill>
                  <a:srgbClr val="FF0000"/>
                </a:solidFill>
              </a:rPr>
              <a:t>six items from (1), (2), and (3),</a:t>
            </a:r>
            <a:r>
              <a:rPr lang="en-AU" sz="2000" b="1" dirty="0" smtClean="0"/>
              <a:t> with at least </a:t>
            </a:r>
            <a:r>
              <a:rPr lang="en-AU" sz="2000" b="1" dirty="0" smtClean="0">
                <a:solidFill>
                  <a:srgbClr val="FF0000"/>
                </a:solidFill>
              </a:rPr>
              <a:t>two from (1</a:t>
            </a:r>
            <a:r>
              <a:rPr lang="en-AU" sz="2000" b="1" dirty="0" smtClean="0"/>
              <a:t>), and </a:t>
            </a:r>
            <a:r>
              <a:rPr lang="en-AU" sz="2000" b="1" dirty="0" smtClean="0">
                <a:solidFill>
                  <a:srgbClr val="FF0000"/>
                </a:solidFill>
              </a:rPr>
              <a:t>one each from (2) and (3</a:t>
            </a:r>
            <a:r>
              <a:rPr lang="en-AU" sz="2000" b="1" dirty="0" smtClean="0"/>
              <a:t>):</a:t>
            </a:r>
            <a:endParaRPr lang="en-IN" sz="2000" b="1" dirty="0" smtClean="0"/>
          </a:p>
          <a:p>
            <a:pPr lvl="0"/>
            <a:r>
              <a:rPr lang="en-AU" sz="2000" dirty="0" smtClean="0"/>
              <a:t>(1)</a:t>
            </a:r>
            <a:r>
              <a:rPr lang="en-AU" sz="2000" dirty="0" smtClean="0">
                <a:solidFill>
                  <a:schemeClr val="accent5">
                    <a:lumMod val="50000"/>
                  </a:schemeClr>
                </a:solidFill>
              </a:rPr>
              <a:t> Q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ualitative impairment in social interaction</a:t>
            </a:r>
            <a:r>
              <a:rPr lang="en-AU" sz="2000" dirty="0" smtClean="0"/>
              <a:t>, as manifested by at </a:t>
            </a:r>
            <a:r>
              <a:rPr lang="en-AU" sz="2000" dirty="0" smtClean="0">
                <a:solidFill>
                  <a:srgbClr val="FF0000"/>
                </a:solidFill>
              </a:rPr>
              <a:t>least two </a:t>
            </a:r>
            <a:r>
              <a:rPr lang="en-AU" sz="2000" dirty="0" smtClean="0"/>
              <a:t>of the following: </a:t>
            </a:r>
            <a:endParaRPr lang="en-IN" sz="2000" dirty="0" smtClean="0"/>
          </a:p>
          <a:p>
            <a:r>
              <a:rPr lang="en-AU" sz="2000" dirty="0" smtClean="0"/>
              <a:t>(a)	marked impairment in the use of multiple nonverbal behaviours such as eye-to-eye gaze, facial expression, body postures, and gestures to regulate social interaction</a:t>
            </a:r>
            <a:endParaRPr lang="en-IN" sz="2000" dirty="0" smtClean="0"/>
          </a:p>
          <a:p>
            <a:r>
              <a:rPr lang="en-AU" sz="2000" dirty="0" smtClean="0"/>
              <a:t>(b)	failure to develop peer relationships appropriate to developmental level</a:t>
            </a:r>
            <a:endParaRPr lang="en-IN" sz="2000" dirty="0" smtClean="0"/>
          </a:p>
          <a:p>
            <a:r>
              <a:rPr lang="en-AU" sz="2000" dirty="0" smtClean="0"/>
              <a:t>(c)	a lack of spontaneous seeking to share enjoyment, interests, or achievements with other people (e.g., by a lack of showing, bringing, or pointing out objects of interest)</a:t>
            </a:r>
            <a:endParaRPr lang="en-IN" sz="2000" dirty="0" smtClean="0"/>
          </a:p>
          <a:p>
            <a:r>
              <a:rPr lang="en-AU" sz="2000" dirty="0" smtClean="0"/>
              <a:t>(d)	lack of social or emotional reciprocity </a:t>
            </a:r>
            <a:endParaRPr lang="en-IN" sz="2000" dirty="0" smtClean="0"/>
          </a:p>
          <a:p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43852" cy="660386"/>
          </a:xfrm>
        </p:spPr>
        <p:txBody>
          <a:bodyPr/>
          <a:lstStyle/>
          <a:p>
            <a:r>
              <a:rPr lang="en-AU" sz="2400" dirty="0" smtClean="0"/>
              <a:t>DSM-IV Diagnostic Criteria for 299.00 Autistic Disorder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029604" cy="4452950"/>
          </a:xfrm>
        </p:spPr>
        <p:txBody>
          <a:bodyPr/>
          <a:lstStyle/>
          <a:p>
            <a:r>
              <a:rPr lang="en-AU" sz="2400" dirty="0" smtClean="0"/>
              <a:t>(2)	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Qualitative impairments in communication </a:t>
            </a:r>
            <a:r>
              <a:rPr lang="en-AU" sz="2400" dirty="0" smtClean="0"/>
              <a:t>as manifested by </a:t>
            </a:r>
            <a:r>
              <a:rPr lang="en-AU" sz="2400" dirty="0" smtClean="0">
                <a:solidFill>
                  <a:srgbClr val="FF0000"/>
                </a:solidFill>
              </a:rPr>
              <a:t>at least one </a:t>
            </a:r>
            <a:r>
              <a:rPr lang="en-AU" sz="2400" dirty="0" smtClean="0"/>
              <a:t>of the following:</a:t>
            </a:r>
            <a:r>
              <a:rPr lang="en-AU" sz="2000" dirty="0" smtClean="0"/>
              <a:t> </a:t>
            </a:r>
            <a:endParaRPr lang="en-IN" sz="2000" dirty="0" smtClean="0"/>
          </a:p>
          <a:p>
            <a:r>
              <a:rPr lang="en-AU" sz="2000" dirty="0" smtClean="0"/>
              <a:t>(a)	delay in, or total lack of, the development of spoken language (not accompanied by an attempt to compensate through alternative modes of communication such as gesture or mime)</a:t>
            </a:r>
            <a:endParaRPr lang="en-IN" sz="2000" dirty="0" smtClean="0"/>
          </a:p>
          <a:p>
            <a:r>
              <a:rPr lang="en-AU" sz="2000" dirty="0" smtClean="0"/>
              <a:t>(b)	in individuals with adequate speech, marked impairment in the ability to initiate or sustain a conversation with others</a:t>
            </a:r>
            <a:endParaRPr lang="en-IN" sz="2000" dirty="0" smtClean="0"/>
          </a:p>
          <a:p>
            <a:r>
              <a:rPr lang="en-AU" sz="2000" dirty="0" smtClean="0"/>
              <a:t>(c)	stereotyped and repetitive use of language or idiosyncratic language</a:t>
            </a:r>
            <a:endParaRPr lang="en-IN" sz="2000" dirty="0" smtClean="0"/>
          </a:p>
          <a:p>
            <a:r>
              <a:rPr lang="en-AU" sz="2000" dirty="0" smtClean="0"/>
              <a:t>(d)	lack of varied, spontaneous make-believe play or social imitative play appropriate to developmental level</a:t>
            </a:r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588948"/>
          </a:xfrm>
        </p:spPr>
        <p:txBody>
          <a:bodyPr/>
          <a:lstStyle/>
          <a:p>
            <a:r>
              <a:rPr lang="en-AU" sz="2400" dirty="0" smtClean="0"/>
              <a:t>DSM-IV Diagnostic Criteria for 299.00 Autistic Disorder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r>
              <a:rPr lang="en-AU" sz="2400" dirty="0" smtClean="0"/>
              <a:t>(3)	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Restricted repetitive and stereotyped patterns of behaviour, interests, and activities</a:t>
            </a:r>
            <a:r>
              <a:rPr lang="en-AU" sz="2400" dirty="0" smtClean="0"/>
              <a:t>, as manifested by at least one of the following:</a:t>
            </a:r>
            <a:endParaRPr lang="en-IN" sz="2400" dirty="0" smtClean="0"/>
          </a:p>
          <a:p>
            <a:r>
              <a:rPr lang="en-IN" sz="2400" dirty="0" smtClean="0"/>
              <a:t> </a:t>
            </a:r>
            <a:r>
              <a:rPr lang="en-AU" sz="2400" dirty="0" smtClean="0"/>
              <a:t>(a)	encompassing preoccupation with one or more stereotyped and restricted patterns of interest that is abnormal either in intensity or focus </a:t>
            </a:r>
            <a:endParaRPr lang="en-IN" sz="2400" dirty="0" smtClean="0"/>
          </a:p>
          <a:p>
            <a:r>
              <a:rPr lang="en-AU" sz="2400" dirty="0" smtClean="0"/>
              <a:t>(b)	apparently inflexible adherence to specific, </a:t>
            </a:r>
            <a:r>
              <a:rPr lang="en-AU" sz="2400" dirty="0" err="1" smtClean="0"/>
              <a:t>nonfunctional</a:t>
            </a:r>
            <a:r>
              <a:rPr lang="en-AU" sz="2400" dirty="0" smtClean="0"/>
              <a:t> routines or rituals </a:t>
            </a:r>
            <a:endParaRPr lang="en-IN" sz="2400" dirty="0" smtClean="0"/>
          </a:p>
          <a:p>
            <a:r>
              <a:rPr lang="en-AU" sz="2400" dirty="0" smtClean="0"/>
              <a:t>(c)	stereotyped and repetitive motor mannerisms (e.g., hand or finger flapping or twisting, or complex whole body movements) </a:t>
            </a:r>
            <a:endParaRPr lang="en-IN" sz="2400" dirty="0" smtClean="0"/>
          </a:p>
          <a:p>
            <a:r>
              <a:rPr lang="en-AU" sz="2400" dirty="0" smtClean="0"/>
              <a:t>(d)	persistent preoccupation with parts of objects </a:t>
            </a:r>
            <a:endParaRPr lang="en-IN" sz="2400" dirty="0" smtClean="0"/>
          </a:p>
          <a:p>
            <a:endParaRPr lang="en-IN" sz="20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 smtClean="0"/>
              <a:t>DSM-IV Diagnostic Criteria for 299.00 Autistic Disorder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B.	Delays or abnormal functioning in at least one of the following areas, with </a:t>
            </a:r>
            <a:r>
              <a:rPr lang="en-AU" sz="2400" dirty="0" smtClean="0">
                <a:solidFill>
                  <a:srgbClr val="FF0000"/>
                </a:solidFill>
              </a:rPr>
              <a:t>onset prior to age 3 years</a:t>
            </a:r>
            <a:r>
              <a:rPr lang="en-AU" sz="2400" dirty="0" smtClean="0"/>
              <a:t>: (1) social interaction, (2) language as used in social communication, or (3) symbolic or imaginative play.</a:t>
            </a:r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r>
              <a:rPr lang="en-AU" sz="2400" dirty="0" smtClean="0"/>
              <a:t>C.	The disturbance is not better accounted for by </a:t>
            </a:r>
            <a:r>
              <a:rPr lang="en-AU" sz="2400" dirty="0" err="1" smtClean="0"/>
              <a:t>Rett’s</a:t>
            </a:r>
            <a:r>
              <a:rPr lang="en-AU" sz="2400" dirty="0" smtClean="0"/>
              <a:t> Disorder or Childhood Disintegrative Disorder.</a:t>
            </a:r>
            <a:endParaRPr lang="en-IN" sz="2400" dirty="0" smtClean="0"/>
          </a:p>
          <a:p>
            <a:pPr>
              <a:buNone/>
            </a:pPr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68350"/>
            <a:ext cx="8358246" cy="874700"/>
          </a:xfrm>
        </p:spPr>
        <p:txBody>
          <a:bodyPr/>
          <a:lstStyle/>
          <a:p>
            <a:r>
              <a:rPr lang="en-US" sz="2400" b="1" dirty="0" smtClean="0"/>
              <a:t>DSM-IV </a:t>
            </a:r>
            <a:r>
              <a:rPr lang="en-AU" sz="2400" b="1" dirty="0" smtClean="0"/>
              <a:t>Diagnostic Criteria for 299.80                                    </a:t>
            </a:r>
            <a:r>
              <a:rPr lang="en-AU" sz="3200" b="1" dirty="0" err="1" smtClean="0">
                <a:solidFill>
                  <a:srgbClr val="C00000"/>
                </a:solidFill>
              </a:rPr>
              <a:t>Asperger's</a:t>
            </a:r>
            <a:r>
              <a:rPr lang="en-AU" sz="3200" b="1" dirty="0" smtClean="0">
                <a:solidFill>
                  <a:srgbClr val="C00000"/>
                </a:solidFill>
              </a:rPr>
              <a:t> Disorder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15370" cy="4572032"/>
          </a:xfrm>
        </p:spPr>
        <p:txBody>
          <a:bodyPr/>
          <a:lstStyle/>
          <a:p>
            <a:r>
              <a:rPr lang="en-AU" sz="2400" dirty="0" smtClean="0"/>
              <a:t>A.	</a:t>
            </a:r>
            <a:r>
              <a:rPr lang="en-AU" sz="2400" b="1" dirty="0" smtClean="0"/>
              <a:t>Qualitative impairment in social interaction</a:t>
            </a:r>
            <a:r>
              <a:rPr lang="en-AU" sz="2400" dirty="0" smtClean="0"/>
              <a:t>, as manifested by </a:t>
            </a:r>
            <a:r>
              <a:rPr lang="en-AU" sz="2400" dirty="0" smtClean="0">
                <a:solidFill>
                  <a:srgbClr val="FF0000"/>
                </a:solidFill>
              </a:rPr>
              <a:t>at least two </a:t>
            </a:r>
            <a:r>
              <a:rPr lang="en-AU" sz="2400" dirty="0" smtClean="0"/>
              <a:t>of the following: </a:t>
            </a:r>
            <a:endParaRPr lang="en-IN" sz="2400" dirty="0" smtClean="0"/>
          </a:p>
          <a:p>
            <a:r>
              <a:rPr lang="en-AU" sz="2000" dirty="0" smtClean="0"/>
              <a:t>(1)	marked impairment in the use of multiple </a:t>
            </a:r>
            <a:r>
              <a:rPr lang="en-AU" sz="2000" dirty="0" smtClean="0">
                <a:solidFill>
                  <a:srgbClr val="C00000"/>
                </a:solidFill>
              </a:rPr>
              <a:t>nonverbal behaviours </a:t>
            </a:r>
            <a:r>
              <a:rPr lang="en-AU" sz="2000" dirty="0" smtClean="0"/>
              <a:t>such as eye-to-eye gaze, facial expression, body postures, and gestures to regulate social interaction</a:t>
            </a:r>
            <a:endParaRPr lang="en-IN" sz="2000" dirty="0" smtClean="0"/>
          </a:p>
          <a:p>
            <a:r>
              <a:rPr lang="en-AU" sz="2000" dirty="0" smtClean="0"/>
              <a:t>(2)	failure to develop </a:t>
            </a:r>
            <a:r>
              <a:rPr lang="en-AU" sz="2000" dirty="0" smtClean="0">
                <a:solidFill>
                  <a:srgbClr val="C00000"/>
                </a:solidFill>
              </a:rPr>
              <a:t>peer relationships </a:t>
            </a:r>
            <a:r>
              <a:rPr lang="en-AU" sz="2000" dirty="0" smtClean="0"/>
              <a:t>appropriate to developmental level</a:t>
            </a:r>
            <a:endParaRPr lang="en-IN" sz="2000" dirty="0" smtClean="0"/>
          </a:p>
          <a:p>
            <a:r>
              <a:rPr lang="en-AU" sz="2000" dirty="0" smtClean="0"/>
              <a:t>(3)	a lack of </a:t>
            </a:r>
            <a:r>
              <a:rPr lang="en-AU" sz="2000" dirty="0" smtClean="0">
                <a:solidFill>
                  <a:srgbClr val="C00000"/>
                </a:solidFill>
              </a:rPr>
              <a:t>spontaneous seeking </a:t>
            </a:r>
            <a:r>
              <a:rPr lang="en-AU" sz="2000" dirty="0" smtClean="0"/>
              <a:t>to share enjoyment, interests, or achievements with other people (e.g., by a lack of showing, bringing, or pointing out objects of interest)</a:t>
            </a:r>
            <a:endParaRPr lang="en-IN" sz="2000" dirty="0" smtClean="0"/>
          </a:p>
          <a:p>
            <a:r>
              <a:rPr lang="en-AU" sz="2000" dirty="0" smtClean="0"/>
              <a:t>(4)	lack of </a:t>
            </a:r>
            <a:r>
              <a:rPr lang="en-AU" sz="2000" dirty="0" smtClean="0">
                <a:solidFill>
                  <a:srgbClr val="C00000"/>
                </a:solidFill>
              </a:rPr>
              <a:t>social or emotional reciprocity</a:t>
            </a:r>
            <a:endParaRPr lang="en-IN" sz="2000" dirty="0" smtClean="0">
              <a:solidFill>
                <a:srgbClr val="C00000"/>
              </a:solidFill>
            </a:endParaRP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731824"/>
          </a:xfrm>
        </p:spPr>
        <p:txBody>
          <a:bodyPr/>
          <a:lstStyle/>
          <a:p>
            <a:r>
              <a:rPr lang="en-US" sz="2400" b="1" dirty="0" smtClean="0"/>
              <a:t>DSM-IV </a:t>
            </a:r>
            <a:r>
              <a:rPr lang="en-AU" sz="2400" b="1" dirty="0" smtClean="0"/>
              <a:t>Diagnostic Criteria for 299.80 </a:t>
            </a:r>
            <a:r>
              <a:rPr lang="en-AU" sz="2400" b="1" dirty="0" err="1" smtClean="0"/>
              <a:t>Asperger's</a:t>
            </a:r>
            <a:r>
              <a:rPr lang="en-AU" sz="2400" b="1" dirty="0" smtClean="0"/>
              <a:t> Disorder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72480" cy="4091006"/>
          </a:xfrm>
        </p:spPr>
        <p:txBody>
          <a:bodyPr/>
          <a:lstStyle/>
          <a:p>
            <a:r>
              <a:rPr lang="en-AU" sz="2000" dirty="0" smtClean="0"/>
              <a:t>B.	</a:t>
            </a:r>
            <a:r>
              <a:rPr lang="en-AU" sz="2000" b="1" dirty="0" smtClean="0">
                <a:solidFill>
                  <a:srgbClr val="C00000"/>
                </a:solidFill>
              </a:rPr>
              <a:t>Restricted repetitive and stereotyped patterns of behaviour</a:t>
            </a:r>
            <a:r>
              <a:rPr lang="en-AU" sz="2000" dirty="0" smtClean="0"/>
              <a:t>, interests, and activities, as manifested by at least one of the following: </a:t>
            </a:r>
            <a:endParaRPr lang="en-IN" sz="2000" dirty="0" smtClean="0"/>
          </a:p>
          <a:p>
            <a:r>
              <a:rPr lang="en-AU" sz="2000" dirty="0" smtClean="0"/>
              <a:t>(1)	encompassing </a:t>
            </a:r>
            <a:r>
              <a:rPr lang="en-AU" sz="2000" dirty="0" smtClean="0">
                <a:solidFill>
                  <a:srgbClr val="C00000"/>
                </a:solidFill>
              </a:rPr>
              <a:t>preoccupation </a:t>
            </a:r>
            <a:r>
              <a:rPr lang="en-AU" sz="2000" dirty="0" smtClean="0"/>
              <a:t>with one or more stereotyped and restricted patterns of interest that is abnormal either in intensity or focus </a:t>
            </a:r>
            <a:endParaRPr lang="en-IN" sz="2000" dirty="0" smtClean="0"/>
          </a:p>
          <a:p>
            <a:r>
              <a:rPr lang="en-AU" sz="2000" dirty="0" smtClean="0"/>
              <a:t>(2)	apparently </a:t>
            </a:r>
            <a:r>
              <a:rPr lang="en-AU" sz="2000" dirty="0" smtClean="0">
                <a:solidFill>
                  <a:srgbClr val="C00000"/>
                </a:solidFill>
              </a:rPr>
              <a:t>inflexible adherence </a:t>
            </a:r>
            <a:r>
              <a:rPr lang="en-AU" sz="2000" dirty="0" smtClean="0"/>
              <a:t>to specific, </a:t>
            </a:r>
            <a:r>
              <a:rPr lang="en-AU" sz="2000" dirty="0" err="1" smtClean="0"/>
              <a:t>nonfunctional</a:t>
            </a:r>
            <a:r>
              <a:rPr lang="en-AU" sz="2000" dirty="0" smtClean="0"/>
              <a:t> routines or rituals </a:t>
            </a:r>
            <a:endParaRPr lang="en-IN" sz="2000" dirty="0" smtClean="0"/>
          </a:p>
          <a:p>
            <a:r>
              <a:rPr lang="en-AU" sz="2000" dirty="0" smtClean="0"/>
              <a:t>(3)	stereotyped and repetitive motor mannerisms (e.g., hand or finger flapping or twisting, or complex whole body movements) </a:t>
            </a:r>
            <a:endParaRPr lang="en-IN" sz="2000" dirty="0" smtClean="0"/>
          </a:p>
          <a:p>
            <a:r>
              <a:rPr lang="en-AU" sz="2000" dirty="0" smtClean="0"/>
              <a:t>(4)	persistent preoccupation with parts of objects </a:t>
            </a:r>
            <a:endParaRPr lang="en-IN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3859</TotalTime>
  <Words>6778</Words>
  <Application>Microsoft Office PowerPoint</Application>
  <PresentationFormat>On-screen Show (4:3)</PresentationFormat>
  <Paragraphs>749</Paragraphs>
  <Slides>149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0" baseType="lpstr">
      <vt:lpstr>Theme1</vt:lpstr>
      <vt:lpstr>  Autistic spectrum disorders </vt:lpstr>
      <vt:lpstr>Scheme of presentation </vt:lpstr>
      <vt:lpstr>Introduction</vt:lpstr>
      <vt:lpstr>Introduction</vt:lpstr>
      <vt:lpstr>Introduction</vt:lpstr>
      <vt:lpstr>Slide 6</vt:lpstr>
      <vt:lpstr>Slide 7</vt:lpstr>
      <vt:lpstr>History of autism </vt:lpstr>
      <vt:lpstr>Slide 9</vt:lpstr>
      <vt:lpstr>HISTORY</vt:lpstr>
      <vt:lpstr>Slide 11</vt:lpstr>
      <vt:lpstr>Slide 12</vt:lpstr>
      <vt:lpstr>Slide 13</vt:lpstr>
      <vt:lpstr>  </vt:lpstr>
      <vt:lpstr>Slide 15</vt:lpstr>
      <vt:lpstr>Slide 16</vt:lpstr>
      <vt:lpstr>Slide 17</vt:lpstr>
      <vt:lpstr>Slide 18</vt:lpstr>
      <vt:lpstr>Slide 19</vt:lpstr>
      <vt:lpstr> EPIDEMIOLOGY </vt:lpstr>
      <vt:lpstr>Slide 21</vt:lpstr>
      <vt:lpstr>Slide 22</vt:lpstr>
      <vt:lpstr>Possible reason for increase in prevalence </vt:lpstr>
      <vt:lpstr>Slide 24</vt:lpstr>
      <vt:lpstr>Slide 25</vt:lpstr>
      <vt:lpstr>Prevalence Estimates of AD and PDD Across World Regions Since the Year 2000</vt:lpstr>
      <vt:lpstr>Community Report From the Autism and Developmental Disabilities Monitoring (ADDM) Network-</vt:lpstr>
      <vt:lpstr>Recurrence Rate</vt:lpstr>
      <vt:lpstr>ETIOLOGY </vt:lpstr>
      <vt:lpstr>Neurocognitive theories</vt:lpstr>
      <vt:lpstr>3. Theory of mind</vt:lpstr>
      <vt:lpstr>4.Mirror neuron system model   </vt:lpstr>
      <vt:lpstr>Theory of Brain mechanisms</vt:lpstr>
      <vt:lpstr>Theory of Brain mechanisms</vt:lpstr>
      <vt:lpstr>Slide 35</vt:lpstr>
      <vt:lpstr>Slide 36</vt:lpstr>
      <vt:lpstr>Genetic factors </vt:lpstr>
      <vt:lpstr>Slide 38</vt:lpstr>
      <vt:lpstr>INHERITED AUTISTIC DISORDERS</vt:lpstr>
      <vt:lpstr>Slide 40</vt:lpstr>
      <vt:lpstr>Nearly every chromosome has been found to contain a region of interest with quantitative trait loci(QTLs) for autism.   </vt:lpstr>
      <vt:lpstr> Autism Candidate Genes</vt:lpstr>
      <vt:lpstr>candidate genes analysis</vt:lpstr>
      <vt:lpstr>Slide 44</vt:lpstr>
      <vt:lpstr>Slide 45</vt:lpstr>
      <vt:lpstr>Syndromic   autism </vt:lpstr>
      <vt:lpstr>AUTISM IN GENETIC SYNDROMES</vt:lpstr>
      <vt:lpstr>AUTISM IN GENETIC SYNDROMES</vt:lpstr>
      <vt:lpstr>AUTISM IN GENETIC SYNDROMES</vt:lpstr>
      <vt:lpstr>AUTISM IN GENETIC SYNDROMES</vt:lpstr>
      <vt:lpstr>Tuberous sclerosis complex</vt:lpstr>
      <vt:lpstr>AUTISM IN GENETIC SYNDROMES</vt:lpstr>
      <vt:lpstr>AUTISM IN GENETIC SYNDROMES</vt:lpstr>
      <vt:lpstr>Slide 54</vt:lpstr>
      <vt:lpstr>AUTISM IN GENETIC SYNDROMES</vt:lpstr>
      <vt:lpstr>AUTISM IN GENETIC SYNDROMES</vt:lpstr>
      <vt:lpstr>AUTISM IN GENETIC SYNDROMES</vt:lpstr>
      <vt:lpstr>Cerebral creatine deficiency syndromes (CCDS)</vt:lpstr>
      <vt:lpstr>Diagnosis of CCDS</vt:lpstr>
      <vt:lpstr>NEUROIMMUNITY, ENVIRONMENT AND NON-GENETIC FACTORS IN ASD</vt:lpstr>
      <vt:lpstr>ENVIRONMENTAL  FACTORS </vt:lpstr>
      <vt:lpstr> </vt:lpstr>
      <vt:lpstr> The role of xenobiotics in autism </vt:lpstr>
      <vt:lpstr>Slide 64</vt:lpstr>
      <vt:lpstr>From DNA to Behavior: A Connected Sequence of Mechanisms</vt:lpstr>
      <vt:lpstr>Slide 66</vt:lpstr>
      <vt:lpstr>NEUROPATHOLOGY</vt:lpstr>
      <vt:lpstr>Slide 68</vt:lpstr>
      <vt:lpstr>Slide 69</vt:lpstr>
      <vt:lpstr>CLINICAL FEATURES </vt:lpstr>
      <vt:lpstr>Features and sample behaviours required for diagnosis of autism </vt:lpstr>
      <vt:lpstr>Features and sample behaviours required for diagnosis of autism</vt:lpstr>
      <vt:lpstr>Slide 73</vt:lpstr>
      <vt:lpstr>CLINICAL FEATURES </vt:lpstr>
      <vt:lpstr>Very early indicators that require evaluation</vt:lpstr>
      <vt:lpstr>Later indicators</vt:lpstr>
      <vt:lpstr>LANGUAGE </vt:lpstr>
      <vt:lpstr>Slide 78</vt:lpstr>
      <vt:lpstr>Mood Disturbance </vt:lpstr>
      <vt:lpstr>Slide 80</vt:lpstr>
      <vt:lpstr>Disordered sensory perceptions</vt:lpstr>
      <vt:lpstr>Splinter skills</vt:lpstr>
      <vt:lpstr>Savant syndrome</vt:lpstr>
      <vt:lpstr>The autistic spectrum; Lorna Wing; The Centre for Social and Communication Disorders, Elliot  House,   UK;      Lancet 1997; 350: 1761–66;</vt:lpstr>
      <vt:lpstr>1.Aloof group </vt:lpstr>
      <vt:lpstr> 1.Aloof group </vt:lpstr>
      <vt:lpstr>Slide 87</vt:lpstr>
      <vt:lpstr>2.Passive group</vt:lpstr>
      <vt:lpstr>3.Active but odd group</vt:lpstr>
      <vt:lpstr>Slide 90</vt:lpstr>
      <vt:lpstr>3.Active but odd group</vt:lpstr>
      <vt:lpstr>4.Loners</vt:lpstr>
      <vt:lpstr>Clinical features </vt:lpstr>
      <vt:lpstr>DSM-IV Diagnostic Criteria for 299.00 Autistic Disorder</vt:lpstr>
      <vt:lpstr>DSM-IV Diagnostic Criteria for 299.00 Autistic Disorder</vt:lpstr>
      <vt:lpstr>DSM-IV Diagnostic Criteria for 299.00 Autistic Disorder</vt:lpstr>
      <vt:lpstr>DSM-IV Diagnostic Criteria for 299.00 Autistic Disorder</vt:lpstr>
      <vt:lpstr>DSM-IV Diagnostic Criteria for 299.80                                    Asperger's Disorder</vt:lpstr>
      <vt:lpstr>DSM-IV Diagnostic Criteria for 299.80 Asperger's Disorder</vt:lpstr>
      <vt:lpstr>DSM-IV Diagnostic Criteria for 299.80 Asperger's Disorder</vt:lpstr>
      <vt:lpstr>Slide 101</vt:lpstr>
      <vt:lpstr>DSM-IV Diagnostic Criteria for 299.80 ---Pervasive Developmental Disorder Not Otherwise Specified            (Including Atypical Autism)</vt:lpstr>
      <vt:lpstr>Rett’s syndrome (RS)</vt:lpstr>
      <vt:lpstr>Slide 104</vt:lpstr>
      <vt:lpstr>Revised Diagnostic Criteria</vt:lpstr>
      <vt:lpstr>Slide 106</vt:lpstr>
      <vt:lpstr>Variant Forms of Atypical RTT</vt:lpstr>
      <vt:lpstr>EVALUATION AND DIAGNOSIS</vt:lpstr>
      <vt:lpstr>Slide 109</vt:lpstr>
      <vt:lpstr>Genetic Work-Up.  Autism Research and Treatment Volume 2012, Article ID 242537</vt:lpstr>
      <vt:lpstr>EVALUATION  OF AUTISTIC CHILD </vt:lpstr>
      <vt:lpstr>Importance of early diagnosis </vt:lpstr>
      <vt:lpstr>Comorbid Medical Conditions</vt:lpstr>
      <vt:lpstr>Slide 114</vt:lpstr>
      <vt:lpstr>Slide 115</vt:lpstr>
      <vt:lpstr>IMAGING IN AUTISM </vt:lpstr>
      <vt:lpstr> fMRI Activation During a Spatial Working Memory Task </vt:lpstr>
      <vt:lpstr>Slide 118</vt:lpstr>
      <vt:lpstr>Slide 119</vt:lpstr>
      <vt:lpstr>Slide 120</vt:lpstr>
      <vt:lpstr>Slide 121</vt:lpstr>
      <vt:lpstr>Slide 122</vt:lpstr>
      <vt:lpstr>Slide 123</vt:lpstr>
      <vt:lpstr>TREATMENT </vt:lpstr>
      <vt:lpstr>Most effective treatment</vt:lpstr>
      <vt:lpstr>Slide 126</vt:lpstr>
      <vt:lpstr>Developmental  interventions treatments </vt:lpstr>
      <vt:lpstr>Slide 128</vt:lpstr>
      <vt:lpstr>   Interactive visual supports for children with autism </vt:lpstr>
      <vt:lpstr>Teaching Young Nonverbal Children with Autism Useful Speech:  Denver Model and PROMPT Interventions </vt:lpstr>
      <vt:lpstr> </vt:lpstr>
      <vt:lpstr>TRIALS </vt:lpstr>
      <vt:lpstr>Slide 133</vt:lpstr>
      <vt:lpstr>Cerebral  creatine deficiency syndromes</vt:lpstr>
      <vt:lpstr>Slide 135</vt:lpstr>
      <vt:lpstr>Slide 136</vt:lpstr>
      <vt:lpstr>Slide 137</vt:lpstr>
      <vt:lpstr>Slide 138</vt:lpstr>
      <vt:lpstr>Famous people with Autism</vt:lpstr>
      <vt:lpstr>Slide 140</vt:lpstr>
      <vt:lpstr>THANK  YOU </vt:lpstr>
      <vt:lpstr>REFERENCE S</vt:lpstr>
      <vt:lpstr>REFERENCE S</vt:lpstr>
      <vt:lpstr>Slide 144</vt:lpstr>
      <vt:lpstr>Slide 145</vt:lpstr>
      <vt:lpstr>Slide 146</vt:lpstr>
      <vt:lpstr>Slide 147</vt:lpstr>
      <vt:lpstr>Slide 148</vt:lpstr>
      <vt:lpstr>Autism Organizations in India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</dc:title>
  <dc:creator>Radhamani</dc:creator>
  <cp:lastModifiedBy>User</cp:lastModifiedBy>
  <cp:revision>349</cp:revision>
  <dcterms:created xsi:type="dcterms:W3CDTF">2012-08-19T05:41:42Z</dcterms:created>
  <dcterms:modified xsi:type="dcterms:W3CDTF">2006-12-31T18:51:49Z</dcterms:modified>
</cp:coreProperties>
</file>