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66" r:id="rId2"/>
    <p:sldId id="267" r:id="rId3"/>
    <p:sldId id="268" r:id="rId4"/>
    <p:sldId id="269" r:id="rId5"/>
    <p:sldId id="270" r:id="rId6"/>
    <p:sldId id="274" r:id="rId7"/>
    <p:sldId id="290" r:id="rId8"/>
    <p:sldId id="289" r:id="rId9"/>
    <p:sldId id="275" r:id="rId10"/>
    <p:sldId id="276" r:id="rId11"/>
    <p:sldId id="293" r:id="rId12"/>
    <p:sldId id="281" r:id="rId13"/>
    <p:sldId id="282" r:id="rId14"/>
    <p:sldId id="283" r:id="rId15"/>
    <p:sldId id="285" r:id="rId16"/>
    <p:sldId id="257" r:id="rId17"/>
    <p:sldId id="258" r:id="rId18"/>
    <p:sldId id="262" r:id="rId19"/>
    <p:sldId id="263" r:id="rId20"/>
    <p:sldId id="291" r:id="rId21"/>
    <p:sldId id="286" r:id="rId22"/>
    <p:sldId id="264" r:id="rId23"/>
    <p:sldId id="265" r:id="rId24"/>
    <p:sldId id="287" r:id="rId25"/>
    <p:sldId id="288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125B5-9250-407D-8F74-B87F7215A12C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3976D-0F9C-4770-BE52-66D4C8495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3704"/>
            <a:ext cx="5484317" cy="411389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2057400"/>
            <a:ext cx="8714936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DIAGNOSTIC  CRITERIA  FOR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MULTIPLE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SCLEROSIS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sz="4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sz="4000" smtClean="0">
                <a:latin typeface="Times New Roman" pitchFamily="18" charset="0"/>
                <a:cs typeface="Times New Roman" pitchFamily="18" charset="0"/>
              </a:rPr>
            </a:br>
            <a:r>
              <a:rPr sz="4000" smtClean="0">
                <a:latin typeface="Times New Roman" pitchFamily="18" charset="0"/>
                <a:cs typeface="Times New Roman" pitchFamily="18" charset="0"/>
              </a:rPr>
              <a:t>Dr. C. Rathore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attack (relapse, exacerbation) patient-reported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symptoms  or objectively observed signs typical of an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inflammatory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demyelinating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event in the CNS.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Duration of at least 24 hours, in the absence of  fever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infection.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Before a definite diagnosis of MS can be made, at</a:t>
            </a:r>
          </a:p>
          <a:p>
            <a:pPr>
              <a:buNone/>
            </a:pPr>
            <a:r>
              <a:rPr lang="en-US" sz="2800" dirty="0" smtClean="0"/>
              <a:t>least 1 attack must be corroborated by findings on</a:t>
            </a:r>
          </a:p>
          <a:p>
            <a:pPr>
              <a:buNone/>
            </a:pPr>
            <a:r>
              <a:rPr lang="en-US" sz="2800" dirty="0" smtClean="0"/>
              <a:t>neurological </a:t>
            </a:r>
            <a:r>
              <a:rPr lang="en-US" sz="2800" dirty="0" err="1" smtClean="0"/>
              <a:t>examination,VEP</a:t>
            </a:r>
            <a:r>
              <a:rPr lang="en-US" sz="2800" dirty="0" smtClean="0"/>
              <a:t> in patients reporting prior</a:t>
            </a:r>
          </a:p>
          <a:p>
            <a:pPr>
              <a:buNone/>
            </a:pPr>
            <a:r>
              <a:rPr lang="en-US" sz="2800" dirty="0" smtClean="0"/>
              <a:t>visual disturbance, or MRI consistent with </a:t>
            </a:r>
            <a:r>
              <a:rPr lang="en-US" sz="2800" dirty="0" err="1" smtClean="0"/>
              <a:t>demyelination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in the area of the CNS implicated in the historical report</a:t>
            </a:r>
          </a:p>
          <a:p>
            <a:pPr>
              <a:buNone/>
            </a:pPr>
            <a:r>
              <a:rPr lang="en-US" sz="2800" dirty="0" smtClean="0"/>
              <a:t>of neurological symptoms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763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Pediatric 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About 80% of pediatric cases, and nearly all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adolescent onset cases, present with attacks typical for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adult CIS, with a similar or greater total T2 lesion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burden.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children younger than 11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years,lesions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larger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more ill-defined than in teenagers.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 to 20% of pediatric MS patients, most aged &lt;11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years, present with encephalopathy and multifocal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neurological deficits difficult to distinguish from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disseminated encephalomyelitis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57915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MRI scans of children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monophasic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ADEM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typically demonstrate multiple variably enhancing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lesions (often &gt;2) typically located in the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juxtacortical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white matter,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infratentorial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space, and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spinal cord.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of the revised criteria for DIS and DIT 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initial MRI would be inappropriate for such patients,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serial clinical and MRI observations are required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confirm a diagnosis of 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Clinically isolated syndromes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Clinically isolated syndrome (CIS) is a term that</a:t>
            </a:r>
          </a:p>
          <a:p>
            <a:pPr>
              <a:buNone/>
            </a:pPr>
            <a:r>
              <a:rPr lang="en-US" dirty="0" smtClean="0"/>
              <a:t>describes a first clinical episode with features</a:t>
            </a:r>
          </a:p>
          <a:p>
            <a:pPr>
              <a:buNone/>
            </a:pPr>
            <a:r>
              <a:rPr lang="en-US" dirty="0" smtClean="0"/>
              <a:t>suggestive of multiple sclerosis (MS).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 usually occurs in young adults and affects optic</a:t>
            </a:r>
          </a:p>
          <a:p>
            <a:pPr>
              <a:buNone/>
            </a:pPr>
            <a:r>
              <a:rPr lang="en-US" dirty="0" smtClean="0"/>
              <a:t>nerves, the brainstem, or the spinal cord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 be termed CIS, the episode should last for at</a:t>
            </a:r>
          </a:p>
          <a:p>
            <a:pPr>
              <a:buNone/>
            </a:pPr>
            <a:r>
              <a:rPr lang="en-US" dirty="0" smtClean="0"/>
              <a:t>least 24 h and occur in the absence of fever or</a:t>
            </a:r>
          </a:p>
          <a:p>
            <a:pPr>
              <a:buNone/>
            </a:pPr>
            <a:r>
              <a:rPr lang="en-US" dirty="0" smtClean="0"/>
              <a:t>infection, with no clinical features of encephalopathy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CIS is, by definition, always isolated in time (</a:t>
            </a:r>
            <a:r>
              <a:rPr lang="en-US" dirty="0" err="1" smtClean="0"/>
              <a:t>ie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err="1" smtClean="0"/>
              <a:t>monophasic</a:t>
            </a:r>
            <a:r>
              <a:rPr lang="en-US" dirty="0" smtClean="0"/>
              <a:t>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Clinically, it is usually also isolated in space (</a:t>
            </a:r>
            <a:r>
              <a:rPr lang="en-US" dirty="0" err="1" smtClean="0"/>
              <a:t>ie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err="1" smtClean="0"/>
              <a:t>monofocal</a:t>
            </a:r>
            <a:r>
              <a:rPr lang="en-US" dirty="0" smtClean="0"/>
              <a:t>) with signs indicating a lesion in the optic</a:t>
            </a:r>
          </a:p>
          <a:p>
            <a:pPr>
              <a:buNone/>
            </a:pPr>
            <a:r>
              <a:rPr lang="en-US" dirty="0" smtClean="0"/>
              <a:t>nerve (a common presentation in many reported CIS</a:t>
            </a:r>
          </a:p>
          <a:p>
            <a:pPr>
              <a:buNone/>
            </a:pPr>
            <a:r>
              <a:rPr lang="en-US" dirty="0" smtClean="0"/>
              <a:t>studies), spinal cord, brainstem or cerebellum, or</a:t>
            </a:r>
          </a:p>
          <a:p>
            <a:pPr>
              <a:buNone/>
            </a:pPr>
            <a:r>
              <a:rPr lang="en-US" dirty="0" smtClean="0"/>
              <a:t>(rarely) a cerebral hemisphere.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58677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Multiple sclerosis</a:t>
            </a:r>
          </a:p>
          <a:p>
            <a:pPr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Immune-mediated inflammatory disease in which</a:t>
            </a:r>
          </a:p>
          <a:p>
            <a:pPr>
              <a:buNone/>
            </a:pPr>
            <a:r>
              <a:rPr lang="en-US" dirty="0" smtClean="0"/>
              <a:t>the myelin sheaths around the axons of the brain</a:t>
            </a:r>
          </a:p>
          <a:p>
            <a:pPr>
              <a:buNone/>
            </a:pPr>
            <a:r>
              <a:rPr lang="en-US" dirty="0" smtClean="0"/>
              <a:t>and spinal cord are damaged, leading to</a:t>
            </a:r>
          </a:p>
          <a:p>
            <a:pPr>
              <a:buNone/>
            </a:pPr>
            <a:r>
              <a:rPr lang="en-US" dirty="0" err="1" smtClean="0"/>
              <a:t>demyelination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Disease onset usually occurs in young adults, and</a:t>
            </a:r>
          </a:p>
          <a:p>
            <a:pPr>
              <a:buNone/>
            </a:pPr>
            <a:r>
              <a:rPr lang="en-US" dirty="0" smtClean="0"/>
              <a:t>It is more common in women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Some patients with a CIS have clinical evidence for</a:t>
            </a:r>
          </a:p>
          <a:p>
            <a:pPr>
              <a:buNone/>
            </a:pPr>
            <a:r>
              <a:rPr lang="en-US" dirty="0" smtClean="0"/>
              <a:t>dissemination in space (</a:t>
            </a:r>
            <a:r>
              <a:rPr lang="en-US" dirty="0" err="1" smtClean="0"/>
              <a:t>ie</a:t>
            </a:r>
            <a:r>
              <a:rPr lang="en-US" dirty="0" smtClean="0"/>
              <a:t>, multifocal)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Clinically multifocal CIS presentations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 Optic neuritis with an extensor plantar response </a:t>
            </a:r>
          </a:p>
          <a:p>
            <a:pPr>
              <a:buNone/>
            </a:pPr>
            <a:r>
              <a:rPr lang="en-US" dirty="0" smtClean="0"/>
              <a:t>     Optic neuritis and </a:t>
            </a:r>
            <a:r>
              <a:rPr lang="en-US" dirty="0" err="1" smtClean="0"/>
              <a:t>internuclear</a:t>
            </a:r>
            <a:r>
              <a:rPr lang="en-US" dirty="0" smtClean="0"/>
              <a:t> </a:t>
            </a:r>
            <a:r>
              <a:rPr lang="en-US" dirty="0" err="1" smtClean="0"/>
              <a:t>ophthalmoplegia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These  are less common than mono focal</a:t>
            </a:r>
          </a:p>
          <a:p>
            <a:pPr>
              <a:buNone/>
            </a:pPr>
            <a:r>
              <a:rPr lang="en-US" dirty="0" smtClean="0"/>
              <a:t>presentations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CIS (</a:t>
            </a:r>
            <a:r>
              <a:rPr lang="en-US" dirty="0" err="1" smtClean="0"/>
              <a:t>Monofocal</a:t>
            </a:r>
            <a:r>
              <a:rPr lang="en-US" dirty="0" smtClean="0"/>
              <a:t>) presentations: Relation to MS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BE89E5-CCFA-4E7E-8B0F-33C58E4F1A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85800" y="3352800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CIS</a:t>
            </a:r>
            <a:endParaRPr lang="en-US" dirty="0"/>
          </a:p>
        </p:txBody>
      </p:sp>
      <p:cxnSp>
        <p:nvCxnSpPr>
          <p:cNvPr id="6" name="Elbow Connector 5"/>
          <p:cNvCxnSpPr>
            <a:stCxn id="4" idx="6"/>
          </p:cNvCxnSpPr>
          <p:nvPr/>
        </p:nvCxnSpPr>
        <p:spPr>
          <a:xfrm>
            <a:off x="1676400" y="3810000"/>
            <a:ext cx="3200400" cy="1295400"/>
          </a:xfrm>
          <a:prstGeom prst="bentConnector3">
            <a:avLst>
              <a:gd name="adj1" fmla="val 196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6"/>
          </p:cNvCxnSpPr>
          <p:nvPr/>
        </p:nvCxnSpPr>
        <p:spPr>
          <a:xfrm flipV="1">
            <a:off x="1676400" y="2438400"/>
            <a:ext cx="3200400" cy="1371600"/>
          </a:xfrm>
          <a:prstGeom prst="bentConnector3">
            <a:avLst>
              <a:gd name="adj1" fmla="val 196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286000" y="3810000"/>
            <a:ext cx="2514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811624" y="21336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Optic neuritis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842727" y="35052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Spinal cord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842727" y="48006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brainstem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76800" y="2209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10 -85%</a:t>
            </a:r>
            <a:r>
              <a:rPr lang="en-US" baseline="30000" dirty="0" smtClean="0"/>
              <a:t>1-3, 6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876799" y="3657600"/>
            <a:ext cx="1197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41 - 61%</a:t>
            </a:r>
            <a:r>
              <a:rPr lang="en-US" baseline="30000" dirty="0" smtClean="0"/>
              <a:t>3-5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4888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53 - 60%</a:t>
            </a:r>
            <a:r>
              <a:rPr lang="en-US" baseline="30000" dirty="0" smtClean="0"/>
              <a:t>4,5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90800" y="1447800"/>
            <a:ext cx="174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Presentation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00600" y="14478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% of patients converting to MS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36" name="Picture 2" descr="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124" t="11743" r="15263" b="6488"/>
          <a:stretch>
            <a:fillRect/>
          </a:stretch>
        </p:blipFill>
        <p:spPr bwMode="auto">
          <a:xfrm>
            <a:off x="6408737" y="2055067"/>
            <a:ext cx="250666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685800" y="5867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800" dirty="0" err="1" smtClean="0"/>
              <a:t>Compston</a:t>
            </a:r>
            <a:r>
              <a:rPr lang="en-US" sz="800" dirty="0" smtClean="0"/>
              <a:t> </a:t>
            </a:r>
            <a:r>
              <a:rPr lang="en-US" sz="800" dirty="0"/>
              <a:t>A, ed. </a:t>
            </a:r>
            <a:r>
              <a:rPr lang="en-US" sz="800" dirty="0" err="1"/>
              <a:t>McAlpine’s</a:t>
            </a:r>
            <a:r>
              <a:rPr lang="en-US" sz="800" dirty="0"/>
              <a:t> Multiple Sclerosis, 4th </a:t>
            </a:r>
            <a:r>
              <a:rPr lang="en-US" sz="800" dirty="0" err="1" smtClean="0"/>
              <a:t>edn</a:t>
            </a:r>
            <a:r>
              <a:rPr lang="en-US" sz="800" dirty="0" smtClean="0"/>
              <a:t>. Edinburgh</a:t>
            </a:r>
            <a:r>
              <a:rPr lang="en-US" sz="800" dirty="0"/>
              <a:t>: Churchill Livingstone, </a:t>
            </a:r>
            <a:r>
              <a:rPr lang="en-US" sz="800" dirty="0" smtClean="0"/>
              <a:t>2005. </a:t>
            </a:r>
            <a:endParaRPr lang="en-US" sz="800" dirty="0"/>
          </a:p>
          <a:p>
            <a:pPr marL="228600" indent="-228600">
              <a:buAutoNum type="arabicPeriod"/>
            </a:pPr>
            <a:r>
              <a:rPr lang="en-US" sz="800" dirty="0" smtClean="0"/>
              <a:t>Optic </a:t>
            </a:r>
            <a:r>
              <a:rPr lang="en-US" sz="800" dirty="0"/>
              <a:t>Neuritis Study Group. </a:t>
            </a:r>
            <a:r>
              <a:rPr lang="en-US" sz="800" i="1" dirty="0" smtClean="0"/>
              <a:t>Arch </a:t>
            </a:r>
            <a:r>
              <a:rPr lang="en-US" sz="800" i="1" dirty="0" err="1" smtClean="0"/>
              <a:t>Neurol</a:t>
            </a:r>
            <a:r>
              <a:rPr lang="en-US" sz="800" i="1" dirty="0" smtClean="0"/>
              <a:t> </a:t>
            </a:r>
            <a:r>
              <a:rPr lang="en-US" sz="800" dirty="0" smtClean="0"/>
              <a:t>2008</a:t>
            </a:r>
            <a:r>
              <a:rPr lang="en-US" sz="800" dirty="0"/>
              <a:t>; </a:t>
            </a:r>
            <a:r>
              <a:rPr lang="en-US" sz="800" b="1" dirty="0"/>
              <a:t>65: </a:t>
            </a:r>
            <a:r>
              <a:rPr lang="en-US" sz="800" dirty="0"/>
              <a:t>727–32</a:t>
            </a:r>
            <a:r>
              <a:rPr lang="en-US" sz="800" dirty="0" smtClean="0"/>
              <a:t>. </a:t>
            </a:r>
            <a:endParaRPr lang="en-US" sz="800" dirty="0"/>
          </a:p>
          <a:p>
            <a:pPr marL="228600" indent="-228600">
              <a:buAutoNum type="arabicPeriod"/>
            </a:pPr>
            <a:r>
              <a:rPr lang="en-US" sz="800" dirty="0" err="1" smtClean="0"/>
              <a:t>Fisniku</a:t>
            </a:r>
            <a:r>
              <a:rPr lang="en-US" sz="800" dirty="0" smtClean="0"/>
              <a:t> </a:t>
            </a:r>
            <a:r>
              <a:rPr lang="en-US" sz="800" dirty="0"/>
              <a:t>LK, </a:t>
            </a:r>
            <a:r>
              <a:rPr lang="en-US" sz="800" dirty="0" err="1"/>
              <a:t>Brex</a:t>
            </a:r>
            <a:r>
              <a:rPr lang="en-US" sz="800" dirty="0"/>
              <a:t> PA, </a:t>
            </a:r>
            <a:r>
              <a:rPr lang="en-US" sz="800" dirty="0" err="1"/>
              <a:t>Altmann</a:t>
            </a:r>
            <a:r>
              <a:rPr lang="en-US" sz="800" dirty="0"/>
              <a:t> DR, et al. </a:t>
            </a:r>
            <a:r>
              <a:rPr lang="en-US" sz="800" i="1" dirty="0" smtClean="0"/>
              <a:t>Brain </a:t>
            </a:r>
            <a:r>
              <a:rPr lang="en-US" sz="800" dirty="0"/>
              <a:t>2008; </a:t>
            </a:r>
            <a:r>
              <a:rPr lang="en-US" sz="800" b="1" dirty="0"/>
              <a:t>131: </a:t>
            </a:r>
            <a:r>
              <a:rPr lang="en-US" sz="800" dirty="0" smtClean="0"/>
              <a:t>808–17.</a:t>
            </a:r>
          </a:p>
          <a:p>
            <a:pPr marL="228600" indent="-228600">
              <a:buAutoNum type="arabicPeriod"/>
            </a:pPr>
            <a:r>
              <a:rPr lang="en-US" sz="800" dirty="0" err="1" smtClean="0"/>
              <a:t>Tintore</a:t>
            </a:r>
            <a:r>
              <a:rPr lang="en-US" sz="800" dirty="0" smtClean="0"/>
              <a:t> </a:t>
            </a:r>
            <a:r>
              <a:rPr lang="en-US" sz="800" dirty="0"/>
              <a:t>M, </a:t>
            </a:r>
            <a:r>
              <a:rPr lang="en-US" sz="800" dirty="0" err="1"/>
              <a:t>Rovira</a:t>
            </a:r>
            <a:r>
              <a:rPr lang="en-US" sz="800" dirty="0"/>
              <a:t> A, </a:t>
            </a:r>
            <a:r>
              <a:rPr lang="en-US" sz="800" dirty="0" err="1"/>
              <a:t>Arrambide</a:t>
            </a:r>
            <a:r>
              <a:rPr lang="en-US" sz="800" dirty="0"/>
              <a:t> G, et al. </a:t>
            </a:r>
            <a:r>
              <a:rPr lang="en-US" sz="800" i="1" dirty="0" smtClean="0"/>
              <a:t>Neurology </a:t>
            </a:r>
            <a:r>
              <a:rPr lang="en-US" sz="800" dirty="0"/>
              <a:t>2010; </a:t>
            </a:r>
            <a:r>
              <a:rPr lang="en-US" sz="800" b="1" dirty="0"/>
              <a:t>75: </a:t>
            </a:r>
            <a:r>
              <a:rPr lang="en-US" sz="800" dirty="0" smtClean="0"/>
              <a:t>1933–38.</a:t>
            </a:r>
          </a:p>
          <a:p>
            <a:pPr marL="228600" indent="-228600">
              <a:buAutoNum type="arabicPeriod"/>
            </a:pPr>
            <a:r>
              <a:rPr lang="en-US" sz="800" dirty="0" smtClean="0"/>
              <a:t>Young </a:t>
            </a:r>
            <a:r>
              <a:rPr lang="en-US" sz="800" dirty="0"/>
              <a:t>J, Quinn S, </a:t>
            </a:r>
            <a:r>
              <a:rPr lang="en-US" sz="800" dirty="0" err="1"/>
              <a:t>Hurrell</a:t>
            </a:r>
            <a:r>
              <a:rPr lang="en-US" sz="800" dirty="0"/>
              <a:t> M, Taylor B</a:t>
            </a:r>
            <a:r>
              <a:rPr lang="en-US" sz="800" dirty="0" smtClean="0"/>
              <a:t>. </a:t>
            </a:r>
            <a:r>
              <a:rPr lang="en-US" sz="800" i="1" dirty="0" err="1"/>
              <a:t>Mult</a:t>
            </a:r>
            <a:r>
              <a:rPr lang="en-US" sz="800" i="1" dirty="0"/>
              <a:t> </a:t>
            </a:r>
            <a:r>
              <a:rPr lang="en-US" sz="800" i="1" dirty="0" err="1" smtClean="0"/>
              <a:t>Scler</a:t>
            </a:r>
            <a:r>
              <a:rPr lang="en-US" sz="800" i="1" dirty="0" smtClean="0"/>
              <a:t> </a:t>
            </a:r>
            <a:r>
              <a:rPr lang="en-US" sz="800" dirty="0" smtClean="0"/>
              <a:t>2009</a:t>
            </a:r>
            <a:r>
              <a:rPr lang="en-US" sz="800" dirty="0"/>
              <a:t>; </a:t>
            </a:r>
            <a:r>
              <a:rPr lang="en-US" sz="800" b="1" dirty="0"/>
              <a:t>15: </a:t>
            </a:r>
            <a:r>
              <a:rPr lang="en-US" sz="800" dirty="0" smtClean="0"/>
              <a:t>1295–302.</a:t>
            </a:r>
          </a:p>
          <a:p>
            <a:pPr marL="228600" indent="-228600">
              <a:buAutoNum type="arabicPeriod"/>
            </a:pPr>
            <a:r>
              <a:rPr lang="en-US" sz="800" dirty="0" smtClean="0"/>
              <a:t>Swanton </a:t>
            </a:r>
            <a:r>
              <a:rPr lang="en-US" sz="800" dirty="0"/>
              <a:t>JK, Fernando K, Dalton CM, et al. </a:t>
            </a:r>
            <a:r>
              <a:rPr lang="en-US" sz="800" i="1" dirty="0" smtClean="0"/>
              <a:t>J </a:t>
            </a:r>
            <a:r>
              <a:rPr lang="en-US" sz="800" i="1" dirty="0" err="1"/>
              <a:t>Neurol</a:t>
            </a:r>
            <a:r>
              <a:rPr lang="en-US" sz="800" i="1" dirty="0"/>
              <a:t> </a:t>
            </a:r>
            <a:r>
              <a:rPr lang="en-US" sz="800" i="1" dirty="0" err="1"/>
              <a:t>Neurosurg</a:t>
            </a:r>
            <a:r>
              <a:rPr lang="en-US" sz="800" i="1" dirty="0"/>
              <a:t> Psychiatry </a:t>
            </a:r>
            <a:r>
              <a:rPr lang="en-US" sz="800" dirty="0"/>
              <a:t>2006; </a:t>
            </a:r>
            <a:r>
              <a:rPr lang="en-US" sz="800" b="1" dirty="0"/>
              <a:t>77: </a:t>
            </a:r>
            <a:r>
              <a:rPr lang="en-US" sz="800" dirty="0"/>
              <a:t>1070–72.</a:t>
            </a:r>
          </a:p>
        </p:txBody>
      </p:sp>
    </p:spTree>
    <p:extLst>
      <p:ext uri="{BB962C8B-B14F-4D97-AF65-F5344CB8AC3E}">
        <p14:creationId xmlns="" xmlns:p14="http://schemas.microsoft.com/office/powerpoint/2010/main" val="23896175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long-term risk for clinically definite MS is </a:t>
            </a:r>
          </a:p>
          <a:p>
            <a:pPr>
              <a:buNone/>
            </a:pPr>
            <a:r>
              <a:rPr lang="en-US" dirty="0" smtClean="0"/>
              <a:t>60 -- 80% when lesions are present and about 20%</a:t>
            </a:r>
          </a:p>
          <a:p>
            <a:pPr>
              <a:buNone/>
            </a:pPr>
            <a:r>
              <a:rPr lang="en-US" dirty="0" smtClean="0"/>
              <a:t>When scanning is normal apart from the</a:t>
            </a:r>
          </a:p>
          <a:p>
            <a:pPr>
              <a:buNone/>
            </a:pPr>
            <a:r>
              <a:rPr lang="en-US" smtClean="0"/>
              <a:t>Symptomatic lesion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Patients who have at least one lesion in the</a:t>
            </a:r>
          </a:p>
          <a:p>
            <a:pPr>
              <a:buNone/>
            </a:pPr>
            <a:r>
              <a:rPr lang="en-US" dirty="0" err="1" smtClean="0"/>
              <a:t>infratentorial</a:t>
            </a:r>
            <a:r>
              <a:rPr lang="en-US" dirty="0" smtClean="0"/>
              <a:t> regions at onset of CIS have increased</a:t>
            </a:r>
          </a:p>
          <a:p>
            <a:pPr>
              <a:buNone/>
            </a:pPr>
            <a:r>
              <a:rPr lang="en-US" dirty="0" smtClean="0"/>
              <a:t>risk of conversion, the risk being slightly higher in</a:t>
            </a:r>
          </a:p>
          <a:p>
            <a:pPr>
              <a:buNone/>
            </a:pPr>
            <a:r>
              <a:rPr lang="en-US" dirty="0" smtClean="0"/>
              <a:t>those with a lesion in the brainstem than it is in those</a:t>
            </a:r>
          </a:p>
          <a:p>
            <a:pPr>
              <a:buNone/>
            </a:pPr>
            <a:r>
              <a:rPr lang="en-US" dirty="0" smtClean="0"/>
              <a:t>with a lesion in the cerebellum.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Although CSF </a:t>
            </a:r>
            <a:r>
              <a:rPr lang="en-US" dirty="0" err="1" smtClean="0"/>
              <a:t>oligoclonal</a:t>
            </a:r>
            <a:r>
              <a:rPr lang="en-US" dirty="0" smtClean="0"/>
              <a:t> bands (OCBs) increase the risk</a:t>
            </a:r>
          </a:p>
          <a:p>
            <a:pPr>
              <a:buNone/>
            </a:pPr>
            <a:r>
              <a:rPr lang="en-US" dirty="0" smtClean="0"/>
              <a:t>of CIS developing to MS, they add little to MRI-assigned</a:t>
            </a:r>
          </a:p>
          <a:p>
            <a:pPr>
              <a:buNone/>
            </a:pPr>
            <a:r>
              <a:rPr lang="en-US" dirty="0" smtClean="0"/>
              <a:t>Risk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Conversion to MS in 59% of all patients with CIS with</a:t>
            </a:r>
          </a:p>
          <a:p>
            <a:pPr>
              <a:buNone/>
            </a:pPr>
            <a:r>
              <a:rPr lang="en-US" dirty="0" smtClean="0"/>
              <a:t>more than 10 brain lesions and in 64% who had more</a:t>
            </a:r>
          </a:p>
          <a:p>
            <a:pPr>
              <a:buNone/>
            </a:pPr>
            <a:r>
              <a:rPr lang="en-US" dirty="0" smtClean="0"/>
              <a:t>than 10 brain lesions and CSF OCBs.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Neurology 2008; </a:t>
            </a:r>
            <a:r>
              <a:rPr lang="en-US" b="1" dirty="0" smtClean="0"/>
              <a:t>70: 1079–83.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5927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CSF examination helps to predict conversion to MS in</a:t>
            </a:r>
          </a:p>
          <a:p>
            <a:pPr>
              <a:buNone/>
            </a:pPr>
            <a:r>
              <a:rPr lang="en-US" dirty="0" smtClean="0"/>
              <a:t>patients with negative MRI or with an MRI showing few</a:t>
            </a:r>
          </a:p>
          <a:p>
            <a:pPr>
              <a:buNone/>
            </a:pPr>
            <a:r>
              <a:rPr lang="en-US" dirty="0" smtClean="0"/>
              <a:t>lesions (</a:t>
            </a:r>
            <a:r>
              <a:rPr lang="en-US" dirty="0" err="1" smtClean="0"/>
              <a:t>ie</a:t>
            </a:r>
            <a:r>
              <a:rPr lang="en-US" dirty="0" smtClean="0"/>
              <a:t>, MRI that does not meet the </a:t>
            </a:r>
            <a:r>
              <a:rPr lang="en-US" dirty="0" err="1" smtClean="0"/>
              <a:t>McDonaldcriteria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for dissemination in space).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patients with negative MRI, the presence of OCBs</a:t>
            </a:r>
          </a:p>
          <a:p>
            <a:pPr>
              <a:buNone/>
            </a:pPr>
            <a:r>
              <a:rPr lang="en-US" dirty="0" smtClean="0"/>
              <a:t>Increased the risk for developing MS from 4% to 23%.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development of MS is unlikely in patients with a CIS</a:t>
            </a:r>
          </a:p>
          <a:p>
            <a:pPr>
              <a:buNone/>
            </a:pPr>
            <a:r>
              <a:rPr lang="en-US" dirty="0" smtClean="0"/>
              <a:t>showing few or no MRI lesions and no CSF OCBs.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3911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1996 the United States National Multiple Sclerosis Society standardized four subtype definitions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Relapsing remitting,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progressive,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progressive, and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Progressive relapsing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User\Desktop\Multiple sclerosis\300px-Ms_progression_types_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5344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Diagnostic Definitions in 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915400" cy="4441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</a:rPr>
              <a:t>CIS: Clinically Isolated Syndrome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dirty="0" smtClean="0"/>
              <a:t>Occurrence of one neurological event consistent with demyelination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Example: Visual changes with MRI showing evidence of </a:t>
            </a:r>
            <a:r>
              <a:rPr lang="en-US" sz="2000" dirty="0" err="1" smtClean="0"/>
              <a:t>Gd</a:t>
            </a:r>
            <a:r>
              <a:rPr lang="en-US" sz="2000" dirty="0" smtClean="0"/>
              <a:t>+ enhancement in optic tract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</a:rPr>
              <a:t>CDMS: Clinically Definite MS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dirty="0" smtClean="0"/>
              <a:t>Occurrence of </a:t>
            </a:r>
            <a:r>
              <a:rPr lang="en-US" sz="2000" dirty="0" smtClean="0">
                <a:cs typeface="Arial" pitchFamily="34" charset="0"/>
              </a:rPr>
              <a:t>≥ 2 neurological events consistent with demyelination that are separated in time and space (occur at clearly different anatomical locations)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cs typeface="Arial" pitchFamily="34" charset="0"/>
              </a:rPr>
              <a:t>Example: visual changes followed by leg weakness 6 months later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1307892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838" y="381000"/>
            <a:ext cx="800100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95700" y="2286000"/>
            <a:ext cx="4838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Content Placeholder 6"/>
          <p:cNvSpPr>
            <a:spLocks noGrp="1"/>
          </p:cNvSpPr>
          <p:nvPr>
            <p:ph idx="1"/>
          </p:nvPr>
        </p:nvSpPr>
        <p:spPr>
          <a:xfrm>
            <a:off x="533400" y="3429000"/>
            <a:ext cx="8229600" cy="2133600"/>
          </a:xfrm>
        </p:spPr>
        <p:txBody>
          <a:bodyPr>
            <a:normAutofit fontScale="85000" lnSpcReduction="10000"/>
          </a:bodyPr>
          <a:lstStyle/>
          <a:p>
            <a:pPr marL="0" indent="0" algn="ctr" eaLnBrk="1" hangingPunct="1">
              <a:buFont typeface="Zapf Dingbats" pitchFamily="1" charset="2"/>
              <a:buNone/>
            </a:pPr>
            <a:r>
              <a:rPr lang="en-US" smtClean="0"/>
              <a:t>In May 2010 in Dublin, Ireland, the International Panel on Diagnosis of MS (the Panel) met for a third time to examine requirements for demonstrating DIS and DIT and to focus on application of the McDonald Criteria in pediatric, Asian, and Latin American populations</a:t>
            </a:r>
          </a:p>
        </p:txBody>
      </p:sp>
      <p:sp>
        <p:nvSpPr>
          <p:cNvPr id="235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fld id="{8E3B97B9-AB18-45A8-A7EC-E2250C0F3F1B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0357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144000" cy="609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 McDonald’s Criteria</a:t>
            </a:r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fld id="{6DDB0409-95DF-4508-92D2-60276F946D82}" type="slidenum">
              <a:rPr lang="en-US"/>
              <a:pPr/>
              <a:t>9</a:t>
            </a:fld>
            <a:endParaRPr lang="en-US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438" y="1828800"/>
            <a:ext cx="3886200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43425" y="2281238"/>
            <a:ext cx="444817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26383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196</TotalTime>
  <Words>974</Words>
  <Application>Microsoft Office PowerPoint</Application>
  <PresentationFormat>On-screen Show (4:3)</PresentationFormat>
  <Paragraphs>154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Technic</vt:lpstr>
      <vt:lpstr>  DIAGNOSTIC  CRITERIA  FOR   MULTIPLE  SCLEROSIS  Dr. C. Rathore</vt:lpstr>
      <vt:lpstr>Slide 2</vt:lpstr>
      <vt:lpstr>Slide 3</vt:lpstr>
      <vt:lpstr>Slide 4</vt:lpstr>
      <vt:lpstr>Diagnostic Definitions in MS</vt:lpstr>
      <vt:lpstr>Slide 6</vt:lpstr>
      <vt:lpstr>Slide 7</vt:lpstr>
      <vt:lpstr>Slide 8</vt:lpstr>
      <vt:lpstr>2010 McDonald’s Criteria</vt:lpstr>
      <vt:lpstr>Slide 10</vt:lpstr>
      <vt:lpstr>Slide 11</vt:lpstr>
      <vt:lpstr>Slide 12</vt:lpstr>
      <vt:lpstr>Pediatric MS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CIS (Monofocal) presentations: Relation to MS</vt:lpstr>
      <vt:lpstr>Slide 22</vt:lpstr>
      <vt:lpstr>Slide 23</vt:lpstr>
      <vt:lpstr>CSF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administrator1</cp:lastModifiedBy>
  <cp:revision>17</cp:revision>
  <dcterms:created xsi:type="dcterms:W3CDTF">2006-08-16T00:00:00Z</dcterms:created>
  <dcterms:modified xsi:type="dcterms:W3CDTF">2020-08-16T14:27:12Z</dcterms:modified>
</cp:coreProperties>
</file>