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9" autoAdjust="0"/>
    <p:restoredTop sz="94660"/>
  </p:normalViewPr>
  <p:slideViewPr>
    <p:cSldViewPr>
      <p:cViewPr varScale="1">
        <p:scale>
          <a:sx n="72" d="100"/>
          <a:sy n="72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6BA9C-DAEA-457E-99B2-DDEE8039504C}" type="datetimeFigureOut">
              <a:rPr lang="en-US" smtClean="0"/>
              <a:pPr/>
              <a:t>8/11/2020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BD781-BD14-41A7-99B9-146C317C7D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456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BD781-BD14-41A7-99B9-146C317C7D66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BD781-BD14-41A7-99B9-146C317C7D66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BD781-BD14-41A7-99B9-146C317C7D66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6A70E3-6DFB-41F0-8CEC-E21002ABCC68}" type="datetimeFigureOut">
              <a:rPr lang="en-IN" smtClean="0"/>
              <a:pPr/>
              <a:t>11-08-2020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4EDC18-AC76-41C2-9E8F-41B16762BB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1990714" TargetMode="External"/><Relationship Id="rId2" Type="http://schemas.openxmlformats.org/officeDocument/2006/relationships/hyperlink" Target="http://www.ncbi.nlm.nih.gov/pubmed?term=Hilberg%20O%5bAuthor%5d&amp;cauthor=true&amp;cauthor_uid=1199071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604" y="1433732"/>
            <a:ext cx="8305800" cy="1981200"/>
          </a:xfrm>
        </p:spPr>
        <p:txBody>
          <a:bodyPr/>
          <a:lstStyle/>
          <a:p>
            <a:r>
              <a:rPr lang="en-IN" dirty="0" smtClean="0"/>
              <a:t>MEASUREMENT OF THE NASAL AIRWAY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340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9144349"/>
              </p:ext>
            </p:extLst>
          </p:nvPr>
        </p:nvGraphicFramePr>
        <p:xfrm>
          <a:off x="107504" y="34669"/>
          <a:ext cx="8939456" cy="6921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908383"/>
                <a:gridCol w="1080120"/>
                <a:gridCol w="504056"/>
                <a:gridCol w="2691326"/>
                <a:gridCol w="498458"/>
                <a:gridCol w="2005256"/>
              </a:tblGrid>
              <a:tr h="1913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 DETAILS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SAMPLE SIZE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4909996">
                <a:tc>
                  <a:txBody>
                    <a:bodyPr/>
                    <a:lstStyle/>
                    <a:p>
                      <a:r>
                        <a:rPr kumimoji="0" lang="en-IN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 measurement of nasal airway dimensions using acoustic </a:t>
                      </a:r>
                      <a:r>
                        <a:rPr kumimoji="0" lang="en-IN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rhinometry</a:t>
                      </a:r>
                      <a:r>
                        <a:rPr kumimoji="0" lang="en-IN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methodological and clinical aspects</a:t>
                      </a:r>
                      <a:endParaRPr kumimoji="0" lang="en-IN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b="0" i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Hilberg</a:t>
                      </a:r>
                      <a:r>
                        <a:rPr kumimoji="0" lang="en-IN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O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Allergy."/>
                        </a:rPr>
                        <a:t>Allergy.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2002;57 </a:t>
                      </a:r>
                      <a:r>
                        <a:rPr kumimoji="0" lang="en-IN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Suppl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70:5-39.</a:t>
                      </a:r>
                      <a:endParaRPr lang="en-IN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Acoustic </a:t>
                      </a:r>
                      <a:r>
                        <a:rPr kumimoji="0" lang="en-IN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rhinometry</a:t>
                      </a:r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showed reasonable correlation with CT in a cadaver and in 10 subjects in comparison with MRI for the first 6 cm of the nasal cavity. Models based on MRI </a:t>
                      </a:r>
                      <a:r>
                        <a:rPr kumimoji="0" lang="en-IN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scannings</a:t>
                      </a:r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subjects also showed good correlation for the first 6 cm of the nasal cavity. Posteriorly in the nasal cavity and the </a:t>
                      </a:r>
                      <a:r>
                        <a:rPr kumimoji="0" lang="en-IN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epipharynx</a:t>
                      </a:r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differences were found mainly due to 'sound loss' to the </a:t>
                      </a:r>
                      <a:r>
                        <a:rPr kumimoji="0" lang="en-IN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paranasal</a:t>
                      </a:r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sinuses. Sound loss due to viscous loss or friction at increasing surface/area ratio (the complex geometry in the nose) and loss due to </a:t>
                      </a:r>
                      <a:r>
                        <a:rPr kumimoji="0" lang="en-IN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nonrigidity</a:t>
                      </a:r>
                      <a:r>
                        <a:rPr kumimoji="0" lang="en-IN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nasal mucosa were also examined. Neither these factors affected the area-distance function significantly.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then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decade after its introduction acoustic </a:t>
                      </a:r>
                      <a:r>
                        <a:rPr kumimoji="0" lang="en-IN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rhinometry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a well-established method for evaluation of nasal patency, but further improvement can be obtained by continued validation and adjustments of the technique.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430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IS RHINOMANOMETRY?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Dynamic test of nasal function that calculates nasal airway resistance (NAR)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anatomical measurement of cross-sectional area or nasal volume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All of the above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None of the above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7398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IS ACOUSTIC RHINOMETRY?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Dynamic test of nasal function that calculates nasal airway resistance (NAR)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anatomical measurement of cross-sectional area or nasal volume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All of the above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>
                <a:solidFill>
                  <a:schemeClr val="bg1"/>
                </a:solidFill>
              </a:rPr>
              <a:t>None of the above</a:t>
            </a:r>
          </a:p>
          <a:p>
            <a:pPr marL="514350" indent="-514350">
              <a:buFont typeface="+mj-lt"/>
              <a:buAutoNum type="alphaUcPeriod"/>
            </a:pPr>
            <a:endParaRPr lang="en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DOES RHINOMANOMETRY MEASURE?</a:t>
            </a:r>
          </a:p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</a:rPr>
              <a:t>A.Transnasal</a:t>
            </a:r>
            <a:r>
              <a:rPr lang="en-US" dirty="0" smtClean="0">
                <a:solidFill>
                  <a:schemeClr val="bg1"/>
                </a:solidFill>
              </a:rPr>
              <a:t> pressure</a:t>
            </a:r>
          </a:p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</a:rPr>
              <a:t>B.Nasal</a:t>
            </a:r>
            <a:r>
              <a:rPr lang="en-US" dirty="0" smtClean="0">
                <a:solidFill>
                  <a:schemeClr val="bg1"/>
                </a:solidFill>
              </a:rPr>
              <a:t> airflow </a:t>
            </a:r>
          </a:p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</a:rPr>
              <a:t>C.Cross</a:t>
            </a:r>
            <a:r>
              <a:rPr lang="en-US" dirty="0" smtClean="0">
                <a:solidFill>
                  <a:schemeClr val="bg1"/>
                </a:solidFill>
              </a:rPr>
              <a:t> sectional area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D.A and B</a:t>
            </a:r>
          </a:p>
          <a:p>
            <a:pPr marL="514350" indent="-514350">
              <a:buFont typeface="+mj-lt"/>
              <a:buAutoNum type="alphaUcPeriod"/>
            </a:pPr>
            <a:endParaRPr lang="en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IS THE VOLUME OF NASAL CAVITY?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Trebuchet MS"/>
              </a:rPr>
              <a:t>0.7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Trebuchet MS"/>
              </a:rPr>
              <a:t>0.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Trebuchet MS"/>
              </a:rPr>
              <a:t>0.6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prstClr val="black"/>
                </a:solidFill>
                <a:latin typeface="Trebuchet MS"/>
              </a:rPr>
              <a:t>0.9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prstClr val="black"/>
                </a:solidFill>
                <a:latin typeface="Trebuchet MS"/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endParaRPr lang="en-IN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WHAT ARE THE OTHER METHODS USED?</a:t>
            </a:r>
          </a:p>
          <a:p>
            <a:pPr marL="514350" lvl="0" indent="-5143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Trebuchet MS"/>
              </a:rPr>
              <a:t>Peak nasal </a:t>
            </a:r>
            <a:r>
              <a:rPr lang="en-US" sz="2800" dirty="0" err="1" smtClean="0">
                <a:solidFill>
                  <a:prstClr val="black"/>
                </a:solidFill>
                <a:latin typeface="Trebuchet MS"/>
              </a:rPr>
              <a:t>inspiratory</a:t>
            </a:r>
            <a:r>
              <a:rPr lang="en-US" sz="2800" dirty="0" smtClean="0">
                <a:solidFill>
                  <a:prstClr val="black"/>
                </a:solidFill>
                <a:latin typeface="Trebuchet MS"/>
              </a:rPr>
              <a:t> flow rate</a:t>
            </a:r>
          </a:p>
          <a:p>
            <a:pPr marL="514350" lvl="0" indent="-5143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rebuchet MS"/>
              </a:rPr>
              <a:t>Nasalance</a:t>
            </a:r>
            <a:endParaRPr lang="en-US" sz="2800" dirty="0" smtClean="0">
              <a:solidFill>
                <a:prstClr val="black"/>
              </a:solidFill>
              <a:latin typeface="Trebuchet MS"/>
            </a:endParaRPr>
          </a:p>
          <a:p>
            <a:pPr marL="514350" lvl="0" indent="-5143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Trebuchet MS"/>
              </a:rPr>
              <a:t>All of the above</a:t>
            </a:r>
          </a:p>
          <a:p>
            <a:pPr marL="514350" lvl="0" indent="-5143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Trebuchet MS"/>
              </a:rPr>
              <a:t>None of the above</a:t>
            </a:r>
          </a:p>
          <a:p>
            <a:pPr marL="514350" lvl="0" indent="-5143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+mj-lt"/>
              <a:buAutoNum type="alphaUcPeriod"/>
              <a:defRPr/>
            </a:pPr>
            <a:endParaRPr lang="en-US" sz="2800" dirty="0" smtClean="0">
              <a:solidFill>
                <a:prstClr val="black"/>
              </a:solidFill>
              <a:latin typeface="Trebuchet MS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332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Levels of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A – Systemic reviews, Meta analyses, RCT</a:t>
            </a:r>
          </a:p>
          <a:p>
            <a:pPr>
              <a:buFont typeface="Arial" charset="0"/>
              <a:buChar char="•"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B – Non-randomized studies</a:t>
            </a:r>
          </a:p>
          <a:p>
            <a:pPr>
              <a:buFont typeface="Arial" charset="0"/>
              <a:buChar char="•"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C – Observational studies</a:t>
            </a:r>
          </a:p>
          <a:p>
            <a:pPr>
              <a:buFontTx/>
              <a:buNone/>
              <a:defRPr/>
            </a:pPr>
            <a:endParaRPr lang="en-US" sz="3600" dirty="0" smtClean="0"/>
          </a:p>
          <a:p>
            <a:pPr>
              <a:buFont typeface="Arial" charset="0"/>
              <a:buChar char="•"/>
              <a:defRPr/>
            </a:pPr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>
                <a:solidFill>
                  <a:schemeClr val="bg1"/>
                </a:solidFill>
              </a:rPr>
              <a:t>Rhinomanometry</a:t>
            </a:r>
            <a:r>
              <a:rPr lang="en-IN" dirty="0">
                <a:solidFill>
                  <a:schemeClr val="bg1"/>
                </a:solidFill>
              </a:rPr>
              <a:t> provides a functional measure of the nasal airway resistance or conductance</a:t>
            </a:r>
          </a:p>
          <a:p>
            <a:r>
              <a:rPr lang="en-IN" dirty="0">
                <a:solidFill>
                  <a:schemeClr val="bg1"/>
                </a:solidFill>
              </a:rPr>
              <a:t>Acoustic </a:t>
            </a:r>
            <a:r>
              <a:rPr lang="en-IN" dirty="0" err="1">
                <a:solidFill>
                  <a:schemeClr val="bg1"/>
                </a:solidFill>
              </a:rPr>
              <a:t>rhinometry</a:t>
            </a:r>
            <a:r>
              <a:rPr lang="en-IN" dirty="0">
                <a:solidFill>
                  <a:schemeClr val="bg1"/>
                </a:solidFill>
              </a:rPr>
              <a:t> provides an anatomical measurement of cross-sectional area or nasal volume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NASAL AIRWAY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502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Dynamic test of nasal function that calculates nasal airway resistance (NAR)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Measures</a:t>
            </a:r>
            <a:r>
              <a:rPr lang="en-US" baseline="30000" dirty="0" smtClean="0">
                <a:solidFill>
                  <a:schemeClr val="bg1"/>
                </a:solidFill>
              </a:rPr>
              <a:t>(1)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dirty="0" err="1">
                <a:solidFill>
                  <a:schemeClr val="bg1"/>
                </a:solidFill>
              </a:rPr>
              <a:t>Transnasal</a:t>
            </a:r>
            <a:r>
              <a:rPr lang="en-US" dirty="0">
                <a:solidFill>
                  <a:schemeClr val="bg1"/>
                </a:solidFill>
              </a:rPr>
              <a:t> pressure</a:t>
            </a: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Nasal airflow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Laminar airflow versus turbulent airflow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Three </a:t>
            </a:r>
            <a:r>
              <a:rPr lang="en-US" dirty="0" smtClean="0">
                <a:solidFill>
                  <a:schemeClr val="bg1"/>
                </a:solidFill>
              </a:rPr>
              <a:t>methods-active  and passive.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Active </a:t>
            </a:r>
            <a:r>
              <a:rPr lang="en-US" dirty="0" err="1" smtClean="0">
                <a:solidFill>
                  <a:schemeClr val="bg1"/>
                </a:solidFill>
              </a:rPr>
              <a:t>rhinomanometry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Active  anterior </a:t>
            </a:r>
            <a:r>
              <a:rPr lang="en-US" dirty="0" err="1">
                <a:solidFill>
                  <a:schemeClr val="bg1"/>
                </a:solidFill>
              </a:rPr>
              <a:t>rhinomanometry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bg1"/>
                </a:solidFill>
              </a:rPr>
              <a:t>Passive anterior </a:t>
            </a:r>
            <a:r>
              <a:rPr lang="en-US" dirty="0" err="1" smtClean="0">
                <a:solidFill>
                  <a:schemeClr val="bg1"/>
                </a:solidFill>
              </a:rPr>
              <a:t>rhinomanometry</a:t>
            </a:r>
            <a:endParaRPr lang="en-US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RHINOMANOMETRY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40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RHINOMANOMETRY</a:t>
            </a:r>
            <a:endParaRPr lang="en-IN" dirty="0"/>
          </a:p>
        </p:txBody>
      </p:sp>
      <p:pic>
        <p:nvPicPr>
          <p:cNvPr id="7" name="Picture 19" descr="rhino_3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20" t="9230" r="8640" b="5539"/>
          <a:stretch>
            <a:fillRect/>
          </a:stretch>
        </p:blipFill>
        <p:spPr bwMode="auto">
          <a:xfrm>
            <a:off x="457200" y="1484784"/>
            <a:ext cx="405923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7358" y="1556792"/>
            <a:ext cx="37609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94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IN" sz="2400" dirty="0">
                <a:solidFill>
                  <a:prstClr val="black"/>
                </a:solidFill>
                <a:latin typeface="Trebuchet MS"/>
              </a:rPr>
              <a:t>UNILATERAL NASAL AIRFLOW Measured at sample pressure point of 150 Pa and bilateral nasal airflow measured at 75 Pa are recommended as universal </a:t>
            </a:r>
            <a:r>
              <a:rPr lang="en-IN" sz="2400" dirty="0" smtClean="0">
                <a:solidFill>
                  <a:prstClr val="black"/>
                </a:solidFill>
                <a:latin typeface="Trebuchet MS"/>
              </a:rPr>
              <a:t>standard.</a:t>
            </a:r>
            <a:endParaRPr lang="en-IN" sz="2400" dirty="0">
              <a:solidFill>
                <a:prstClr val="black"/>
              </a:solidFill>
              <a:latin typeface="Trebuchet MS"/>
            </a:endParaRP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IN" sz="2400" dirty="0">
                <a:solidFill>
                  <a:prstClr val="black"/>
                </a:solidFill>
                <a:latin typeface="Trebuchet MS"/>
              </a:rPr>
              <a:t>Total nasal resistance to airflow can be either determined directly using the posterior method of rhino </a:t>
            </a:r>
            <a:r>
              <a:rPr lang="en-IN" sz="2400" dirty="0" err="1">
                <a:solidFill>
                  <a:prstClr val="black"/>
                </a:solidFill>
                <a:latin typeface="Trebuchet MS"/>
              </a:rPr>
              <a:t>manometry</a:t>
            </a:r>
            <a:r>
              <a:rPr lang="en-IN" sz="2400" dirty="0">
                <a:solidFill>
                  <a:prstClr val="black"/>
                </a:solidFill>
                <a:latin typeface="Trebuchet MS"/>
              </a:rPr>
              <a:t> or it can be calculated by combining the two separate values of nasal resistance for the two nasal </a:t>
            </a:r>
            <a:r>
              <a:rPr lang="en-IN" sz="2400" dirty="0" smtClean="0">
                <a:solidFill>
                  <a:prstClr val="black"/>
                </a:solidFill>
                <a:latin typeface="Trebuchet MS"/>
              </a:rPr>
              <a:t>passages.</a:t>
            </a:r>
            <a:endParaRPr lang="en-IN" sz="2400" dirty="0">
              <a:solidFill>
                <a:prstClr val="black"/>
              </a:solidFill>
              <a:latin typeface="Trebuchet MS"/>
            </a:endParaRP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pt-BR" sz="2400" i="1" dirty="0">
                <a:solidFill>
                  <a:prstClr val="black"/>
                </a:solidFill>
                <a:latin typeface="Trebuchet MS"/>
              </a:rPr>
              <a:t>1/R </a:t>
            </a:r>
            <a:r>
              <a:rPr lang="pt-BR" sz="2400" dirty="0">
                <a:solidFill>
                  <a:prstClr val="black"/>
                </a:solidFill>
                <a:latin typeface="Trebuchet MS"/>
              </a:rPr>
              <a:t>(total) = 	1/</a:t>
            </a:r>
            <a:r>
              <a:rPr lang="pt-BR" sz="2400" i="1" dirty="0">
                <a:solidFill>
                  <a:prstClr val="black"/>
                </a:solidFill>
                <a:latin typeface="Trebuchet MS"/>
              </a:rPr>
              <a:t>r </a:t>
            </a:r>
            <a:r>
              <a:rPr lang="pt-BR" sz="2400" dirty="0">
                <a:solidFill>
                  <a:prstClr val="black"/>
                </a:solidFill>
                <a:latin typeface="Trebuchet MS"/>
              </a:rPr>
              <a:t>(left)	+	1/</a:t>
            </a:r>
            <a:r>
              <a:rPr lang="pt-BR" sz="2400" i="1" dirty="0">
                <a:solidFill>
                  <a:prstClr val="black"/>
                </a:solidFill>
                <a:latin typeface="Trebuchet MS"/>
              </a:rPr>
              <a:t>r </a:t>
            </a:r>
            <a:r>
              <a:rPr lang="pt-BR" sz="2400" dirty="0">
                <a:solidFill>
                  <a:prstClr val="black"/>
                </a:solidFill>
                <a:latin typeface="Trebuchet MS"/>
              </a:rPr>
              <a:t>(right)</a:t>
            </a: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IN" sz="2400" dirty="0">
                <a:solidFill>
                  <a:prstClr val="black"/>
                </a:solidFill>
                <a:latin typeface="Trebuchet MS"/>
              </a:rPr>
              <a:t>The reciprocal of total resistance is equal to the sum of the reciprocals of left and right resistance.</a:t>
            </a:r>
          </a:p>
          <a:p>
            <a:endParaRPr lang="en-IN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RHINOMANOMETRY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128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ACOUSTIC RHINOMETRY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3050" lvl="0" indent="-273050" fontAlgn="base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Based on the analysis of sound waves reflected from the nasal 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cavity.</a:t>
            </a:r>
            <a:endParaRPr lang="en-US" dirty="0">
              <a:solidFill>
                <a:prstClr val="black"/>
              </a:solidFill>
              <a:latin typeface="Trebuchet MS"/>
            </a:endParaRPr>
          </a:p>
          <a:p>
            <a:pPr marL="273050" lvl="0" indent="-273050" fontAlgn="base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Two -dimensional picture of the nasal </a:t>
            </a:r>
            <a:r>
              <a:rPr lang="en-US" dirty="0" smtClean="0">
                <a:solidFill>
                  <a:prstClr val="black"/>
                </a:solidFill>
                <a:latin typeface="Trebuchet MS"/>
              </a:rPr>
              <a:t>cavity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.</a:t>
            </a:r>
          </a:p>
          <a:p>
            <a:pPr marL="273050" lvl="0" indent="-273050" fontAlgn="base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Normal value – 0.7 cm2</a:t>
            </a:r>
          </a:p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0072"/>
            <a:ext cx="4059238" cy="45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71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dirty="0">
                <a:solidFill>
                  <a:prstClr val="black"/>
                </a:solidFill>
                <a:latin typeface="Trebuchet MS"/>
              </a:rPr>
              <a:t>Peak nasal inspiratory flow </a:t>
            </a:r>
            <a:r>
              <a:rPr lang="en-US" sz="2400" dirty="0" smtClean="0">
                <a:solidFill>
                  <a:prstClr val="black"/>
                </a:solidFill>
                <a:latin typeface="Trebuchet MS"/>
              </a:rPr>
              <a:t>rate</a:t>
            </a:r>
            <a:endParaRPr lang="en-US" sz="2400" dirty="0">
              <a:solidFill>
                <a:prstClr val="black"/>
              </a:solidFill>
              <a:latin typeface="Trebuchet MS"/>
            </a:endParaRP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dirty="0" err="1">
                <a:solidFill>
                  <a:prstClr val="black"/>
                </a:solidFill>
                <a:latin typeface="Trebuchet MS"/>
              </a:rPr>
              <a:t>Nasalance</a:t>
            </a:r>
            <a:r>
              <a:rPr lang="en-US" sz="2400" dirty="0">
                <a:solidFill>
                  <a:prstClr val="black"/>
                </a:solidFill>
                <a:latin typeface="Trebuchet MS"/>
              </a:rPr>
              <a:t> </a:t>
            </a:r>
          </a:p>
          <a:p>
            <a:pPr marL="520700" lvl="1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3986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100" dirty="0">
                <a:solidFill>
                  <a:schemeClr val="bg1"/>
                </a:solidFill>
                <a:latin typeface="Trebuchet MS"/>
              </a:rPr>
              <a:t>Measured by pair of directional microphones mounted on either side of hard palate</a:t>
            </a:r>
          </a:p>
          <a:p>
            <a:pPr marL="520700" lvl="1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3986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100" dirty="0">
                <a:solidFill>
                  <a:schemeClr val="bg1"/>
                </a:solidFill>
                <a:latin typeface="Trebuchet MS"/>
              </a:rPr>
              <a:t>Ratio of nasality of sound output from nose </a:t>
            </a:r>
            <a:r>
              <a:rPr lang="en-US" sz="2100" dirty="0" err="1">
                <a:solidFill>
                  <a:schemeClr val="bg1"/>
                </a:solidFill>
                <a:latin typeface="Trebuchet MS"/>
              </a:rPr>
              <a:t>vs</a:t>
            </a:r>
            <a:r>
              <a:rPr lang="en-US" sz="2100" dirty="0">
                <a:solidFill>
                  <a:schemeClr val="bg1"/>
                </a:solidFill>
                <a:latin typeface="Trebuchet MS"/>
              </a:rPr>
              <a:t> mouth</a:t>
            </a:r>
          </a:p>
          <a:p>
            <a:pPr marL="520700" lvl="1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3986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100" dirty="0">
                <a:solidFill>
                  <a:schemeClr val="bg1"/>
                </a:solidFill>
                <a:latin typeface="Trebuchet MS"/>
              </a:rPr>
              <a:t>Inversely proportional to nasal airway </a:t>
            </a:r>
            <a:r>
              <a:rPr lang="en-US" sz="2100" dirty="0" smtClean="0">
                <a:solidFill>
                  <a:schemeClr val="bg1"/>
                </a:solidFill>
                <a:latin typeface="Trebuchet MS"/>
              </a:rPr>
              <a:t>resistance</a:t>
            </a:r>
            <a:endParaRPr lang="en-US" sz="2100" dirty="0">
              <a:solidFill>
                <a:schemeClr val="bg1"/>
              </a:solidFill>
              <a:latin typeface="Trebuchet MS"/>
            </a:endParaRPr>
          </a:p>
          <a:p>
            <a:pPr marL="273050" lvl="0" indent="-273050" eaLnBrk="0" fontAlgn="base" hangingPunct="0">
              <a:spcAft>
                <a:spcPct val="0"/>
              </a:spcAft>
              <a:buClr>
                <a:srgbClr val="4E3B30"/>
              </a:buClr>
              <a:buSzPct val="73000"/>
              <a:buFont typeface="Wingdings 2" pitchFamily="18" charset="2"/>
              <a:buChar char=""/>
              <a:defRPr/>
            </a:pPr>
            <a:r>
              <a:rPr lang="en-US" sz="2400" dirty="0" err="1">
                <a:solidFill>
                  <a:prstClr val="black"/>
                </a:solidFill>
                <a:latin typeface="Trebuchet MS"/>
              </a:rPr>
              <a:t>Rhinostereometry</a:t>
            </a:r>
            <a:endParaRPr lang="en-US" sz="2400" dirty="0">
              <a:solidFill>
                <a:prstClr val="black"/>
              </a:solidFill>
              <a:latin typeface="Trebuchet MS"/>
            </a:endParaRPr>
          </a:p>
          <a:p>
            <a:pPr marL="520700" lvl="1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3986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100" dirty="0">
                <a:solidFill>
                  <a:schemeClr val="bg1"/>
                </a:solidFill>
                <a:latin typeface="Trebuchet MS"/>
              </a:rPr>
              <a:t>Plotting of changes of </a:t>
            </a:r>
            <a:r>
              <a:rPr lang="en-US" sz="2100" dirty="0" err="1">
                <a:solidFill>
                  <a:schemeClr val="bg1"/>
                </a:solidFill>
                <a:latin typeface="Trebuchet MS"/>
              </a:rPr>
              <a:t>inf</a:t>
            </a:r>
            <a:r>
              <a:rPr lang="en-US" sz="2100" dirty="0">
                <a:solidFill>
                  <a:schemeClr val="bg1"/>
                </a:solidFill>
                <a:latin typeface="Trebuchet MS"/>
              </a:rPr>
              <a:t> turbinate by binocular microscope</a:t>
            </a:r>
          </a:p>
          <a:p>
            <a:pPr marL="520700" lvl="1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3986D"/>
              </a:buClr>
              <a:buSzPct val="80000"/>
              <a:buFont typeface="Wingdings 2" pitchFamily="18" charset="2"/>
              <a:buChar char=""/>
              <a:defRPr/>
            </a:pPr>
            <a:r>
              <a:rPr lang="en-US" sz="2100" dirty="0">
                <a:solidFill>
                  <a:schemeClr val="bg1"/>
                </a:solidFill>
                <a:latin typeface="Trebuchet MS"/>
              </a:rPr>
              <a:t>Patient head fixed by biting into tailor made tooth splint fixed on microscope </a:t>
            </a:r>
            <a:endParaRPr lang="en-IN" sz="2100" dirty="0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OTHER METHODS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352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375</TotalTime>
  <Words>594</Words>
  <Application>Microsoft Office PowerPoint</Application>
  <PresentationFormat>On-screen Show (4:3)</PresentationFormat>
  <Paragraphs>94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MEASUREMENT OF THE NASAL AIRWAY</vt:lpstr>
      <vt:lpstr>Levels of Evidence</vt:lpstr>
      <vt:lpstr>Levels of Evidence</vt:lpstr>
      <vt:lpstr>NASAL AIRWAY</vt:lpstr>
      <vt:lpstr>RHINOMANOMETRY</vt:lpstr>
      <vt:lpstr>RHINOMANOMETRY</vt:lpstr>
      <vt:lpstr>RHINOMANOMETRY</vt:lpstr>
      <vt:lpstr>ACOUSTIC RHINOMETRY</vt:lpstr>
      <vt:lpstr>OTHER METHODS</vt:lpstr>
      <vt:lpstr>Slide 10</vt:lpstr>
      <vt:lpstr>QUESTIONS</vt:lpstr>
      <vt:lpstr>Slide 12</vt:lpstr>
      <vt:lpstr>Slide 13</vt:lpstr>
      <vt:lpstr>Slide 14</vt:lpstr>
      <vt:lpstr>Slide 15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THE NASAL AIRWAY</dc:title>
  <dc:creator>drkamal</dc:creator>
  <cp:lastModifiedBy>sony</cp:lastModifiedBy>
  <cp:revision>21</cp:revision>
  <dcterms:created xsi:type="dcterms:W3CDTF">2013-06-09T06:54:55Z</dcterms:created>
  <dcterms:modified xsi:type="dcterms:W3CDTF">2020-08-11T15:51:50Z</dcterms:modified>
</cp:coreProperties>
</file>