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7"/>
  </p:notesMasterIdLst>
  <p:sldIdLst>
    <p:sldId id="283" r:id="rId2"/>
    <p:sldId id="462" r:id="rId3"/>
    <p:sldId id="284" r:id="rId4"/>
    <p:sldId id="285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6" r:id="rId19"/>
    <p:sldId id="307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97" r:id="rId31"/>
    <p:sldId id="323" r:id="rId32"/>
    <p:sldId id="324" r:id="rId33"/>
    <p:sldId id="325" r:id="rId34"/>
    <p:sldId id="326" r:id="rId35"/>
    <p:sldId id="334" r:id="rId36"/>
    <p:sldId id="335" r:id="rId37"/>
    <p:sldId id="336" r:id="rId38"/>
    <p:sldId id="338" r:id="rId39"/>
    <p:sldId id="440" r:id="rId40"/>
    <p:sldId id="478" r:id="rId41"/>
    <p:sldId id="345" r:id="rId42"/>
    <p:sldId id="346" r:id="rId43"/>
    <p:sldId id="347" r:id="rId44"/>
    <p:sldId id="354" r:id="rId45"/>
    <p:sldId id="377" r:id="rId46"/>
    <p:sldId id="355" r:id="rId47"/>
    <p:sldId id="437" r:id="rId48"/>
    <p:sldId id="406" r:id="rId49"/>
    <p:sldId id="417" r:id="rId50"/>
    <p:sldId id="418" r:id="rId51"/>
    <p:sldId id="419" r:id="rId52"/>
    <p:sldId id="407" r:id="rId53"/>
    <p:sldId id="449" r:id="rId54"/>
    <p:sldId id="450" r:id="rId55"/>
    <p:sldId id="451" r:id="rId56"/>
    <p:sldId id="463" r:id="rId57"/>
    <p:sldId id="408" r:id="rId58"/>
    <p:sldId id="409" r:id="rId59"/>
    <p:sldId id="421" r:id="rId60"/>
    <p:sldId id="422" r:id="rId61"/>
    <p:sldId id="423" r:id="rId62"/>
    <p:sldId id="424" r:id="rId63"/>
    <p:sldId id="425" r:id="rId64"/>
    <p:sldId id="411" r:id="rId65"/>
    <p:sldId id="448" r:id="rId66"/>
    <p:sldId id="443" r:id="rId67"/>
    <p:sldId id="444" r:id="rId68"/>
    <p:sldId id="445" r:id="rId69"/>
    <p:sldId id="446" r:id="rId70"/>
    <p:sldId id="447" r:id="rId71"/>
    <p:sldId id="454" r:id="rId72"/>
    <p:sldId id="455" r:id="rId73"/>
    <p:sldId id="456" r:id="rId74"/>
    <p:sldId id="414" r:id="rId75"/>
    <p:sldId id="415" r:id="rId76"/>
    <p:sldId id="427" r:id="rId77"/>
    <p:sldId id="429" r:id="rId78"/>
    <p:sldId id="428" r:id="rId79"/>
    <p:sldId id="430" r:id="rId80"/>
    <p:sldId id="457" r:id="rId81"/>
    <p:sldId id="458" r:id="rId82"/>
    <p:sldId id="459" r:id="rId83"/>
    <p:sldId id="460" r:id="rId84"/>
    <p:sldId id="452" r:id="rId85"/>
    <p:sldId id="453" r:id="rId86"/>
    <p:sldId id="465" r:id="rId87"/>
    <p:sldId id="468" r:id="rId88"/>
    <p:sldId id="464" r:id="rId89"/>
    <p:sldId id="466" r:id="rId90"/>
    <p:sldId id="467" r:id="rId91"/>
    <p:sldId id="470" r:id="rId92"/>
    <p:sldId id="256" r:id="rId93"/>
    <p:sldId id="257" r:id="rId94"/>
    <p:sldId id="431" r:id="rId95"/>
    <p:sldId id="259" r:id="rId96"/>
    <p:sldId id="260" r:id="rId97"/>
    <p:sldId id="269" r:id="rId98"/>
    <p:sldId id="438" r:id="rId99"/>
    <p:sldId id="261" r:id="rId100"/>
    <p:sldId id="263" r:id="rId101"/>
    <p:sldId id="265" r:id="rId102"/>
    <p:sldId id="266" r:id="rId103"/>
    <p:sldId id="267" r:id="rId104"/>
    <p:sldId id="268" r:id="rId105"/>
    <p:sldId id="270" r:id="rId106"/>
    <p:sldId id="271" r:id="rId107"/>
    <p:sldId id="272" r:id="rId108"/>
    <p:sldId id="273" r:id="rId109"/>
    <p:sldId id="274" r:id="rId110"/>
    <p:sldId id="275" r:id="rId111"/>
    <p:sldId id="276" r:id="rId112"/>
    <p:sldId id="277" r:id="rId113"/>
    <p:sldId id="278" r:id="rId114"/>
    <p:sldId id="280" r:id="rId115"/>
    <p:sldId id="282" r:id="rId116"/>
    <p:sldId id="382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8" r:id="rId131"/>
    <p:sldId id="399" r:id="rId132"/>
    <p:sldId id="400" r:id="rId133"/>
    <p:sldId id="401" r:id="rId134"/>
    <p:sldId id="402" r:id="rId135"/>
    <p:sldId id="403" r:id="rId136"/>
    <p:sldId id="432" r:id="rId137"/>
    <p:sldId id="433" r:id="rId138"/>
    <p:sldId id="434" r:id="rId139"/>
    <p:sldId id="435" r:id="rId140"/>
    <p:sldId id="477" r:id="rId141"/>
    <p:sldId id="472" r:id="rId142"/>
    <p:sldId id="473" r:id="rId143"/>
    <p:sldId id="474" r:id="rId144"/>
    <p:sldId id="475" r:id="rId145"/>
    <p:sldId id="476" r:id="rId1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C06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434B-7DBA-4A1A-8370-2F4F4B36A968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54229-278C-4918-BAC5-75E58BDB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trunk then divides into an anterior and posterior</a:t>
            </a:r>
          </a:p>
          <a:p>
            <a:r>
              <a:rPr lang="en-US" dirty="0" smtClean="0"/>
              <a:t>division. From these six divisions, the cords are formed,</a:t>
            </a:r>
          </a:p>
          <a:p>
            <a:r>
              <a:rPr lang="en-US" dirty="0" smtClean="0"/>
              <a:t>located below the level of the clavicle.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43CAA-ECB4-4BB8-A7BF-623C6C4B4C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0BDB81-269C-4EA9-911C-873C6D80E7C8}" type="slidenum">
              <a:rPr lang="en-IN" sz="1200"/>
              <a:pPr algn="r"/>
              <a:t>27</a:t>
            </a:fld>
            <a:endParaRPr lang="en-I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arm, the lateral ante-brachial </a:t>
            </a:r>
            <a:r>
              <a:rPr lang="en-US" dirty="0" err="1" smtClean="0"/>
              <a:t>cutaneous</a:t>
            </a:r>
            <a:r>
              <a:rPr lang="en-US" dirty="0" smtClean="0"/>
              <a:t>, radial, median, </a:t>
            </a:r>
            <a:r>
              <a:rPr lang="en-US" dirty="0" err="1" smtClean="0"/>
              <a:t>ulnar</a:t>
            </a:r>
            <a:r>
              <a:rPr lang="en-US" dirty="0" smtClean="0"/>
              <a:t>, and medial</a:t>
            </a:r>
          </a:p>
          <a:p>
            <a:r>
              <a:rPr lang="en-US" dirty="0" err="1" smtClean="0"/>
              <a:t>antebrachial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sensory conduction studies are all</a:t>
            </a:r>
          </a:p>
          <a:p>
            <a:r>
              <a:rPr lang="en-US" dirty="0" smtClean="0"/>
              <a:t>easily performed. In brachial </a:t>
            </a:r>
            <a:r>
              <a:rPr lang="en-US" dirty="0" err="1" smtClean="0"/>
              <a:t>plexopathy</a:t>
            </a:r>
            <a:r>
              <a:rPr lang="en-US" dirty="0" smtClean="0"/>
              <a:t>, one or more of</a:t>
            </a:r>
          </a:p>
          <a:p>
            <a:r>
              <a:rPr lang="en-US" dirty="0" smtClean="0"/>
              <a:t>these SNAPs usually are abnormal, depending on the</a:t>
            </a:r>
          </a:p>
          <a:p>
            <a:r>
              <a:rPr lang="en-US" dirty="0" smtClean="0"/>
              <a:t>location and etiology of the lesion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43CAA-ECB4-4BB8-A7BF-623C6C4B4C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43CAA-ECB4-4BB8-A7BF-623C6C4B4CE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may be that the </a:t>
            </a:r>
            <a:r>
              <a:rPr lang="en-US" dirty="0" err="1" smtClean="0"/>
              <a:t>thenar</a:t>
            </a:r>
            <a:r>
              <a:rPr lang="en-US" dirty="0" smtClean="0"/>
              <a:t> muscles are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Tl</a:t>
            </a:r>
            <a:r>
              <a:rPr lang="en-US" dirty="0" smtClean="0"/>
              <a:t> innervated, whereas the </a:t>
            </a:r>
            <a:r>
              <a:rPr lang="en-US" dirty="0" err="1" smtClean="0"/>
              <a:t>hypothenar</a:t>
            </a:r>
            <a:r>
              <a:rPr lang="en-US" dirty="0" smtClean="0"/>
              <a:t> muscles</a:t>
            </a:r>
          </a:p>
          <a:p>
            <a:r>
              <a:rPr lang="en-US" dirty="0" smtClean="0"/>
              <a:t>receive more C8 </a:t>
            </a:r>
            <a:r>
              <a:rPr lang="en-US" dirty="0" err="1" smtClean="0"/>
              <a:t>innervation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43CAA-ECB4-4BB8-A7BF-623C6C4B4CE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higher amplitude at </a:t>
            </a:r>
            <a:r>
              <a:rPr lang="en-US" dirty="0" err="1" smtClean="0"/>
              <a:t>Erb's</a:t>
            </a:r>
            <a:endParaRPr lang="en-US" dirty="0" smtClean="0"/>
          </a:p>
          <a:p>
            <a:r>
              <a:rPr lang="en-US" dirty="0" smtClean="0"/>
              <a:t>point from co-stimulation and co-recording of </a:t>
            </a:r>
            <a:r>
              <a:rPr lang="en-US" dirty="0" err="1" smtClean="0"/>
              <a:t>ulnar</a:t>
            </a:r>
            <a:r>
              <a:rPr lang="en-US" dirty="0" smtClean="0"/>
              <a:t> muscles in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thenar</a:t>
            </a:r>
            <a:r>
              <a:rPr lang="en-US" dirty="0" smtClean="0"/>
              <a:t> eminence. In the collision study (bottom trace),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supramaximal</a:t>
            </a:r>
            <a:r>
              <a:rPr lang="en-US" dirty="0" smtClean="0"/>
              <a:t> stimulus is given over the </a:t>
            </a:r>
            <a:r>
              <a:rPr lang="en-US" dirty="0" err="1" smtClean="0"/>
              <a:t>ulnar</a:t>
            </a:r>
            <a:r>
              <a:rPr lang="en-US" dirty="0" smtClean="0"/>
              <a:t> nerve at the</a:t>
            </a:r>
          </a:p>
          <a:p>
            <a:r>
              <a:rPr lang="en-US" dirty="0" smtClean="0"/>
              <a:t>wrist 4 ms before the stimulation at </a:t>
            </a:r>
            <a:r>
              <a:rPr lang="en-US" dirty="0" err="1" smtClean="0"/>
              <a:t>Erb's</a:t>
            </a:r>
            <a:r>
              <a:rPr lang="en-US" dirty="0" smtClean="0"/>
              <a:t> point. An initial</a:t>
            </a:r>
          </a:p>
          <a:p>
            <a:r>
              <a:rPr lang="en-US" dirty="0" err="1" smtClean="0"/>
              <a:t>thenar</a:t>
            </a:r>
            <a:r>
              <a:rPr lang="en-US" dirty="0" smtClean="0"/>
              <a:t> </a:t>
            </a:r>
            <a:r>
              <a:rPr lang="en-US" dirty="0" err="1" smtClean="0"/>
              <a:t>ulnar</a:t>
            </a:r>
            <a:r>
              <a:rPr lang="en-US" dirty="0" smtClean="0"/>
              <a:t> compound muscle action potential (CMAP) is seen</a:t>
            </a:r>
          </a:p>
          <a:p>
            <a:r>
              <a:rPr lang="en-US" dirty="0" smtClean="0"/>
              <a:t>from the first stimulus, followed by the one from the collided</a:t>
            </a:r>
          </a:p>
          <a:p>
            <a:r>
              <a:rPr lang="en-US" dirty="0" err="1" smtClean="0"/>
              <a:t>Erb's</a:t>
            </a:r>
            <a:r>
              <a:rPr lang="en-US" dirty="0" smtClean="0"/>
              <a:t> point stimulus, which represents the true proximal </a:t>
            </a:r>
            <a:r>
              <a:rPr lang="en-US" dirty="0" err="1" smtClean="0"/>
              <a:t>medi</a:t>
            </a:r>
            <a:r>
              <a:rPr lang="en-US" dirty="0" smtClean="0"/>
              <a:t>(</a:t>
            </a:r>
            <a:r>
              <a:rPr lang="en-US" dirty="0" err="1" smtClean="0"/>
              <a:t>Ln</a:t>
            </a:r>
            <a:endParaRPr lang="en-US" dirty="0" smtClean="0"/>
          </a:p>
          <a:p>
            <a:r>
              <a:rPr lang="en-US" dirty="0" smtClean="0"/>
              <a:t>CMA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43CAA-ECB4-4BB8-A7BF-623C6C4B4CEC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ADAF-9DD7-461A-B3CE-4E46B97FA3CE}" type="datetimeFigureOut">
              <a:rPr lang="en-US"/>
              <a:pPr>
                <a:defRPr/>
              </a:pPr>
              <a:t>8/16/2020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398B-E07D-4E1B-8EB2-62254EE61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077200" cy="1673352"/>
          </a:xfrm>
        </p:spPr>
        <p:txBody>
          <a:bodyPr/>
          <a:lstStyle/>
          <a:p>
            <a:r>
              <a:rPr lang="en-US" dirty="0" smtClean="0"/>
              <a:t>BRACHIAL PLEXOPATHY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5181600" cy="1752600"/>
          </a:xfrm>
        </p:spPr>
        <p:txBody>
          <a:bodyPr/>
          <a:lstStyle/>
          <a:p>
            <a:r>
              <a:rPr lang="en-US" dirty="0" smtClean="0"/>
              <a:t>Faculty : Dr. </a:t>
            </a:r>
            <a:r>
              <a:rPr lang="en-US" dirty="0" err="1" smtClean="0"/>
              <a:t>C.Rathore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7724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4400" u="sng" dirty="0" smtClean="0">
                <a:solidFill>
                  <a:srgbClr val="FFFF00"/>
                </a:solidFill>
              </a:rPr>
              <a:t>Branches from roots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057400"/>
            <a:ext cx="5029200" cy="4038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1) Scalene and </a:t>
            </a:r>
            <a:r>
              <a:rPr lang="en-US" sz="2600" dirty="0" err="1" smtClean="0"/>
              <a:t>longus</a:t>
            </a:r>
            <a:r>
              <a:rPr lang="en-US" sz="2600" dirty="0" smtClean="0"/>
              <a:t> </a:t>
            </a:r>
            <a:r>
              <a:rPr lang="en-US" sz="2600" dirty="0" err="1" smtClean="0"/>
              <a:t>colli</a:t>
            </a:r>
            <a:r>
              <a:rPr lang="en-US" sz="2600" dirty="0" smtClean="0"/>
              <a:t>  (C5 - C8)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2) </a:t>
            </a:r>
            <a:r>
              <a:rPr lang="en-US" sz="2600" dirty="0" smtClean="0">
                <a:solidFill>
                  <a:srgbClr val="FFFF00"/>
                </a:solidFill>
              </a:rPr>
              <a:t>Long thoracic nerve  </a:t>
            </a:r>
            <a:r>
              <a:rPr lang="en-US" sz="2600" dirty="0" smtClean="0"/>
              <a:t>(C5 - C7) – </a:t>
            </a:r>
            <a:r>
              <a:rPr lang="en-US" sz="2600" dirty="0" err="1" smtClean="0"/>
              <a:t>Serratus</a:t>
            </a:r>
            <a:r>
              <a:rPr lang="en-US" sz="2600" dirty="0" smtClean="0"/>
              <a:t> anterior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3) </a:t>
            </a:r>
            <a:r>
              <a:rPr lang="en-US" sz="2600" dirty="0" smtClean="0">
                <a:solidFill>
                  <a:srgbClr val="FFFF00"/>
                </a:solidFill>
              </a:rPr>
              <a:t>Dorsal scapular nerve </a:t>
            </a:r>
            <a:r>
              <a:rPr lang="en-US" sz="2600" dirty="0" smtClean="0"/>
              <a:t>(C5) - Rhomboids, </a:t>
            </a:r>
            <a:r>
              <a:rPr lang="en-US" sz="2600" dirty="0" err="1" smtClean="0"/>
              <a:t>Levator</a:t>
            </a:r>
            <a:r>
              <a:rPr lang="en-US" sz="2600" dirty="0" smtClean="0"/>
              <a:t> scapulae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4) </a:t>
            </a:r>
            <a:r>
              <a:rPr lang="en-US" sz="2600" dirty="0" err="1" smtClean="0"/>
              <a:t>Phrenic</a:t>
            </a:r>
            <a:r>
              <a:rPr lang="en-US" sz="2600" dirty="0" smtClean="0"/>
              <a:t> nerve (C5) - Diaphragm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884" t="10417" r="36164" b="6250"/>
          <a:stretch>
            <a:fillRect/>
          </a:stretch>
        </p:blipFill>
        <p:spPr bwMode="auto">
          <a:xfrm>
            <a:off x="5105400" y="1905000"/>
            <a:ext cx="422624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stimulation was performed at </a:t>
            </a: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Erb’s</a:t>
            </a:r>
            <a:r>
              <a:rPr lang="en-US" dirty="0" smtClean="0">
                <a:solidFill>
                  <a:srgbClr val="FFFF00"/>
                </a:solidFill>
              </a:rPr>
              <a:t> point </a:t>
            </a:r>
            <a:r>
              <a:rPr lang="en-US" dirty="0" smtClean="0"/>
              <a:t>in the </a:t>
            </a:r>
            <a:r>
              <a:rPr lang="en-US" dirty="0" err="1" smtClean="0"/>
              <a:t>supraclavicular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, just posterior to the </a:t>
            </a:r>
            <a:r>
              <a:rPr lang="en-US" dirty="0" err="1" smtClean="0"/>
              <a:t>sternocleidomastoid</a:t>
            </a:r>
            <a:r>
              <a:rPr lang="en-US" dirty="0" smtClean="0"/>
              <a:t> muscle with the shoulder in relaxed, abducted position and elbow flexed supported on a pillow.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stimulation pulse was set between 0.1 and 0.3 ms,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 err="1" smtClean="0">
                <a:solidFill>
                  <a:srgbClr val="FFFF00"/>
                </a:solidFill>
              </a:rPr>
              <a:t>supramaximal</a:t>
            </a:r>
            <a:r>
              <a:rPr lang="en-US" dirty="0" smtClean="0">
                <a:solidFill>
                  <a:srgbClr val="FFFF00"/>
                </a:solidFill>
              </a:rPr>
              <a:t> stimulation </a:t>
            </a:r>
            <a:r>
              <a:rPr lang="en-US" dirty="0" smtClean="0"/>
              <a:t>was employed to record the compound muscle action potential (CMAP) on the recording electrodes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distal latencies </a:t>
            </a:r>
          </a:p>
          <a:p>
            <a:endParaRPr lang="en-US" dirty="0" smtClean="0"/>
          </a:p>
          <a:p>
            <a:r>
              <a:rPr lang="en-US" dirty="0" smtClean="0"/>
              <a:t> base-to-peak amplitudes </a:t>
            </a:r>
          </a:p>
          <a:p>
            <a:endParaRPr lang="en-US" dirty="0" smtClean="0"/>
          </a:p>
          <a:p>
            <a:r>
              <a:rPr lang="en-US" dirty="0" smtClean="0"/>
              <a:t>inter-side ratios of amplitudes</a:t>
            </a:r>
          </a:p>
          <a:p>
            <a:pPr>
              <a:buNone/>
            </a:pPr>
            <a:r>
              <a:rPr lang="en-US" dirty="0" smtClean="0"/>
              <a:t> (smaller amplitude/larger amplitude) were calculated.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109926"/>
            <a:ext cx="5262470" cy="62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6096000"/>
            <a:ext cx="944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lower </a:t>
            </a:r>
            <a:r>
              <a:rPr lang="en-US" sz="2000" dirty="0" err="1" smtClean="0"/>
              <a:t>subscapular</a:t>
            </a:r>
            <a:r>
              <a:rPr lang="en-US" sz="2000" dirty="0" smtClean="0"/>
              <a:t> nerve recordings on the right and left upper limbs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Statistical 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are presented as mean ±2standard deviation(SD).</a:t>
            </a:r>
          </a:p>
          <a:p>
            <a:r>
              <a:rPr lang="en-US" dirty="0" smtClean="0"/>
              <a:t>A paired Student’ t-test was used to test for side-to-side or gender differences. </a:t>
            </a:r>
          </a:p>
          <a:p>
            <a:r>
              <a:rPr lang="en-US" dirty="0" smtClean="0"/>
              <a:t>Pearson’s correlation test was used to determine the correlation of the distal latencies as well as amplitudes with age. </a:t>
            </a:r>
          </a:p>
          <a:p>
            <a:r>
              <a:rPr lang="en-US" dirty="0" smtClean="0"/>
              <a:t>A p value of less than 0.05 was considered significant. </a:t>
            </a:r>
          </a:p>
          <a:p>
            <a:r>
              <a:rPr lang="en-US" dirty="0" smtClean="0"/>
              <a:t>A value of 2SD beyond the mean value was used as the normal limits for study parameters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studied 6 consecutive patients (2 female) suspected having brachial plexus lesions resulting from trauma.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These patients were involved in road traffic accident between 6 and 14 weeks prior to electro-diagnostic evaluation.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underwent routine </a:t>
            </a:r>
            <a:r>
              <a:rPr lang="en-US" dirty="0" err="1" smtClean="0"/>
              <a:t>electrodiagnostic</a:t>
            </a:r>
            <a:r>
              <a:rPr lang="en-US" dirty="0" smtClean="0"/>
              <a:t> study protocol for brachial </a:t>
            </a:r>
            <a:r>
              <a:rPr lang="en-US" dirty="0" err="1" smtClean="0"/>
              <a:t>plexopathy</a:t>
            </a:r>
            <a:r>
              <a:rPr lang="en-US" dirty="0" smtClean="0"/>
              <a:t> evaluation and lower </a:t>
            </a:r>
            <a:r>
              <a:rPr lang="en-US" dirty="0" err="1" smtClean="0"/>
              <a:t>subscapular</a:t>
            </a:r>
            <a:r>
              <a:rPr lang="en-US" dirty="0" smtClean="0"/>
              <a:t> nerve conduction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Results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mean±2SD (maximum, minimum values)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distal latencies 2.38±0.52 (1.80, 2.90) ms,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base-to-peak amplitudes 13.10 ± 5.10 (8.70, 21.10) mV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inter-side amplitude ratio were 0.93 ± 0.12 (0.67, 1.00)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7834473" cy="2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41148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There was a significant correlation between the subject age and the base-to-peak amplitudes (r=0.335, p&lt;0.0001).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there was no significant correlation between the subject age and distal latencies.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 significant differences between male and female or left and right side parameters.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6 patients who had routine </a:t>
            </a:r>
            <a:r>
              <a:rPr lang="en-US" dirty="0" err="1" smtClean="0"/>
              <a:t>electrodiagnostic</a:t>
            </a:r>
            <a:r>
              <a:rPr lang="en-US" dirty="0" smtClean="0"/>
              <a:t> evaluation showed normal median and </a:t>
            </a:r>
            <a:r>
              <a:rPr lang="en-US" dirty="0" err="1" smtClean="0"/>
              <a:t>ulnar</a:t>
            </a:r>
            <a:r>
              <a:rPr lang="en-US" dirty="0" smtClean="0"/>
              <a:t> studies.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They had reduced or absent radial and lateral </a:t>
            </a:r>
            <a:r>
              <a:rPr lang="en-US" dirty="0" err="1" smtClean="0"/>
              <a:t>antebrachial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sensory nerve action potential (SNAP) amplitudes on the affected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4000" u="sng" dirty="0" smtClean="0">
                <a:solidFill>
                  <a:srgbClr val="FFFF00"/>
                </a:solidFill>
              </a:rPr>
              <a:t>Trunks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495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Located in the posterior cervical triangle.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Behind the clavicle and </a:t>
            </a:r>
            <a:r>
              <a:rPr lang="en-US" sz="2600" dirty="0" err="1" smtClean="0"/>
              <a:t>sternomastoid</a:t>
            </a:r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Upper</a:t>
            </a:r>
            <a:r>
              <a:rPr lang="en-US" sz="2600" dirty="0" smtClean="0"/>
              <a:t> Trunk – C5 and C6</a:t>
            </a:r>
          </a:p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Middle</a:t>
            </a:r>
            <a:r>
              <a:rPr lang="en-US" sz="2600" dirty="0" smtClean="0"/>
              <a:t> trunk – C7</a:t>
            </a:r>
          </a:p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Lower</a:t>
            </a:r>
            <a:r>
              <a:rPr lang="en-US" sz="2600" dirty="0" smtClean="0"/>
              <a:t> trunk – C8 and T1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2884" t="10417" r="36164" b="6250"/>
          <a:stretch>
            <a:fillRect/>
          </a:stretch>
        </p:blipFill>
        <p:spPr bwMode="auto">
          <a:xfrm>
            <a:off x="4572000" y="1676400"/>
            <a:ext cx="4038600" cy="371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needle </a:t>
            </a:r>
            <a:r>
              <a:rPr lang="en-US" dirty="0" err="1" smtClean="0"/>
              <a:t>electromyographic</a:t>
            </a:r>
            <a:r>
              <a:rPr lang="en-US" dirty="0" smtClean="0"/>
              <a:t> study showed </a:t>
            </a:r>
            <a:r>
              <a:rPr lang="en-US" dirty="0" err="1" smtClean="0"/>
              <a:t>neurogenic</a:t>
            </a:r>
            <a:r>
              <a:rPr lang="en-US" dirty="0" smtClean="0"/>
              <a:t> abnormalities in the C5 and/or C6 innervated muscles (which include the biceps, deltoid, </a:t>
            </a:r>
            <a:r>
              <a:rPr lang="en-US" dirty="0" err="1" smtClean="0"/>
              <a:t>brachioradialis</a:t>
            </a:r>
            <a:r>
              <a:rPr lang="en-US" dirty="0" smtClean="0"/>
              <a:t>, </a:t>
            </a:r>
            <a:r>
              <a:rPr lang="en-US" dirty="0" err="1" smtClean="0"/>
              <a:t>supraspinatus</a:t>
            </a:r>
            <a:r>
              <a:rPr lang="en-US" dirty="0" smtClean="0"/>
              <a:t> and </a:t>
            </a:r>
            <a:r>
              <a:rPr lang="en-US" dirty="0" err="1" smtClean="0"/>
              <a:t>infraspinatus</a:t>
            </a:r>
            <a:r>
              <a:rPr lang="en-US" dirty="0" smtClean="0"/>
              <a:t>) sparing the </a:t>
            </a:r>
            <a:r>
              <a:rPr lang="en-US" dirty="0" err="1" smtClean="0"/>
              <a:t>serratus</a:t>
            </a:r>
            <a:r>
              <a:rPr lang="en-US" dirty="0" smtClean="0"/>
              <a:t> anterior, rhomboids and upper cervical </a:t>
            </a:r>
            <a:r>
              <a:rPr lang="en-US" dirty="0" err="1" smtClean="0"/>
              <a:t>paraspinal</a:t>
            </a:r>
            <a:r>
              <a:rPr lang="en-US" dirty="0" smtClean="0"/>
              <a:t> muscles. </a:t>
            </a:r>
          </a:p>
          <a:p>
            <a:endParaRPr lang="en-US" dirty="0" smtClean="0"/>
          </a:p>
          <a:p>
            <a:r>
              <a:rPr lang="en-US" dirty="0" smtClean="0"/>
              <a:t>Thus showing </a:t>
            </a:r>
            <a:r>
              <a:rPr lang="en-US" dirty="0" err="1" smtClean="0"/>
              <a:t>electrophysiologic</a:t>
            </a:r>
            <a:r>
              <a:rPr lang="en-US" dirty="0" smtClean="0"/>
              <a:t> evidence of upper trunk brachial </a:t>
            </a:r>
            <a:r>
              <a:rPr lang="en-US" dirty="0" err="1" smtClean="0"/>
              <a:t>plexopathy</a:t>
            </a:r>
            <a:r>
              <a:rPr lang="en-US" dirty="0" smtClean="0"/>
              <a:t> on the affected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lower </a:t>
            </a:r>
            <a:r>
              <a:rPr lang="en-US" dirty="0" err="1" smtClean="0"/>
              <a:t>subscapular</a:t>
            </a:r>
            <a:r>
              <a:rPr lang="en-US" dirty="0" smtClean="0"/>
              <a:t> nerve conduction studies were also abnormal on the affected side in all 6 patients and showed significantly reduced CMAP amplitudes as well as inter-side amplitude ratio of less than 0.67 which is the lower limit of healthy subjects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339" b="4587"/>
          <a:stretch>
            <a:fillRect/>
          </a:stretch>
        </p:blipFill>
        <p:spPr bwMode="auto">
          <a:xfrm>
            <a:off x="2719220" y="1981200"/>
            <a:ext cx="64247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259716" y="1905000"/>
            <a:ext cx="118237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b="4207"/>
          <a:stretch>
            <a:fillRect/>
          </a:stretch>
        </p:blipFill>
        <p:spPr bwMode="auto">
          <a:xfrm>
            <a:off x="1508888" y="1905000"/>
            <a:ext cx="1179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of brachial plexus lesions apart from nerve conduction studies (NCS) relies significantly on extensive needle </a:t>
            </a:r>
            <a:r>
              <a:rPr lang="en-US" dirty="0" err="1" smtClean="0"/>
              <a:t>electromyographic</a:t>
            </a:r>
            <a:r>
              <a:rPr lang="en-US" dirty="0" smtClean="0"/>
              <a:t> (EMG) evaluation.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However, as it is an </a:t>
            </a:r>
            <a:r>
              <a:rPr lang="en-US" dirty="0" smtClean="0">
                <a:solidFill>
                  <a:srgbClr val="FFFF00"/>
                </a:solidFill>
              </a:rPr>
              <a:t>invasive investigation, some patients may not tolerate it well and studies may be incomplete.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the lower </a:t>
            </a:r>
            <a:r>
              <a:rPr lang="en-US" dirty="0" err="1" smtClean="0"/>
              <a:t>subscapular</a:t>
            </a:r>
            <a:r>
              <a:rPr lang="en-US" dirty="0" smtClean="0"/>
              <a:t> nerve conduction studies </a:t>
            </a:r>
            <a:r>
              <a:rPr lang="en-US" dirty="0" smtClean="0">
                <a:solidFill>
                  <a:srgbClr val="FFFF00"/>
                </a:solidFill>
              </a:rPr>
              <a:t>were not difficult to perform.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with advancing age there was a gradual decrement of the CMAP amplitudes,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summary, this is the first paper, to study about the normal values of lower </a:t>
            </a:r>
            <a:r>
              <a:rPr lang="en-US" dirty="0" err="1" smtClean="0"/>
              <a:t>subscapular</a:t>
            </a:r>
            <a:r>
              <a:rPr lang="en-US" dirty="0" smtClean="0"/>
              <a:t> nerve conduction studies according to different age groups.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NCS method is non-invasive and may be helpful in evaluation of brachial </a:t>
            </a:r>
            <a:r>
              <a:rPr lang="en-US" dirty="0" err="1" smtClean="0"/>
              <a:t>plexopathies</a:t>
            </a:r>
            <a:r>
              <a:rPr lang="en-US" dirty="0" smtClean="0"/>
              <a:t>, especially, when needle </a:t>
            </a:r>
            <a:r>
              <a:rPr lang="en-US" dirty="0" err="1" smtClean="0"/>
              <a:t>electromyographic</a:t>
            </a:r>
            <a:r>
              <a:rPr lang="en-US" dirty="0" smtClean="0"/>
              <a:t> studies are limited or not tolerable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91672" y="2967334"/>
            <a:ext cx="4613927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ANATOMY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brachial plexus is located between the lower neck and </a:t>
            </a:r>
            <a:r>
              <a:rPr lang="en-US" dirty="0" err="1" smtClean="0"/>
              <a:t>axilla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running behind the scalene muscles, clavicle and the pectoral muscles </a:t>
            </a:r>
            <a:endParaRPr lang="en-US" dirty="0"/>
          </a:p>
        </p:txBody>
      </p:sp>
      <p:pic>
        <p:nvPicPr>
          <p:cNvPr id="4" name="Picture 3" descr="26079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4000"/>
            <a:ext cx="333375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9144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5400" u="sng" smtClean="0">
                <a:solidFill>
                  <a:srgbClr val="FFFF00"/>
                </a:solidFill>
              </a:rPr>
              <a:t>Terminal nerves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 eaLnBrk="1" hangingPunct="1"/>
            <a:r>
              <a:rPr lang="en-US" smtClean="0"/>
              <a:t>Formed in the distal axilla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Mainly 3 – </a:t>
            </a:r>
            <a:r>
              <a:rPr lang="en-US" smtClean="0">
                <a:solidFill>
                  <a:srgbClr val="0000FF"/>
                </a:solidFill>
              </a:rPr>
              <a:t>Median, Ulnar</a:t>
            </a:r>
            <a:r>
              <a:rPr lang="en-US" smtClean="0"/>
              <a:t> and </a:t>
            </a:r>
            <a:r>
              <a:rPr lang="en-US" smtClean="0">
                <a:solidFill>
                  <a:srgbClr val="0000FF"/>
                </a:solidFill>
              </a:rPr>
              <a:t>Radial</a:t>
            </a:r>
          </a:p>
          <a:p>
            <a:pPr eaLnBrk="1" hangingPunct="1"/>
            <a:endParaRPr lang="en-US" smtClean="0">
              <a:solidFill>
                <a:srgbClr val="0000FF"/>
              </a:solidFill>
            </a:endParaRPr>
          </a:p>
          <a:p>
            <a:pPr eaLnBrk="1" hangingPunct="1"/>
            <a:r>
              <a:rPr lang="en-US" smtClean="0"/>
              <a:t>Only median arises from more than one cord.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u="sng" dirty="0" err="1" smtClean="0">
                <a:solidFill>
                  <a:srgbClr val="FFFF00"/>
                </a:solidFill>
              </a:rPr>
              <a:t>Pathophysiology</a:t>
            </a:r>
            <a:r>
              <a:rPr lang="en-US" sz="4400" u="sng" dirty="0" smtClean="0">
                <a:solidFill>
                  <a:srgbClr val="FFFF00"/>
                </a:solidFill>
              </a:rPr>
              <a:t> of BP Lesions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986337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8436" name="Line 14"/>
          <p:cNvSpPr>
            <a:spLocks noChangeShapeType="1"/>
          </p:cNvSpPr>
          <p:nvPr/>
        </p:nvSpPr>
        <p:spPr bwMode="auto">
          <a:xfrm flipH="1">
            <a:off x="1600200" y="1981200"/>
            <a:ext cx="2971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4572000" y="1981200"/>
            <a:ext cx="3048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>
            <a:off x="4572000" y="1981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609600" y="2971800"/>
            <a:ext cx="23622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990000"/>
                </a:solidFill>
              </a:rPr>
              <a:t>Neurapraxia</a:t>
            </a:r>
          </a:p>
          <a:p>
            <a:pPr algn="ctr"/>
            <a:r>
              <a:rPr lang="en-US"/>
              <a:t>Myelin destruction</a:t>
            </a:r>
          </a:p>
          <a:p>
            <a:pPr algn="ctr"/>
            <a:r>
              <a:rPr lang="en-US"/>
              <a:t>Conduction block</a:t>
            </a:r>
          </a:p>
          <a:p>
            <a:pPr algn="ctr"/>
            <a:r>
              <a:rPr lang="en-US"/>
              <a:t>Recovery faster</a:t>
            </a:r>
          </a:p>
          <a:p>
            <a:pPr algn="ctr"/>
            <a:r>
              <a:rPr lang="en-US"/>
              <a:t>Prognosis good</a:t>
            </a:r>
          </a:p>
          <a:p>
            <a:pPr algn="ctr"/>
            <a:r>
              <a:rPr lang="en-US"/>
              <a:t>Eg; minor trauma</a:t>
            </a: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6096000" y="3048000"/>
            <a:ext cx="2438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990000"/>
                </a:solidFill>
              </a:rPr>
              <a:t>Neurotmesis</a:t>
            </a:r>
          </a:p>
          <a:p>
            <a:pPr algn="ctr"/>
            <a:r>
              <a:rPr lang="en-US"/>
              <a:t>Wallerian degeneration</a:t>
            </a:r>
          </a:p>
          <a:p>
            <a:pPr algn="ctr"/>
            <a:r>
              <a:rPr lang="en-US"/>
              <a:t>Endoneurium destroyed</a:t>
            </a:r>
          </a:p>
          <a:p>
            <a:pPr algn="ctr"/>
            <a:r>
              <a:rPr lang="en-US"/>
              <a:t>No/poor regeneration</a:t>
            </a:r>
          </a:p>
          <a:p>
            <a:pPr algn="ctr"/>
            <a:r>
              <a:rPr lang="en-US"/>
              <a:t>Poor prognosis</a:t>
            </a:r>
          </a:p>
          <a:p>
            <a:pPr algn="ctr"/>
            <a:r>
              <a:rPr lang="en-US"/>
              <a:t>Eg; complete avulsion </a:t>
            </a:r>
          </a:p>
        </p:txBody>
      </p:sp>
      <p:sp>
        <p:nvSpPr>
          <p:cNvPr id="18441" name="Rectangle 19"/>
          <p:cNvSpPr>
            <a:spLocks noChangeArrowheads="1"/>
          </p:cNvSpPr>
          <p:nvPr/>
        </p:nvSpPr>
        <p:spPr bwMode="auto">
          <a:xfrm>
            <a:off x="3352800" y="4267200"/>
            <a:ext cx="2438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990000"/>
                </a:solidFill>
              </a:rPr>
              <a:t>Axonotmesis</a:t>
            </a:r>
          </a:p>
          <a:p>
            <a:pPr algn="ctr"/>
            <a:r>
              <a:rPr lang="en-US"/>
              <a:t>Wallerian degeneration</a:t>
            </a:r>
          </a:p>
          <a:p>
            <a:pPr algn="ctr"/>
            <a:r>
              <a:rPr lang="en-US"/>
              <a:t>Endoneurium preserved</a:t>
            </a:r>
          </a:p>
          <a:p>
            <a:pPr algn="ctr"/>
            <a:r>
              <a:rPr lang="en-US"/>
              <a:t>Slow regeneration</a:t>
            </a:r>
          </a:p>
          <a:p>
            <a:pPr algn="ctr"/>
            <a:r>
              <a:rPr lang="en-US"/>
              <a:t>Intermediate prognosis</a:t>
            </a:r>
          </a:p>
          <a:p>
            <a:pPr algn="ctr"/>
            <a:r>
              <a:rPr lang="en-US"/>
              <a:t>Eg; Parsonage Turner </a:t>
            </a:r>
          </a:p>
          <a:p>
            <a:pPr algn="ctr"/>
            <a:r>
              <a:rPr lang="en-US"/>
              <a:t>syn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Branches from Trunk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91000" cy="46023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Only from Upper trunk-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    -</a:t>
            </a:r>
            <a:r>
              <a:rPr lang="en-US" sz="2400" dirty="0" err="1" smtClean="0">
                <a:solidFill>
                  <a:srgbClr val="FFFF00"/>
                </a:solidFill>
              </a:rPr>
              <a:t>Suprascapular</a:t>
            </a:r>
            <a:r>
              <a:rPr lang="en-US" sz="2400" dirty="0" smtClean="0">
                <a:solidFill>
                  <a:srgbClr val="FFFF00"/>
                </a:solidFill>
              </a:rPr>
              <a:t> nerve</a:t>
            </a:r>
            <a:r>
              <a:rPr lang="en-US" sz="2400" dirty="0" smtClean="0"/>
              <a:t>: to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 SS and IS (C5)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- Nerve to the </a:t>
            </a:r>
            <a:r>
              <a:rPr lang="en-US" sz="2400" dirty="0" err="1" smtClean="0">
                <a:solidFill>
                  <a:srgbClr val="FFFF00"/>
                </a:solidFill>
              </a:rPr>
              <a:t>Subclavius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    </a:t>
            </a:r>
            <a:r>
              <a:rPr lang="en-US" sz="2400" dirty="0" smtClean="0"/>
              <a:t> muscle(C5)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Lower trunk- </a:t>
            </a:r>
            <a:r>
              <a:rPr lang="en-US" sz="2400" dirty="0" smtClean="0"/>
              <a:t>close relation to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 and lung apex.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              </a:t>
            </a:r>
          </a:p>
          <a:p>
            <a:pPr eaLnBrk="1" hangingPunct="1">
              <a:defRPr/>
            </a:pPr>
            <a:endParaRPr lang="en-IN" sz="2400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2884" t="10417" r="36164" b="6250"/>
          <a:stretch>
            <a:fillRect/>
          </a:stretch>
        </p:blipFill>
        <p:spPr bwMode="auto">
          <a:xfrm>
            <a:off x="4572000" y="2057400"/>
            <a:ext cx="4343400" cy="39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</p:spPr>
        <p:txBody>
          <a:bodyPr anchor="ctr"/>
          <a:lstStyle/>
          <a:p>
            <a:pPr algn="ctr" eaLnBrk="1" hangingPunct="1"/>
            <a:r>
              <a:rPr lang="en-US" sz="3500" u="sng" dirty="0" smtClean="0">
                <a:solidFill>
                  <a:srgbClr val="FFFF00"/>
                </a:solidFill>
              </a:rPr>
              <a:t>Clinical evaluation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85344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FF99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FF"/>
                </a:solidFill>
              </a:rPr>
              <a:t>History</a:t>
            </a:r>
          </a:p>
          <a:p>
            <a:pPr eaLnBrk="1" hangingPunct="1"/>
            <a:r>
              <a:rPr lang="en-US" smtClean="0"/>
              <a:t> </a:t>
            </a:r>
            <a:r>
              <a:rPr lang="en-US" sz="2600" smtClean="0"/>
              <a:t>Initial and subsequent symptoms – esp pain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FF"/>
                </a:solidFill>
              </a:rPr>
              <a:t>Circumstances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Trauma – sports, injections, accident, obstetrical,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Rucksack, Post operative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H/o malignancy or radiation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38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Clinical evaluation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If traumatic -  what was the </a:t>
            </a:r>
            <a:r>
              <a:rPr lang="en-US" sz="2600" smtClean="0">
                <a:solidFill>
                  <a:srgbClr val="0000FF"/>
                </a:solidFill>
              </a:rPr>
              <a:t>arm position</a:t>
            </a:r>
            <a:r>
              <a:rPr lang="en-US" sz="2600" smtClean="0"/>
              <a:t> on impact?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         Arm by side of body – C5, C6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         Arm parallel to ground – C7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         Arm above shoulder – C8 T1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Past medical history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Family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0" y="609600"/>
            <a:ext cx="418770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0" y="685800"/>
            <a:ext cx="4337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sz="3500" u="sng" smtClean="0">
                <a:solidFill>
                  <a:srgbClr val="0044AC"/>
                </a:solidFill>
              </a:rPr>
              <a:t>Examination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371600"/>
            <a:ext cx="8534400" cy="4724400"/>
          </a:xfrm>
        </p:spPr>
        <p:txBody>
          <a:bodyPr/>
          <a:lstStyle/>
          <a:p>
            <a:pPr eaLnBrk="1" hangingPunct="1"/>
            <a:endParaRPr lang="en-US" sz="2300" smtClean="0"/>
          </a:p>
          <a:p>
            <a:pPr eaLnBrk="1" hangingPunct="1"/>
            <a:r>
              <a:rPr lang="en-US" sz="2600" smtClean="0"/>
              <a:t>Look for</a:t>
            </a:r>
            <a:r>
              <a:rPr lang="en-US" sz="2600" smtClean="0">
                <a:solidFill>
                  <a:srgbClr val="0000FF"/>
                </a:solidFill>
              </a:rPr>
              <a:t> wasting </a:t>
            </a:r>
            <a:r>
              <a:rPr lang="en-US" sz="2600" smtClean="0"/>
              <a:t>with weakness – axonopathy vs demyelinating.</a:t>
            </a:r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>
                <a:solidFill>
                  <a:srgbClr val="0000FF"/>
                </a:solidFill>
              </a:rPr>
              <a:t>Look for pattern </a:t>
            </a:r>
            <a:r>
              <a:rPr lang="en-US" sz="2600" smtClean="0"/>
              <a:t>of deficits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100" smtClean="0"/>
              <a:t>         </a:t>
            </a:r>
            <a:r>
              <a:rPr lang="en-US" smtClean="0">
                <a:solidFill>
                  <a:srgbClr val="0000FF"/>
                </a:solidFill>
                <a:latin typeface="Arial Narrow" pitchFamily="34" charset="0"/>
              </a:rPr>
              <a:t>Supraclavicular </a:t>
            </a:r>
            <a:r>
              <a:rPr lang="en-US" smtClean="0">
                <a:latin typeface="Arial Narrow" pitchFamily="34" charset="0"/>
              </a:rPr>
              <a:t>– segmental i.e dermatomal &amp; myotomal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mtClean="0">
                <a:latin typeface="Arial Narrow" pitchFamily="34" charset="0"/>
              </a:rPr>
              <a:t>     </a:t>
            </a:r>
            <a:r>
              <a:rPr lang="en-US" smtClean="0">
                <a:solidFill>
                  <a:srgbClr val="0000FF"/>
                </a:solidFill>
                <a:latin typeface="Arial Narrow" pitchFamily="34" charset="0"/>
              </a:rPr>
              <a:t>     Infraclavicular  </a:t>
            </a:r>
            <a:r>
              <a:rPr lang="en-US" smtClean="0">
                <a:latin typeface="Arial Narrow" pitchFamily="34" charset="0"/>
              </a:rPr>
              <a:t> – more in territory of multiple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mtClean="0">
                <a:latin typeface="Arial Narrow" pitchFamily="34" charset="0"/>
              </a:rPr>
              <a:t>                                      peripheral nerves of diff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mtClean="0">
                <a:latin typeface="Arial Narrow" pitchFamily="34" charset="0"/>
              </a:rPr>
              <a:t>                                      segments.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62000"/>
            <a:ext cx="8610600" cy="53340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Look for proximal </a:t>
            </a:r>
            <a:r>
              <a:rPr lang="en-US" sz="2600" dirty="0" smtClean="0"/>
              <a:t>extent – 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1800" dirty="0" smtClean="0"/>
              <a:t>           </a:t>
            </a:r>
            <a:r>
              <a:rPr lang="en-US" sz="2400" dirty="0" smtClean="0">
                <a:latin typeface="Arial Narrow" pitchFamily="34" charset="0"/>
              </a:rPr>
              <a:t>Horner’s syndrome  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Narrow" pitchFamily="34" charset="0"/>
              </a:rPr>
              <a:t>         Check Rhomboids and </a:t>
            </a:r>
            <a:r>
              <a:rPr lang="en-US" sz="2400" dirty="0" err="1" smtClean="0">
                <a:latin typeface="Arial Narrow" pitchFamily="34" charset="0"/>
              </a:rPr>
              <a:t>Serratus</a:t>
            </a:r>
            <a:r>
              <a:rPr lang="en-US" sz="2400" dirty="0" smtClean="0">
                <a:latin typeface="Arial Narrow" pitchFamily="34" charset="0"/>
              </a:rPr>
              <a:t> anterior</a:t>
            </a:r>
          </a:p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Vascular </a:t>
            </a:r>
            <a:r>
              <a:rPr lang="en-US" sz="2600" dirty="0" smtClean="0"/>
              <a:t>assessment – 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1800" dirty="0" smtClean="0"/>
              <a:t>           </a:t>
            </a:r>
            <a:r>
              <a:rPr lang="en-US" sz="2400" dirty="0" smtClean="0">
                <a:latin typeface="Arial Narrow" pitchFamily="34" charset="0"/>
              </a:rPr>
              <a:t>Carotid and radial pulse.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Narrow" pitchFamily="34" charset="0"/>
              </a:rPr>
              <a:t>         Any expanding mass, bruit or thrill near injury site.</a:t>
            </a:r>
          </a:p>
          <a:p>
            <a:pPr lvl="4" eaLnBrk="1" hangingPunct="1">
              <a:buFont typeface="Wingdings" pitchFamily="2" charset="2"/>
              <a:buNone/>
            </a:pPr>
            <a:endParaRPr lang="en-US" sz="2400" dirty="0" smtClean="0">
              <a:latin typeface="Arial Narrow" pitchFamily="34" charset="0"/>
            </a:endParaRPr>
          </a:p>
          <a:p>
            <a:pPr eaLnBrk="1" hangingPunct="1"/>
            <a:r>
              <a:rPr lang="en-US" sz="2600" dirty="0" smtClean="0"/>
              <a:t>Concomitant</a:t>
            </a:r>
            <a:r>
              <a:rPr lang="en-US" sz="2600" dirty="0" smtClean="0">
                <a:solidFill>
                  <a:srgbClr val="0000FF"/>
                </a:solidFill>
              </a:rPr>
              <a:t> injuries </a:t>
            </a:r>
            <a:r>
              <a:rPr lang="en-US" sz="2600" dirty="0" smtClean="0"/>
              <a:t>– fractures of bones.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Examine breast, lungs, clubbing &amp; </a:t>
            </a:r>
            <a:r>
              <a:rPr lang="en-US" sz="2600" dirty="0" err="1" smtClean="0"/>
              <a:t>lymphnodes</a:t>
            </a:r>
            <a:r>
              <a:rPr lang="en-US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COLLISSION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idea of a collision study is to collide out the </a:t>
            </a:r>
            <a:r>
              <a:rPr lang="en-US" dirty="0" err="1" smtClean="0"/>
              <a:t>ulnar</a:t>
            </a:r>
            <a:r>
              <a:rPr lang="en-US" dirty="0" smtClean="0"/>
              <a:t> fiber contribution from proximal stimulation by also stimulating the </a:t>
            </a:r>
            <a:r>
              <a:rPr lang="en-US" dirty="0" err="1" smtClean="0"/>
              <a:t>ulnar</a:t>
            </a:r>
            <a:r>
              <a:rPr lang="en-US" dirty="0" smtClean="0"/>
              <a:t> fibers distally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110016"/>
            <a:ext cx="9144000" cy="24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052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first stimulus depolarizes the </a:t>
            </a:r>
            <a:r>
              <a:rPr lang="en-US" dirty="0" err="1" smtClean="0"/>
              <a:t>ulnar</a:t>
            </a:r>
            <a:r>
              <a:rPr lang="en-US" dirty="0" smtClean="0"/>
              <a:t> nerve and travels both distally and proximally.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686800" cy="20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4495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distal pulse results in an </a:t>
            </a:r>
            <a:r>
              <a:rPr lang="en-US" sz="2800" dirty="0" err="1" smtClean="0"/>
              <a:t>ulnar</a:t>
            </a:r>
            <a:r>
              <a:rPr lang="en-US" sz="2800" dirty="0" smtClean="0"/>
              <a:t> compound muscle action potential (CMAP) from the </a:t>
            </a:r>
            <a:r>
              <a:rPr lang="en-US" sz="2800" dirty="0" err="1" smtClean="0"/>
              <a:t>ulnar</a:t>
            </a:r>
            <a:r>
              <a:rPr lang="en-US" sz="2800" dirty="0" smtClean="0"/>
              <a:t>-innervated </a:t>
            </a:r>
            <a:r>
              <a:rPr lang="en-US" sz="2800" dirty="0" err="1" smtClean="0"/>
              <a:t>thenar</a:t>
            </a:r>
            <a:r>
              <a:rPr lang="en-US" sz="2800" dirty="0" smtClean="0"/>
              <a:t> muscles.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686800" cy="212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2209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second stimulus at </a:t>
            </a:r>
            <a:r>
              <a:rPr lang="en-US" sz="2400" dirty="0" err="1" smtClean="0"/>
              <a:t>Erb's</a:t>
            </a:r>
            <a:r>
              <a:rPr lang="en-US" sz="2400" dirty="0" smtClean="0"/>
              <a:t> point is given at a time before the first stimulus </a:t>
            </a:r>
            <a:r>
              <a:rPr lang="en-US" sz="2400" dirty="0" err="1" smtClean="0"/>
              <a:t>antidromically</a:t>
            </a:r>
            <a:r>
              <a:rPr lang="en-US" sz="2400" dirty="0" smtClean="0"/>
              <a:t> passes the proximal stimulation site.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12376" b="7181"/>
          <a:stretch>
            <a:fillRect/>
          </a:stretch>
        </p:blipFill>
        <p:spPr bwMode="auto">
          <a:xfrm>
            <a:off x="152400" y="35052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5791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depolarization in the </a:t>
            </a:r>
            <a:r>
              <a:rPr lang="en-US" sz="2400" dirty="0" err="1" smtClean="0"/>
              <a:t>ulnar</a:t>
            </a:r>
            <a:r>
              <a:rPr lang="en-US" sz="2400" dirty="0" smtClean="0"/>
              <a:t> fibers collides with the </a:t>
            </a:r>
            <a:r>
              <a:rPr lang="en-US" sz="2400" dirty="0" err="1" smtClean="0"/>
              <a:t>antidromic</a:t>
            </a:r>
            <a:r>
              <a:rPr lang="en-US" sz="2400" dirty="0" smtClean="0"/>
              <a:t> impulse from the first stimulus, resulting in elimination of the impulse.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686800" cy="216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85800" y="5105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If collision studies are not performed for proximal median studies across the plexus, conduction block and focal slowing may be missed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COLLISSION STUDY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5516849" cy="527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sz="3500" u="sng" dirty="0" smtClean="0">
                <a:solidFill>
                  <a:srgbClr val="FFFF00"/>
                </a:solidFill>
              </a:rPr>
              <a:t>Divisions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332038"/>
            <a:ext cx="8686800" cy="4525962"/>
          </a:xfrm>
        </p:spPr>
        <p:txBody>
          <a:bodyPr/>
          <a:lstStyle/>
          <a:p>
            <a:pPr eaLnBrk="1" hangingPunct="1"/>
            <a:r>
              <a:rPr lang="en-US" sz="2600" dirty="0" err="1" smtClean="0">
                <a:solidFill>
                  <a:srgbClr val="FFFF00"/>
                </a:solidFill>
              </a:rPr>
              <a:t>Retroclavicular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n-US" sz="2600" dirty="0" smtClean="0"/>
              <a:t>No direct branches.</a:t>
            </a:r>
          </a:p>
          <a:p>
            <a:pPr eaLnBrk="1" hangingPunct="1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 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Co-stimulation often occurs at the </a:t>
            </a:r>
            <a:r>
              <a:rPr lang="en-US" dirty="0" err="1" smtClean="0"/>
              <a:t>axilla</a:t>
            </a:r>
            <a:r>
              <a:rPr lang="en-US" dirty="0" smtClean="0"/>
              <a:t> and always occurs at </a:t>
            </a:r>
            <a:r>
              <a:rPr lang="en-US" dirty="0" err="1" smtClean="0"/>
              <a:t>Erb's</a:t>
            </a:r>
            <a:r>
              <a:rPr lang="en-US" dirty="0" smtClean="0"/>
              <a:t> point.</a:t>
            </a:r>
          </a:p>
          <a:p>
            <a:endParaRPr lang="en-US" dirty="0" smtClean="0"/>
          </a:p>
          <a:p>
            <a:r>
              <a:rPr lang="en-US" dirty="0" smtClean="0"/>
              <a:t>When routine </a:t>
            </a:r>
            <a:r>
              <a:rPr lang="en-US" dirty="0" err="1" smtClean="0"/>
              <a:t>ulnar</a:t>
            </a:r>
            <a:r>
              <a:rPr lang="en-US" dirty="0" smtClean="0"/>
              <a:t> motor conduction studies are performed, stimulating at the </a:t>
            </a:r>
            <a:r>
              <a:rPr lang="en-US" dirty="0" err="1" smtClean="0"/>
              <a:t>axilla</a:t>
            </a:r>
            <a:r>
              <a:rPr lang="en-US" dirty="0" smtClean="0"/>
              <a:t> or at </a:t>
            </a:r>
            <a:r>
              <a:rPr lang="en-US" dirty="0" err="1" smtClean="0"/>
              <a:t>Erb's</a:t>
            </a:r>
            <a:r>
              <a:rPr lang="en-US" dirty="0" smtClean="0"/>
              <a:t> point results in depolarization of both </a:t>
            </a:r>
            <a:r>
              <a:rPr lang="en-US" dirty="0" err="1" smtClean="0"/>
              <a:t>ulnar</a:t>
            </a:r>
            <a:r>
              <a:rPr lang="en-US" dirty="0" smtClean="0"/>
              <a:t> and median C8—T1-innervated muscles.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is not a major problem when the abductor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(ADM) is used for recording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routine median motor nerve conduction studies are performed recording the APB </a:t>
            </a:r>
          </a:p>
          <a:p>
            <a:endParaRPr lang="en-US" dirty="0" smtClean="0"/>
          </a:p>
          <a:p>
            <a:r>
              <a:rPr lang="en-US" dirty="0" smtClean="0"/>
              <a:t>both median-and </a:t>
            </a:r>
            <a:r>
              <a:rPr lang="en-US" dirty="0" err="1" smtClean="0"/>
              <a:t>ulnar</a:t>
            </a:r>
            <a:r>
              <a:rPr lang="en-US" dirty="0" smtClean="0"/>
              <a:t>-innervated muscles are present in the </a:t>
            </a:r>
            <a:r>
              <a:rPr lang="en-US" dirty="0" err="1" smtClean="0"/>
              <a:t>thenar</a:t>
            </a:r>
            <a:r>
              <a:rPr lang="en-US" dirty="0" smtClean="0"/>
              <a:t> eminence.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With co-stimulation, the median CMAP will be contaminated by the contribution from </a:t>
            </a:r>
            <a:r>
              <a:rPr lang="en-US" dirty="0" err="1" smtClean="0"/>
              <a:t>ulnar</a:t>
            </a:r>
            <a:r>
              <a:rPr lang="en-US" dirty="0" smtClean="0"/>
              <a:t> fibers.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"/>
            <a:ext cx="8763000" cy="6553200"/>
          </a:xfrm>
          <a:noFill/>
        </p:spPr>
      </p:pic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590800" y="6096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6096000" y="6096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1855"/>
            <a:ext cx="5257799" cy="684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120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684338"/>
            <a:ext cx="4343400" cy="4411662"/>
          </a:xfrm>
        </p:spPr>
        <p:txBody>
          <a:bodyPr/>
          <a:lstStyle/>
          <a:p>
            <a:pPr eaLnBrk="1" hangingPunct="1"/>
            <a:r>
              <a:rPr lang="en-IN" sz="2400" smtClean="0"/>
              <a:t>The classic finding in a person with neurogenic thoracic outlet syndrome is the </a:t>
            </a:r>
            <a:r>
              <a:rPr lang="en-IN" sz="2400" b="1" smtClean="0"/>
              <a:t>Gilliatt-Sumner hand</a:t>
            </a:r>
            <a:r>
              <a:rPr lang="en-IN" sz="2400" smtClean="0"/>
              <a:t>. </a:t>
            </a:r>
          </a:p>
          <a:p>
            <a:pPr eaLnBrk="1" hangingPunct="1"/>
            <a:endParaRPr lang="en-IN" sz="2400" smtClean="0"/>
          </a:p>
          <a:p>
            <a:pPr eaLnBrk="1" hangingPunct="1"/>
            <a:r>
              <a:rPr lang="en-IN" sz="2400" smtClean="0"/>
              <a:t>This physical examination finding includes atrophy of the abductor pollicis brevis with lesser involvement of the interossei and hypothenar muscles.</a:t>
            </a:r>
          </a:p>
          <a:p>
            <a:pPr eaLnBrk="1" hangingPunct="1"/>
            <a:endParaRPr lang="en-IN" sz="2400" smtClean="0"/>
          </a:p>
          <a:p>
            <a:pPr eaLnBrk="1" hangingPunct="1"/>
            <a:endParaRPr lang="en-IN" sz="2400" smtClean="0"/>
          </a:p>
        </p:txBody>
      </p:sp>
      <p:sp>
        <p:nvSpPr>
          <p:cNvPr id="5120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513" y="2286000"/>
            <a:ext cx="453548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7000"/>
            <a:ext cx="76962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teres</a:t>
            </a:r>
            <a:r>
              <a:rPr lang="en-US" dirty="0" smtClean="0"/>
              <a:t> major is a relatively superficial muscle and is localized immediately lateral to the lower one-third of the lateral scapula borders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makes surface electrode recording of the muscle during NCS feasible.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731" y="592394"/>
            <a:ext cx="8092069" cy="53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082" y="2133600"/>
            <a:ext cx="866991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297" y="649821"/>
            <a:ext cx="8529903" cy="50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sz="6600" u="sng" dirty="0" smtClean="0">
                <a:solidFill>
                  <a:srgbClr val="FFFF00"/>
                </a:solidFill>
              </a:rPr>
              <a:t>Cords</a:t>
            </a:r>
            <a:r>
              <a:rPr lang="en-US" sz="96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solidFill>
                  <a:srgbClr val="FFFF66"/>
                </a:solidFill>
              </a:rPr>
              <a:t>Infraclavicular</a:t>
            </a:r>
            <a:r>
              <a:rPr lang="en-US" sz="2600" dirty="0" smtClean="0">
                <a:solidFill>
                  <a:srgbClr val="FFFF66"/>
                </a:solidFill>
              </a:rPr>
              <a:t> part </a:t>
            </a:r>
            <a:r>
              <a:rPr lang="en-US" sz="2600" dirty="0" smtClean="0"/>
              <a:t>of plexus.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 the proximal </a:t>
            </a:r>
            <a:r>
              <a:rPr lang="en-US" sz="2600" dirty="0" err="1" smtClean="0"/>
              <a:t>axilla</a:t>
            </a:r>
            <a:r>
              <a:rPr lang="en-US" sz="2600" dirty="0" smtClean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Named according to relation to second part of </a:t>
            </a:r>
            <a:r>
              <a:rPr lang="en-US" sz="2600" dirty="0" err="1" smtClean="0">
                <a:solidFill>
                  <a:srgbClr val="FFFF00"/>
                </a:solidFill>
              </a:rPr>
              <a:t>axillary</a:t>
            </a:r>
            <a:r>
              <a:rPr lang="en-US" sz="2600" dirty="0" smtClean="0">
                <a:solidFill>
                  <a:srgbClr val="FFFF00"/>
                </a:solidFill>
              </a:rPr>
              <a:t> artery.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Upper Trunk </a:t>
            </a:r>
            <a:r>
              <a:rPr lang="en-US" dirty="0" err="1" smtClean="0">
                <a:solidFill>
                  <a:srgbClr val="FFFF00"/>
                </a:solidFill>
              </a:rPr>
              <a:t>Plexopathy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SNAPs – LABC, radial &amp;  median SNAPS are abnormal</a:t>
            </a:r>
          </a:p>
          <a:p>
            <a:r>
              <a:rPr lang="en-US" dirty="0" smtClean="0"/>
              <a:t>CMAP-median and </a:t>
            </a:r>
            <a:r>
              <a:rPr lang="en-US" dirty="0" err="1" smtClean="0"/>
              <a:t>ulnar</a:t>
            </a:r>
            <a:r>
              <a:rPr lang="en-US" dirty="0" smtClean="0"/>
              <a:t>  are normal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>
                <a:solidFill>
                  <a:srgbClr val="FFFF00"/>
                </a:solidFill>
              </a:rPr>
              <a:t>axillary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musculocutaneous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suprascapular</a:t>
            </a:r>
            <a:r>
              <a:rPr lang="en-US" dirty="0" smtClean="0">
                <a:solidFill>
                  <a:srgbClr val="FFFF00"/>
                </a:solidFill>
              </a:rPr>
              <a:t> may be abnormal</a:t>
            </a:r>
          </a:p>
          <a:p>
            <a:r>
              <a:rPr lang="en-US" dirty="0" smtClean="0"/>
              <a:t>Needle EMG- deltoid, biceps, </a:t>
            </a:r>
            <a:r>
              <a:rPr lang="en-US" dirty="0" err="1" smtClean="0"/>
              <a:t>brachioradialis</a:t>
            </a:r>
            <a:r>
              <a:rPr lang="en-US" dirty="0" smtClean="0"/>
              <a:t>, </a:t>
            </a:r>
            <a:r>
              <a:rPr lang="en-US" dirty="0" err="1" smtClean="0"/>
              <a:t>supraspinatus</a:t>
            </a:r>
            <a:r>
              <a:rPr lang="en-US" dirty="0" smtClean="0"/>
              <a:t> and </a:t>
            </a:r>
            <a:r>
              <a:rPr lang="en-US" dirty="0" err="1" smtClean="0"/>
              <a:t>infraspinatus</a:t>
            </a:r>
            <a:r>
              <a:rPr lang="en-US" dirty="0" smtClean="0"/>
              <a:t> muscles.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triceps</a:t>
            </a:r>
            <a:r>
              <a:rPr lang="en-US" sz="3000" dirty="0" smtClean="0"/>
              <a:t>, </a:t>
            </a:r>
            <a:r>
              <a:rPr lang="en-US" dirty="0" err="1" smtClean="0"/>
              <a:t>pronator</a:t>
            </a:r>
            <a:r>
              <a:rPr lang="en-US" sz="3000" dirty="0" smtClean="0"/>
              <a:t> </a:t>
            </a:r>
            <a:r>
              <a:rPr lang="en-US" dirty="0" err="1" smtClean="0"/>
              <a:t>teres</a:t>
            </a:r>
            <a:r>
              <a:rPr lang="en-US" dirty="0" smtClean="0"/>
              <a:t>, and flexor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 may be partially involved.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the rhomboids, </a:t>
            </a:r>
            <a:r>
              <a:rPr lang="en-US" dirty="0" err="1" smtClean="0">
                <a:solidFill>
                  <a:srgbClr val="FFFF00"/>
                </a:solidFill>
              </a:rPr>
              <a:t>serratus</a:t>
            </a:r>
            <a:r>
              <a:rPr lang="en-US" dirty="0" smtClean="0">
                <a:solidFill>
                  <a:srgbClr val="FFFF00"/>
                </a:solidFill>
              </a:rPr>
              <a:t> anterior, and cervical </a:t>
            </a:r>
            <a:r>
              <a:rPr lang="en-US" dirty="0" err="1" smtClean="0">
                <a:solidFill>
                  <a:srgbClr val="FFFF00"/>
                </a:solidFill>
              </a:rPr>
              <a:t>paraspinal</a:t>
            </a:r>
            <a:r>
              <a:rPr lang="en-US" dirty="0" smtClean="0">
                <a:solidFill>
                  <a:srgbClr val="FFFF00"/>
                </a:solidFill>
              </a:rPr>
              <a:t> muscles are spared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Middle Trunk </a:t>
            </a:r>
            <a:r>
              <a:rPr lang="en-US" dirty="0" err="1" smtClean="0">
                <a:solidFill>
                  <a:srgbClr val="FFFF00"/>
                </a:solidFill>
              </a:rPr>
              <a:t>Plexopathy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SNAP- median and radial may be abnormal</a:t>
            </a:r>
          </a:p>
          <a:p>
            <a:r>
              <a:rPr lang="en-US" dirty="0" smtClean="0"/>
              <a:t>Motor </a:t>
            </a:r>
            <a:r>
              <a:rPr lang="en-US" dirty="0" err="1" smtClean="0"/>
              <a:t>condn</a:t>
            </a:r>
            <a:r>
              <a:rPr lang="en-US" dirty="0" smtClean="0"/>
              <a:t> –normal</a:t>
            </a:r>
          </a:p>
          <a:p>
            <a:endParaRPr lang="en-US" dirty="0" smtClean="0"/>
          </a:p>
          <a:p>
            <a:r>
              <a:rPr lang="en-US" dirty="0" smtClean="0"/>
              <a:t>EMG- involvement of </a:t>
            </a:r>
            <a:r>
              <a:rPr lang="en-US" dirty="0" smtClean="0">
                <a:solidFill>
                  <a:srgbClr val="FFFF00"/>
                </a:solidFill>
              </a:rPr>
              <a:t>triceps, </a:t>
            </a:r>
            <a:r>
              <a:rPr lang="en-US" dirty="0" err="1" smtClean="0">
                <a:solidFill>
                  <a:srgbClr val="FFFF00"/>
                </a:solidFill>
              </a:rPr>
              <a:t>pronator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teres</a:t>
            </a:r>
            <a:r>
              <a:rPr lang="en-US" dirty="0" smtClean="0">
                <a:solidFill>
                  <a:srgbClr val="FFFF00"/>
                </a:solidFill>
              </a:rPr>
              <a:t>, flexor </a:t>
            </a:r>
            <a:r>
              <a:rPr lang="en-US" dirty="0" err="1" smtClean="0">
                <a:solidFill>
                  <a:srgbClr val="FFFF00"/>
                </a:solidFill>
              </a:rPr>
              <a:t>carpi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radialis</a:t>
            </a:r>
            <a:r>
              <a:rPr lang="en-US" dirty="0" smtClean="0"/>
              <a:t>, with sparing of the </a:t>
            </a:r>
            <a:r>
              <a:rPr lang="en-US" dirty="0" err="1" smtClean="0"/>
              <a:t>paraspinal</a:t>
            </a:r>
            <a:r>
              <a:rPr lang="en-US" dirty="0" smtClean="0"/>
              <a:t> muscles.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lower Trunk </a:t>
            </a:r>
            <a:r>
              <a:rPr lang="en-US" dirty="0" err="1" smtClean="0">
                <a:solidFill>
                  <a:srgbClr val="FFFF00"/>
                </a:solidFill>
              </a:rPr>
              <a:t>Plexopathy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Sensory </a:t>
            </a:r>
            <a:r>
              <a:rPr lang="en-US" dirty="0" err="1" smtClean="0"/>
              <a:t>condn</a:t>
            </a:r>
            <a:r>
              <a:rPr lang="en-US" dirty="0" smtClean="0"/>
              <a:t> -  the </a:t>
            </a:r>
            <a:r>
              <a:rPr lang="en-US" dirty="0" err="1" smtClean="0"/>
              <a:t>ulnar</a:t>
            </a:r>
            <a:r>
              <a:rPr lang="en-US" dirty="0" smtClean="0"/>
              <a:t>, dorsal </a:t>
            </a:r>
            <a:r>
              <a:rPr lang="en-US" dirty="0" err="1" smtClean="0"/>
              <a:t>ulnar</a:t>
            </a:r>
            <a:r>
              <a:rPr lang="en-US" dirty="0" smtClean="0"/>
              <a:t>, and</a:t>
            </a:r>
          </a:p>
          <a:p>
            <a:pPr>
              <a:buNone/>
            </a:pPr>
            <a:r>
              <a:rPr lang="en-US" dirty="0" smtClean="0"/>
              <a:t>     MABC---- abnormal.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Median &amp; </a:t>
            </a:r>
            <a:r>
              <a:rPr lang="en-US" dirty="0" err="1" smtClean="0"/>
              <a:t>ulnar</a:t>
            </a:r>
            <a:r>
              <a:rPr lang="en-US" dirty="0" smtClean="0"/>
              <a:t> CMAPs may be abnormal</a:t>
            </a:r>
          </a:p>
          <a:p>
            <a:endParaRPr lang="en-US" dirty="0" smtClean="0"/>
          </a:p>
          <a:p>
            <a:r>
              <a:rPr lang="en-US" dirty="0" smtClean="0"/>
              <a:t>EMG- intrinsic hand muscles, EIP &amp; FPL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Posterior Cord </a:t>
            </a:r>
            <a:r>
              <a:rPr lang="en-US" dirty="0" err="1" smtClean="0">
                <a:solidFill>
                  <a:srgbClr val="FFFF00"/>
                </a:solidFill>
              </a:rPr>
              <a:t>Plexopathy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abnormal radial SNAPs.</a:t>
            </a:r>
          </a:p>
          <a:p>
            <a:r>
              <a:rPr lang="en-US" dirty="0" smtClean="0"/>
              <a:t>Routine median and </a:t>
            </a:r>
            <a:r>
              <a:rPr lang="en-US" dirty="0" err="1" smtClean="0"/>
              <a:t>ulnar</a:t>
            </a:r>
            <a:r>
              <a:rPr lang="en-US" dirty="0" smtClean="0"/>
              <a:t> motor conduction studies and F responses are normal. </a:t>
            </a:r>
          </a:p>
          <a:p>
            <a:endParaRPr lang="en-US" dirty="0" smtClean="0"/>
          </a:p>
          <a:p>
            <a:r>
              <a:rPr lang="en-US" dirty="0" smtClean="0"/>
              <a:t>EMG - may show abnormalities radial innervated muscles (e.g., extensor </a:t>
            </a:r>
            <a:r>
              <a:rPr lang="en-US" dirty="0" err="1" smtClean="0"/>
              <a:t>indicis</a:t>
            </a:r>
            <a:r>
              <a:rPr lang="en-US" dirty="0" smtClean="0"/>
              <a:t> </a:t>
            </a:r>
            <a:r>
              <a:rPr lang="en-US" dirty="0" err="1" smtClean="0"/>
              <a:t>proprius</a:t>
            </a:r>
            <a:r>
              <a:rPr lang="en-US" dirty="0" smtClean="0"/>
              <a:t>, extensor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, </a:t>
            </a:r>
            <a:r>
              <a:rPr lang="en-US" dirty="0" err="1" smtClean="0"/>
              <a:t>brachioradialis</a:t>
            </a:r>
            <a:r>
              <a:rPr lang="en-US" dirty="0" smtClean="0"/>
              <a:t>, triceps). </a:t>
            </a:r>
          </a:p>
          <a:p>
            <a:r>
              <a:rPr lang="en-US" dirty="0" smtClean="0"/>
              <a:t>abnormalities may be seen in the deltoid, </a:t>
            </a:r>
            <a:r>
              <a:rPr lang="en-US" dirty="0" err="1" smtClean="0"/>
              <a:t>teres</a:t>
            </a:r>
            <a:r>
              <a:rPr lang="en-US" dirty="0" smtClean="0"/>
              <a:t> minor, and </a:t>
            </a:r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lateral Cord </a:t>
            </a:r>
            <a:r>
              <a:rPr lang="en-US" dirty="0" err="1" smtClean="0">
                <a:solidFill>
                  <a:srgbClr val="FFFF00"/>
                </a:solidFill>
              </a:rPr>
              <a:t>Plexopathy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LABC and the median SNAPs are abnormal </a:t>
            </a:r>
          </a:p>
          <a:p>
            <a:r>
              <a:rPr lang="en-US" dirty="0" smtClean="0"/>
              <a:t> Median and </a:t>
            </a:r>
            <a:r>
              <a:rPr lang="en-US" dirty="0" err="1" smtClean="0"/>
              <a:t>ulnar</a:t>
            </a:r>
            <a:r>
              <a:rPr lang="en-US" dirty="0" smtClean="0"/>
              <a:t> motor conduction studies &amp; F responses are normal. </a:t>
            </a:r>
          </a:p>
          <a:p>
            <a:r>
              <a:rPr lang="en-US" dirty="0" smtClean="0"/>
              <a:t>Needle EMG may show abnormalities in the biceps and proximal median  forearm muscles (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r>
              <a:rPr lang="en-US" dirty="0" smtClean="0"/>
              <a:t>, flexor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Distal median-innervated muscles in the forearm and hand, including the 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 and APB are normal.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828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Medial Cord </a:t>
            </a:r>
            <a:r>
              <a:rPr lang="en-US" dirty="0" err="1" smtClean="0">
                <a:solidFill>
                  <a:srgbClr val="FFFF00"/>
                </a:solidFill>
              </a:rPr>
              <a:t>Plexopathy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Medial cord lesions are identical to lower trunk </a:t>
            </a:r>
            <a:r>
              <a:rPr lang="en-US" dirty="0" err="1" smtClean="0"/>
              <a:t>plexopathies</a:t>
            </a:r>
            <a:r>
              <a:rPr lang="en-US" dirty="0" smtClean="0"/>
              <a:t>, except that radial-innervated  C8 muscles are normal on EMG. </a:t>
            </a:r>
          </a:p>
          <a:p>
            <a:r>
              <a:rPr lang="en-US" dirty="0" smtClean="0"/>
              <a:t>may affect the </a:t>
            </a:r>
            <a:r>
              <a:rPr lang="en-US" dirty="0" err="1" smtClean="0"/>
              <a:t>ulnar</a:t>
            </a:r>
            <a:r>
              <a:rPr lang="en-US" dirty="0" smtClean="0"/>
              <a:t>, dorsal </a:t>
            </a:r>
            <a:r>
              <a:rPr lang="en-US" dirty="0" err="1" smtClean="0"/>
              <a:t>ulnar</a:t>
            </a:r>
            <a:r>
              <a:rPr lang="en-US" dirty="0" smtClean="0"/>
              <a:t>, and MABC SNAPs.</a:t>
            </a:r>
          </a:p>
          <a:p>
            <a:r>
              <a:rPr lang="en-US" dirty="0" smtClean="0"/>
              <a:t>median- and </a:t>
            </a:r>
            <a:r>
              <a:rPr lang="en-US" dirty="0" err="1" smtClean="0"/>
              <a:t>ulnar</a:t>
            </a:r>
            <a:r>
              <a:rPr lang="en-US" dirty="0" smtClean="0"/>
              <a:t>  motor studies and F responses may be abnormal.</a:t>
            </a:r>
          </a:p>
          <a:p>
            <a:r>
              <a:rPr lang="en-US" dirty="0" smtClean="0"/>
              <a:t>Needle EMG abnormalities are limited C8 T1 innervated hand muscles (median and </a:t>
            </a:r>
            <a:r>
              <a:rPr lang="en-US" dirty="0" err="1" smtClean="0"/>
              <a:t>ulnar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en-US" sz="5400" u="sng" dirty="0" smtClean="0">
                <a:solidFill>
                  <a:srgbClr val="FFFF00"/>
                </a:solidFill>
              </a:rPr>
              <a:t>Posterior cord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3810000" cy="441166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600" dirty="0" smtClean="0"/>
              <a:t>Union of </a:t>
            </a:r>
            <a:r>
              <a:rPr lang="en-US" sz="2600" dirty="0" smtClean="0">
                <a:solidFill>
                  <a:srgbClr val="FFFF00"/>
                </a:solidFill>
              </a:rPr>
              <a:t>posterior</a:t>
            </a:r>
            <a:r>
              <a:rPr lang="en-US" sz="2600" dirty="0" smtClean="0"/>
              <a:t> divisions.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 C5, C6, C7 -sensory  </a:t>
            </a:r>
          </a:p>
          <a:p>
            <a:pPr eaLnBrk="1" hangingPunct="1"/>
            <a:r>
              <a:rPr lang="en-US" sz="2600" dirty="0" smtClean="0"/>
              <a:t> C5–C8: motor.  </a:t>
            </a:r>
          </a:p>
          <a:p>
            <a:pPr eaLnBrk="1" hangingPunct="1">
              <a:buNone/>
            </a:pPr>
            <a:endParaRPr lang="en-US" sz="2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3810000" cy="44116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Branches-</a:t>
            </a:r>
            <a:r>
              <a:rPr lang="en-US" dirty="0" smtClean="0">
                <a:solidFill>
                  <a:srgbClr val="0044AC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Upper subscapular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Lower subscapular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Nerve to </a:t>
            </a:r>
            <a:r>
              <a:rPr lang="en-US" sz="2400" dirty="0" err="1" smtClean="0"/>
              <a:t>latissimus</a:t>
            </a:r>
            <a:r>
              <a:rPr lang="en-US" sz="2400" dirty="0" smtClean="0"/>
              <a:t> </a:t>
            </a:r>
            <a:r>
              <a:rPr lang="en-US" sz="2400" dirty="0" err="1" smtClean="0"/>
              <a:t>dorsi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Axillary nerve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Radial nerve</a:t>
            </a:r>
          </a:p>
          <a:p>
            <a:pPr eaLnBrk="1" hangingPunct="1">
              <a:defRPr/>
            </a:pP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5400" u="sng" dirty="0" smtClean="0">
                <a:solidFill>
                  <a:srgbClr val="FFFF00"/>
                </a:solidFill>
              </a:rPr>
              <a:t>Lateral cord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51054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Union of anterior division of upper and middle trunk  -- C5, C6 , C7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-----Branches-----</a:t>
            </a:r>
          </a:p>
          <a:p>
            <a:pPr eaLnBrk="1" hangingPunct="1"/>
            <a:r>
              <a:rPr lang="en-US" sz="2600" dirty="0" smtClean="0"/>
              <a:t>Lateral pectoral nerve</a:t>
            </a:r>
          </a:p>
          <a:p>
            <a:pPr eaLnBrk="1" hangingPunct="1"/>
            <a:r>
              <a:rPr lang="en-US" sz="2600" dirty="0" err="1" smtClean="0"/>
              <a:t>Musculocutaneous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Lateral part of median nerve.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           </a:t>
            </a:r>
            <a:r>
              <a:rPr lang="en-US" sz="2600" dirty="0" smtClean="0">
                <a:solidFill>
                  <a:srgbClr val="0000FF"/>
                </a:solidFill>
              </a:rPr>
              <a:t>(LML)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No </a:t>
            </a:r>
            <a:r>
              <a:rPr lang="en-US" sz="2800" dirty="0" smtClean="0">
                <a:solidFill>
                  <a:srgbClr val="FFFF00"/>
                </a:solidFill>
              </a:rPr>
              <a:t>C5 sensory </a:t>
            </a:r>
            <a:r>
              <a:rPr lang="en-US" sz="2800" dirty="0" err="1" smtClean="0">
                <a:solidFill>
                  <a:srgbClr val="FFFF00"/>
                </a:solidFill>
              </a:rPr>
              <a:t>fibres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pass through lateral cord (C5 sensory – posterior cord). 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6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884" t="10417" r="36164" b="6250"/>
          <a:stretch>
            <a:fillRect/>
          </a:stretch>
        </p:blipFill>
        <p:spPr bwMode="auto">
          <a:xfrm>
            <a:off x="5105400" y="1905000"/>
            <a:ext cx="422624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800" u="sng" dirty="0" smtClean="0">
                <a:solidFill>
                  <a:srgbClr val="FFFF00"/>
                </a:solidFill>
              </a:rPr>
              <a:t>Medial  cord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371600"/>
            <a:ext cx="54102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Anterior division of lower trunk.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C8, T1 motor and sensory.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-----Branches-----</a:t>
            </a:r>
          </a:p>
          <a:p>
            <a:pPr eaLnBrk="1" hangingPunct="1"/>
            <a:r>
              <a:rPr lang="en-US" sz="2600" dirty="0" smtClean="0"/>
              <a:t>Medial brachial </a:t>
            </a:r>
            <a:r>
              <a:rPr lang="en-US" sz="2600" dirty="0" err="1" smtClean="0"/>
              <a:t>cutaneous</a:t>
            </a:r>
            <a:r>
              <a:rPr lang="en-US" sz="2600" dirty="0" smtClean="0"/>
              <a:t> nerve.</a:t>
            </a:r>
          </a:p>
          <a:p>
            <a:r>
              <a:rPr lang="en-US" sz="2600" dirty="0" smtClean="0"/>
              <a:t>Medial </a:t>
            </a:r>
            <a:r>
              <a:rPr lang="en-US" sz="2600" dirty="0" err="1" smtClean="0"/>
              <a:t>antebrachial</a:t>
            </a:r>
            <a:r>
              <a:rPr lang="en-US" sz="2600" dirty="0" smtClean="0"/>
              <a:t> </a:t>
            </a:r>
            <a:r>
              <a:rPr lang="en-US" sz="2600" dirty="0" err="1" smtClean="0"/>
              <a:t>cutaneous</a:t>
            </a:r>
            <a:r>
              <a:rPr lang="en-US" sz="2600" dirty="0" smtClean="0"/>
              <a:t> nerve.</a:t>
            </a:r>
          </a:p>
          <a:p>
            <a:r>
              <a:rPr lang="en-US" sz="2600" dirty="0" smtClean="0"/>
              <a:t>Medial pectoral nerve.</a:t>
            </a:r>
          </a:p>
          <a:p>
            <a:pPr eaLnBrk="1" hangingPunct="1"/>
            <a:r>
              <a:rPr lang="en-US" sz="2600" dirty="0" smtClean="0"/>
              <a:t>Medial part of median nerve.</a:t>
            </a:r>
          </a:p>
          <a:p>
            <a:pPr eaLnBrk="1" hangingPunct="1"/>
            <a:r>
              <a:rPr lang="en-US" sz="2600" dirty="0" err="1" smtClean="0"/>
              <a:t>Ulnar</a:t>
            </a:r>
            <a:r>
              <a:rPr lang="en-US" sz="2600" dirty="0" smtClean="0"/>
              <a:t> nerve.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884" t="10417" r="36164" b="6250"/>
          <a:stretch>
            <a:fillRect/>
          </a:stretch>
        </p:blipFill>
        <p:spPr bwMode="auto">
          <a:xfrm>
            <a:off x="5105400" y="1905000"/>
            <a:ext cx="422624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Classification of Brachial </a:t>
            </a:r>
            <a:r>
              <a:rPr lang="en-US" sz="4000" dirty="0" err="1" smtClean="0">
                <a:solidFill>
                  <a:srgbClr val="FFFF00"/>
                </a:solidFill>
              </a:rPr>
              <a:t>plexopathies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524000"/>
            <a:ext cx="8229600" cy="502920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1)Supraclavicular (root &amp; trunk):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can be assigned into one of the 5 categories: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1) upper trunk alone </a:t>
            </a:r>
          </a:p>
          <a:p>
            <a:pPr marL="0" indent="0">
              <a:buNone/>
              <a:defRPr/>
            </a:pPr>
            <a:r>
              <a:rPr lang="en-IN" sz="2400" dirty="0" smtClean="0"/>
              <a:t>(2) upper and middle </a:t>
            </a:r>
            <a:r>
              <a:rPr lang="en-US" sz="2400" dirty="0" smtClean="0"/>
              <a:t>trunk</a:t>
            </a:r>
            <a:endParaRPr lang="en-IN" sz="2400" dirty="0" smtClean="0"/>
          </a:p>
          <a:p>
            <a:pPr marL="0" indent="0">
              <a:buNone/>
              <a:defRPr/>
            </a:pPr>
            <a:r>
              <a:rPr lang="en-IN" sz="2400" dirty="0" smtClean="0"/>
              <a:t>(3) middle and lower </a:t>
            </a:r>
            <a:r>
              <a:rPr lang="en-US" sz="2400" dirty="0" smtClean="0"/>
              <a:t>trunk</a:t>
            </a:r>
            <a:endParaRPr lang="en-IN" sz="2400" dirty="0" smtClean="0"/>
          </a:p>
          <a:p>
            <a:pPr marL="0" indent="0">
              <a:buNone/>
              <a:defRPr/>
            </a:pPr>
            <a:r>
              <a:rPr lang="en-IN" sz="2400" dirty="0" smtClean="0"/>
              <a:t>(4) lower </a:t>
            </a:r>
            <a:r>
              <a:rPr lang="en-US" sz="2400" dirty="0" smtClean="0"/>
              <a:t>trunk</a:t>
            </a:r>
            <a:r>
              <a:rPr lang="en-IN" sz="2400" dirty="0" smtClean="0"/>
              <a:t> alone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IN" sz="2400" dirty="0" smtClean="0"/>
              <a:t>(5) diffuse or </a:t>
            </a:r>
            <a:r>
              <a:rPr lang="en-IN" sz="2400" dirty="0" err="1" smtClean="0"/>
              <a:t>panplexus</a:t>
            </a:r>
            <a:endParaRPr lang="en-IN" sz="2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99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2)</a:t>
            </a:r>
            <a:r>
              <a:rPr lang="en-US" sz="2400" dirty="0" err="1" smtClean="0">
                <a:solidFill>
                  <a:srgbClr val="FFFF00"/>
                </a:solidFill>
              </a:rPr>
              <a:t>Retroclavicular</a:t>
            </a:r>
            <a:r>
              <a:rPr lang="en-US" sz="2400" dirty="0" smtClean="0">
                <a:solidFill>
                  <a:srgbClr val="FFFF00"/>
                </a:solidFill>
              </a:rPr>
              <a:t>(divisions)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/>
              <a:t>rare </a:t>
            </a: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3)</a:t>
            </a:r>
            <a:r>
              <a:rPr lang="en-US" sz="2400" dirty="0" err="1" smtClean="0">
                <a:solidFill>
                  <a:srgbClr val="FFFF00"/>
                </a:solidFill>
              </a:rPr>
              <a:t>Infraclavicular</a:t>
            </a:r>
            <a:r>
              <a:rPr lang="en-US" sz="2400" dirty="0" smtClean="0">
                <a:solidFill>
                  <a:srgbClr val="FFFF00"/>
                </a:solidFill>
              </a:rPr>
              <a:t> (cords and nerves)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000" u="sng" dirty="0" smtClean="0">
                <a:solidFill>
                  <a:srgbClr val="FFFF00"/>
                </a:solidFill>
              </a:rPr>
              <a:t>Evaluation of Brachial plexus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19263"/>
            <a:ext cx="7772400" cy="4383087"/>
          </a:xfrm>
        </p:spPr>
        <p:txBody>
          <a:bodyPr/>
          <a:lstStyle/>
          <a:p>
            <a:pPr eaLnBrk="1" hangingPunct="1"/>
            <a:r>
              <a:rPr lang="en-US" dirty="0" smtClean="0"/>
              <a:t>History and Clinical examination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Electrophysiological tests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Imaging and other ancillary tests – angiogram, MRI,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89120"/>
          </a:xfrm>
        </p:spPr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Nerve conduction study</a:t>
            </a:r>
          </a:p>
          <a:p>
            <a:r>
              <a:rPr lang="en-US" dirty="0" smtClean="0"/>
              <a:t>Individual conditions</a:t>
            </a:r>
          </a:p>
          <a:p>
            <a:r>
              <a:rPr lang="en-US" dirty="0" smtClean="0"/>
              <a:t>Etiology</a:t>
            </a:r>
          </a:p>
          <a:p>
            <a:r>
              <a:rPr lang="en-US" dirty="0" smtClean="0"/>
              <a:t>Cases</a:t>
            </a:r>
          </a:p>
          <a:p>
            <a:r>
              <a:rPr lang="en-US" dirty="0" smtClean="0"/>
              <a:t>journal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FF00"/>
                </a:solidFill>
              </a:rPr>
              <a:t>Clinical assessment of various plexus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FF00"/>
                </a:solidFill>
              </a:rPr>
              <a:t>components individually.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u="sng" dirty="0" smtClean="0"/>
          </a:p>
        </p:txBody>
      </p:sp>
      <p:graphicFrame>
        <p:nvGraphicFramePr>
          <p:cNvPr id="117885" name="Group 125"/>
          <p:cNvGraphicFramePr>
            <a:graphicFrameLocks noGrp="1"/>
          </p:cNvGraphicFramePr>
          <p:nvPr/>
        </p:nvGraphicFramePr>
        <p:xfrm>
          <a:off x="228600" y="1676400"/>
          <a:ext cx="8686800" cy="5029201"/>
        </p:xfrm>
        <a:graphic>
          <a:graphicData uri="http://schemas.openxmlformats.org/drawingml/2006/table">
            <a:tbl>
              <a:tblPr/>
              <a:tblGrid>
                <a:gridCol w="1752600"/>
                <a:gridCol w="2209800"/>
                <a:gridCol w="2209800"/>
                <a:gridCol w="25146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erdana" pitchFamily="34" charset="0"/>
                        </a:rPr>
                        <a:t>Supracla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erdana" pitchFamily="34" charset="0"/>
                        </a:rPr>
                        <a:t>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erdana" pitchFamily="34" charset="0"/>
                        </a:rPr>
                        <a:t>vicular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erdana" pitchFamily="34" charset="0"/>
                        </a:rPr>
                        <a:t>Sensory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erdana" pitchFamily="34" charset="0"/>
                        </a:rPr>
                        <a:t>Motor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erdana" pitchFamily="34" charset="0"/>
                        </a:rPr>
                        <a:t>Reflex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Upper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C5,6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Lateral arm &amp; forearm, lateral hand &amp; thumb (dorsal &amp; palmar)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Deltoid, supra-infraspinatus, biceps, brachioradialis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Biceps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Brachioradialis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Middle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Middle &amp; index fingers, posterior forearm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Triceps,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PT, FCR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Lower trunk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C8,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Medial arm &amp; forearm, medial hand, 4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5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digits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FDI, APB, FPL, FDP, EIP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Upper trunk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52940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Lower trunk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43472" y="1784350"/>
            <a:ext cx="67142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52400"/>
            <a:ext cx="8915400" cy="647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u="sng" smtClean="0"/>
              <a:t>Clinical assessment of various plexus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smtClean="0"/>
              <a:t>components individually.</a:t>
            </a:r>
          </a:p>
        </p:txBody>
      </p:sp>
      <p:graphicFrame>
        <p:nvGraphicFramePr>
          <p:cNvPr id="115743" name="Group 31"/>
          <p:cNvGraphicFramePr>
            <a:graphicFrameLocks noGrp="1"/>
          </p:cNvGraphicFramePr>
          <p:nvPr/>
        </p:nvGraphicFramePr>
        <p:xfrm>
          <a:off x="228600" y="1524000"/>
          <a:ext cx="8686800" cy="5158741"/>
        </p:xfrm>
        <a:graphic>
          <a:graphicData uri="http://schemas.openxmlformats.org/drawingml/2006/table">
            <a:tbl>
              <a:tblPr/>
              <a:tblGrid>
                <a:gridCol w="2000250"/>
                <a:gridCol w="2343150"/>
                <a:gridCol w="2114550"/>
                <a:gridCol w="2228850"/>
              </a:tblGrid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</a:rPr>
                        <a:t>Infraclavicular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Sensory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Motor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Reflex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Posterior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Lateral arm, posterior arm &amp; forearm, radial dorsal hand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Deltoid, LD, all radial innervated 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Triceps, brachioradialis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Lateral cord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Lateral forearm &amp; hand, lateral 3 fingers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Biceps, PT, FCR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Medial cord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Medial arm &amp; forearm, medial hand, 4</a:t>
                      </a:r>
                      <a:r>
                        <a:rPr kumimoji="0" lang="en-US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5</a:t>
                      </a:r>
                      <a:r>
                        <a:rPr kumimoji="0" lang="en-US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digits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FDI, APB, FPL, FDP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Panplexus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768905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complete brachial </a:t>
            </a:r>
            <a:r>
              <a:rPr lang="en-US" dirty="0" err="1" smtClean="0"/>
              <a:t>plexopathy</a:t>
            </a:r>
            <a:r>
              <a:rPr lang="en-US" dirty="0" smtClean="0"/>
              <a:t> results in weakness, sensory loss, and decreased or absent reflexes in the entire arm.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serratus</a:t>
            </a:r>
            <a:r>
              <a:rPr lang="en-US" dirty="0" smtClean="0"/>
              <a:t> anterior and rhomboids usually are the only muscles spared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Localization in brachial plexus</a:t>
            </a:r>
            <a:endParaRPr lang="en-IN" dirty="0" smtClean="0">
              <a:solidFill>
                <a:srgbClr val="FFFF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C5-C6 roots Vs upper trunk Vs lateral cord</a:t>
            </a:r>
          </a:p>
          <a:p>
            <a:pPr eaLnBrk="1" hangingPunct="1"/>
            <a:r>
              <a:rPr lang="en-US" b="1" dirty="0" smtClean="0">
                <a:solidFill>
                  <a:srgbClr val="990000"/>
                </a:solidFill>
              </a:rPr>
              <a:t>C5-C6 roots (</a:t>
            </a:r>
            <a:r>
              <a:rPr lang="en-US" b="1" dirty="0" err="1" smtClean="0">
                <a:solidFill>
                  <a:srgbClr val="990000"/>
                </a:solidFill>
              </a:rPr>
              <a:t>rami</a:t>
            </a:r>
            <a:r>
              <a:rPr lang="en-US" b="1" dirty="0" smtClean="0">
                <a:solidFill>
                  <a:srgbClr val="990000"/>
                </a:solidFill>
              </a:rPr>
              <a:t>) Vs upper trunk</a:t>
            </a:r>
            <a:r>
              <a:rPr lang="en-US" b="1" dirty="0" smtClean="0">
                <a:solidFill>
                  <a:srgbClr val="CC6600"/>
                </a:solidFill>
              </a:rPr>
              <a:t> </a:t>
            </a:r>
          </a:p>
          <a:p>
            <a:pPr lvl="1" eaLnBrk="1" hangingPunct="1"/>
            <a:r>
              <a:rPr lang="en-US" dirty="0" smtClean="0"/>
              <a:t>Sparing of rhomboids and </a:t>
            </a:r>
            <a:r>
              <a:rPr lang="en-US" dirty="0" err="1" smtClean="0"/>
              <a:t>serratus</a:t>
            </a:r>
            <a:r>
              <a:rPr lang="en-US" dirty="0" smtClean="0"/>
              <a:t> anterior in upper trunk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990000"/>
                </a:solidFill>
              </a:rPr>
              <a:t>Upper trunk Vs lateral cord</a:t>
            </a:r>
          </a:p>
          <a:p>
            <a:pPr lvl="1" eaLnBrk="1" hangingPunct="1"/>
            <a:r>
              <a:rPr lang="en-US" dirty="0" smtClean="0"/>
              <a:t>Sparing of deltoid &amp; </a:t>
            </a:r>
            <a:r>
              <a:rPr lang="en-US" dirty="0" err="1" smtClean="0"/>
              <a:t>brachioradialis</a:t>
            </a:r>
            <a:r>
              <a:rPr lang="en-US" dirty="0" smtClean="0"/>
              <a:t> in lateral cord</a:t>
            </a:r>
          </a:p>
          <a:p>
            <a:pPr lvl="1" eaLnBrk="1" hangingPunct="1"/>
            <a:r>
              <a:rPr lang="en-US" dirty="0" smtClean="0"/>
              <a:t>Sensory affection of middle finger in lateral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686800" cy="554672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C7 root Vs middle trunk Vs posterior cord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990000"/>
                </a:solidFill>
              </a:rPr>
              <a:t>C7-root Vs middle trunk</a:t>
            </a:r>
            <a:r>
              <a:rPr lang="en-US" b="1" dirty="0" smtClean="0">
                <a:solidFill>
                  <a:srgbClr val="CC6600"/>
                </a:solidFill>
              </a:rPr>
              <a:t> </a:t>
            </a:r>
          </a:p>
          <a:p>
            <a:pPr lvl="1" eaLnBrk="1" hangingPunct="1"/>
            <a:r>
              <a:rPr lang="en-US" dirty="0" smtClean="0"/>
              <a:t>Cannot differentiate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990000"/>
                </a:solidFill>
              </a:rPr>
              <a:t>Middle trunk Vs posterior cord</a:t>
            </a:r>
          </a:p>
          <a:p>
            <a:pPr lvl="1" eaLnBrk="1" hangingPunct="1"/>
            <a:r>
              <a:rPr lang="en-US" dirty="0" smtClean="0"/>
              <a:t>Sparing of deltoid &amp; </a:t>
            </a:r>
            <a:r>
              <a:rPr lang="en-US" dirty="0" err="1" smtClean="0"/>
              <a:t>brachioradialis</a:t>
            </a:r>
            <a:r>
              <a:rPr lang="en-US" dirty="0" smtClean="0"/>
              <a:t> in middle trunk lesions</a:t>
            </a:r>
          </a:p>
          <a:p>
            <a:pPr lvl="1" eaLnBrk="1" hangingPunct="1"/>
            <a:r>
              <a:rPr lang="en-US" dirty="0" smtClean="0"/>
              <a:t>Sensory affection in index &amp; middle finger in middle trunk, never in posterior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686800" cy="5622925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C8- T1 roots Vs lower trunk Vs medial cord</a:t>
            </a:r>
          </a:p>
          <a:p>
            <a:pPr eaLnBrk="1" hangingPunct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990000"/>
                </a:solidFill>
              </a:rPr>
              <a:t>C8-T1 roots Vs Lower trunk</a:t>
            </a:r>
            <a:r>
              <a:rPr lang="en-US" b="1" dirty="0" smtClean="0">
                <a:solidFill>
                  <a:srgbClr val="CC6600"/>
                </a:solidFill>
              </a:rPr>
              <a:t> </a:t>
            </a:r>
          </a:p>
          <a:p>
            <a:pPr lvl="1" eaLnBrk="1" hangingPunct="1"/>
            <a:r>
              <a:rPr lang="en-US" dirty="0" smtClean="0"/>
              <a:t>Horner’s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990000"/>
                </a:solidFill>
              </a:rPr>
              <a:t>Lower trunk Vs medial cord</a:t>
            </a:r>
          </a:p>
          <a:p>
            <a:pPr lvl="1" eaLnBrk="1" hangingPunct="1"/>
            <a:r>
              <a:rPr lang="en-US" dirty="0" smtClean="0"/>
              <a:t>Sparing of Extensor </a:t>
            </a:r>
            <a:r>
              <a:rPr lang="en-US" dirty="0" err="1" smtClean="0"/>
              <a:t>indicis</a:t>
            </a:r>
            <a:r>
              <a:rPr lang="en-US" dirty="0" smtClean="0"/>
              <a:t> </a:t>
            </a:r>
            <a:r>
              <a:rPr lang="en-US" dirty="0" err="1" smtClean="0"/>
              <a:t>proprius</a:t>
            </a:r>
            <a:r>
              <a:rPr lang="en-US" dirty="0" smtClean="0"/>
              <a:t> and 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 in medial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7124700" cy="77787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4400" u="sng" smtClean="0">
                <a:solidFill>
                  <a:srgbClr val="FFFF00"/>
                </a:solidFill>
              </a:rPr>
              <a:t>Electrodiagnostic assessment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86868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Advantages over clinical</a:t>
            </a:r>
          </a:p>
          <a:p>
            <a:pPr eaLnBrk="1" hangingPunct="1"/>
            <a:endParaRPr lang="en-US" sz="26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300" dirty="0" smtClean="0"/>
              <a:t>1</a:t>
            </a:r>
            <a:r>
              <a:rPr lang="en-US" sz="2600" dirty="0" smtClean="0"/>
              <a:t>) Better </a:t>
            </a:r>
            <a:r>
              <a:rPr lang="en-US" sz="2600" dirty="0" err="1" smtClean="0"/>
              <a:t>localisation</a:t>
            </a:r>
            <a:r>
              <a:rPr lang="en-US" sz="2600" dirty="0" smtClean="0"/>
              <a:t> and </a:t>
            </a:r>
            <a:r>
              <a:rPr lang="en-US" sz="2600" dirty="0" err="1" smtClean="0"/>
              <a:t>characterisation</a:t>
            </a:r>
            <a:endParaRPr lang="en-US" sz="26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600" dirty="0" smtClean="0"/>
              <a:t>2) Subtle involvement in clinically normal muscle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600" dirty="0" smtClean="0"/>
              <a:t>3) To prove continuity in </a:t>
            </a:r>
            <a:r>
              <a:rPr lang="en-US" sz="2600" dirty="0" err="1" smtClean="0"/>
              <a:t>myotomal</a:t>
            </a:r>
            <a:r>
              <a:rPr lang="en-US" sz="2600" dirty="0" smtClean="0"/>
              <a:t> pattern of involvement.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600" dirty="0" smtClean="0"/>
              <a:t>4) Clinically inaccessible muscles.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600" dirty="0" smtClean="0"/>
              <a:t>5) Estimate lesion severity for current and future comparisons.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600" dirty="0" smtClean="0"/>
              <a:t>6) etiology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Recommended NCS protocol for BP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19263"/>
            <a:ext cx="8610600" cy="49101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  <a:cs typeface="Arial" pitchFamily="34" charset="0"/>
              </a:rPr>
              <a:t>Sensory NCS </a:t>
            </a:r>
            <a:r>
              <a:rPr lang="en-US" sz="2400" dirty="0" smtClean="0">
                <a:cs typeface="Arial" pitchFamily="34" charset="0"/>
              </a:rPr>
              <a:t>play a central role in assessment of possible brachial </a:t>
            </a:r>
            <a:r>
              <a:rPr lang="en-US" sz="2400" dirty="0" err="1" smtClean="0">
                <a:cs typeface="Arial" pitchFamily="34" charset="0"/>
              </a:rPr>
              <a:t>plexopathy</a:t>
            </a:r>
            <a:endParaRPr lang="en-US" sz="2400" dirty="0" smtClean="0">
              <a:cs typeface="Arial" pitchFamily="34" charset="0"/>
            </a:endParaRPr>
          </a:p>
          <a:p>
            <a:pPr eaLnBrk="1" hangingPunct="1"/>
            <a:r>
              <a:rPr lang="en-US" sz="2400" u="sng" dirty="0" smtClean="0">
                <a:cs typeface="Arial" pitchFamily="34" charset="0"/>
              </a:rPr>
              <a:t>Sensory NCS            </a:t>
            </a:r>
          </a:p>
          <a:p>
            <a:pPr lvl="4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           Median nerve: </a:t>
            </a:r>
            <a:r>
              <a:rPr lang="en-US" sz="2400" dirty="0" err="1" smtClean="0"/>
              <a:t>rec</a:t>
            </a:r>
            <a:r>
              <a:rPr lang="en-US" sz="2400" dirty="0" smtClean="0"/>
              <a:t> from thumb &amp; index  finger</a:t>
            </a:r>
          </a:p>
          <a:p>
            <a:pPr lvl="4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           </a:t>
            </a:r>
            <a:r>
              <a:rPr lang="en-US" sz="2400" dirty="0" err="1" smtClean="0"/>
              <a:t>Ulnar</a:t>
            </a:r>
            <a:r>
              <a:rPr lang="en-US" sz="2400" dirty="0" smtClean="0"/>
              <a:t> nerve</a:t>
            </a:r>
          </a:p>
          <a:p>
            <a:pPr lvl="4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           Radial nerve</a:t>
            </a:r>
          </a:p>
          <a:p>
            <a:pPr lvl="4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           LABC</a:t>
            </a:r>
          </a:p>
          <a:p>
            <a:pPr lvl="4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           MABC</a:t>
            </a:r>
          </a:p>
          <a:p>
            <a:pPr eaLnBrk="1" hangingPunct="1"/>
            <a:r>
              <a:rPr lang="en-US" sz="2400" dirty="0" smtClean="0"/>
              <a:t>Compare with unaffected side, </a:t>
            </a:r>
            <a:r>
              <a:rPr lang="en-US" sz="2400" dirty="0" err="1" smtClean="0"/>
              <a:t>esp</a:t>
            </a:r>
            <a:r>
              <a:rPr lang="en-US" sz="2400" dirty="0" smtClean="0"/>
              <a:t> if potentials are near lower limit of normal.</a:t>
            </a:r>
          </a:p>
          <a:p>
            <a:pPr eaLnBrk="1" hangingPunct="1"/>
            <a:r>
              <a:rPr lang="en-US" sz="2400" dirty="0" smtClean="0"/>
              <a:t>50% diff in SNAP from side to side- abnormal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brachial plexus is a complicated anatomic structure formed by the ventral </a:t>
            </a:r>
            <a:r>
              <a:rPr lang="en-US" dirty="0" err="1" smtClean="0"/>
              <a:t>rami</a:t>
            </a:r>
            <a:r>
              <a:rPr lang="en-US" dirty="0" smtClean="0"/>
              <a:t> of the lower cervical and upper thoracic nerve roots.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Different fascicles from those roots intermix widely within the plexus to ultimately form all the nerves of the upper extremity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438" y="738995"/>
            <a:ext cx="7922962" cy="56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 smtClean="0">
                <a:solidFill>
                  <a:srgbClr val="FFFF00"/>
                </a:solidFill>
              </a:rPr>
              <a:t>Motor NCS</a:t>
            </a:r>
            <a:br>
              <a:rPr lang="en-US" sz="5400" u="sng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                     Median nerve - four point (wrist,  elbow, </a:t>
            </a:r>
            <a:r>
              <a:rPr lang="en-US" sz="2400" dirty="0" err="1" smtClean="0"/>
              <a:t>axilla</a:t>
            </a:r>
            <a:r>
              <a:rPr lang="en-US" sz="2400" dirty="0" smtClean="0"/>
              <a:t> and </a:t>
            </a:r>
            <a:r>
              <a:rPr lang="en-US" sz="2400" dirty="0" err="1" smtClean="0"/>
              <a:t>Erb’s</a:t>
            </a:r>
            <a:r>
              <a:rPr lang="en-US" sz="2400" dirty="0" smtClean="0"/>
              <a:t> point) 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2400" dirty="0" smtClean="0"/>
              <a:t>         </a:t>
            </a:r>
            <a:r>
              <a:rPr lang="en-US" sz="2400" dirty="0" err="1" smtClean="0"/>
              <a:t>Ulnar</a:t>
            </a:r>
            <a:r>
              <a:rPr lang="en-US" sz="2400" dirty="0" smtClean="0"/>
              <a:t> nerve - four point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2400" dirty="0" smtClean="0"/>
              <a:t>         Radial nerve - four point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2400" dirty="0" smtClean="0"/>
              <a:t>         </a:t>
            </a:r>
            <a:r>
              <a:rPr lang="en-US" sz="2400" dirty="0" err="1" smtClean="0"/>
              <a:t>Axillary</a:t>
            </a:r>
            <a:r>
              <a:rPr lang="en-US" sz="2400" dirty="0" smtClean="0"/>
              <a:t> nerve 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2400" dirty="0" smtClean="0"/>
              <a:t>         </a:t>
            </a:r>
            <a:r>
              <a:rPr lang="en-US" sz="2400" dirty="0" err="1" smtClean="0"/>
              <a:t>Musculocutaneous</a:t>
            </a:r>
            <a:r>
              <a:rPr lang="en-US" sz="2400" dirty="0" smtClean="0"/>
              <a:t> nerve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2400" dirty="0" smtClean="0"/>
              <a:t>         </a:t>
            </a:r>
            <a:r>
              <a:rPr lang="en-US" sz="2400" dirty="0" err="1" smtClean="0"/>
              <a:t>Suprascapular</a:t>
            </a:r>
            <a:r>
              <a:rPr lang="en-US" sz="2400" dirty="0" smtClean="0"/>
              <a:t> nerve</a:t>
            </a:r>
          </a:p>
          <a:p>
            <a:pPr lvl="4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b="1" dirty="0" smtClean="0"/>
              <a:t>F responses- median &amp; </a:t>
            </a:r>
            <a:r>
              <a:rPr lang="en-US" b="1" dirty="0" err="1" smtClean="0"/>
              <a:t>ulnar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Pitfalls in Motor conduction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Motor studies are less useful in the assessment of brachial </a:t>
            </a:r>
            <a:r>
              <a:rPr lang="en-US" dirty="0" err="1" smtClean="0"/>
              <a:t>plexopathy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Their usefulness lies primarily in excluding multiple entrapment neuropathies that can mimic a brachial plexus lesion.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routine median, </a:t>
            </a:r>
            <a:r>
              <a:rPr lang="en-US" dirty="0" err="1" smtClean="0"/>
              <a:t>ulnar</a:t>
            </a:r>
            <a:r>
              <a:rPr lang="en-US" dirty="0" smtClean="0"/>
              <a:t>, and radial motor studies all record from distal  C8—T1-innervated muscles.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are useful only in assessing medial cord or lower trunk lesions.</a:t>
            </a:r>
          </a:p>
          <a:p>
            <a:endParaRPr lang="en-US" dirty="0" smtClean="0"/>
          </a:p>
          <a:p>
            <a:r>
              <a:rPr lang="en-US" dirty="0" smtClean="0"/>
              <a:t>radial motor studies are useful only in assessing posterior cord or lower trunk lesions. </a:t>
            </a:r>
          </a:p>
          <a:p>
            <a:endParaRPr lang="en-US" dirty="0" smtClean="0"/>
          </a:p>
          <a:p>
            <a:r>
              <a:rPr lang="en-US" dirty="0" smtClean="0"/>
              <a:t>Lesions of the lateral cord or of the upper or middle trunks do not result in any abnormalities on routine motor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Technical EDX diff in BP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smtClean="0"/>
              <a:t>it may be diff to obtain </a:t>
            </a:r>
            <a:r>
              <a:rPr lang="en-US" dirty="0" err="1" smtClean="0"/>
              <a:t>supramaximal</a:t>
            </a:r>
            <a:r>
              <a:rPr lang="en-US" dirty="0" smtClean="0"/>
              <a:t> stimulation at proximal sites, </a:t>
            </a:r>
            <a:r>
              <a:rPr lang="en-US" dirty="0" err="1" smtClean="0"/>
              <a:t>esp</a:t>
            </a:r>
            <a:r>
              <a:rPr lang="en-US" dirty="0" smtClean="0"/>
              <a:t>, </a:t>
            </a:r>
            <a:r>
              <a:rPr lang="en-US" dirty="0" err="1" smtClean="0"/>
              <a:t>Erb’s</a:t>
            </a:r>
            <a:r>
              <a:rPr lang="en-US" dirty="0" smtClean="0"/>
              <a:t> point. 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en-US" dirty="0" smtClean="0"/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err="1" smtClean="0"/>
              <a:t>Submaximal</a:t>
            </a:r>
            <a:r>
              <a:rPr lang="en-US" dirty="0" smtClean="0"/>
              <a:t> stimulation, if not recognized, may give mistaken impression of conduction block (CB).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en-US" dirty="0" smtClean="0"/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smtClean="0"/>
              <a:t>Co-stimulation of adjacent nerves at </a:t>
            </a:r>
            <a:r>
              <a:rPr lang="en-US" dirty="0" err="1" smtClean="0"/>
              <a:t>axilla</a:t>
            </a:r>
            <a:r>
              <a:rPr lang="en-US" dirty="0" smtClean="0"/>
              <a:t> &amp; </a:t>
            </a:r>
            <a:r>
              <a:rPr lang="en-US" dirty="0" err="1" smtClean="0"/>
              <a:t>Erb’s</a:t>
            </a:r>
            <a:r>
              <a:rPr lang="en-US" dirty="0" smtClean="0"/>
              <a:t> point. </a:t>
            </a:r>
          </a:p>
          <a:p>
            <a:pPr marL="571500" indent="-571500"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Collision study </a:t>
            </a:r>
            <a:r>
              <a:rPr lang="en-US" dirty="0" smtClean="0"/>
              <a:t>should be performed, otherwise focal slowing &amp; CB may be missed.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extensive EMG study of many muscles must be performed to tease out the correct pattern. </a:t>
            </a:r>
          </a:p>
          <a:p>
            <a:endParaRPr lang="en-US" dirty="0" smtClean="0"/>
          </a:p>
          <a:p>
            <a:r>
              <a:rPr lang="en-US" dirty="0" smtClean="0"/>
              <a:t>Ideally, enough muscles to represent all the trunks, cords, and nerves should be studied.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876" y="838201"/>
            <a:ext cx="8945124" cy="5767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59403" cy="600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33601"/>
            <a:ext cx="70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COMMON </a:t>
            </a:r>
            <a:r>
              <a:rPr lang="en-US" sz="3200" cap="all" dirty="0" smtClean="0">
                <a:solidFill>
                  <a:srgbClr val="FFFF00"/>
                </a:solidFill>
              </a:rPr>
              <a:t>Electrophysiological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PATTERNS OF BRACHIAL PLEXOPATHY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57150" y="228600"/>
            <a:ext cx="9201150" cy="610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Brace 4"/>
          <p:cNvSpPr/>
          <p:nvPr/>
        </p:nvSpPr>
        <p:spPr>
          <a:xfrm>
            <a:off x="2362200" y="609600"/>
            <a:ext cx="914400" cy="419100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34630"/>
            <a:ext cx="9144000" cy="52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67423"/>
            <a:ext cx="8382000" cy="68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Brace 2"/>
          <p:cNvSpPr/>
          <p:nvPr/>
        </p:nvSpPr>
        <p:spPr>
          <a:xfrm>
            <a:off x="2438400" y="0"/>
            <a:ext cx="762000" cy="434340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7724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4000" u="sng" dirty="0" smtClean="0">
                <a:solidFill>
                  <a:srgbClr val="FFFF00"/>
                </a:solidFill>
              </a:rPr>
              <a:t>Information from </a:t>
            </a:r>
            <a:r>
              <a:rPr lang="en-US" sz="4000" u="sng" dirty="0" err="1" smtClean="0">
                <a:solidFill>
                  <a:srgbClr val="FFFF00"/>
                </a:solidFill>
              </a:rPr>
              <a:t>EDx</a:t>
            </a:r>
            <a:r>
              <a:rPr lang="en-US" sz="4000" u="sng" dirty="0" smtClean="0">
                <a:solidFill>
                  <a:srgbClr val="FFFF00"/>
                </a:solidFill>
              </a:rPr>
              <a:t> study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524000"/>
            <a:ext cx="86106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dirty="0" err="1" smtClean="0"/>
              <a:t>Pathophysiology</a:t>
            </a:r>
            <a:r>
              <a:rPr lang="en-US" sz="3200" dirty="0" smtClean="0"/>
              <a:t>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 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H="1">
            <a:off x="1752600" y="2286000"/>
            <a:ext cx="2667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4419600" y="2286000"/>
            <a:ext cx="2743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685800" y="3352800"/>
            <a:ext cx="2971800" cy="2971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Axonal</a:t>
            </a:r>
          </a:p>
          <a:p>
            <a:pPr algn="ctr"/>
            <a:r>
              <a:rPr lang="en-US" sz="2000" dirty="0">
                <a:cs typeface="Arial" pitchFamily="34" charset="0"/>
              </a:rPr>
              <a:t>↓amp of CMAP &amp; SNAP</a:t>
            </a:r>
          </a:p>
          <a:p>
            <a:pPr algn="ctr"/>
            <a:r>
              <a:rPr lang="en-US" sz="2000" dirty="0">
                <a:cs typeface="Arial" pitchFamily="34" charset="0"/>
              </a:rPr>
              <a:t>Spontaneous </a:t>
            </a:r>
            <a:r>
              <a:rPr lang="en-US" sz="2000" dirty="0" err="1">
                <a:cs typeface="Arial" pitchFamily="34" charset="0"/>
              </a:rPr>
              <a:t>denervation</a:t>
            </a:r>
            <a:endParaRPr lang="en-US" sz="2000" dirty="0">
              <a:cs typeface="Arial" pitchFamily="34" charset="0"/>
            </a:endParaRPr>
          </a:p>
          <a:p>
            <a:pPr algn="ctr"/>
            <a:r>
              <a:rPr lang="en-US" sz="2000" dirty="0">
                <a:cs typeface="Arial" pitchFamily="34" charset="0"/>
              </a:rPr>
              <a:t>Reduced recruitment</a:t>
            </a:r>
          </a:p>
          <a:p>
            <a:pPr algn="ctr"/>
            <a:r>
              <a:rPr lang="en-US" sz="2000" dirty="0">
                <a:cs typeface="Arial" pitchFamily="34" charset="0"/>
              </a:rPr>
              <a:t>Most common pathology</a:t>
            </a:r>
          </a:p>
          <a:p>
            <a:pPr algn="ctr"/>
            <a:r>
              <a:rPr lang="en-US" sz="2000" dirty="0" err="1">
                <a:cs typeface="Arial" pitchFamily="34" charset="0"/>
              </a:rPr>
              <a:t>Eg</a:t>
            </a:r>
            <a:r>
              <a:rPr lang="en-US" sz="2000" dirty="0">
                <a:cs typeface="Arial" pitchFamily="34" charset="0"/>
              </a:rPr>
              <a:t>; Avulsions &amp; neoplasm</a:t>
            </a:r>
          </a:p>
          <a:p>
            <a:pPr algn="ctr"/>
            <a:r>
              <a:rPr lang="en-US" sz="2000" dirty="0">
                <a:cs typeface="Arial" pitchFamily="34" charset="0"/>
              </a:rPr>
              <a:t>Prognosis poor</a:t>
            </a:r>
          </a:p>
          <a:p>
            <a:pPr algn="ctr"/>
            <a:endParaRPr lang="en-US" sz="2000" dirty="0">
              <a:cs typeface="Arial" pitchFamily="34" charset="0"/>
            </a:endParaRP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5715000" y="3352800"/>
            <a:ext cx="3048000" cy="2971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B0F0"/>
                </a:solidFill>
              </a:rPr>
              <a:t>Demyelinating</a:t>
            </a:r>
            <a:endParaRPr lang="en-US" sz="2400" b="1" dirty="0">
              <a:solidFill>
                <a:srgbClr val="00B0F0"/>
              </a:solidFill>
            </a:endParaRPr>
          </a:p>
          <a:p>
            <a:pPr algn="ctr"/>
            <a:r>
              <a:rPr lang="en-US" sz="2000" dirty="0">
                <a:cs typeface="Arial" pitchFamily="34" charset="0"/>
              </a:rPr>
              <a:t>↓CV, </a:t>
            </a:r>
            <a:r>
              <a:rPr lang="en-US" sz="2000" dirty="0">
                <a:latin typeface="AGaramond-Regular"/>
                <a:cs typeface="Arial" pitchFamily="34" charset="0"/>
              </a:rPr>
              <a:t>↑DL, CB</a:t>
            </a:r>
          </a:p>
          <a:p>
            <a:pPr algn="ctr"/>
            <a:r>
              <a:rPr lang="en-US" sz="2000" dirty="0"/>
              <a:t>↓recruitment with CB</a:t>
            </a:r>
          </a:p>
          <a:p>
            <a:pPr algn="ctr"/>
            <a:r>
              <a:rPr lang="en-US" sz="2000" dirty="0" err="1"/>
              <a:t>Eg</a:t>
            </a:r>
            <a:r>
              <a:rPr lang="en-US" sz="2000" dirty="0"/>
              <a:t>; Traumatic, Rucksack, </a:t>
            </a:r>
          </a:p>
          <a:p>
            <a:pPr algn="ctr"/>
            <a:r>
              <a:rPr lang="en-US" sz="2000" dirty="0"/>
              <a:t>Radiation</a:t>
            </a:r>
          </a:p>
          <a:p>
            <a:pPr algn="ctr"/>
            <a:r>
              <a:rPr lang="en-US" sz="2000" dirty="0"/>
              <a:t>Prognosis better </a:t>
            </a:r>
            <a:r>
              <a:rPr lang="en-US" sz="2000" dirty="0" smtClean="0"/>
              <a:t>except in </a:t>
            </a:r>
            <a:endParaRPr lang="en-US" sz="2000" dirty="0"/>
          </a:p>
          <a:p>
            <a:pPr algn="ctr"/>
            <a:r>
              <a:rPr lang="en-US" sz="2000" dirty="0"/>
              <a:t>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981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</a:rPr>
              <a:t>Timing in axonal loss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If this temporal pattern is ignored, </a:t>
            </a:r>
            <a:r>
              <a:rPr lang="en-US" sz="2800" dirty="0" err="1" smtClean="0">
                <a:solidFill>
                  <a:srgbClr val="FFFF00"/>
                </a:solidFill>
              </a:rPr>
              <a:t>localisation</a:t>
            </a:r>
            <a:r>
              <a:rPr lang="en-US" sz="2800" dirty="0" smtClean="0">
                <a:solidFill>
                  <a:srgbClr val="FFFF00"/>
                </a:solidFill>
              </a:rPr>
              <a:t> can go wrong.</a:t>
            </a:r>
          </a:p>
        </p:txBody>
      </p:sp>
      <p:graphicFrame>
        <p:nvGraphicFramePr>
          <p:cNvPr id="165921" name="Group 33"/>
          <p:cNvGraphicFramePr>
            <a:graphicFrameLocks noGrp="1"/>
          </p:cNvGraphicFramePr>
          <p:nvPr>
            <p:ph type="tbl" idx="1"/>
          </p:nvPr>
        </p:nvGraphicFramePr>
        <p:xfrm>
          <a:off x="457200" y="2209800"/>
          <a:ext cx="8229600" cy="4633913"/>
        </p:xfrm>
        <a:graphic>
          <a:graphicData uri="http://schemas.openxmlformats.org/drawingml/2006/table">
            <a:tbl>
              <a:tblPr/>
              <a:tblGrid>
                <a:gridCol w="6324600"/>
                <a:gridCol w="1905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↓ CMAP amplitude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Day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↓ SNAP amplitude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Day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Spontaneous 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Day 10- 2 weeks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Large, long, polyphasic MUAPs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</a:rPr>
                        <a:t>&gt; 2-3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792162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/>
            </a:r>
            <a:br>
              <a:rPr lang="en-US" sz="4800" b="1" u="sng" dirty="0" smtClean="0">
                <a:solidFill>
                  <a:srgbClr val="FFFF00"/>
                </a:solidFill>
              </a:rPr>
            </a:br>
            <a:r>
              <a:rPr lang="en-US" sz="4800" b="1" u="sng" dirty="0" err="1" smtClean="0">
                <a:solidFill>
                  <a:srgbClr val="FFFF00"/>
                </a:solidFill>
              </a:rPr>
              <a:t>localisation</a:t>
            </a:r>
            <a:r>
              <a:rPr lang="en-US" sz="4800" b="1" u="sng" dirty="0" smtClean="0">
                <a:solidFill>
                  <a:srgbClr val="FFFF00"/>
                </a:solidFill>
              </a:rPr>
              <a:t> of proximal extent</a:t>
            </a:r>
            <a:endParaRPr lang="en-US" sz="4800" dirty="0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/>
            <a:r>
              <a:rPr lang="en-US" sz="2800" dirty="0" smtClean="0"/>
              <a:t>CMAP – abnormal and SNAP normal – lesion is </a:t>
            </a:r>
            <a:r>
              <a:rPr lang="en-US" sz="2800" dirty="0" err="1" smtClean="0"/>
              <a:t>preganglionic</a:t>
            </a:r>
            <a:r>
              <a:rPr lang="en-US" sz="2800" dirty="0" smtClean="0"/>
              <a:t> – provided the test is done after 11 days.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 all cases of suspected upper trunk lesions, EMG of </a:t>
            </a:r>
            <a:r>
              <a:rPr lang="en-US" sz="2800" dirty="0" err="1" smtClean="0">
                <a:solidFill>
                  <a:srgbClr val="FFFF00"/>
                </a:solidFill>
              </a:rPr>
              <a:t>paraspinals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serratus</a:t>
            </a:r>
            <a:r>
              <a:rPr lang="en-US" sz="2800" dirty="0" smtClean="0">
                <a:solidFill>
                  <a:srgbClr val="FFFF00"/>
                </a:solidFill>
              </a:rPr>
              <a:t> &amp; rhomboids </a:t>
            </a:r>
            <a:r>
              <a:rPr lang="en-US" sz="2800" dirty="0" smtClean="0"/>
              <a:t>to be done to differentiate from </a:t>
            </a:r>
            <a:r>
              <a:rPr lang="en-US" sz="2800" dirty="0" err="1" smtClean="0"/>
              <a:t>radiculopathies</a:t>
            </a:r>
            <a:r>
              <a:rPr lang="en-US" sz="2800" dirty="0" smtClean="0"/>
              <a:t>.</a:t>
            </a:r>
            <a:endParaRPr lang="en-US" sz="2800" u="sng" dirty="0" smtClean="0"/>
          </a:p>
          <a:p>
            <a:pPr algn="ctr" eaLnBrk="1" hangingPunct="1"/>
            <a:endParaRPr lang="en-US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Prognostication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CMAP- proportional to amount of axonal loss</a:t>
            </a:r>
          </a:p>
          <a:p>
            <a:endParaRPr lang="en-US" dirty="0" smtClean="0"/>
          </a:p>
          <a:p>
            <a:r>
              <a:rPr lang="en-US" dirty="0" err="1" smtClean="0"/>
              <a:t>Denervation</a:t>
            </a:r>
            <a:r>
              <a:rPr lang="en-US" dirty="0" smtClean="0"/>
              <a:t>- If profuse suggest severe lesions</a:t>
            </a:r>
          </a:p>
          <a:p>
            <a:endParaRPr lang="en-US" dirty="0" smtClean="0"/>
          </a:p>
          <a:p>
            <a:r>
              <a:rPr lang="en-US" dirty="0" smtClean="0"/>
              <a:t>MUAPs- No activation despite good effort is ominous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/>
            <a:r>
              <a:rPr lang="en-US" sz="3600" smtClean="0"/>
              <a:t>Prognositcation &amp; outcome</a:t>
            </a:r>
            <a:endParaRPr lang="en-IN" sz="36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27919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4875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Good</a:t>
                      </a:r>
                      <a:endParaRPr lang="en-IN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Dismal</a:t>
                      </a:r>
                      <a:endParaRPr lang="en-IN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Variable</a:t>
                      </a:r>
                      <a:endParaRPr lang="en-IN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875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Rucksack paralysis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Avulsion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Post op paralysis</a:t>
                      </a:r>
                      <a:endParaRPr lang="en-IN" sz="2000" dirty="0"/>
                    </a:p>
                  </a:txBody>
                  <a:tcPr/>
                </a:tc>
              </a:tr>
              <a:tr h="4875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Burner syndrome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Metastasis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Traumatic</a:t>
                      </a:r>
                      <a:endParaRPr lang="en-IN" sz="2000" dirty="0"/>
                    </a:p>
                  </a:txBody>
                  <a:tcPr/>
                </a:tc>
              </a:tr>
              <a:tr h="4875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True TOS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Radiation </a:t>
                      </a:r>
                      <a:r>
                        <a:rPr lang="en-US" sz="2000" dirty="0" err="1" smtClean="0"/>
                        <a:t>plexopathy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Primary neoplasm</a:t>
                      </a:r>
                      <a:endParaRPr lang="en-IN" sz="2000" dirty="0"/>
                    </a:p>
                  </a:txBody>
                  <a:tcPr/>
                </a:tc>
              </a:tr>
              <a:tr h="841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Post </a:t>
                      </a:r>
                      <a:r>
                        <a:rPr lang="en-US" sz="1800" dirty="0" err="1" smtClean="0"/>
                        <a:t>sternotomy</a:t>
                      </a:r>
                      <a:endParaRPr lang="en-IN" sz="1800" dirty="0" smtClean="0"/>
                    </a:p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Disputed TOS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Obstetric palsy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ETIOLOGY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557" t="21740" r="10591"/>
          <a:stretch>
            <a:fillRect/>
          </a:stretch>
        </p:blipFill>
        <p:spPr bwMode="auto">
          <a:xfrm>
            <a:off x="381000" y="301336"/>
            <a:ext cx="3898557" cy="655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1837" r="4898"/>
          <a:stretch>
            <a:fillRect/>
          </a:stretch>
        </p:blipFill>
        <p:spPr bwMode="auto">
          <a:xfrm>
            <a:off x="4876800" y="228600"/>
            <a:ext cx="3886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 S 26/F </a:t>
            </a:r>
          </a:p>
          <a:p>
            <a:endParaRPr lang="en-US" dirty="0" smtClean="0"/>
          </a:p>
          <a:p>
            <a:r>
              <a:rPr lang="en-US" dirty="0" smtClean="0"/>
              <a:t>H/o atrophy of </a:t>
            </a:r>
            <a:r>
              <a:rPr lang="en-US" dirty="0" err="1" smtClean="0"/>
              <a:t>thenar</a:t>
            </a:r>
            <a:r>
              <a:rPr lang="en-US" dirty="0" smtClean="0"/>
              <a:t> muscles( R hand) , neck pain and shoulder pain since 4 years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O/E wasting of </a:t>
            </a:r>
            <a:r>
              <a:rPr lang="en-US" dirty="0" err="1" smtClean="0"/>
              <a:t>Rt</a:t>
            </a:r>
            <a:r>
              <a:rPr lang="en-US" dirty="0" smtClean="0"/>
              <a:t> </a:t>
            </a:r>
            <a:r>
              <a:rPr lang="en-US" dirty="0" err="1" smtClean="0"/>
              <a:t>thenar</a:t>
            </a:r>
            <a:r>
              <a:rPr lang="en-US" dirty="0" smtClean="0"/>
              <a:t>,  FDI,  </a:t>
            </a:r>
            <a:r>
              <a:rPr lang="en-US" dirty="0" err="1" smtClean="0"/>
              <a:t>lumbricals</a:t>
            </a:r>
            <a:endParaRPr lang="en-US" dirty="0" smtClean="0"/>
          </a:p>
          <a:p>
            <a:r>
              <a:rPr lang="en-US" dirty="0" smtClean="0"/>
              <a:t> decreased sensation of medial aspect of forearm</a:t>
            </a:r>
          </a:p>
          <a:p>
            <a:r>
              <a:rPr lang="en-US" dirty="0" smtClean="0"/>
              <a:t>No Horner’s</a:t>
            </a:r>
          </a:p>
          <a:p>
            <a:r>
              <a:rPr lang="en-US" dirty="0" smtClean="0"/>
              <a:t>DTR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4083" cy="59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mond 3"/>
          <p:cNvSpPr/>
          <p:nvPr/>
        </p:nvSpPr>
        <p:spPr>
          <a:xfrm>
            <a:off x="1143000" y="6858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4800" u="sng" dirty="0" smtClean="0">
                <a:solidFill>
                  <a:srgbClr val="FFFF00"/>
                </a:solidFill>
              </a:rPr>
              <a:t>Anatomy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5486400" cy="4724400"/>
          </a:xfrm>
        </p:spPr>
        <p:txBody>
          <a:bodyPr/>
          <a:lstStyle/>
          <a:p>
            <a:pPr eaLnBrk="1" hangingPunct="1">
              <a:buNone/>
            </a:pPr>
            <a:endParaRPr lang="en-US" sz="2600" dirty="0" smtClean="0"/>
          </a:p>
          <a:p>
            <a:pPr eaLnBrk="1" hangingPunct="1"/>
            <a:r>
              <a:rPr lang="en-US" sz="2600" dirty="0" smtClean="0"/>
              <a:t>Average </a:t>
            </a:r>
            <a:r>
              <a:rPr lang="en-US" sz="2600" dirty="0" err="1" smtClean="0"/>
              <a:t>extraforaminal</a:t>
            </a:r>
            <a:r>
              <a:rPr lang="en-US" sz="2600" dirty="0" smtClean="0"/>
              <a:t> length – 15.3 cm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Composed of connective tissue and neural tissue in a ratio of 2 : 1</a:t>
            </a:r>
          </a:p>
        </p:txBody>
      </p:sp>
      <p:pic>
        <p:nvPicPr>
          <p:cNvPr id="4" name="Picture 3" descr="26079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371600"/>
            <a:ext cx="333375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-46125"/>
            <a:ext cx="7010399" cy="674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mond 3"/>
          <p:cNvSpPr/>
          <p:nvPr/>
        </p:nvSpPr>
        <p:spPr>
          <a:xfrm>
            <a:off x="457200" y="37338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817" y="2057400"/>
            <a:ext cx="9489003" cy="365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mond 3"/>
          <p:cNvSpPr/>
          <p:nvPr/>
        </p:nvSpPr>
        <p:spPr>
          <a:xfrm>
            <a:off x="0" y="32766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TOS</a:t>
            </a:r>
          </a:p>
          <a:p>
            <a:endParaRPr lang="en-US" dirty="0" smtClean="0"/>
          </a:p>
          <a:p>
            <a:r>
              <a:rPr lang="en-US" dirty="0" smtClean="0"/>
              <a:t>B/L cervical rib</a:t>
            </a:r>
          </a:p>
          <a:p>
            <a:r>
              <a:rPr lang="en-US" dirty="0" smtClean="0"/>
              <a:t>MRI -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Thoracic Outlet Syndrome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fibrous band that runs from a rudimentary cervical rib to the first thoracic rib, entrapping the lower trunk of the brachial plexus</a:t>
            </a:r>
          </a:p>
          <a:p>
            <a:endParaRPr lang="en-US" dirty="0" smtClean="0"/>
          </a:p>
          <a:p>
            <a:r>
              <a:rPr lang="en-US" dirty="0" smtClean="0"/>
              <a:t>the fibrous band most often preferentially affects the </a:t>
            </a:r>
            <a:r>
              <a:rPr lang="en-US" dirty="0" smtClean="0">
                <a:solidFill>
                  <a:srgbClr val="FFFF00"/>
                </a:solidFill>
              </a:rPr>
              <a:t>T1 fibers</a:t>
            </a:r>
          </a:p>
          <a:p>
            <a:endParaRPr lang="en-US" dirty="0" smtClean="0"/>
          </a:p>
          <a:p>
            <a:r>
              <a:rPr lang="en-US" dirty="0" smtClean="0"/>
              <a:t>prominent wasting and weakness of the </a:t>
            </a:r>
            <a:r>
              <a:rPr lang="en-US" dirty="0" err="1" smtClean="0"/>
              <a:t>thenar</a:t>
            </a:r>
            <a:r>
              <a:rPr lang="en-US" dirty="0" smtClean="0"/>
              <a:t> and, less prominently, the </a:t>
            </a:r>
            <a:r>
              <a:rPr lang="en-US" dirty="0" err="1" smtClean="0"/>
              <a:t>hypothenar</a:t>
            </a:r>
            <a:r>
              <a:rPr lang="en-US" dirty="0" smtClean="0"/>
              <a:t> muscles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3810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4724400" y="3006725"/>
            <a:ext cx="41989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000"/>
              <a:t>Most cases of true NTOS are</a:t>
            </a:r>
          </a:p>
          <a:p>
            <a:r>
              <a:rPr lang="en-IN" sz="2000"/>
              <a:t> caused by a fibrous band that </a:t>
            </a:r>
          </a:p>
          <a:p>
            <a:r>
              <a:rPr lang="en-IN" sz="2000"/>
              <a:t>runs from a rudimentary cervical rib</a:t>
            </a:r>
          </a:p>
          <a:p>
            <a:r>
              <a:rPr lang="en-IN" sz="2000"/>
              <a:t>to the first thoracic rib (arrow), </a:t>
            </a:r>
          </a:p>
          <a:p>
            <a:r>
              <a:rPr lang="en-IN" sz="2000"/>
              <a:t>entrapping the lower trunk of</a:t>
            </a:r>
          </a:p>
          <a:p>
            <a:r>
              <a:rPr lang="en-IN" sz="2000"/>
              <a:t>the brachial plexus.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TOS has to be differentiated from </a:t>
            </a:r>
            <a:r>
              <a:rPr lang="en-US" dirty="0" smtClean="0">
                <a:solidFill>
                  <a:srgbClr val="FFFF00"/>
                </a:solidFill>
              </a:rPr>
              <a:t>C8T1 </a:t>
            </a:r>
            <a:r>
              <a:rPr lang="en-US" dirty="0" err="1" smtClean="0">
                <a:solidFill>
                  <a:srgbClr val="FFFF00"/>
                </a:solidFill>
              </a:rPr>
              <a:t>radiculopathy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Ulnar</a:t>
            </a:r>
            <a:r>
              <a:rPr lang="en-US" dirty="0" smtClean="0">
                <a:solidFill>
                  <a:srgbClr val="FFFF00"/>
                </a:solidFill>
              </a:rPr>
              <a:t> neuropathy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neurogenic</a:t>
            </a:r>
            <a:r>
              <a:rPr lang="en-US" dirty="0" smtClean="0"/>
              <a:t> TOS, thumb abduction not only is involved but often preferentially affected.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a C8-T1 </a:t>
            </a:r>
            <a:r>
              <a:rPr lang="en-US" dirty="0" err="1" smtClean="0"/>
              <a:t>radiculopathy</a:t>
            </a:r>
            <a:r>
              <a:rPr lang="en-US" dirty="0" smtClean="0"/>
              <a:t>, thumb abduction may be weak but is not out of proportion to weakness of the other C8- T1-innervated muscles.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b="16809"/>
          <a:stretch>
            <a:fillRect/>
          </a:stretch>
        </p:blipFill>
        <p:spPr bwMode="auto">
          <a:xfrm>
            <a:off x="57150" y="1143000"/>
            <a:ext cx="5867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3200" smtClean="0"/>
              <a:t>Distinct SNC &amp; MNC pattern in TOS</a:t>
            </a:r>
            <a:endParaRPr lang="en-IN" sz="3200" smtClean="0"/>
          </a:p>
        </p:txBody>
      </p:sp>
      <p:sp>
        <p:nvSpPr>
          <p:cNvPr id="52228" name="Content Placeholder 3"/>
          <p:cNvSpPr>
            <a:spLocks noGrp="1"/>
          </p:cNvSpPr>
          <p:nvPr>
            <p:ph sz="half" idx="1"/>
          </p:nvPr>
        </p:nvSpPr>
        <p:spPr>
          <a:xfrm>
            <a:off x="5924550" y="1719263"/>
            <a:ext cx="2990850" cy="4757737"/>
          </a:xfrm>
        </p:spPr>
        <p:txBody>
          <a:bodyPr/>
          <a:lstStyle/>
          <a:p>
            <a:pPr eaLnBrk="1" hangingPunct="1"/>
            <a:r>
              <a:rPr lang="en-US" sz="2000" smtClean="0"/>
              <a:t>Low ulnar &amp; MABC SNAPs with Normal Median nerve SNAP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Median innv thenar muscles more affectec than ulnar-hypothenar</a:t>
            </a:r>
          </a:p>
          <a:p>
            <a:pPr eaLnBrk="1" hangingPunct="1"/>
            <a:r>
              <a:rPr lang="en-US" sz="2000" smtClean="0"/>
              <a:t>Reflects greater T1 innervation of thenar muscles as compared to hypothenar</a:t>
            </a:r>
            <a:endParaRPr lang="en-IN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P 49/M</a:t>
            </a:r>
          </a:p>
          <a:p>
            <a:r>
              <a:rPr lang="en-US" dirty="0" err="1" smtClean="0"/>
              <a:t>Rt</a:t>
            </a:r>
            <a:r>
              <a:rPr lang="en-US" dirty="0" smtClean="0"/>
              <a:t> shoulder &amp; upper scapular pain- no radiation / no neck pain</a:t>
            </a:r>
          </a:p>
          <a:p>
            <a:r>
              <a:rPr lang="en-US" dirty="0" smtClean="0"/>
              <a:t> Next day weakness of </a:t>
            </a:r>
            <a:r>
              <a:rPr lang="en-US" dirty="0" err="1" smtClean="0"/>
              <a:t>Rt</a:t>
            </a:r>
            <a:r>
              <a:rPr lang="en-US" dirty="0" smtClean="0"/>
              <a:t> UL- lifting hand above shoulder and flexing at elbow</a:t>
            </a:r>
          </a:p>
          <a:p>
            <a:r>
              <a:rPr lang="en-US" dirty="0" err="1" smtClean="0"/>
              <a:t>Paresthesia</a:t>
            </a:r>
            <a:r>
              <a:rPr lang="en-US" dirty="0" smtClean="0"/>
              <a:t> of post arm</a:t>
            </a:r>
          </a:p>
          <a:p>
            <a:r>
              <a:rPr lang="en-US" dirty="0" smtClean="0"/>
              <a:t>Thinning of arm and shoulder</a:t>
            </a:r>
          </a:p>
          <a:p>
            <a:r>
              <a:rPr lang="en-US" dirty="0" smtClean="0"/>
              <a:t>No DM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O/E</a:t>
            </a:r>
          </a:p>
          <a:p>
            <a:r>
              <a:rPr lang="en-US" dirty="0" err="1" smtClean="0"/>
              <a:t>Hypotonia</a:t>
            </a:r>
            <a:r>
              <a:rPr lang="en-US" dirty="0" smtClean="0"/>
              <a:t> of </a:t>
            </a:r>
            <a:r>
              <a:rPr lang="en-US" dirty="0" err="1" smtClean="0"/>
              <a:t>Rt</a:t>
            </a:r>
            <a:r>
              <a:rPr lang="en-US" dirty="0" smtClean="0"/>
              <a:t> UL</a:t>
            </a:r>
          </a:p>
          <a:p>
            <a:r>
              <a:rPr lang="en-US" dirty="0" smtClean="0"/>
              <a:t>Wasting of </a:t>
            </a:r>
            <a:r>
              <a:rPr lang="en-US" dirty="0" err="1" smtClean="0"/>
              <a:t>Rt</a:t>
            </a:r>
            <a:r>
              <a:rPr lang="en-US" dirty="0" smtClean="0"/>
              <a:t> SS, IS, deltoid, triceps, biceps, LD</a:t>
            </a:r>
          </a:p>
          <a:p>
            <a:r>
              <a:rPr lang="en-US" dirty="0" smtClean="0"/>
              <a:t>Weakness of </a:t>
            </a:r>
            <a:r>
              <a:rPr lang="en-US" dirty="0" err="1" smtClean="0"/>
              <a:t>deltoid,SS,IS,biceps,brachioradialis</a:t>
            </a:r>
            <a:endParaRPr lang="en-US" dirty="0" smtClean="0"/>
          </a:p>
          <a:p>
            <a:r>
              <a:rPr lang="en-US" dirty="0" smtClean="0"/>
              <a:t>UL DTR- absent</a:t>
            </a:r>
          </a:p>
          <a:p>
            <a:r>
              <a:rPr lang="en-US" dirty="0" smtClean="0"/>
              <a:t>LL DTR- 3+/3+</a:t>
            </a:r>
          </a:p>
          <a:p>
            <a:r>
              <a:rPr lang="en-US" dirty="0" smtClean="0"/>
              <a:t>Plantar </a:t>
            </a:r>
            <a:r>
              <a:rPr lang="en-US" dirty="0" err="1" smtClean="0"/>
              <a:t>b/l</a:t>
            </a:r>
            <a:r>
              <a:rPr lang="en-US" dirty="0" smtClean="0"/>
              <a:t> flexor</a:t>
            </a:r>
          </a:p>
          <a:p>
            <a:r>
              <a:rPr lang="en-US" dirty="0" smtClean="0"/>
              <a:t>Decreased </a:t>
            </a:r>
            <a:r>
              <a:rPr lang="en-US" dirty="0" err="1" smtClean="0"/>
              <a:t>sensn</a:t>
            </a:r>
            <a:r>
              <a:rPr lang="en-US" dirty="0" smtClean="0"/>
              <a:t> of right lateral 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2676"/>
          <a:stretch>
            <a:fillRect/>
          </a:stretch>
        </p:blipFill>
        <p:spPr bwMode="auto">
          <a:xfrm>
            <a:off x="0" y="2574324"/>
            <a:ext cx="9144000" cy="363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mond 3"/>
          <p:cNvSpPr/>
          <p:nvPr/>
        </p:nvSpPr>
        <p:spPr>
          <a:xfrm>
            <a:off x="0" y="53340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4800" u="sng" dirty="0" smtClean="0">
                <a:solidFill>
                  <a:srgbClr val="FFFF00"/>
                </a:solidFill>
              </a:rPr>
              <a:t>Elements of brachial plexus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1) Five roots      – </a:t>
            </a:r>
            <a:r>
              <a:rPr lang="en-US" sz="2600" dirty="0" smtClean="0"/>
              <a:t>C5 to T1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2) Three trunks  – </a:t>
            </a:r>
            <a:r>
              <a:rPr lang="en-US" sz="2600" dirty="0" smtClean="0"/>
              <a:t>Upper, middle, lower.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3) Six divisions  – </a:t>
            </a:r>
            <a:r>
              <a:rPr lang="en-US" sz="2600" dirty="0" smtClean="0"/>
              <a:t>3 anterior + 3 posterior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4) Three cords   – </a:t>
            </a:r>
            <a:r>
              <a:rPr lang="en-US" sz="2600" dirty="0" smtClean="0"/>
              <a:t>Lateral, Posterior and Medial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5) Terminal nerves -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102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strictly speaking, the roots and peripheral nerves are not considered part of the plexus proper.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599"/>
            <a:ext cx="9217605" cy="55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mond 3"/>
          <p:cNvSpPr/>
          <p:nvPr/>
        </p:nvSpPr>
        <p:spPr>
          <a:xfrm>
            <a:off x="0" y="6096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0" y="56388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7281803" cy="599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1678" y="817968"/>
            <a:ext cx="9225678" cy="42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1875" y="1676400"/>
            <a:ext cx="9220476" cy="3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mond 3"/>
          <p:cNvSpPr/>
          <p:nvPr/>
        </p:nvSpPr>
        <p:spPr>
          <a:xfrm>
            <a:off x="-114300" y="4114800"/>
            <a:ext cx="114300" cy="3810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N 35/M</a:t>
            </a:r>
          </a:p>
          <a:p>
            <a:endParaRPr lang="en-US" dirty="0" smtClean="0"/>
          </a:p>
          <a:p>
            <a:r>
              <a:rPr lang="en-US" dirty="0" smtClean="0"/>
              <a:t>h/o pain in Lt arm- nocturnal since Dec 2010</a:t>
            </a:r>
          </a:p>
          <a:p>
            <a:r>
              <a:rPr lang="en-US" dirty="0" smtClean="0"/>
              <a:t>Weakness ( proximal)and wasting of left arm and shoulder since Aug 2011</a:t>
            </a:r>
          </a:p>
          <a:p>
            <a:r>
              <a:rPr lang="en-US" dirty="0" smtClean="0"/>
              <a:t>Pain in </a:t>
            </a:r>
            <a:r>
              <a:rPr lang="en-US" dirty="0" err="1" smtClean="0"/>
              <a:t>rt</a:t>
            </a:r>
            <a:r>
              <a:rPr lang="en-US" dirty="0" smtClean="0"/>
              <a:t> arm- Aug 2011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radicular</a:t>
            </a:r>
            <a:r>
              <a:rPr lang="en-US" dirty="0" smtClean="0"/>
              <a:t> pain/ sensory symptoms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O/E </a:t>
            </a:r>
          </a:p>
          <a:p>
            <a:r>
              <a:rPr lang="en-US" dirty="0" smtClean="0"/>
              <a:t>Wasting of left deltoid, SS ,IS</a:t>
            </a:r>
          </a:p>
          <a:p>
            <a:r>
              <a:rPr lang="en-US" dirty="0" err="1" smtClean="0"/>
              <a:t>Hypotonia</a:t>
            </a:r>
            <a:r>
              <a:rPr lang="en-US" dirty="0" smtClean="0"/>
              <a:t> of Lt UL</a:t>
            </a:r>
          </a:p>
          <a:p>
            <a:r>
              <a:rPr lang="en-US" dirty="0" smtClean="0"/>
              <a:t>Weakness of Lt SS, IS, deltoid ( 3) triceps ( 4)</a:t>
            </a:r>
          </a:p>
          <a:p>
            <a:r>
              <a:rPr lang="en-US" dirty="0" smtClean="0"/>
              <a:t>DTR N/N</a:t>
            </a:r>
          </a:p>
          <a:p>
            <a:r>
              <a:rPr lang="en-US" dirty="0" smtClean="0"/>
              <a:t>Decreased </a:t>
            </a:r>
            <a:r>
              <a:rPr lang="en-US" dirty="0" err="1" smtClean="0"/>
              <a:t>sensn</a:t>
            </a:r>
            <a:r>
              <a:rPr lang="en-US" dirty="0" smtClean="0"/>
              <a:t> of lateral aspect of 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240" y="457200"/>
            <a:ext cx="8913457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amond 4"/>
          <p:cNvSpPr/>
          <p:nvPr/>
        </p:nvSpPr>
        <p:spPr>
          <a:xfrm>
            <a:off x="0" y="46482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420" y="1295400"/>
            <a:ext cx="9124303" cy="45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amond 4"/>
          <p:cNvSpPr/>
          <p:nvPr/>
        </p:nvSpPr>
        <p:spPr>
          <a:xfrm>
            <a:off x="0" y="41148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0" y="51054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3920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257935" cy="439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884" t="10417" r="36164" b="6250"/>
          <a:stretch>
            <a:fillRect/>
          </a:stretch>
        </p:blipFill>
        <p:spPr bwMode="auto">
          <a:xfrm>
            <a:off x="901065" y="-21021"/>
            <a:ext cx="7480935" cy="68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715" y="2362200"/>
            <a:ext cx="9242893" cy="275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Neuralgic </a:t>
            </a:r>
            <a:r>
              <a:rPr lang="en-US" dirty="0" err="1" smtClean="0">
                <a:solidFill>
                  <a:srgbClr val="FFFF00"/>
                </a:solidFill>
              </a:rPr>
              <a:t>Amyotrophy</a:t>
            </a:r>
            <a:r>
              <a:rPr lang="en-US" dirty="0" smtClean="0">
                <a:solidFill>
                  <a:srgbClr val="FFFF00"/>
                </a:solidFill>
              </a:rPr>
              <a:t> (Brachial </a:t>
            </a:r>
            <a:r>
              <a:rPr lang="en-US" dirty="0" err="1" smtClean="0">
                <a:solidFill>
                  <a:srgbClr val="FFFF00"/>
                </a:solidFill>
              </a:rPr>
              <a:t>Plexitis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frequently affects individual upper extremity nerves or the brachial plexus.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 many but not all cases, the syndrome is preceded by an antecedent event that triggers the immune system, usually a viral illness or immunization or, occasionally, surgery.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 u="sng" dirty="0" smtClean="0">
                <a:solidFill>
                  <a:srgbClr val="FFFF00"/>
                </a:solidFill>
              </a:rPr>
              <a:t>Neuralgic </a:t>
            </a:r>
            <a:r>
              <a:rPr lang="en-US" sz="3200" u="sng" dirty="0" err="1" smtClean="0">
                <a:solidFill>
                  <a:srgbClr val="FFFF00"/>
                </a:solidFill>
              </a:rPr>
              <a:t>amyotrophy</a:t>
            </a:r>
            <a:r>
              <a:rPr lang="en-US" sz="3200" u="sng" dirty="0" smtClean="0">
                <a:solidFill>
                  <a:srgbClr val="FFFF00"/>
                </a:solidFill>
              </a:rPr>
              <a:t> (Parsonage Turner </a:t>
            </a:r>
            <a:r>
              <a:rPr lang="en-US" sz="3200" u="sng" dirty="0" err="1" smtClean="0">
                <a:solidFill>
                  <a:srgbClr val="FFFF00"/>
                </a:solidFill>
              </a:rPr>
              <a:t>syn</a:t>
            </a:r>
            <a:r>
              <a:rPr lang="en-US" sz="3200" u="sng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Predilection for motor and more proximal nerves – </a:t>
            </a:r>
            <a:r>
              <a:rPr lang="en-US" sz="2600" dirty="0" smtClean="0">
                <a:solidFill>
                  <a:srgbClr val="FFFF00"/>
                </a:solidFill>
              </a:rPr>
              <a:t>long thoracic, </a:t>
            </a:r>
            <a:r>
              <a:rPr lang="en-US" sz="2600" dirty="0" err="1" smtClean="0">
                <a:solidFill>
                  <a:srgbClr val="FFFF00"/>
                </a:solidFill>
              </a:rPr>
              <a:t>suprascapular</a:t>
            </a:r>
            <a:r>
              <a:rPr lang="en-US" sz="2600" dirty="0" smtClean="0">
                <a:solidFill>
                  <a:srgbClr val="FFFF00"/>
                </a:solidFill>
              </a:rPr>
              <a:t> and </a:t>
            </a:r>
            <a:r>
              <a:rPr lang="en-US" sz="2600" dirty="0" err="1" smtClean="0">
                <a:solidFill>
                  <a:srgbClr val="FFFF00"/>
                </a:solidFill>
              </a:rPr>
              <a:t>axillary</a:t>
            </a:r>
            <a:r>
              <a:rPr lang="en-US" sz="2600" dirty="0" smtClean="0">
                <a:solidFill>
                  <a:srgbClr val="FFFF00"/>
                </a:solidFill>
              </a:rPr>
              <a:t> nerves</a:t>
            </a:r>
            <a:r>
              <a:rPr lang="en-US" sz="2600" dirty="0" smtClean="0"/>
              <a:t>.</a:t>
            </a:r>
          </a:p>
          <a:p>
            <a:pPr lvl="8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/>
            <a:r>
              <a:rPr lang="en-US" sz="2600" dirty="0" smtClean="0"/>
              <a:t>Within the brachial plexus</a:t>
            </a:r>
            <a:r>
              <a:rPr lang="en-US" sz="2600" dirty="0" smtClean="0">
                <a:solidFill>
                  <a:srgbClr val="FFFF00"/>
                </a:solidFill>
              </a:rPr>
              <a:t>, upper trunk is most commonly involved.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pain is severe, often awakening the patient from sleep.</a:t>
            </a:r>
          </a:p>
          <a:p>
            <a:endParaRPr lang="en-US" dirty="0" smtClean="0"/>
          </a:p>
          <a:p>
            <a:r>
              <a:rPr lang="en-US" dirty="0" smtClean="0"/>
              <a:t>Muscle atrophy and weakness</a:t>
            </a:r>
          </a:p>
          <a:p>
            <a:endParaRPr lang="en-US" dirty="0" smtClean="0"/>
          </a:p>
          <a:p>
            <a:r>
              <a:rPr lang="en-US" dirty="0" err="1" smtClean="0"/>
              <a:t>paresthesias</a:t>
            </a:r>
            <a:r>
              <a:rPr lang="en-US" dirty="0" smtClean="0"/>
              <a:t> and sensory- may be 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KK 40/m</a:t>
            </a:r>
          </a:p>
          <a:p>
            <a:r>
              <a:rPr lang="en-US" dirty="0" smtClean="0"/>
              <a:t>h/o RTA 08/04/2012- </a:t>
            </a:r>
            <a:r>
              <a:rPr lang="en-US" dirty="0" err="1" smtClean="0"/>
              <a:t>foll</a:t>
            </a:r>
            <a:r>
              <a:rPr lang="en-US" dirty="0" smtClean="0"/>
              <a:t> which he developed left UL weakness- unable to lift arm above shoulder</a:t>
            </a:r>
          </a:p>
          <a:p>
            <a:r>
              <a:rPr lang="en-US" dirty="0" smtClean="0"/>
              <a:t>Pain in left shoulder and arm</a:t>
            </a:r>
          </a:p>
          <a:p>
            <a:r>
              <a:rPr lang="en-US" dirty="0" smtClean="0"/>
              <a:t>Numbness of lateral aspect of 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O/E </a:t>
            </a:r>
            <a:r>
              <a:rPr lang="en-US" dirty="0" err="1" smtClean="0"/>
              <a:t>hypotonia</a:t>
            </a:r>
            <a:r>
              <a:rPr lang="en-US" dirty="0" smtClean="0"/>
              <a:t> of Left UL</a:t>
            </a:r>
          </a:p>
          <a:p>
            <a:r>
              <a:rPr lang="en-US" dirty="0" smtClean="0"/>
              <a:t>Wasting of left deltoid</a:t>
            </a:r>
          </a:p>
          <a:p>
            <a:r>
              <a:rPr lang="en-US" dirty="0" smtClean="0"/>
              <a:t>Weakness of deltoid, SS, biceps (0-2)</a:t>
            </a:r>
          </a:p>
          <a:p>
            <a:r>
              <a:rPr lang="en-US" dirty="0" smtClean="0"/>
              <a:t>Sensory loss along the outer aspect of left arm and forearm</a:t>
            </a:r>
          </a:p>
          <a:p>
            <a:r>
              <a:rPr lang="en-US" dirty="0" smtClean="0"/>
              <a:t>Left BJ, SJ are absent</a:t>
            </a:r>
          </a:p>
          <a:p>
            <a:r>
              <a:rPr lang="en-US" dirty="0" smtClean="0"/>
              <a:t>Other DTR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613" y="457200"/>
            <a:ext cx="9164303" cy="58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32" y="1371600"/>
            <a:ext cx="9209885" cy="435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mond 3"/>
          <p:cNvSpPr/>
          <p:nvPr/>
        </p:nvSpPr>
        <p:spPr>
          <a:xfrm>
            <a:off x="0" y="23622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0" y="28956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0" y="5029200"/>
            <a:ext cx="228600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6173629" cy="63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750204" cy="30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ANOMALIES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Prefixed- </a:t>
            </a:r>
            <a:r>
              <a:rPr lang="en-US" dirty="0" smtClean="0"/>
              <a:t>the brachial plexus is formed predominantly from the C4-C7 roots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 fixed- </a:t>
            </a:r>
            <a:r>
              <a:rPr lang="en-US" dirty="0" err="1" smtClean="0"/>
              <a:t>innervation</a:t>
            </a:r>
            <a:r>
              <a:rPr lang="en-US" dirty="0" smtClean="0"/>
              <a:t> from the C6-T2 roots.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Traumatic Brachial </a:t>
            </a:r>
            <a:r>
              <a:rPr lang="en-US" dirty="0" err="1" smtClean="0">
                <a:solidFill>
                  <a:srgbClr val="FFFF00"/>
                </a:solidFill>
              </a:rPr>
              <a:t>Plexopathy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cause of brachial </a:t>
            </a:r>
            <a:r>
              <a:rPr lang="en-US" dirty="0" err="1" smtClean="0"/>
              <a:t>plexopathies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CAUSES </a:t>
            </a:r>
          </a:p>
          <a:p>
            <a:r>
              <a:rPr lang="en-US" dirty="0" smtClean="0"/>
              <a:t> automobile, motorcycle, or bicycle accidents.</a:t>
            </a:r>
          </a:p>
          <a:p>
            <a:r>
              <a:rPr lang="en-US" dirty="0" smtClean="0"/>
              <a:t> Penetrating knife or gunshot </a:t>
            </a:r>
          </a:p>
          <a:p>
            <a:r>
              <a:rPr lang="en-US" dirty="0" smtClean="0"/>
              <a:t>may occur in newborns, usually as a result of traction during delivery.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914400"/>
            <a:ext cx="7772400" cy="5111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44AC"/>
                </a:solidFill>
              </a:rPr>
              <a:t>			</a:t>
            </a:r>
            <a:r>
              <a:rPr lang="en-US" sz="4000" u="sng" dirty="0" smtClean="0">
                <a:solidFill>
                  <a:srgbClr val="FFFF00"/>
                </a:solidFill>
              </a:rPr>
              <a:t>Vulnerability to trauma</a:t>
            </a:r>
            <a:endParaRPr lang="en-US" sz="3600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Large size</a:t>
            </a:r>
          </a:p>
          <a:p>
            <a:pPr eaLnBrk="1" hangingPunct="1"/>
            <a:r>
              <a:rPr lang="en-US" sz="2800" dirty="0" smtClean="0"/>
              <a:t>Superficial location</a:t>
            </a:r>
          </a:p>
          <a:p>
            <a:pPr eaLnBrk="1" hangingPunct="1"/>
            <a:r>
              <a:rPr lang="en-US" sz="2800" dirty="0" smtClean="0"/>
              <a:t>Position between two highly mobile structures (neck &amp; upper extremity).</a:t>
            </a:r>
          </a:p>
          <a:p>
            <a:pPr eaLnBrk="1" hangingPunct="1"/>
            <a:r>
              <a:rPr lang="en-US" sz="2800" dirty="0" smtClean="0"/>
              <a:t>Proximity to other structures  - blood vessels, apex of lung, bones.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ERB’S PALSY  C56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weakness of shoulder abduction, elbow flexion, and arm </a:t>
            </a:r>
            <a:r>
              <a:rPr lang="en-US" dirty="0" err="1" smtClean="0"/>
              <a:t>supination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most common type of brachial </a:t>
            </a:r>
            <a:r>
              <a:rPr lang="en-US" dirty="0" err="1" smtClean="0"/>
              <a:t>plexopathy</a:t>
            </a:r>
            <a:r>
              <a:rPr lang="en-US" dirty="0" smtClean="0"/>
              <a:t> seen in newborns, presumably as a result of the head being delivered down, away from the shoulder.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KLUMPKE’S PARALYSIS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arm and shoulder are pulled up - result in lower </a:t>
            </a:r>
            <a:r>
              <a:rPr lang="en-US" dirty="0" err="1" smtClean="0"/>
              <a:t>plexopathies</a:t>
            </a:r>
            <a:r>
              <a:rPr lang="en-US" dirty="0" smtClean="0"/>
              <a:t>, affecting the C8-Tl fibers. </a:t>
            </a:r>
          </a:p>
          <a:p>
            <a:endParaRPr lang="en-US" dirty="0" smtClean="0"/>
          </a:p>
          <a:p>
            <a:r>
              <a:rPr lang="en-US" dirty="0" smtClean="0"/>
              <a:t>Severe hand weakness with preservation of upper arm and shoulder girdle muscles.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001000" cy="1524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 u="sng" dirty="0" smtClean="0">
                <a:solidFill>
                  <a:srgbClr val="FFFF00"/>
                </a:solidFill>
              </a:rPr>
              <a:t>Avulsions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Most serious complication of traction injury.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0000FF"/>
                </a:solidFill>
              </a:rPr>
              <a:t>C8 – T1 roots are more likely to avulse.</a:t>
            </a:r>
          </a:p>
          <a:p>
            <a:pPr eaLnBrk="1" hangingPunct="1">
              <a:lnSpc>
                <a:spcPct val="90000"/>
              </a:lnSpc>
            </a:pPr>
            <a:endParaRPr lang="en-US" sz="26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Upper roots more commonly rupture extraforaminally (due to their oblique course).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sz="3500" u="sng" dirty="0" smtClean="0">
                <a:solidFill>
                  <a:srgbClr val="FFFF00"/>
                </a:solidFill>
              </a:rPr>
              <a:t>Features suggestive of avulsion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24000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Concomitant bony injury – fracture of transverse process.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Long tract signs (</a:t>
            </a:r>
            <a:r>
              <a:rPr lang="en-US" sz="2600" dirty="0" err="1" smtClean="0"/>
              <a:t>asso</a:t>
            </a:r>
            <a:r>
              <a:rPr lang="en-US" sz="2600" dirty="0" smtClean="0"/>
              <a:t> SC injury).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Severe burning pain, with shooting pain in an </a:t>
            </a:r>
            <a:r>
              <a:rPr lang="en-US" sz="2600" dirty="0" err="1" smtClean="0"/>
              <a:t>anaesthetic</a:t>
            </a:r>
            <a:r>
              <a:rPr lang="en-US" sz="2600" dirty="0" smtClean="0"/>
              <a:t> hand.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Horner’s syndrome.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Complete avulsion </a:t>
            </a:r>
            <a:r>
              <a:rPr lang="en-US" sz="1900" dirty="0" smtClean="0"/>
              <a:t>- Entire upper extremity is paralyzed, including  long thoracic, dorsal scapular, </a:t>
            </a:r>
            <a:r>
              <a:rPr lang="en-US" sz="1900" dirty="0" err="1" smtClean="0"/>
              <a:t>thoracodorsal</a:t>
            </a:r>
            <a:r>
              <a:rPr lang="en-US" sz="1900" dirty="0" smtClean="0"/>
              <a:t> &amp; pectoral nerve innervated muscles.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Postoperative Brachial </a:t>
            </a:r>
            <a:r>
              <a:rPr lang="en-US" dirty="0" err="1" smtClean="0">
                <a:solidFill>
                  <a:srgbClr val="FFFF00"/>
                </a:solidFill>
              </a:rPr>
              <a:t>Plexopathy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coronary artery bypass and other chest surgery. </a:t>
            </a:r>
          </a:p>
          <a:p>
            <a:endParaRPr lang="en-US" dirty="0" smtClean="0"/>
          </a:p>
          <a:p>
            <a:r>
              <a:rPr lang="en-US" dirty="0" smtClean="0"/>
              <a:t>result from stretch injury following chest wall retraction or occur secondary to compression from hematomas associated with internal jugular catheters.</a:t>
            </a:r>
          </a:p>
          <a:p>
            <a:endParaRPr lang="en-US" dirty="0" smtClean="0"/>
          </a:p>
          <a:p>
            <a:r>
              <a:rPr lang="en-US" dirty="0" smtClean="0"/>
              <a:t>involve principally </a:t>
            </a:r>
            <a:r>
              <a:rPr lang="en-US" dirty="0" smtClean="0">
                <a:solidFill>
                  <a:srgbClr val="FFFF00"/>
                </a:solidFill>
              </a:rPr>
              <a:t>the lower trunk or medial cord </a:t>
            </a:r>
            <a:r>
              <a:rPr lang="en-US" dirty="0" smtClean="0"/>
              <a:t>of the plexus.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Obstetric brachial </a:t>
            </a:r>
            <a:r>
              <a:rPr lang="en-US" sz="4000" dirty="0" err="1" smtClean="0">
                <a:solidFill>
                  <a:srgbClr val="FFFF00"/>
                </a:solidFill>
              </a:rPr>
              <a:t>plexopathy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/>
            <a:endParaRPr lang="en-US" dirty="0" smtClean="0">
              <a:solidFill>
                <a:srgbClr val="3333CC"/>
              </a:solidFill>
            </a:endParaRPr>
          </a:p>
          <a:p>
            <a:pPr marL="571500" indent="-571500" eaLnBrk="1" hangingPunct="1"/>
            <a:r>
              <a:rPr lang="en-US" dirty="0" smtClean="0">
                <a:solidFill>
                  <a:srgbClr val="3333CC"/>
                </a:solidFill>
              </a:rPr>
              <a:t>5 patterns</a:t>
            </a:r>
            <a:r>
              <a:rPr lang="en-US" dirty="0" smtClean="0"/>
              <a:t>: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smtClean="0"/>
              <a:t>C5-C6- </a:t>
            </a:r>
            <a:r>
              <a:rPr lang="en-US" dirty="0" err="1" smtClean="0"/>
              <a:t>Erb’s</a:t>
            </a:r>
            <a:r>
              <a:rPr lang="en-US" dirty="0" smtClean="0"/>
              <a:t> palsy (50%)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smtClean="0"/>
              <a:t>C5-C7- </a:t>
            </a:r>
            <a:r>
              <a:rPr lang="en-US" dirty="0" err="1" smtClean="0"/>
              <a:t>Erb’s</a:t>
            </a:r>
            <a:r>
              <a:rPr lang="en-US" dirty="0" smtClean="0"/>
              <a:t> plus palsy/ Waiter’s tip position (35%)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smtClean="0"/>
              <a:t>C5-T1 with some finger flexion sparing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smtClean="0"/>
              <a:t>C5-T1 with flail arm &amp; </a:t>
            </a:r>
            <a:r>
              <a:rPr lang="en-US" dirty="0" err="1" smtClean="0"/>
              <a:t>horner’s</a:t>
            </a:r>
            <a:r>
              <a:rPr lang="en-US" dirty="0" smtClean="0"/>
              <a:t> syndrome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smtClean="0"/>
              <a:t>C8-T1 – </a:t>
            </a:r>
            <a:r>
              <a:rPr lang="en-US" dirty="0" err="1" smtClean="0"/>
              <a:t>Klumpke’s</a:t>
            </a:r>
            <a:r>
              <a:rPr lang="en-US" dirty="0" smtClean="0"/>
              <a:t> palsy with paralysis of hand &amp; </a:t>
            </a:r>
            <a:r>
              <a:rPr lang="en-US" dirty="0" err="1" smtClean="0"/>
              <a:t>horner’s</a:t>
            </a:r>
            <a:r>
              <a:rPr lang="en-US" dirty="0" smtClean="0"/>
              <a:t> syndrome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Neoplasms</a:t>
            </a:r>
            <a:r>
              <a:rPr lang="en-US" dirty="0" smtClean="0">
                <a:solidFill>
                  <a:srgbClr val="FFFF00"/>
                </a:solidFill>
              </a:rPr>
              <a:t> and Other Mass lesions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Pancoast</a:t>
            </a:r>
            <a:r>
              <a:rPr lang="en-US" dirty="0" smtClean="0"/>
              <a:t> tumors </a:t>
            </a:r>
          </a:p>
          <a:p>
            <a:r>
              <a:rPr lang="en-US" dirty="0" smtClean="0"/>
              <a:t>Lymphomas</a:t>
            </a:r>
          </a:p>
          <a:p>
            <a:r>
              <a:rPr lang="en-US" dirty="0" smtClean="0"/>
              <a:t>breast cancer</a:t>
            </a:r>
          </a:p>
          <a:p>
            <a:r>
              <a:rPr lang="en-US" dirty="0" smtClean="0"/>
              <a:t>lung cancer </a:t>
            </a:r>
          </a:p>
          <a:p>
            <a:r>
              <a:rPr lang="en-US" dirty="0" smtClean="0"/>
              <a:t>Rare-  primary nerve sheath tumors (e.g., </a:t>
            </a:r>
            <a:r>
              <a:rPr lang="en-US" dirty="0" err="1" smtClean="0"/>
              <a:t>schwannomas</a:t>
            </a:r>
            <a:r>
              <a:rPr lang="en-US" dirty="0" smtClean="0"/>
              <a:t>, </a:t>
            </a:r>
            <a:r>
              <a:rPr lang="en-US" dirty="0" err="1" smtClean="0"/>
              <a:t>neurofibromas</a:t>
            </a:r>
            <a:r>
              <a:rPr lang="en-US" dirty="0" smtClean="0"/>
              <a:t>, or </a:t>
            </a:r>
            <a:r>
              <a:rPr lang="en-US" dirty="0" err="1" smtClean="0"/>
              <a:t>neurofi-brosarcomas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Hematomas and vascular anomalies (e.g., aneurysm, </a:t>
            </a:r>
            <a:r>
              <a:rPr lang="en-US" dirty="0" err="1" smtClean="0"/>
              <a:t>arteriovenous</a:t>
            </a:r>
            <a:r>
              <a:rPr lang="en-US" dirty="0" smtClean="0"/>
              <a:t> malformation)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Delayed Radiation Injury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typically presenting years after the radiation exposure.</a:t>
            </a:r>
          </a:p>
          <a:p>
            <a:endParaRPr lang="en-US" dirty="0" smtClean="0"/>
          </a:p>
          <a:p>
            <a:r>
              <a:rPr lang="en-US" dirty="0" smtClean="0"/>
              <a:t>the differential diagnosis usually rests between radiation-induced brachial </a:t>
            </a:r>
            <a:r>
              <a:rPr lang="en-US" dirty="0" err="1" smtClean="0"/>
              <a:t>plexopathy</a:t>
            </a:r>
            <a:r>
              <a:rPr lang="en-US" dirty="0" smtClean="0"/>
              <a:t> and direct invasion from recurrent tumor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>
            <a:off x="4683125" y="1412875"/>
            <a:ext cx="53975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229894" y="3694906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>
            <a:off x="6858000" y="1524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91350" y="21336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smtClean="0">
                <a:solidFill>
                  <a:srgbClr val="FFFF00"/>
                </a:solidFill>
              </a:rPr>
              <a:t>Neoplastic vs radiation plexopathy</a:t>
            </a:r>
          </a:p>
        </p:txBody>
      </p:sp>
      <p:graphicFrame>
        <p:nvGraphicFramePr>
          <p:cNvPr id="148582" name="Group 102"/>
          <p:cNvGraphicFramePr>
            <a:graphicFrameLocks noGrp="1"/>
          </p:cNvGraphicFramePr>
          <p:nvPr>
            <p:ph type="tbl" idx="1"/>
          </p:nvPr>
        </p:nvGraphicFramePr>
        <p:xfrm>
          <a:off x="381000" y="914400"/>
          <a:ext cx="8305800" cy="5867464"/>
        </p:xfrm>
        <a:graphic>
          <a:graphicData uri="http://schemas.openxmlformats.org/drawingml/2006/table">
            <a:tbl>
              <a:tblPr/>
              <a:tblGrid>
                <a:gridCol w="3460750"/>
                <a:gridCol w="2460625"/>
                <a:gridCol w="23844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Supra/ infra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Usually Infra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itchFamily="34" charset="0"/>
                        </a:rPr>
                        <a:t>Pain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itchFamily="34" charset="0"/>
                        </a:rPr>
                        <a:t>Horner’s syndrome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itchFamily="34" charset="0"/>
                        </a:rPr>
                        <a:t>Early &amp; prominent sensory symptoms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itchFamily="34" charset="0"/>
                        </a:rPr>
                        <a:t>Slow progression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Myokymia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&amp;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fasciculations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Paraspinal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muscle involvement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Conduction block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 anchor="ctr"/>
          <a:lstStyle/>
          <a:p>
            <a:pPr eaLnBrk="1" hangingPunct="1"/>
            <a:r>
              <a:rPr lang="en-US" sz="3500" u="sng" dirty="0" smtClean="0">
                <a:solidFill>
                  <a:srgbClr val="FFFF00"/>
                </a:solidFill>
              </a:rPr>
              <a:t>REFERENCES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IN" sz="2000" dirty="0" smtClean="0">
                <a:latin typeface="Arial" pitchFamily="34" charset="0"/>
                <a:cs typeface="Arial" pitchFamily="34" charset="0"/>
              </a:rPr>
              <a:t>Electromyography &amp; neuromuscular disorders, Preston &amp; Shapiro, 2</a:t>
            </a:r>
            <a:r>
              <a:rPr lang="en-IN" sz="2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ed.</a:t>
            </a:r>
          </a:p>
          <a:p>
            <a:pPr eaLnBrk="1" hangingPunct="1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Ferranate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et  al . Brachial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plexopathies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Classification, causes and consequences. Muscle and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nerve,June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2004</a:t>
            </a:r>
          </a:p>
          <a:p>
            <a:pPr eaLnBrk="1" hangingPunct="1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Ferrante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M  A.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Electrodiagnostic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approach to the patient with suspected brachial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plexopathy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Neurologic  clinics, May 2002</a:t>
            </a:r>
          </a:p>
          <a:p>
            <a:pPr eaLnBrk="1" hangingPunct="1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DISEASES OF THE PLEXUS Devon I. Rubin Continuum 2008</a:t>
            </a:r>
          </a:p>
          <a:p>
            <a:pPr eaLnBrk="1" hangingPunct="1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8874497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Introduction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sub scapular nerves are motor nerves which originate  from the fifth, sixth (and occasionally seventh) cervical roots.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nerve fibers subsequently travel through the </a:t>
            </a:r>
            <a:r>
              <a:rPr lang="en-US" dirty="0" smtClean="0">
                <a:solidFill>
                  <a:srgbClr val="FFFF00"/>
                </a:solidFill>
              </a:rPr>
              <a:t>upper trunk of brachial plexus into the posterior cord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upper </a:t>
            </a:r>
            <a:r>
              <a:rPr lang="en-US" dirty="0" err="1" smtClean="0">
                <a:solidFill>
                  <a:srgbClr val="FFFF00"/>
                </a:solidFill>
              </a:rPr>
              <a:t>subscapular</a:t>
            </a:r>
            <a:r>
              <a:rPr lang="en-US" dirty="0" smtClean="0">
                <a:solidFill>
                  <a:srgbClr val="FFFF00"/>
                </a:solidFill>
              </a:rPr>
              <a:t> nerve </a:t>
            </a:r>
            <a:r>
              <a:rPr lang="en-US" dirty="0" smtClean="0"/>
              <a:t>supplies the upper part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 dirty="0" err="1" smtClean="0">
                <a:solidFill>
                  <a:srgbClr val="FFFF00"/>
                </a:solidFill>
              </a:rPr>
              <a:t>subscapularis</a:t>
            </a:r>
            <a:r>
              <a:rPr lang="en-US" dirty="0" smtClean="0"/>
              <a:t>, which is a deep muscle.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lower </a:t>
            </a:r>
            <a:r>
              <a:rPr lang="en-US" dirty="0" err="1" smtClean="0">
                <a:solidFill>
                  <a:srgbClr val="FFFF00"/>
                </a:solidFill>
              </a:rPr>
              <a:t>subscapular</a:t>
            </a:r>
            <a:r>
              <a:rPr lang="en-US" dirty="0" smtClean="0">
                <a:solidFill>
                  <a:srgbClr val="FFFF00"/>
                </a:solidFill>
              </a:rPr>
              <a:t> nerve </a:t>
            </a:r>
            <a:r>
              <a:rPr lang="en-US" dirty="0" smtClean="0"/>
              <a:t>(also known as inferior </a:t>
            </a:r>
            <a:r>
              <a:rPr lang="en-US" dirty="0" err="1" smtClean="0"/>
              <a:t>subscapular</a:t>
            </a:r>
            <a:r>
              <a:rPr lang="en-US" dirty="0" smtClean="0"/>
              <a:t> nerve) supplies the lower part of </a:t>
            </a:r>
            <a:r>
              <a:rPr lang="en-US" dirty="0" err="1" smtClean="0"/>
              <a:t>subscapularis</a:t>
            </a:r>
            <a:r>
              <a:rPr lang="en-US" dirty="0" smtClean="0"/>
              <a:t> and ends in </a:t>
            </a:r>
            <a:r>
              <a:rPr lang="en-US" dirty="0" err="1" smtClean="0">
                <a:solidFill>
                  <a:srgbClr val="FFFF00"/>
                </a:solidFill>
              </a:rPr>
              <a:t>teres</a:t>
            </a:r>
            <a:r>
              <a:rPr lang="en-US" dirty="0" smtClean="0">
                <a:solidFill>
                  <a:srgbClr val="FFFF00"/>
                </a:solidFill>
              </a:rPr>
              <a:t> major </a:t>
            </a:r>
            <a:r>
              <a:rPr lang="en-US" dirty="0" smtClean="0"/>
              <a:t>muscle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Why this study is done……..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Lesions at or proximal to its origin from the posterior cord may affect the lower </a:t>
            </a:r>
            <a:r>
              <a:rPr lang="en-US" dirty="0" err="1" smtClean="0"/>
              <a:t>subscapular</a:t>
            </a:r>
            <a:r>
              <a:rPr lang="en-US" dirty="0" smtClean="0"/>
              <a:t> nerve. </a:t>
            </a:r>
          </a:p>
          <a:p>
            <a:endParaRPr lang="en-US" dirty="0" smtClean="0"/>
          </a:p>
          <a:p>
            <a:r>
              <a:rPr lang="en-US" dirty="0" smtClean="0"/>
              <a:t> there are no published reports of this nerve abnormality in patients with brachial </a:t>
            </a:r>
            <a:r>
              <a:rPr lang="en-US" dirty="0" err="1" smtClean="0"/>
              <a:t>plexopathy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there are no publications on methods and normal values of lower </a:t>
            </a:r>
            <a:r>
              <a:rPr lang="en-US" dirty="0" err="1" smtClean="0"/>
              <a:t>subscapular</a:t>
            </a:r>
            <a:r>
              <a:rPr lang="en-US" dirty="0" smtClean="0"/>
              <a:t> nerve conduction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study was conducted to establish the  optimal technique and normal values of lower </a:t>
            </a:r>
            <a:r>
              <a:rPr lang="en-US" dirty="0" err="1" smtClean="0"/>
              <a:t>subscapular</a:t>
            </a:r>
            <a:r>
              <a:rPr lang="en-US" dirty="0" smtClean="0"/>
              <a:t> nerve conduction studies.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normal values were subsequently used as reference in evaluation of patients with brachial </a:t>
            </a:r>
            <a:r>
              <a:rPr lang="en-US" dirty="0" err="1" smtClean="0"/>
              <a:t>plexopathy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NCS of lower </a:t>
            </a:r>
            <a:r>
              <a:rPr lang="en-US" dirty="0" err="1" smtClean="0">
                <a:solidFill>
                  <a:srgbClr val="FFFF00"/>
                </a:solidFill>
              </a:rPr>
              <a:t>subscapular</a:t>
            </a:r>
            <a:r>
              <a:rPr lang="en-US" dirty="0" smtClean="0">
                <a:solidFill>
                  <a:srgbClr val="FFFF00"/>
                </a:solidFill>
              </a:rPr>
              <a:t> 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25771" y="1295401"/>
            <a:ext cx="6622779" cy="501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active recording electrode was placed over </a:t>
            </a:r>
            <a:r>
              <a:rPr lang="en-US" dirty="0" err="1" smtClean="0"/>
              <a:t>teres</a:t>
            </a:r>
            <a:r>
              <a:rPr lang="en-US" dirty="0" smtClean="0"/>
              <a:t> major muscle belly that is localized immediately lateral to the lower one-third of the lateral scapular border </a:t>
            </a:r>
          </a:p>
          <a:p>
            <a:endParaRPr lang="en-US" dirty="0" smtClean="0"/>
          </a:p>
          <a:p>
            <a:r>
              <a:rPr lang="en-US" dirty="0" smtClean="0"/>
              <a:t> The reference electrode was placed on the shoulder over the surface marking </a:t>
            </a:r>
            <a:r>
              <a:rPr lang="en-US" dirty="0" smtClean="0">
                <a:solidFill>
                  <a:srgbClr val="FFFF00"/>
                </a:solidFill>
              </a:rPr>
              <a:t>of lateral third of the scapula </a:t>
            </a:r>
            <a:r>
              <a:rPr lang="en-US" dirty="0" err="1" smtClean="0">
                <a:solidFill>
                  <a:srgbClr val="FFFF00"/>
                </a:solidFill>
              </a:rPr>
              <a:t>spinous</a:t>
            </a:r>
            <a:r>
              <a:rPr lang="en-US" dirty="0" smtClean="0">
                <a:solidFill>
                  <a:srgbClr val="FFFF00"/>
                </a:solidFill>
              </a:rPr>
              <a:t> process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Materials and 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Thirty healthy adults </a:t>
            </a:r>
            <a:r>
              <a:rPr lang="en-US" dirty="0" smtClean="0"/>
              <a:t>(8 males) with a mean age of 45.2+_16.5 (range, 21–75) years, were recruited with informed consent in this study. </a:t>
            </a:r>
          </a:p>
          <a:p>
            <a:endParaRPr lang="en-US" dirty="0" smtClean="0"/>
          </a:p>
          <a:p>
            <a:r>
              <a:rPr lang="en-US" dirty="0" smtClean="0"/>
              <a:t>A total of sixty nerves were studied.</a:t>
            </a:r>
          </a:p>
          <a:p>
            <a:endParaRPr lang="en-US" dirty="0" smtClean="0"/>
          </a:p>
          <a:p>
            <a:r>
              <a:rPr lang="en-US" dirty="0" smtClean="0"/>
              <a:t> The subjects were asymptomatic and had no risk factors for neuropathy.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708</TotalTime>
  <Words>4270</Words>
  <Application>Microsoft Office PowerPoint</Application>
  <PresentationFormat>On-screen Show (4:3)</PresentationFormat>
  <Paragraphs>737</Paragraphs>
  <Slides>145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46" baseType="lpstr">
      <vt:lpstr>Flow</vt:lpstr>
      <vt:lpstr>BRACHIAL PLEXOPATHY</vt:lpstr>
      <vt:lpstr>SCHEME</vt:lpstr>
      <vt:lpstr>INTRODUCTION</vt:lpstr>
      <vt:lpstr>Slide 4</vt:lpstr>
      <vt:lpstr>Anatomy</vt:lpstr>
      <vt:lpstr>Elements of brachial plexus</vt:lpstr>
      <vt:lpstr>Slide 7</vt:lpstr>
      <vt:lpstr>ANOMALIES</vt:lpstr>
      <vt:lpstr>Slide 9</vt:lpstr>
      <vt:lpstr>Branches from roots </vt:lpstr>
      <vt:lpstr>Trunks </vt:lpstr>
      <vt:lpstr>Branches from Trunk</vt:lpstr>
      <vt:lpstr>Divisions </vt:lpstr>
      <vt:lpstr>Cords </vt:lpstr>
      <vt:lpstr>Posterior cord</vt:lpstr>
      <vt:lpstr>Lateral cord</vt:lpstr>
      <vt:lpstr>Medial  cord</vt:lpstr>
      <vt:lpstr>Classification of Brachial plexopathies</vt:lpstr>
      <vt:lpstr>Evaluation of Brachial plexus</vt:lpstr>
      <vt:lpstr>Slide 20</vt:lpstr>
      <vt:lpstr>Upper trunk</vt:lpstr>
      <vt:lpstr>Lower trunk</vt:lpstr>
      <vt:lpstr>Slide 23</vt:lpstr>
      <vt:lpstr>Panplexus </vt:lpstr>
      <vt:lpstr>Localization in brachial plexus</vt:lpstr>
      <vt:lpstr>Slide 26</vt:lpstr>
      <vt:lpstr>Slide 27</vt:lpstr>
      <vt:lpstr>Electrodiagnostic assessment</vt:lpstr>
      <vt:lpstr>Recommended NCS protocol for BP</vt:lpstr>
      <vt:lpstr>Slide 30</vt:lpstr>
      <vt:lpstr>Motor NCS </vt:lpstr>
      <vt:lpstr>Pitfalls in Motor conduction study</vt:lpstr>
      <vt:lpstr>Slide 33</vt:lpstr>
      <vt:lpstr>Technical EDX diff in BP</vt:lpstr>
      <vt:lpstr>EMG approach</vt:lpstr>
      <vt:lpstr>Slide 36</vt:lpstr>
      <vt:lpstr>Slide 37</vt:lpstr>
      <vt:lpstr>Slide 38</vt:lpstr>
      <vt:lpstr>Slide 39</vt:lpstr>
      <vt:lpstr>Slide 40</vt:lpstr>
      <vt:lpstr>Information from EDx study</vt:lpstr>
      <vt:lpstr>Timing in axonal loss  If this temporal pattern is ignored, localisation can go wrong.</vt:lpstr>
      <vt:lpstr> localisation of proximal extent</vt:lpstr>
      <vt:lpstr>Prognostication</vt:lpstr>
      <vt:lpstr>Prognositcation &amp; outcome</vt:lpstr>
      <vt:lpstr>Slide 46</vt:lpstr>
      <vt:lpstr>Slide 47</vt:lpstr>
      <vt:lpstr>CASE  1 </vt:lpstr>
      <vt:lpstr>Slide 49</vt:lpstr>
      <vt:lpstr>Slide 50</vt:lpstr>
      <vt:lpstr>Slide 51</vt:lpstr>
      <vt:lpstr>Slide 52</vt:lpstr>
      <vt:lpstr>Thoracic Outlet Syndrome</vt:lpstr>
      <vt:lpstr>Slide 54</vt:lpstr>
      <vt:lpstr>Slide 55</vt:lpstr>
      <vt:lpstr>Distinct SNC &amp; MNC pattern in TOS</vt:lpstr>
      <vt:lpstr>CASE</vt:lpstr>
      <vt:lpstr>Slide 58</vt:lpstr>
      <vt:lpstr>Slide 59</vt:lpstr>
      <vt:lpstr>Slide 60</vt:lpstr>
      <vt:lpstr>Slide 61</vt:lpstr>
      <vt:lpstr>Slide 62</vt:lpstr>
      <vt:lpstr>Slide 63</vt:lpstr>
      <vt:lpstr>CASE</vt:lpstr>
      <vt:lpstr>Slide 65</vt:lpstr>
      <vt:lpstr>Slide 66</vt:lpstr>
      <vt:lpstr>Slide 67</vt:lpstr>
      <vt:lpstr>Slide 68</vt:lpstr>
      <vt:lpstr>Slide 69</vt:lpstr>
      <vt:lpstr>Slide 70</vt:lpstr>
      <vt:lpstr>Neuralgic Amyotrophy (Brachial Plexitis)</vt:lpstr>
      <vt:lpstr>Neuralgic amyotrophy (Parsonage Turner syn)</vt:lpstr>
      <vt:lpstr>Slide 73</vt:lpstr>
      <vt:lpstr>CASE </vt:lpstr>
      <vt:lpstr>Slide 75</vt:lpstr>
      <vt:lpstr>Slide 76</vt:lpstr>
      <vt:lpstr>Slide 77</vt:lpstr>
      <vt:lpstr>Slide 78</vt:lpstr>
      <vt:lpstr>Slide 79</vt:lpstr>
      <vt:lpstr>Traumatic Brachial Plexopathy</vt:lpstr>
      <vt:lpstr>Slide 81</vt:lpstr>
      <vt:lpstr>ERB’S PALSY  C56</vt:lpstr>
      <vt:lpstr>KLUMPKE’S PARALYSIS</vt:lpstr>
      <vt:lpstr>Avulsions</vt:lpstr>
      <vt:lpstr>Features suggestive of avulsion</vt:lpstr>
      <vt:lpstr>Postoperative Brachial Plexopathy</vt:lpstr>
      <vt:lpstr>Obstetric brachial plexopathy</vt:lpstr>
      <vt:lpstr>Neoplasms and Other Mass lesions</vt:lpstr>
      <vt:lpstr>Delayed Radiation Injury</vt:lpstr>
      <vt:lpstr>Neoplastic vs radiation plexopathy</vt:lpstr>
      <vt:lpstr>REFERENCES</vt:lpstr>
      <vt:lpstr>Slide 92</vt:lpstr>
      <vt:lpstr> Introduction</vt:lpstr>
      <vt:lpstr>Slide 94</vt:lpstr>
      <vt:lpstr>Why this study is done……..</vt:lpstr>
      <vt:lpstr>Slide 96</vt:lpstr>
      <vt:lpstr>NCS of lower subscapular N</vt:lpstr>
      <vt:lpstr>Slide 98</vt:lpstr>
      <vt:lpstr>Materials and methods</vt:lpstr>
      <vt:lpstr>Slide 100</vt:lpstr>
      <vt:lpstr>Slide 101</vt:lpstr>
      <vt:lpstr>Slide 102</vt:lpstr>
      <vt:lpstr>Slide 103</vt:lpstr>
      <vt:lpstr>Statistical methods</vt:lpstr>
      <vt:lpstr>Slide 105</vt:lpstr>
      <vt:lpstr>Slide 106</vt:lpstr>
      <vt:lpstr>Results</vt:lpstr>
      <vt:lpstr>Slide 108</vt:lpstr>
      <vt:lpstr>Slide 109</vt:lpstr>
      <vt:lpstr>Slide 110</vt:lpstr>
      <vt:lpstr>Slide 111</vt:lpstr>
      <vt:lpstr>Slide 112</vt:lpstr>
      <vt:lpstr>Discussion</vt:lpstr>
      <vt:lpstr>Slide 114</vt:lpstr>
      <vt:lpstr>Slide 115</vt:lpstr>
      <vt:lpstr>Slide 116</vt:lpstr>
      <vt:lpstr>ANATOMY</vt:lpstr>
      <vt:lpstr>Terminal nerves</vt:lpstr>
      <vt:lpstr>Pathophysiology of BP Lesions</vt:lpstr>
      <vt:lpstr>Clinical evaluation</vt:lpstr>
      <vt:lpstr>Slide 121</vt:lpstr>
      <vt:lpstr>Slide 122</vt:lpstr>
      <vt:lpstr>Examination</vt:lpstr>
      <vt:lpstr>Slide 124</vt:lpstr>
      <vt:lpstr>COLLISSION STUDY</vt:lpstr>
      <vt:lpstr>Slide 126</vt:lpstr>
      <vt:lpstr>Slide 127</vt:lpstr>
      <vt:lpstr>Slide 128</vt:lpstr>
      <vt:lpstr>COLLISSION STUDY</vt:lpstr>
      <vt:lpstr>Co- stimulation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Upper Trunk Plexopathy</vt:lpstr>
      <vt:lpstr>Middle Trunk Plexopathy</vt:lpstr>
      <vt:lpstr>lower Trunk Plexopathy</vt:lpstr>
      <vt:lpstr>Posterior Cord Plexopathy</vt:lpstr>
      <vt:lpstr>lateral Cord Plexopathy</vt:lpstr>
      <vt:lpstr>Medial Cord Plexopathy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administrator1</cp:lastModifiedBy>
  <cp:revision>81</cp:revision>
  <dcterms:created xsi:type="dcterms:W3CDTF">2006-08-16T00:00:00Z</dcterms:created>
  <dcterms:modified xsi:type="dcterms:W3CDTF">2020-08-16T14:22:41Z</dcterms:modified>
</cp:coreProperties>
</file>