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5" r:id="rId2"/>
    <p:sldId id="258" r:id="rId3"/>
    <p:sldId id="271" r:id="rId4"/>
    <p:sldId id="260" r:id="rId5"/>
    <p:sldId id="276" r:id="rId6"/>
    <p:sldId id="261" r:id="rId7"/>
    <p:sldId id="262" r:id="rId8"/>
    <p:sldId id="263" r:id="rId9"/>
    <p:sldId id="272" r:id="rId10"/>
    <p:sldId id="273" r:id="rId11"/>
    <p:sldId id="264" r:id="rId12"/>
    <p:sldId id="277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69" r:id="rId25"/>
    <p:sldId id="291" r:id="rId26"/>
    <p:sldId id="292" r:id="rId27"/>
    <p:sldId id="293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276" autoAdjust="0"/>
  </p:normalViewPr>
  <p:slideViewPr>
    <p:cSldViewPr>
      <p:cViewPr varScale="1">
        <p:scale>
          <a:sx n="63" d="100"/>
          <a:sy n="63" d="100"/>
        </p:scale>
        <p:origin x="-15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2AA37-770D-463D-9D2B-7AA60BE12EF3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90585-1563-441F-A84E-46EC53A92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PML: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Progressive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multifocal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leukoencephalopathy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PML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0585-1563-441F-A84E-46EC53A92B7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0585-1563-441F-A84E-46EC53A92B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lumbar puncture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spinal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tap) is performed in your lower back, in the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lumbar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region. During a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lumbar puncture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needle is inserted between two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lumbar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bones (vertebrae) to remove a sample of cerebrospinal fluid. This is the fluid that surrounds your brain and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spinal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cord to protect them from injury.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spinal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needle is inserted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between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the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lumbar vertebrae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L3/L4, L4/L5 or L5/S1 and pushed in until there is a "give" as it enters the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lumbar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cistern wherein the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ligamentum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flavum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housed. The needle is again pushed until there is a second 'give' that indicates the needle is now past the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0585-1563-441F-A84E-46EC53A92B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cobweb </a:t>
            </a:r>
            <a:r>
              <a:rPr lang="en-US" dirty="0" err="1" smtClean="0"/>
              <a:t>coagulum: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Tubercular meningitis, when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CSF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kept in a tube for 12 hours, a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coagulum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forms in the form of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cobweb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due to fibrin in higher protein content in the fluid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0585-1563-441F-A84E-46EC53A92B7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Limulus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amebocyte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lysate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(LAL) is an aqueous extract of blood cells (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amoebocytes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from the horseshoe crab,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Limulus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polyphemus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... Gel Clot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assay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 qualitative LAL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test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for detection of Gram-negative bacteria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endotoxins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0585-1563-441F-A84E-46EC53A92B7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175259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Meningitis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DR SUCHETA </a:t>
            </a:r>
            <a:r>
              <a:rPr lang="en-US" dirty="0" smtClean="0">
                <a:solidFill>
                  <a:schemeClr val="tx1"/>
                </a:solidFill>
              </a:rPr>
              <a:t>LAKHANI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Professor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Microbiology Department</a:t>
            </a:r>
          </a:p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Clinical presentation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Headache</a:t>
            </a:r>
          </a:p>
          <a:p>
            <a:pPr>
              <a:spcBef>
                <a:spcPct val="50000"/>
              </a:spcBef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Nausea</a:t>
            </a:r>
          </a:p>
          <a:p>
            <a:pPr>
              <a:spcBef>
                <a:spcPct val="50000"/>
              </a:spcBef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Vomiting</a:t>
            </a:r>
          </a:p>
          <a:p>
            <a:pPr>
              <a:spcBef>
                <a:spcPct val="50000"/>
              </a:spcBef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fever and altered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sensorium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Neck rigidity,</a:t>
            </a:r>
          </a:p>
          <a:p>
            <a:pPr>
              <a:spcBef>
                <a:spcPct val="50000"/>
              </a:spcBef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Photophobia</a:t>
            </a:r>
          </a:p>
          <a:p>
            <a:pPr>
              <a:spcBef>
                <a:spcPct val="50000"/>
              </a:spcBef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Coma, Death </a:t>
            </a:r>
          </a:p>
          <a:p>
            <a:pPr>
              <a:spcBef>
                <a:spcPct val="50000"/>
              </a:spcBef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Neonatal meningitis: Baby unwell, Failure to feed, vomiting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Collection &amp; Transport of specimen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CSF is the most ideal specimen. 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CSF is collected by lumbar puncture under sterile aseptic conditions in three containers.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Others - Blood (for culture), Serum (for antibody or antigen detection), Urine (for antigen detection).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/>
              </a:buClr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Transport of specimen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accent2"/>
              </a:buCl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Transport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must not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refrigerated. 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virus isolation, it must be transported on ice.</a:t>
            </a:r>
          </a:p>
          <a:p>
            <a:pPr>
              <a:buClr>
                <a:schemeClr val="accent2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bacterial isolation, it must be transported at room temperature.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Transport media: 1% glucose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broth,stuart’s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medium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Virus isolation - kept inside the freezer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Biochemical Analysis</a:t>
            </a:r>
            <a:endParaRPr lang="en-IN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Biochemical analysis and cell count of CSF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preliminary clue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Acute pyogenic meningitis</a:t>
            </a: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CSF pressure: highly elevated (&gt;180 mm of water)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Total leukocyte count: Highly elevated,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neutrophilic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(100–10,000 per mm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Glucose: Decreased to absent (&lt;40 mg/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Total proteins: &gt;45 mg/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dL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Biochemical Analysis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Tuberculosis meningitis:</a:t>
            </a:r>
          </a:p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CSF pressure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Moderately elevated, cobweb coagulum seen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Leukocyte count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Moderately elevated and lymphocytic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Glucose: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Slightly decreased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Total proteins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Moderate to markedly increased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  <a:t>Biochemical Analysis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viral meningitis: </a:t>
            </a:r>
          </a:p>
          <a:p>
            <a:pPr lvl="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Mild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lymphocytosis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Protein content may be normal or slightly elevated</a:t>
            </a:r>
          </a:p>
          <a:p>
            <a:pPr lvl="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Glucose level is normal</a:t>
            </a:r>
          </a:p>
          <a:p>
            <a:pPr lvl="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CSF pressure is mildly elevated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  <a:t>CSF Microscopy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Gram Stain: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centrifugation  smear prepare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Ziehl-Neelsen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staining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India ink preparation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for detection of capsule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Cryptococcus neoformans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Wet mount preparation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trophozoites of parasites such as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Naegleria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  <a:t>CSF Microscopy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833641"/>
          <a:ext cx="8686800" cy="5760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62200"/>
                <a:gridCol w="3032639"/>
                <a:gridCol w="3291961"/>
              </a:tblGrid>
              <a:tr h="745620">
                <a:tc>
                  <a:txBody>
                    <a:bodyPr/>
                    <a:lstStyle/>
                    <a:p>
                      <a:pPr marL="44450" marR="284480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IN" sz="2700" dirty="0" smtClean="0">
                          <a:latin typeface="+mn-lt"/>
                          <a:ea typeface="Trebuchet MS"/>
                          <a:cs typeface="Trebuchet MS"/>
                        </a:rPr>
                        <a:t>Organism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solidFill>
                            <a:schemeClr val="bg1"/>
                          </a:solidFill>
                          <a:latin typeface="+mn-lt"/>
                          <a:ea typeface="Trebuchet MS"/>
                          <a:cs typeface="Trebuchet MS"/>
                        </a:rPr>
                        <a:t>Direct demonstration</a:t>
                      </a:r>
                      <a:endParaRPr lang="en-IN" sz="2700" dirty="0">
                        <a:solidFill>
                          <a:schemeClr val="bg1"/>
                        </a:solidFill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solidFill>
                            <a:schemeClr val="bg1"/>
                          </a:solidFill>
                          <a:latin typeface="+mn-lt"/>
                          <a:ea typeface="Trebuchet MS"/>
                          <a:cs typeface="Trebuchet MS"/>
                        </a:rPr>
                        <a:t>Culture identification</a:t>
                      </a:r>
                      <a:endParaRPr lang="en-IN" sz="2700" dirty="0">
                        <a:solidFill>
                          <a:schemeClr val="bg1"/>
                        </a:solidFill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2236861">
                <a:tc>
                  <a:txBody>
                    <a:bodyPr/>
                    <a:lstStyle/>
                    <a:p>
                      <a:pPr marL="44450" marR="284480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Streptococcus pneumoniae 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507365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Gram-positive</a:t>
                      </a:r>
                      <a:r>
                        <a:rPr lang="en-US" sz="2700" spc="-18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cocci</a:t>
                      </a:r>
                      <a:r>
                        <a:rPr lang="en-US" sz="2700" spc="-18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in</a:t>
                      </a:r>
                      <a:r>
                        <a:rPr lang="en-US" sz="2700" spc="-18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pair, </a:t>
                      </a:r>
                      <a:r>
                        <a:rPr lang="en-US" sz="2700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lanceolate</a:t>
                      </a:r>
                      <a:r>
                        <a:rPr lang="en-US" sz="2700" spc="-10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shaped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88900">
                        <a:lnSpc>
                          <a:spcPct val="10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Alfa hemolytic,</a:t>
                      </a:r>
                      <a:r>
                        <a:rPr lang="en-US" sz="2700" spc="-21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draughtsman-shaped colony</a:t>
                      </a:r>
                      <a:r>
                        <a:rPr lang="en-US" sz="2700" spc="-95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on</a:t>
                      </a:r>
                      <a:r>
                        <a:rPr lang="en-US" sz="2700" spc="-9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blood</a:t>
                      </a:r>
                      <a:r>
                        <a:rPr lang="en-US" sz="2700" spc="-9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agar</a:t>
                      </a:r>
                      <a:endParaRPr lang="en-IN" sz="2700">
                        <a:latin typeface="+mn-lt"/>
                        <a:ea typeface="Trebuchet MS"/>
                        <a:cs typeface="Trebuchet MS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Sensitive to</a:t>
                      </a:r>
                      <a:r>
                        <a:rPr lang="en-US" sz="2700" spc="-15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optochin</a:t>
                      </a:r>
                      <a:endParaRPr lang="en-IN" sz="2700">
                        <a:latin typeface="+mn-lt"/>
                        <a:ea typeface="Trebuchet MS"/>
                        <a:cs typeface="Trebuchet MS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Bile soluble, ferments inulin</a:t>
                      </a:r>
                      <a:endParaRPr lang="en-IN" sz="270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2159931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Streptococcus </a:t>
                      </a:r>
                      <a:r>
                        <a:rPr lang="en-US" sz="2700" i="1" dirty="0" err="1" smtClean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agalactiae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58420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Gram-positive</a:t>
                      </a:r>
                      <a:r>
                        <a:rPr lang="en-US" sz="2700" spc="-11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cocci</a:t>
                      </a:r>
                      <a:r>
                        <a:rPr lang="en-US" sz="2700" spc="-10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in</a:t>
                      </a:r>
                      <a:r>
                        <a:rPr lang="en-US" sz="2700" spc="-10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short</a:t>
                      </a:r>
                      <a:r>
                        <a:rPr lang="en-US" sz="2700" spc="-10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chain</a:t>
                      </a:r>
                      <a:r>
                        <a:rPr lang="en-US" sz="2700" spc="-10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(in neonate)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184150">
                        <a:lnSpc>
                          <a:spcPct val="10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Beta</a:t>
                      </a:r>
                      <a:r>
                        <a:rPr lang="en-US" sz="2700" spc="-2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hemolytic</a:t>
                      </a:r>
                      <a:r>
                        <a:rPr lang="en-US" sz="2700" spc="-2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pin</a:t>
                      </a:r>
                      <a:r>
                        <a:rPr lang="en-US" sz="2700" spc="-19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point</a:t>
                      </a:r>
                      <a:r>
                        <a:rPr lang="en-US" sz="2700" spc="-2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colony</a:t>
                      </a:r>
                      <a:r>
                        <a:rPr lang="en-US" sz="2700" spc="-19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on blood</a:t>
                      </a:r>
                      <a:r>
                        <a:rPr lang="en-US" sz="2700" spc="-9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agar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CAMP test positive, resistant to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2700" dirty="0" err="1" smtClean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Bacitracin</a:t>
                      </a:r>
                      <a:endParaRPr lang="en-US" sz="2700" dirty="0" smtClean="0">
                        <a:solidFill>
                          <a:srgbClr val="231F20"/>
                        </a:solidFill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/>
              </a:rPr>
              <a:t>CSF Microscopy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685800"/>
          <a:ext cx="8915399" cy="607514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09800"/>
                <a:gridCol w="3255125"/>
                <a:gridCol w="3450474"/>
              </a:tblGrid>
              <a:tr h="516750">
                <a:tc>
                  <a:txBody>
                    <a:bodyPr/>
                    <a:lstStyle/>
                    <a:p>
                      <a:pPr marL="44450" marR="284480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IN" sz="2700" dirty="0" smtClean="0">
                          <a:latin typeface="+mn-lt"/>
                          <a:ea typeface="Trebuchet MS"/>
                          <a:cs typeface="Trebuchet MS"/>
                        </a:rPr>
                        <a:t>Organism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solidFill>
                            <a:schemeClr val="bg1"/>
                          </a:solidFill>
                          <a:latin typeface="+mn-lt"/>
                          <a:ea typeface="Trebuchet MS"/>
                          <a:cs typeface="Trebuchet MS"/>
                        </a:rPr>
                        <a:t>Direct demonstration</a:t>
                      </a:r>
                      <a:endParaRPr lang="en-IN" sz="2700" dirty="0">
                        <a:solidFill>
                          <a:schemeClr val="bg1"/>
                        </a:solidFill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solidFill>
                            <a:schemeClr val="bg1"/>
                          </a:solidFill>
                          <a:latin typeface="+mn-lt"/>
                          <a:ea typeface="Trebuchet MS"/>
                          <a:cs typeface="Trebuchet MS"/>
                        </a:rPr>
                        <a:t>Culture identification</a:t>
                      </a:r>
                      <a:endParaRPr lang="en-IN" sz="2700" dirty="0">
                        <a:solidFill>
                          <a:schemeClr val="bg1"/>
                        </a:solidFill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1282707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 i="1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Neisseria</a:t>
                      </a:r>
                      <a:r>
                        <a:rPr lang="en-US" sz="27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i="1" dirty="0" err="1" smtClean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meningitidis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Gram-negative </a:t>
                      </a:r>
                      <a:r>
                        <a:rPr lang="en-US" sz="2700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cocci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in pair, intracellular, inside the pus cells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Oxidase positive, growth on chocolate agar</a:t>
                      </a:r>
                      <a:endParaRPr lang="en-IN" sz="270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2565413">
                <a:tc>
                  <a:txBody>
                    <a:bodyPr/>
                    <a:lstStyle/>
                    <a:p>
                      <a:pPr marL="44450" marR="98425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 i="1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Haemophilus</a:t>
                      </a:r>
                      <a:r>
                        <a:rPr lang="en-US" sz="27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i="1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influenzae</a:t>
                      </a:r>
                      <a:r>
                        <a:rPr lang="en-US" sz="27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Pleomorphic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gram-negative bacilli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101600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Satellitism</a:t>
                      </a:r>
                      <a:r>
                        <a:rPr lang="en-US" sz="2700" spc="-11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on</a:t>
                      </a:r>
                      <a:r>
                        <a:rPr lang="en-US" sz="2700" spc="-11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blood</a:t>
                      </a:r>
                      <a:r>
                        <a:rPr lang="en-US" sz="2700" spc="-11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agar</a:t>
                      </a:r>
                      <a:r>
                        <a:rPr lang="en-US" sz="2700" spc="-11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with</a:t>
                      </a:r>
                      <a:r>
                        <a:rPr lang="en-US" sz="2700" spc="-11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i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S.</a:t>
                      </a:r>
                      <a:r>
                        <a:rPr lang="en-US" sz="2700" i="1" spc="-13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 i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aureus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streak line, growth surrounding disk containing</a:t>
                      </a:r>
                      <a:r>
                        <a:rPr lang="en-US" sz="2700" spc="-14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combined</a:t>
                      </a:r>
                      <a:r>
                        <a:rPr lang="en-US" sz="2700" spc="-135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X</a:t>
                      </a:r>
                      <a:r>
                        <a:rPr lang="en-US" sz="2700" spc="-135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and</a:t>
                      </a:r>
                      <a:r>
                        <a:rPr lang="en-US" sz="2700" spc="-16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V</a:t>
                      </a:r>
                      <a:r>
                        <a:rPr lang="en-US" sz="2700" spc="-135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7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factors</a:t>
                      </a:r>
                      <a:endParaRPr lang="en-IN" sz="270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1710275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Escherichia coli </a:t>
                      </a: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or other gram-negative bacilli 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Gram-negative bacilli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271780">
                        <a:lnSpc>
                          <a:spcPct val="10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Identification is based on colony grown on MacConkey agar and biochemical reactions</a:t>
                      </a:r>
                      <a:endParaRPr lang="en-IN" sz="27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CSF Microscopy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364157"/>
              </p:ext>
            </p:extLst>
          </p:nvPr>
        </p:nvGraphicFramePr>
        <p:xfrm>
          <a:off x="304800" y="838201"/>
          <a:ext cx="8610599" cy="58031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14600"/>
                <a:gridCol w="3225799"/>
                <a:gridCol w="2870200"/>
              </a:tblGrid>
              <a:tr h="900409">
                <a:tc>
                  <a:txBody>
                    <a:bodyPr/>
                    <a:lstStyle/>
                    <a:p>
                      <a:pPr marL="44450" marR="284480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IN" sz="2900" dirty="0" smtClean="0">
                          <a:latin typeface="+mn-lt"/>
                          <a:ea typeface="Trebuchet MS"/>
                          <a:cs typeface="Trebuchet MS"/>
                        </a:rPr>
                        <a:t>Organism</a:t>
                      </a:r>
                      <a:endParaRPr lang="en-IN" sz="29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900" b="1" dirty="0">
                          <a:solidFill>
                            <a:schemeClr val="bg1"/>
                          </a:solidFill>
                          <a:latin typeface="+mn-lt"/>
                          <a:ea typeface="Trebuchet MS"/>
                          <a:cs typeface="Trebuchet MS"/>
                        </a:rPr>
                        <a:t>Direct demonstration</a:t>
                      </a:r>
                      <a:endParaRPr lang="en-IN" sz="2900" dirty="0">
                        <a:solidFill>
                          <a:schemeClr val="bg1"/>
                        </a:solidFill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2900" b="1" dirty="0">
                          <a:solidFill>
                            <a:schemeClr val="bg1"/>
                          </a:solidFill>
                          <a:latin typeface="+mn-lt"/>
                          <a:ea typeface="Trebuchet MS"/>
                          <a:cs typeface="Trebuchet MS"/>
                        </a:rPr>
                        <a:t>Culture identification</a:t>
                      </a:r>
                      <a:endParaRPr lang="en-IN" sz="2900" dirty="0">
                        <a:solidFill>
                          <a:schemeClr val="bg1"/>
                        </a:solidFill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2651760">
                <a:tc>
                  <a:txBody>
                    <a:bodyPr/>
                    <a:lstStyle/>
                    <a:p>
                      <a:pPr marL="44450" marR="468630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9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Cryptococcus neoformans </a:t>
                      </a:r>
                      <a:endParaRPr lang="en-IN" sz="29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120015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India</a:t>
                      </a:r>
                      <a:r>
                        <a:rPr lang="en-US" sz="2900" spc="-17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ink</a:t>
                      </a:r>
                      <a:r>
                        <a:rPr lang="en-US" sz="2900" spc="-16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 smtClean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- budding</a:t>
                      </a:r>
                      <a:r>
                        <a:rPr lang="en-US" sz="2900" spc="-165" dirty="0" smtClean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yeast cells</a:t>
                      </a:r>
                      <a:r>
                        <a:rPr lang="en-US" sz="2900" spc="-12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with</a:t>
                      </a:r>
                      <a:r>
                        <a:rPr lang="en-US" sz="2900" spc="-12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refractile</a:t>
                      </a:r>
                      <a:r>
                        <a:rPr lang="en-US" sz="2900" spc="-12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capsule</a:t>
                      </a:r>
                      <a:endParaRPr lang="en-IN" sz="29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43815" marR="14732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Latex agglutination test </a:t>
                      </a:r>
                      <a:r>
                        <a:rPr lang="en-US" sz="2900" dirty="0" smtClean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- capsular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antigen in CSF</a:t>
                      </a:r>
                      <a:endParaRPr lang="en-IN" sz="29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177800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Blood</a:t>
                      </a:r>
                      <a:r>
                        <a:rPr lang="en-US" sz="2900" spc="-14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agar</a:t>
                      </a:r>
                      <a:r>
                        <a:rPr lang="en-US" sz="2900" spc="-14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or</a:t>
                      </a:r>
                      <a:r>
                        <a:rPr lang="en-US" sz="2900" spc="-14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chocolate</a:t>
                      </a:r>
                      <a:r>
                        <a:rPr lang="en-US" sz="2900" spc="-14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agar</a:t>
                      </a:r>
                      <a:r>
                        <a:rPr lang="en-US" sz="2900" spc="-13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or</a:t>
                      </a:r>
                      <a:r>
                        <a:rPr lang="en-US" sz="2900" spc="-14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SDA– showing</a:t>
                      </a:r>
                      <a:r>
                        <a:rPr lang="en-US" sz="2900" spc="-11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mucoid</a:t>
                      </a:r>
                      <a:r>
                        <a:rPr lang="en-US" sz="2900" spc="-10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white</a:t>
                      </a:r>
                      <a:r>
                        <a:rPr lang="en-US" sz="2900" spc="-10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colonies</a:t>
                      </a:r>
                      <a:endParaRPr lang="en-IN" sz="29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251022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29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Viral meningitis</a:t>
                      </a:r>
                      <a:endParaRPr lang="en-IN" sz="29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130175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Detection</a:t>
                      </a:r>
                      <a:r>
                        <a:rPr lang="en-US" sz="2900" spc="-9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of</a:t>
                      </a:r>
                      <a:r>
                        <a:rPr lang="en-US" sz="2900" spc="-9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viral</a:t>
                      </a:r>
                      <a:r>
                        <a:rPr lang="en-US" sz="2900" spc="-9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nucleic</a:t>
                      </a:r>
                      <a:r>
                        <a:rPr lang="en-US" sz="2900" spc="-9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acid</a:t>
                      </a:r>
                      <a:r>
                        <a:rPr lang="en-US" sz="2900" spc="-9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(DNA or</a:t>
                      </a:r>
                      <a:r>
                        <a:rPr lang="en-US" sz="2900" spc="-14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RNA)</a:t>
                      </a:r>
                      <a:r>
                        <a:rPr lang="en-US" sz="2900" spc="-13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in</a:t>
                      </a:r>
                      <a:r>
                        <a:rPr lang="en-US" sz="2900" spc="-13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CSF</a:t>
                      </a:r>
                      <a:r>
                        <a:rPr lang="en-US" sz="2900" spc="-13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by</a:t>
                      </a:r>
                      <a:r>
                        <a:rPr lang="en-US" sz="2900" spc="-13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PCR</a:t>
                      </a:r>
                      <a:r>
                        <a:rPr lang="en-US" sz="2900" spc="-13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or</a:t>
                      </a:r>
                      <a:r>
                        <a:rPr lang="en-US" sz="2900" spc="-14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real</a:t>
                      </a:r>
                      <a:r>
                        <a:rPr lang="en-US" sz="2900" spc="-13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9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time PCR</a:t>
                      </a:r>
                      <a:endParaRPr lang="en-IN" sz="29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9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–</a:t>
                      </a:r>
                      <a:endParaRPr lang="en-IN" sz="29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Meningitis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Meningitis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:is inflammation of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meninges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the membrane covering the brain and spinal cord.</a:t>
            </a:r>
          </a:p>
          <a:p>
            <a:pPr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a microorganism enters the subarachnoid space, there is an inflammatory response.</a:t>
            </a:r>
          </a:p>
          <a:p>
            <a:pPr>
              <a:buClr>
                <a:schemeClr val="accent2"/>
              </a:buCl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/>
              </a:buCl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Encephalitis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is invasion of the brain tissue and is often accompanied by inflammation of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meninges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meningoencephalitis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/>
              </a:rPr>
              <a:t>CSF Microscopy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914399"/>
          <a:ext cx="8686799" cy="5852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38400"/>
                <a:gridCol w="3352799"/>
                <a:gridCol w="2895600"/>
              </a:tblGrid>
              <a:tr h="939800">
                <a:tc>
                  <a:txBody>
                    <a:bodyPr/>
                    <a:lstStyle/>
                    <a:p>
                      <a:pPr marL="44450" marR="284480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IN" sz="3200" dirty="0" smtClean="0">
                          <a:latin typeface="+mn-lt"/>
                          <a:ea typeface="Trebuchet MS"/>
                          <a:cs typeface="Trebuchet MS"/>
                        </a:rPr>
                        <a:t>Organism</a:t>
                      </a:r>
                      <a:endParaRPr lang="en-IN" sz="32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+mn-lt"/>
                          <a:ea typeface="Trebuchet MS"/>
                          <a:cs typeface="Trebuchet MS"/>
                        </a:rPr>
                        <a:t>Direct demonstration</a:t>
                      </a:r>
                      <a:endParaRPr lang="en-IN" sz="3200" dirty="0">
                        <a:solidFill>
                          <a:schemeClr val="bg1"/>
                        </a:solidFill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+mn-lt"/>
                          <a:ea typeface="Trebuchet MS"/>
                          <a:cs typeface="Trebuchet MS"/>
                        </a:rPr>
                        <a:t>Culture identification</a:t>
                      </a:r>
                      <a:endParaRPr lang="en-IN" sz="3200" dirty="0">
                        <a:solidFill>
                          <a:schemeClr val="bg1"/>
                        </a:solidFill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4699001">
                <a:tc>
                  <a:txBody>
                    <a:bodyPr/>
                    <a:lstStyle/>
                    <a:p>
                      <a:pPr marL="44450" marR="539115">
                        <a:lnSpc>
                          <a:spcPct val="10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Tubercular </a:t>
                      </a:r>
                      <a:r>
                        <a:rPr lang="en-US" sz="3200" dirty="0" smtClean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meningitis</a:t>
                      </a:r>
                      <a:endParaRPr lang="en-IN" sz="32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238125">
                        <a:lnSpc>
                          <a:spcPct val="10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ZN</a:t>
                      </a:r>
                      <a:r>
                        <a:rPr lang="en-US" sz="3200" spc="-1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stain</a:t>
                      </a:r>
                      <a:r>
                        <a:rPr lang="en-US" sz="3200" spc="-1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of</a:t>
                      </a:r>
                      <a:r>
                        <a:rPr lang="en-US" sz="3200" spc="-15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CSF</a:t>
                      </a:r>
                      <a:r>
                        <a:rPr lang="en-US" sz="3200" spc="-1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showing</a:t>
                      </a:r>
                      <a:r>
                        <a:rPr lang="en-US" sz="3200" spc="-15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acid</a:t>
                      </a:r>
                      <a:r>
                        <a:rPr lang="en-US" sz="3200" spc="-16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fast bacilli</a:t>
                      </a:r>
                      <a:endParaRPr lang="en-IN" sz="32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43815" marR="6858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Detection</a:t>
                      </a:r>
                      <a:r>
                        <a:rPr lang="en-US" sz="3200" spc="-18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of</a:t>
                      </a:r>
                      <a:r>
                        <a:rPr lang="en-US" sz="3200" spc="-18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specific</a:t>
                      </a:r>
                      <a:r>
                        <a:rPr lang="en-US" sz="3200" spc="-18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genes</a:t>
                      </a:r>
                      <a:r>
                        <a:rPr lang="en-US" sz="3200" spc="-18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in</a:t>
                      </a:r>
                      <a:r>
                        <a:rPr lang="en-US" sz="3200" spc="-18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CSF</a:t>
                      </a:r>
                      <a:r>
                        <a:rPr lang="en-US" sz="3200" spc="-18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by PCR or</a:t>
                      </a:r>
                      <a:r>
                        <a:rPr lang="en-US" sz="3200" spc="-18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GeneXpert</a:t>
                      </a:r>
                      <a:endParaRPr lang="en-IN" sz="32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114300">
                        <a:lnSpc>
                          <a:spcPct val="10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Growth on Lowenstein Jensen medium</a:t>
                      </a:r>
                      <a:r>
                        <a:rPr lang="en-US" sz="3200" spc="-20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(rough</a:t>
                      </a:r>
                      <a:r>
                        <a:rPr lang="en-US" sz="3200" spc="-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tough</a:t>
                      </a:r>
                      <a:r>
                        <a:rPr lang="en-US" sz="3200" spc="-20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buff</a:t>
                      </a:r>
                      <a:r>
                        <a:rPr lang="en-US" sz="3200" spc="-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colonies) Growth on MGIT (mycobacterial growth indicator</a:t>
                      </a:r>
                      <a:r>
                        <a:rPr lang="en-US" sz="3200" spc="-20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tube)</a:t>
                      </a:r>
                      <a:endParaRPr lang="en-IN" sz="32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Culture</a:t>
            </a:r>
            <a:endParaRPr lang="en-IN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5257800"/>
          </a:xfrm>
        </p:spPr>
        <p:txBody>
          <a:bodyPr>
            <a:normAutofit lnSpcReduction="10000"/>
          </a:bodyPr>
          <a:lstStyle/>
          <a:p>
            <a:pPr lvl="1">
              <a:buFont typeface="Wingdings" pitchFamily="2" charset="2"/>
              <a:buChar char="§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Bacteriological culture: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Enriched media like chocolate agar and blood agar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Brain Heart Infusion (BHI) broth: CSF is enriched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Blood culture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Biochemical tests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Antimicrobial susceptibility test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Fungal culture: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carried out by inoculating the CSF on SDA (Sabouraud’s dextrose agar) or BHI agar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Viral culture: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done by inoculating the CSF onto appropriate cell lines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Antigen Detection</a:t>
            </a:r>
            <a:endParaRPr lang="en-IN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From CSF: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supernatant after centrifugation is used for antigen detection</a:t>
            </a:r>
          </a:p>
          <a:p>
            <a:pPr lvl="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Latex agglutination test -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Cryptococcus neoformans, Streptococcus pneumoniae, Streptococcus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agalactiae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Neisseria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meningitidis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Haemophilus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influenzae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From urine: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Streptococcus pneumoniae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(by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immunochromato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graphic test)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Cryptococcus neoformans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(by latex agglutination)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effectLst/>
              </a:rPr>
              <a:t>Laboratory Diagnosis</a:t>
            </a:r>
            <a:endParaRPr lang="en-IN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Serological Test (Antibody Detection)</a:t>
            </a:r>
            <a:endParaRPr lang="en-I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Antibody detection in serum may be useful for the diagnosis of underlying viral etiology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For example - detection of serum antibody against herpes simplex virus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Bacterial Endotoxin Detection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Limulus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lysate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assay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Molecular Methods</a:t>
            </a:r>
            <a:endParaRPr lang="en-IN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Tubercular meningitis - PCR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Mycobacterium tuberculosis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specific genes - IS 6110 gene)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Meningitis -Treatment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Intramuscular or Intravenous route.</a:t>
            </a:r>
          </a:p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Later on Antibiotics can be given orally.</a:t>
            </a:r>
          </a:p>
          <a:p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Antibiotics:Benzylpenicillin,chloramphenicol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B-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lactamase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stable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cephalosporin,sulphonamide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Tuberculous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meningitis-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Antituberculous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triple therapy (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Rifampicin,isoniazid,pyrazinamide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) – 1 year</a:t>
            </a:r>
          </a:p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Neonatal meningitis-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gentamicin,ampicillin,chloramphenicol,cefotaxime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Viral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meningitis:Acyclovir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– Herpes simplex virus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IN" sz="3200" b="1" dirty="0" smtClean="0">
                <a:solidFill>
                  <a:schemeClr val="bg1"/>
                </a:solidFill>
              </a:rPr>
              <a:t>MCQs</a:t>
            </a:r>
            <a:endParaRPr lang="en-IN" sz="32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b="1" dirty="0" smtClean="0"/>
              <a:t>Which of the following is not a common cause of neonatal meningitis?</a:t>
            </a:r>
          </a:p>
          <a:p>
            <a:pPr marL="514350" indent="-514350">
              <a:buAutoNum type="alphaLcPeriod"/>
            </a:pPr>
            <a:r>
              <a:rPr lang="it-IT" i="1" dirty="0" smtClean="0"/>
              <a:t>E. coli </a:t>
            </a:r>
          </a:p>
          <a:p>
            <a:pPr marL="514350" indent="-514350">
              <a:buAutoNum type="alphaLcPeriod"/>
            </a:pPr>
            <a:r>
              <a:rPr lang="it-IT" i="1" dirty="0" smtClean="0"/>
              <a:t>S. Agalactiae </a:t>
            </a:r>
          </a:p>
          <a:p>
            <a:pPr marL="514350" indent="-514350">
              <a:buAutoNum type="alphaLcPeriod"/>
            </a:pPr>
            <a:r>
              <a:rPr lang="fi-FI" i="1" dirty="0" smtClean="0"/>
              <a:t>Listeria </a:t>
            </a:r>
          </a:p>
          <a:p>
            <a:pPr marL="514350" indent="-514350">
              <a:buAutoNum type="alphaLcPeriod"/>
            </a:pPr>
            <a:r>
              <a:rPr lang="fi-FI" i="1" dirty="0" smtClean="0"/>
              <a:t>S. Pneumoniae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b="1" dirty="0" smtClean="0"/>
              <a:t>53-year old woman presents with headache, vomiting, and neck rigidity. Indian ink staining of CSF reveals spherical budding yeast cells with clear halo surrounding. What is the etiological agent?</a:t>
            </a:r>
          </a:p>
          <a:p>
            <a:pPr marL="514350" indent="-514350">
              <a:buAutoNum type="alphaLcPeriod"/>
            </a:pPr>
            <a:r>
              <a:rPr lang="en-IN" i="1" dirty="0" err="1" smtClean="0"/>
              <a:t>Neisseria</a:t>
            </a:r>
            <a:r>
              <a:rPr lang="en-IN" i="1" dirty="0" smtClean="0"/>
              <a:t> </a:t>
            </a:r>
          </a:p>
          <a:p>
            <a:pPr marL="514350" indent="-514350">
              <a:buAutoNum type="alphaLcPeriod"/>
            </a:pPr>
            <a:r>
              <a:rPr lang="en-IN" i="1" dirty="0" err="1" smtClean="0"/>
              <a:t>Haemophilus</a:t>
            </a:r>
            <a:r>
              <a:rPr lang="en-IN" i="1" dirty="0" smtClean="0"/>
              <a:t> </a:t>
            </a:r>
          </a:p>
          <a:p>
            <a:pPr marL="514350" indent="-514350">
              <a:buAutoNum type="alphaLcPeriod"/>
            </a:pPr>
            <a:r>
              <a:rPr lang="en-IN" i="1" dirty="0" smtClean="0"/>
              <a:t>Cryptococcus </a:t>
            </a:r>
          </a:p>
          <a:p>
            <a:pPr marL="514350" indent="-514350">
              <a:buAutoNum type="alphaLcPeriod"/>
            </a:pPr>
            <a:r>
              <a:rPr lang="en-IN" i="1" dirty="0" smtClean="0"/>
              <a:t>Streptococcus</a:t>
            </a:r>
            <a:endParaRPr lang="en-IN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MCQs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Biochemical analysis of pyogenic meningitis reveals all of the following, </a:t>
            </a:r>
            <a:r>
              <a:rPr lang="en-IN" b="1" i="1" dirty="0" smtClean="0"/>
              <a:t>except:</a:t>
            </a:r>
          </a:p>
          <a:p>
            <a:pPr>
              <a:buNone/>
            </a:pPr>
            <a:r>
              <a:rPr lang="en-IN" dirty="0" smtClean="0"/>
              <a:t>a. CSF pressure: highly elevated</a:t>
            </a:r>
          </a:p>
          <a:p>
            <a:pPr>
              <a:buNone/>
            </a:pPr>
            <a:r>
              <a:rPr lang="en-IN" dirty="0" smtClean="0"/>
              <a:t>b. Total leukocyte count: Highly elevated, </a:t>
            </a:r>
            <a:r>
              <a:rPr lang="en-IN" dirty="0" err="1" smtClean="0"/>
              <a:t>neutrophilic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c. Glucose: highly elevated</a:t>
            </a:r>
          </a:p>
          <a:p>
            <a:pPr>
              <a:buNone/>
            </a:pPr>
            <a:r>
              <a:rPr lang="en-IN" dirty="0" smtClean="0"/>
              <a:t>d. Total proteins: markedly increased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Correct ‘c’ to all 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/>
              <a:t>                   </a:t>
            </a:r>
          </a:p>
          <a:p>
            <a:pPr>
              <a:buNone/>
            </a:pPr>
            <a:r>
              <a:rPr lang="en-US" sz="4800" b="1" dirty="0" smtClean="0"/>
              <a:t>                    Thank you</a:t>
            </a:r>
            <a:endParaRPr lang="en-US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Types of meningitis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Pyogenic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meningitis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caused by  bacteria also known as Bacterial meningitis.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CSF – shows predominance of PML hence also known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Polymorphonuclear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meningitis.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Aseptic meningitis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caused by virus also known as viral meningitis.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CSF – shows predominance of lymphocytes hence also known Lymphocytic meningitis.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Bacterial Agents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638800"/>
          </a:xfrm>
        </p:spPr>
        <p:txBody>
          <a:bodyPr>
            <a:noAutofit/>
          </a:bodyPr>
          <a:lstStyle/>
          <a:p>
            <a:pPr indent="3175">
              <a:buClr>
                <a:schemeClr val="accent2"/>
              </a:buClr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Neonates and infants</a:t>
            </a:r>
          </a:p>
          <a:p>
            <a:pPr indent="3175">
              <a:spcAft>
                <a:spcPct val="50000"/>
              </a:spcAft>
              <a:buClr>
                <a:schemeClr val="accent2"/>
              </a:buClr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E.coli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3175">
              <a:spcAft>
                <a:spcPct val="50000"/>
              </a:spcAft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 B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Streptococci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Streptococcus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agalactiae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3175">
              <a:spcAft>
                <a:spcPct val="50000"/>
              </a:spcAft>
              <a:buClr>
                <a:schemeClr val="accent2"/>
              </a:buClr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Staphylococcus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aureus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175">
              <a:spcAft>
                <a:spcPct val="50000"/>
              </a:spcAft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H.influenzae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175">
              <a:spcAft>
                <a:spcPct val="50000"/>
              </a:spcAft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Streptococcus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175">
              <a:spcAft>
                <a:spcPct val="50000"/>
              </a:spcAft>
              <a:buClr>
                <a:schemeClr val="accent2"/>
              </a:buClr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Klebsiella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species</a:t>
            </a:r>
          </a:p>
          <a:p>
            <a:pPr indent="3175">
              <a:spcAft>
                <a:spcPct val="50000"/>
              </a:spcAft>
              <a:buClr>
                <a:schemeClr val="accent2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Listeria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monocytogenes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Bacterial Agents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638800"/>
          </a:xfrm>
        </p:spPr>
        <p:txBody>
          <a:bodyPr>
            <a:noAutofit/>
          </a:bodyPr>
          <a:lstStyle/>
          <a:p>
            <a:pPr indent="3175">
              <a:buClr>
                <a:schemeClr val="accent2"/>
              </a:buCl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Children</a:t>
            </a:r>
          </a:p>
          <a:p>
            <a:pPr indent="3175">
              <a:spcAft>
                <a:spcPct val="50000"/>
              </a:spcAft>
              <a:buClr>
                <a:schemeClr val="accent2"/>
              </a:buClr>
            </a:pP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Haemophilus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influenzae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3175">
              <a:spcAft>
                <a:spcPct val="50000"/>
              </a:spcAft>
              <a:buClr>
                <a:schemeClr val="accent2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Neisseria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meningitidis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3175">
              <a:spcAft>
                <a:spcPct val="50000"/>
              </a:spcAft>
              <a:buClr>
                <a:schemeClr val="accent2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Streptococcus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175">
              <a:buClr>
                <a:schemeClr val="accent2"/>
              </a:buCl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Adults</a:t>
            </a:r>
          </a:p>
          <a:p>
            <a:pPr indent="3175">
              <a:spcAft>
                <a:spcPct val="50000"/>
              </a:spcAft>
              <a:buClr>
                <a:schemeClr val="accent2"/>
              </a:buClr>
            </a:pP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Neisseria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meningitidis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indent="3175">
              <a:spcAft>
                <a:spcPct val="50000"/>
              </a:spcAft>
              <a:buClr>
                <a:schemeClr val="accent2"/>
              </a:buClr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Streptococcus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3175">
              <a:buClr>
                <a:schemeClr val="accent2"/>
              </a:buCl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Elderly</a:t>
            </a:r>
          </a:p>
          <a:p>
            <a:pPr indent="3175">
              <a:buClr>
                <a:schemeClr val="accent2"/>
              </a:buClr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Streptococcus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3175">
              <a:buClr>
                <a:schemeClr val="accent2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Staphylococcus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aureus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indent="3175">
              <a:buClr>
                <a:schemeClr val="accent2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Gram-negative enteric bacilli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Viral Agents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Enteroviruses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(ECHO, Coxsackie, Polio)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Paramyxoviruses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(Mumps, measles)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Herpesviruses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(Herpes simplex,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Varicella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zoster)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Adenoviruses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Arboviruses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Flavivirus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Buniyavirus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Fungi Agents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en-US" sz="2800" i="1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Cryptococcus </a:t>
            </a: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neoformans</a:t>
            </a:r>
            <a:endParaRPr lang="en-US" sz="2800" i="1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en-US" sz="2800" i="1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Candida </a:t>
            </a: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albicans</a:t>
            </a:r>
            <a:endParaRPr lang="en-US" sz="2800" i="1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Aspergillus</a:t>
            </a:r>
            <a:r>
              <a:rPr lang="en-US" sz="2800" i="1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species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Histoplasma</a:t>
            </a:r>
            <a:r>
              <a:rPr lang="en-US" sz="2800" i="1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capsulatum</a:t>
            </a:r>
            <a:endParaRPr lang="en-US" sz="2800" i="1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Coccidioides</a:t>
            </a:r>
            <a:r>
              <a:rPr lang="en-US" sz="2800" i="1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immitis</a:t>
            </a:r>
            <a:endParaRPr lang="en-US" sz="2800" i="1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Parasites Agents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Entamoeba</a:t>
            </a:r>
            <a:r>
              <a:rPr lang="en-US" sz="2800" i="1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histolytica</a:t>
            </a:r>
            <a:endParaRPr lang="en-US" sz="2800" i="1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Naegleria</a:t>
            </a:r>
            <a:endParaRPr lang="en-US" sz="2800" i="1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Acanthamoeba</a:t>
            </a:r>
            <a:endParaRPr lang="en-US" sz="2800" i="1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Toxoplasma</a:t>
            </a:r>
            <a:r>
              <a:rPr lang="en-US" sz="2800" i="1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gondii</a:t>
            </a:r>
            <a:endParaRPr lang="en-US" sz="2800" i="1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Pathogenesis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53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Haematogenous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route: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agents invades the mucous membrane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nasopharynx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oropharynx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&amp; reach the bloodstream-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bacteraemia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viraemia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Primary involvement :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pneumonia,endocarditis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Direct spread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Sinuses from a local focus of infection.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Middle ear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Otitis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media,mastoiditis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Sinuses(sinusitis)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Invasion via nerves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Viruses travel along nerves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1122</Words>
  <Application>Microsoft Office PowerPoint</Application>
  <PresentationFormat>On-screen Show (4:3)</PresentationFormat>
  <Paragraphs>209</Paragraphs>
  <Slides>28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Meningitis</vt:lpstr>
      <vt:lpstr>Meningitis</vt:lpstr>
      <vt:lpstr>Types of meningitis</vt:lpstr>
      <vt:lpstr>Bacterial Agents</vt:lpstr>
      <vt:lpstr>Bacterial Agents</vt:lpstr>
      <vt:lpstr>Viral Agents</vt:lpstr>
      <vt:lpstr>Fungi Agents</vt:lpstr>
      <vt:lpstr>Parasites Agents</vt:lpstr>
      <vt:lpstr>Pathogenesis</vt:lpstr>
      <vt:lpstr>Clinical presentation</vt:lpstr>
      <vt:lpstr>Collection &amp; Transport of specimen</vt:lpstr>
      <vt:lpstr>Transport of specimen</vt:lpstr>
      <vt:lpstr>Biochemical Analysis</vt:lpstr>
      <vt:lpstr>Biochemical Analysis</vt:lpstr>
      <vt:lpstr>Biochemical Analysis</vt:lpstr>
      <vt:lpstr>CSF Microscopy</vt:lpstr>
      <vt:lpstr>CSF Microscopy</vt:lpstr>
      <vt:lpstr>CSF Microscopy</vt:lpstr>
      <vt:lpstr>CSF Microscopy</vt:lpstr>
      <vt:lpstr>CSF Microscopy</vt:lpstr>
      <vt:lpstr>Culture</vt:lpstr>
      <vt:lpstr>Antigen Detection</vt:lpstr>
      <vt:lpstr>Laboratory Diagnosis</vt:lpstr>
      <vt:lpstr>Meningitis -Treatment</vt:lpstr>
      <vt:lpstr>MCQs</vt:lpstr>
      <vt:lpstr>MCQs</vt:lpstr>
      <vt:lpstr>Ans 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Meningitis</dc:title>
  <dc:creator>sangita</dc:creator>
  <cp:lastModifiedBy>user</cp:lastModifiedBy>
  <cp:revision>55</cp:revision>
  <dcterms:created xsi:type="dcterms:W3CDTF">2006-08-16T00:00:00Z</dcterms:created>
  <dcterms:modified xsi:type="dcterms:W3CDTF">2020-08-17T05:13:12Z</dcterms:modified>
</cp:coreProperties>
</file>