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29" r:id="rId3"/>
    <p:sldId id="377" r:id="rId4"/>
    <p:sldId id="378" r:id="rId5"/>
    <p:sldId id="257" r:id="rId6"/>
    <p:sldId id="258" r:id="rId7"/>
    <p:sldId id="379" r:id="rId8"/>
    <p:sldId id="38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420" r:id="rId22"/>
    <p:sldId id="273" r:id="rId23"/>
    <p:sldId id="381" r:id="rId24"/>
    <p:sldId id="421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82" r:id="rId33"/>
    <p:sldId id="283" r:id="rId34"/>
    <p:sldId id="282" r:id="rId35"/>
    <p:sldId id="285" r:id="rId36"/>
    <p:sldId id="284" r:id="rId37"/>
    <p:sldId id="286" r:id="rId38"/>
    <p:sldId id="288" r:id="rId39"/>
    <p:sldId id="411" r:id="rId40"/>
    <p:sldId id="290" r:id="rId41"/>
    <p:sldId id="291" r:id="rId42"/>
    <p:sldId id="292" r:id="rId43"/>
    <p:sldId id="293" r:id="rId44"/>
    <p:sldId id="412" r:id="rId45"/>
    <p:sldId id="294" r:id="rId46"/>
    <p:sldId id="295" r:id="rId47"/>
    <p:sldId id="296" r:id="rId48"/>
    <p:sldId id="383" r:id="rId49"/>
    <p:sldId id="413" r:id="rId50"/>
    <p:sldId id="385" r:id="rId51"/>
    <p:sldId id="387" r:id="rId52"/>
    <p:sldId id="389" r:id="rId53"/>
    <p:sldId id="390" r:id="rId54"/>
    <p:sldId id="391" r:id="rId55"/>
    <p:sldId id="425" r:id="rId56"/>
    <p:sldId id="426" r:id="rId57"/>
    <p:sldId id="422" r:id="rId58"/>
    <p:sldId id="297" r:id="rId59"/>
    <p:sldId id="298" r:id="rId60"/>
    <p:sldId id="300" r:id="rId61"/>
    <p:sldId id="423" r:id="rId62"/>
    <p:sldId id="386" r:id="rId63"/>
    <p:sldId id="302" r:id="rId64"/>
    <p:sldId id="303" r:id="rId65"/>
    <p:sldId id="304" r:id="rId66"/>
    <p:sldId id="305" r:id="rId67"/>
    <p:sldId id="306" r:id="rId68"/>
    <p:sldId id="409" r:id="rId69"/>
    <p:sldId id="307" r:id="rId70"/>
    <p:sldId id="309" r:id="rId71"/>
    <p:sldId id="329" r:id="rId72"/>
    <p:sldId id="311" r:id="rId73"/>
    <p:sldId id="312" r:id="rId74"/>
    <p:sldId id="313" r:id="rId75"/>
    <p:sldId id="414" r:id="rId76"/>
    <p:sldId id="315" r:id="rId77"/>
    <p:sldId id="330" r:id="rId78"/>
    <p:sldId id="332" r:id="rId79"/>
    <p:sldId id="331" r:id="rId80"/>
    <p:sldId id="393" r:id="rId81"/>
    <p:sldId id="401" r:id="rId82"/>
    <p:sldId id="402" r:id="rId83"/>
    <p:sldId id="403" r:id="rId84"/>
    <p:sldId id="404" r:id="rId85"/>
    <p:sldId id="405" r:id="rId86"/>
    <p:sldId id="406" r:id="rId87"/>
    <p:sldId id="407" r:id="rId88"/>
    <p:sldId id="415" r:id="rId89"/>
    <p:sldId id="408" r:id="rId90"/>
    <p:sldId id="392" r:id="rId91"/>
    <p:sldId id="394" r:id="rId92"/>
    <p:sldId id="395" r:id="rId93"/>
    <p:sldId id="396" r:id="rId94"/>
    <p:sldId id="319" r:id="rId95"/>
    <p:sldId id="416" r:id="rId96"/>
    <p:sldId id="320" r:id="rId97"/>
    <p:sldId id="321" r:id="rId98"/>
    <p:sldId id="322" r:id="rId99"/>
    <p:sldId id="323" r:id="rId100"/>
    <p:sldId id="335" r:id="rId101"/>
    <p:sldId id="339" r:id="rId102"/>
    <p:sldId id="343" r:id="rId103"/>
    <p:sldId id="340" r:id="rId104"/>
    <p:sldId id="341" r:id="rId105"/>
    <p:sldId id="342" r:id="rId106"/>
    <p:sldId id="344" r:id="rId107"/>
    <p:sldId id="345" r:id="rId108"/>
    <p:sldId id="346" r:id="rId109"/>
    <p:sldId id="347" r:id="rId110"/>
    <p:sldId id="349" r:id="rId111"/>
    <p:sldId id="424" r:id="rId112"/>
    <p:sldId id="351" r:id="rId113"/>
    <p:sldId id="353" r:id="rId114"/>
    <p:sldId id="325" r:id="rId115"/>
    <p:sldId id="326" r:id="rId116"/>
    <p:sldId id="328" r:id="rId117"/>
    <p:sldId id="355" r:id="rId118"/>
    <p:sldId id="356" r:id="rId119"/>
    <p:sldId id="357" r:id="rId120"/>
    <p:sldId id="358" r:id="rId121"/>
    <p:sldId id="359" r:id="rId122"/>
    <p:sldId id="360" r:id="rId123"/>
    <p:sldId id="361" r:id="rId124"/>
    <p:sldId id="362" r:id="rId125"/>
    <p:sldId id="417" r:id="rId126"/>
    <p:sldId id="363" r:id="rId127"/>
    <p:sldId id="364" r:id="rId128"/>
    <p:sldId id="365" r:id="rId129"/>
    <p:sldId id="427" r:id="rId130"/>
    <p:sldId id="366" r:id="rId131"/>
    <p:sldId id="418" r:id="rId132"/>
    <p:sldId id="410" r:id="rId133"/>
    <p:sldId id="367" r:id="rId134"/>
    <p:sldId id="419" r:id="rId135"/>
    <p:sldId id="397" r:id="rId136"/>
    <p:sldId id="400" r:id="rId137"/>
    <p:sldId id="398" r:id="rId138"/>
    <p:sldId id="399" r:id="rId139"/>
    <p:sldId id="376" r:id="rId140"/>
    <p:sldId id="371" r:id="rId141"/>
    <p:sldId id="372" r:id="rId142"/>
    <p:sldId id="373" r:id="rId143"/>
    <p:sldId id="374" r:id="rId144"/>
    <p:sldId id="375" r:id="rId145"/>
    <p:sldId id="428" r:id="rId1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8288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Management of Myasthenia Gravis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7854696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Dr  C. Rathore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8667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962400"/>
            <a:ext cx="90717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600200"/>
            <a:ext cx="90717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drug schedule should be titrated to produce an</a:t>
            </a:r>
          </a:p>
          <a:p>
            <a:pPr>
              <a:buNone/>
            </a:pPr>
            <a:r>
              <a:rPr lang="en-US" sz="2800" dirty="0" smtClean="0"/>
              <a:t>optimal response in muscles causing the greatest</a:t>
            </a:r>
          </a:p>
          <a:p>
            <a:pPr>
              <a:buNone/>
            </a:pPr>
            <a:r>
              <a:rPr lang="en-US" sz="2800" dirty="0" smtClean="0"/>
              <a:t>disability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Patients who do have severe weakness upon awakening, a</a:t>
            </a:r>
          </a:p>
          <a:p>
            <a:pPr>
              <a:buNone/>
            </a:pPr>
            <a:r>
              <a:rPr lang="en-US" sz="2800" dirty="0" smtClean="0"/>
              <a:t>bedtime dose of sustained release  </a:t>
            </a:r>
            <a:r>
              <a:rPr lang="en-US" sz="2800" dirty="0" err="1" smtClean="0"/>
              <a:t>pyridostigmine</a:t>
            </a:r>
            <a:r>
              <a:rPr lang="en-US" sz="2800" dirty="0" smtClean="0"/>
              <a:t> can be</a:t>
            </a:r>
          </a:p>
          <a:p>
            <a:pPr>
              <a:buNone/>
            </a:pPr>
            <a:r>
              <a:rPr lang="en-US" sz="2800" dirty="0" smtClean="0"/>
              <a:t>helpful.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Patients with </a:t>
            </a:r>
            <a:r>
              <a:rPr lang="en-US" sz="2800" dirty="0" err="1" smtClean="0"/>
              <a:t>oropharyngeal</a:t>
            </a:r>
            <a:r>
              <a:rPr lang="en-US" sz="2800" dirty="0" smtClean="0"/>
              <a:t> weakness may require doses</a:t>
            </a:r>
          </a:p>
          <a:p>
            <a:pPr>
              <a:buNone/>
            </a:pPr>
            <a:r>
              <a:rPr lang="en-US" sz="2800" dirty="0" smtClean="0"/>
              <a:t>timed to provide optimal strength during meals.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MuSK</a:t>
            </a:r>
            <a:r>
              <a:rPr lang="en-US" dirty="0" smtClean="0"/>
              <a:t>-MG patients, for the most part, do not improve on</a:t>
            </a:r>
          </a:p>
          <a:p>
            <a:pPr>
              <a:buNone/>
            </a:pPr>
            <a:r>
              <a:rPr lang="en-US" dirty="0" err="1" smtClean="0"/>
              <a:t>pyridostigmine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Proportion of patients ranging from 13% to 32% in different series </a:t>
            </a:r>
          </a:p>
          <a:p>
            <a:pPr>
              <a:buNone/>
            </a:pPr>
            <a:r>
              <a:rPr lang="en-US" dirty="0" smtClean="0"/>
              <a:t>show both responsiveness and good tolerance and keep on taking</a:t>
            </a:r>
          </a:p>
          <a:p>
            <a:pPr>
              <a:buNone/>
            </a:pPr>
            <a:r>
              <a:rPr lang="en-US" dirty="0" err="1" smtClean="0"/>
              <a:t>pyridostigmine</a:t>
            </a:r>
            <a:r>
              <a:rPr lang="en-US" dirty="0" smtClean="0"/>
              <a:t> as long-term treatment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most patients standard doses very frequently induce marked</a:t>
            </a:r>
          </a:p>
          <a:p>
            <a:pPr>
              <a:buNone/>
            </a:pPr>
            <a:r>
              <a:rPr lang="en-US" dirty="0" smtClean="0"/>
              <a:t>nicotinic side effects, evident  clinically as diffuse </a:t>
            </a:r>
            <a:r>
              <a:rPr lang="en-US" dirty="0" err="1" smtClean="0"/>
              <a:t>fasciculations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cramps.  </a:t>
            </a:r>
            <a:endParaRPr lang="en-US" dirty="0" err="1" smtClean="0"/>
          </a:p>
          <a:p>
            <a:endParaRPr lang="en-US" dirty="0" err="1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Thymectomy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Thymus alterations appear to be definitely</a:t>
            </a:r>
          </a:p>
          <a:p>
            <a:pPr>
              <a:buNone/>
            </a:pPr>
            <a:r>
              <a:rPr lang="en-US" dirty="0" smtClean="0"/>
              <a:t>uncommon in </a:t>
            </a:r>
            <a:r>
              <a:rPr lang="en-US" dirty="0" err="1" smtClean="0"/>
              <a:t>MuSK</a:t>
            </a:r>
            <a:r>
              <a:rPr lang="en-US" dirty="0" smtClean="0"/>
              <a:t>-MG, supporting the view that</a:t>
            </a:r>
          </a:p>
          <a:p>
            <a:pPr>
              <a:buNone/>
            </a:pPr>
            <a:r>
              <a:rPr lang="en-US" dirty="0" smtClean="0"/>
              <a:t>the thymus does not play a pathogenic role in this</a:t>
            </a:r>
          </a:p>
          <a:p>
            <a:pPr>
              <a:buNone/>
            </a:pPr>
            <a:r>
              <a:rPr lang="en-US" dirty="0" smtClean="0"/>
              <a:t>form of MG.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clinical outcome after </a:t>
            </a:r>
            <a:r>
              <a:rPr lang="en-US" dirty="0" err="1" smtClean="0"/>
              <a:t>thymectomy</a:t>
            </a:r>
            <a:r>
              <a:rPr lang="en-US" dirty="0" smtClean="0"/>
              <a:t> in </a:t>
            </a:r>
            <a:r>
              <a:rPr lang="en-US" dirty="0" err="1" smtClean="0"/>
              <a:t>MuSK</a:t>
            </a:r>
            <a:r>
              <a:rPr lang="en-US" dirty="0" smtClean="0"/>
              <a:t>-MG has been</a:t>
            </a:r>
          </a:p>
          <a:p>
            <a:pPr>
              <a:buNone/>
            </a:pPr>
            <a:r>
              <a:rPr lang="en-US" dirty="0" smtClean="0"/>
              <a:t>investigated retrospectively and in small patient series.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studies failed to show any obvious benefit from</a:t>
            </a:r>
          </a:p>
          <a:p>
            <a:pPr>
              <a:buNone/>
            </a:pPr>
            <a:r>
              <a:rPr lang="en-US" dirty="0" err="1" smtClean="0"/>
              <a:t>Thymectomy</a:t>
            </a:r>
            <a:r>
              <a:rPr lang="en-US" dirty="0" smtClean="0"/>
              <a:t> ,  as remission was reported in very few cases, and</a:t>
            </a:r>
          </a:p>
          <a:p>
            <a:pPr>
              <a:buNone/>
            </a:pPr>
            <a:r>
              <a:rPr lang="en-US" dirty="0" smtClean="0"/>
              <a:t>most patients remained dependent on immunosuppressive</a:t>
            </a:r>
          </a:p>
          <a:p>
            <a:pPr>
              <a:buNone/>
            </a:pPr>
            <a:r>
              <a:rPr lang="en-US" dirty="0" smtClean="0"/>
              <a:t>therapy after Surgery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Muscle specific receptor tyrosine </a:t>
            </a:r>
            <a:r>
              <a:rPr lang="en-US" sz="2300" dirty="0" err="1" smtClean="0"/>
              <a:t>kinase</a:t>
            </a:r>
            <a:r>
              <a:rPr lang="en-US" sz="2300" dirty="0" smtClean="0"/>
              <a:t> antibody positive myasthenia</a:t>
            </a:r>
          </a:p>
          <a:p>
            <a:pPr>
              <a:buNone/>
            </a:pPr>
            <a:r>
              <a:rPr lang="en-US" sz="2300" dirty="0" smtClean="0"/>
              <a:t>gravis current status. J </a:t>
            </a:r>
            <a:r>
              <a:rPr lang="en-US" sz="2300" dirty="0" err="1" smtClean="0"/>
              <a:t>Clin</a:t>
            </a:r>
            <a:r>
              <a:rPr lang="en-US" sz="2300" dirty="0" smtClean="0"/>
              <a:t> </a:t>
            </a:r>
            <a:r>
              <a:rPr lang="en-US" sz="2300" dirty="0" err="1" smtClean="0"/>
              <a:t>Neurol</a:t>
            </a:r>
            <a:r>
              <a:rPr lang="en-US" sz="2300" dirty="0" smtClean="0"/>
              <a:t> 2009;5:53–64.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05001"/>
            <a:ext cx="8229600" cy="311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Currently, on the basis of pathological and clinical data,</a:t>
            </a:r>
          </a:p>
          <a:p>
            <a:pPr>
              <a:buNone/>
            </a:pPr>
            <a:r>
              <a:rPr lang="en-US" dirty="0" err="1" smtClean="0"/>
              <a:t>thymectomy</a:t>
            </a:r>
            <a:r>
              <a:rPr lang="en-US" dirty="0" smtClean="0"/>
              <a:t> is not recommended for </a:t>
            </a:r>
            <a:r>
              <a:rPr lang="en-US" dirty="0" err="1" smtClean="0"/>
              <a:t>MuSK</a:t>
            </a:r>
            <a:r>
              <a:rPr lang="en-US" dirty="0" smtClean="0"/>
              <a:t>  MG.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Two patients  with small nodular </a:t>
            </a:r>
            <a:r>
              <a:rPr lang="en-US" dirty="0" err="1" smtClean="0"/>
              <a:t>thymomas</a:t>
            </a:r>
            <a:r>
              <a:rPr lang="en-US" dirty="0" smtClean="0"/>
              <a:t> have been</a:t>
            </a:r>
          </a:p>
          <a:p>
            <a:pPr>
              <a:buNone/>
            </a:pPr>
            <a:r>
              <a:rPr lang="en-US" dirty="0" smtClean="0"/>
              <a:t>Reported, a radiological study of the </a:t>
            </a:r>
            <a:r>
              <a:rPr lang="en-US" dirty="0" err="1" smtClean="0"/>
              <a:t>mediastinum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by CT scan is indicated in these as performed in other</a:t>
            </a:r>
          </a:p>
          <a:p>
            <a:pPr>
              <a:buNone/>
            </a:pPr>
            <a:r>
              <a:rPr lang="en-US" dirty="0" smtClean="0"/>
              <a:t>MG patients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Immunosuppressive and </a:t>
            </a:r>
            <a:r>
              <a:rPr lang="en-US" sz="3200" dirty="0" err="1" smtClean="0"/>
              <a:t>immunomodulating</a:t>
            </a:r>
            <a:r>
              <a:rPr lang="en-US" sz="3200" dirty="0" smtClean="0"/>
              <a:t> 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great majority of </a:t>
            </a:r>
            <a:r>
              <a:rPr lang="en-US" dirty="0" err="1" smtClean="0"/>
              <a:t>MuSK</a:t>
            </a:r>
            <a:r>
              <a:rPr lang="en-US" dirty="0" smtClean="0"/>
              <a:t>-MG patients need</a:t>
            </a:r>
          </a:p>
          <a:p>
            <a:pPr>
              <a:buNone/>
            </a:pPr>
            <a:r>
              <a:rPr lang="en-US" dirty="0" err="1" smtClean="0"/>
              <a:t>Immunosuppression</a:t>
            </a:r>
            <a:r>
              <a:rPr lang="en-US" dirty="0" smtClean="0"/>
              <a:t> with rates varying from 95% to</a:t>
            </a:r>
          </a:p>
          <a:p>
            <a:pPr>
              <a:buNone/>
            </a:pPr>
            <a:r>
              <a:rPr lang="en-US" dirty="0" smtClean="0"/>
              <a:t>100% in different series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addition, these subjects often require early and</a:t>
            </a:r>
          </a:p>
          <a:p>
            <a:pPr>
              <a:buNone/>
            </a:pPr>
            <a:r>
              <a:rPr lang="en-US" dirty="0" smtClean="0"/>
              <a:t>aggressive treatment owing to progressive disease</a:t>
            </a:r>
          </a:p>
          <a:p>
            <a:pPr>
              <a:buNone/>
            </a:pPr>
            <a:r>
              <a:rPr lang="en-US" dirty="0" smtClean="0"/>
              <a:t>course and symptom severity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MuSK</a:t>
            </a:r>
            <a:r>
              <a:rPr lang="en-US" dirty="0" smtClean="0"/>
              <a:t>-MG responds well to steroids and dramatically to</a:t>
            </a:r>
          </a:p>
          <a:p>
            <a:pPr>
              <a:buNone/>
            </a:pPr>
            <a:r>
              <a:rPr lang="en-US" dirty="0" smtClean="0"/>
              <a:t>plasma-exchange.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association of high-dose prednisone and plasma</a:t>
            </a:r>
          </a:p>
          <a:p>
            <a:pPr>
              <a:buNone/>
            </a:pPr>
            <a:r>
              <a:rPr lang="en-US" dirty="0" smtClean="0"/>
              <a:t>exchange  is the treatment of choice in patients with</a:t>
            </a:r>
          </a:p>
          <a:p>
            <a:pPr>
              <a:buNone/>
            </a:pPr>
            <a:r>
              <a:rPr lang="en-US" dirty="0" smtClean="0"/>
              <a:t>respiratory crisis or severe bulbar weakness, as in other</a:t>
            </a:r>
          </a:p>
          <a:p>
            <a:pPr>
              <a:buNone/>
            </a:pPr>
            <a:r>
              <a:rPr lang="en-US" dirty="0" smtClean="0"/>
              <a:t>forms  of 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300" dirty="0" smtClean="0"/>
              <a:t>During steroid dosage tapering, </a:t>
            </a:r>
            <a:r>
              <a:rPr lang="en-US" sz="3300" dirty="0" err="1" smtClean="0"/>
              <a:t>MuSK</a:t>
            </a:r>
            <a:r>
              <a:rPr lang="en-US" sz="3300" dirty="0" smtClean="0"/>
              <a:t>-MG patients frequently</a:t>
            </a:r>
          </a:p>
          <a:p>
            <a:pPr>
              <a:buNone/>
            </a:pPr>
            <a:r>
              <a:rPr lang="en-US" sz="3300" dirty="0" smtClean="0"/>
              <a:t>complain of disease relapses, and tend to remain dependent</a:t>
            </a:r>
          </a:p>
          <a:p>
            <a:pPr>
              <a:buNone/>
            </a:pPr>
            <a:r>
              <a:rPr lang="en-US" sz="3300" dirty="0" smtClean="0"/>
              <a:t>On prednisone, in spite of  concomitant treatment with</a:t>
            </a:r>
          </a:p>
          <a:p>
            <a:pPr>
              <a:buNone/>
            </a:pPr>
            <a:r>
              <a:rPr lang="en-US" sz="3300" dirty="0" smtClean="0"/>
              <a:t>Steroid sparing agents.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Good response to </a:t>
            </a:r>
            <a:r>
              <a:rPr lang="en-US" sz="3300" dirty="0" err="1" smtClean="0"/>
              <a:t>mycophenolate</a:t>
            </a:r>
            <a:r>
              <a:rPr lang="en-US" sz="3300" dirty="0" smtClean="0"/>
              <a:t> has been reported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err="1" smtClean="0"/>
              <a:t>Azathioprine</a:t>
            </a:r>
            <a:r>
              <a:rPr lang="en-US" sz="3300" dirty="0" smtClean="0"/>
              <a:t> and cyclosporine, as a whole, seem to be less</a:t>
            </a:r>
          </a:p>
          <a:p>
            <a:pPr>
              <a:buNone/>
            </a:pPr>
            <a:r>
              <a:rPr lang="en-US" sz="3300" dirty="0" smtClean="0"/>
              <a:t>effective than in  </a:t>
            </a:r>
            <a:r>
              <a:rPr lang="en-US" sz="3300" dirty="0" err="1" smtClean="0"/>
              <a:t>AChR</a:t>
            </a:r>
            <a:r>
              <a:rPr lang="en-US" sz="3300" dirty="0" smtClean="0"/>
              <a:t>-MG. 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5821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300" dirty="0" smtClean="0"/>
              <a:t>Disease relapses are frequent, especially in the first</a:t>
            </a:r>
          </a:p>
          <a:p>
            <a:pPr>
              <a:buNone/>
            </a:pPr>
            <a:r>
              <a:rPr lang="en-US" sz="3300" dirty="0" smtClean="0"/>
              <a:t>Years from the  onset, and often require</a:t>
            </a:r>
          </a:p>
          <a:p>
            <a:pPr>
              <a:buNone/>
            </a:pPr>
            <a:r>
              <a:rPr lang="en-US" sz="3300" dirty="0" smtClean="0"/>
              <a:t>hospitalization for emergency treatment.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err="1" smtClean="0"/>
              <a:t>IVIg</a:t>
            </a:r>
            <a:r>
              <a:rPr lang="en-US" sz="3300" dirty="0" smtClean="0"/>
              <a:t> appears to be less effective than in </a:t>
            </a:r>
            <a:r>
              <a:rPr lang="en-US" sz="3300" dirty="0" err="1" smtClean="0"/>
              <a:t>AChR</a:t>
            </a:r>
            <a:r>
              <a:rPr lang="en-US" sz="3300" dirty="0" smtClean="0"/>
              <a:t>-MG</a:t>
            </a:r>
          </a:p>
          <a:p>
            <a:pPr>
              <a:buNone/>
            </a:pPr>
            <a:r>
              <a:rPr lang="en-US" sz="3300" dirty="0" smtClean="0"/>
              <a:t>patients, with a rate of positive response ranging</a:t>
            </a:r>
          </a:p>
          <a:p>
            <a:pPr>
              <a:buNone/>
            </a:pPr>
            <a:r>
              <a:rPr lang="en-US" sz="3300" dirty="0" smtClean="0"/>
              <a:t>from 11% to 45% 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It represents a reasonable alternative only when</a:t>
            </a:r>
          </a:p>
          <a:p>
            <a:pPr>
              <a:buNone/>
            </a:pPr>
            <a:r>
              <a:rPr lang="en-US" sz="3300" dirty="0" smtClean="0"/>
              <a:t>Plasma exchange is contraindicated  or not available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In </a:t>
            </a:r>
            <a:r>
              <a:rPr lang="en-US" dirty="0" err="1" smtClean="0"/>
              <a:t>MuSK</a:t>
            </a:r>
            <a:r>
              <a:rPr lang="en-US" dirty="0" smtClean="0"/>
              <a:t>-MG patients, the long-term outcome is generally</a:t>
            </a:r>
          </a:p>
          <a:p>
            <a:pPr>
              <a:buNone/>
            </a:pPr>
            <a:r>
              <a:rPr lang="en-US" dirty="0" smtClean="0"/>
              <a:t>Considered less satisfactory than in </a:t>
            </a:r>
            <a:r>
              <a:rPr lang="en-US" dirty="0" err="1" smtClean="0"/>
              <a:t>AChR</a:t>
            </a:r>
            <a:r>
              <a:rPr lang="en-US" dirty="0" smtClean="0"/>
              <a:t>-MG, on account</a:t>
            </a:r>
          </a:p>
          <a:p>
            <a:pPr>
              <a:buNone/>
            </a:pPr>
            <a:r>
              <a:rPr lang="en-US" dirty="0" smtClean="0"/>
              <a:t>of lower rate of complete stable remission and higher</a:t>
            </a:r>
          </a:p>
          <a:p>
            <a:pPr>
              <a:buNone/>
            </a:pPr>
            <a:r>
              <a:rPr lang="en-US" dirty="0" smtClean="0"/>
              <a:t>frequency of refractory disease.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Permanent bulbar weakness with muscle atrophy is</a:t>
            </a:r>
          </a:p>
          <a:p>
            <a:pPr>
              <a:buNone/>
            </a:pPr>
            <a:r>
              <a:rPr lang="en-US" dirty="0" smtClean="0"/>
              <a:t>responsible for significant disability and partially accounts</a:t>
            </a:r>
          </a:p>
          <a:p>
            <a:pPr>
              <a:buNone/>
            </a:pPr>
            <a:r>
              <a:rPr lang="en-US" dirty="0" smtClean="0"/>
              <a:t>for a less satisfactory outcome in these patients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91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At high doses, </a:t>
            </a:r>
            <a:r>
              <a:rPr lang="en-US" sz="2800" dirty="0" err="1" smtClean="0"/>
              <a:t>pyridostigmine</a:t>
            </a:r>
            <a:r>
              <a:rPr lang="en-US" sz="2800" dirty="0" smtClean="0"/>
              <a:t> can cause muscle weakness</a:t>
            </a:r>
          </a:p>
          <a:p>
            <a:pPr>
              <a:buNone/>
            </a:pPr>
            <a:r>
              <a:rPr lang="en-US" sz="2800" dirty="0" smtClean="0"/>
              <a:t>through effects on nicotinic acetylcholine receptors.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 the current era of MG management, in which</a:t>
            </a:r>
          </a:p>
          <a:p>
            <a:pPr>
              <a:buNone/>
            </a:pPr>
            <a:r>
              <a:rPr lang="en-US" sz="2800" dirty="0" err="1" smtClean="0"/>
              <a:t>immunomodulating</a:t>
            </a:r>
            <a:r>
              <a:rPr lang="en-US" sz="2800" dirty="0" smtClean="0"/>
              <a:t> therapies are often utilized, the doses</a:t>
            </a:r>
          </a:p>
          <a:p>
            <a:pPr>
              <a:buNone/>
            </a:pPr>
            <a:r>
              <a:rPr lang="en-US" sz="2800" dirty="0" smtClean="0"/>
              <a:t>of </a:t>
            </a:r>
            <a:r>
              <a:rPr lang="en-US" sz="2800" dirty="0" err="1" smtClean="0"/>
              <a:t>pyridostigmine</a:t>
            </a:r>
            <a:r>
              <a:rPr lang="en-US" sz="2800" dirty="0" smtClean="0"/>
              <a:t> used are not  high enough to cause</a:t>
            </a:r>
          </a:p>
          <a:p>
            <a:pPr>
              <a:buNone/>
            </a:pPr>
            <a:r>
              <a:rPr lang="en-US" sz="2800" dirty="0" smtClean="0"/>
              <a:t>weakness.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Many case  reports have convincingly shown that muscle</a:t>
            </a:r>
          </a:p>
          <a:p>
            <a:pPr>
              <a:buNone/>
            </a:pPr>
            <a:r>
              <a:rPr lang="en-US" dirty="0" smtClean="0"/>
              <a:t>wasting can be effectively treated with aggressive</a:t>
            </a:r>
          </a:p>
          <a:p>
            <a:pPr>
              <a:buNone/>
            </a:pPr>
            <a:r>
              <a:rPr lang="en-US" dirty="0" err="1" smtClean="0"/>
              <a:t>Immunosuppression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High-dose prednisone should be performed as early as</a:t>
            </a:r>
          </a:p>
          <a:p>
            <a:pPr>
              <a:buNone/>
            </a:pPr>
            <a:r>
              <a:rPr lang="en-US" dirty="0" smtClean="0"/>
              <a:t>possible in patients with recent-onset facial and </a:t>
            </a:r>
            <a:r>
              <a:rPr lang="en-US" dirty="0" err="1" smtClean="0"/>
              <a:t>oro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pharyngeal weakness, in order to prevent (or treat)</a:t>
            </a:r>
          </a:p>
          <a:p>
            <a:pPr>
              <a:buNone/>
            </a:pPr>
            <a:r>
              <a:rPr lang="en-US" dirty="0" smtClean="0"/>
              <a:t>muscle atrophy.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33400"/>
            <a:ext cx="5867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5200" y="6400800"/>
            <a:ext cx="509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 of </a:t>
            </a:r>
            <a:r>
              <a:rPr lang="en-US" dirty="0" err="1" smtClean="0"/>
              <a:t>Neuroimmunology</a:t>
            </a:r>
            <a:r>
              <a:rPr lang="en-US" dirty="0" smtClean="0"/>
              <a:t> 201–202 (2008) 85–89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Refractory </a:t>
            </a:r>
            <a:r>
              <a:rPr lang="en-US" dirty="0" err="1" smtClean="0"/>
              <a:t>MuSK</a:t>
            </a:r>
            <a:r>
              <a:rPr lang="en-US" dirty="0" smtClean="0"/>
              <a:t>-MG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Both </a:t>
            </a:r>
            <a:r>
              <a:rPr lang="en-US" dirty="0" err="1" smtClean="0"/>
              <a:t>cyclophosphamide</a:t>
            </a:r>
            <a:r>
              <a:rPr lang="en-US" dirty="0" smtClean="0"/>
              <a:t> and </a:t>
            </a:r>
            <a:r>
              <a:rPr lang="en-US" dirty="0" err="1" smtClean="0"/>
              <a:t>rituximab</a:t>
            </a:r>
            <a:r>
              <a:rPr lang="en-US" dirty="0" smtClean="0"/>
              <a:t> proved</a:t>
            </a:r>
          </a:p>
          <a:p>
            <a:pPr>
              <a:buNone/>
            </a:pPr>
            <a:r>
              <a:rPr lang="en-US" dirty="0" smtClean="0"/>
              <a:t>effective in the management of these cases.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0338" y="1690467"/>
            <a:ext cx="944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229600" cy="195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229600" cy="375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Treatment was performed with four to six infusions of 375 mg/m2 weekly in most</a:t>
            </a:r>
          </a:p>
          <a:p>
            <a:r>
              <a:rPr lang="en-US" dirty="0" err="1" smtClean="0"/>
              <a:t>cases,</a:t>
            </a:r>
            <a:r>
              <a:rPr lang="en-US" i="1" dirty="0" err="1" smtClean="0"/>
              <a:t>with</a:t>
            </a:r>
            <a:r>
              <a:rPr lang="en-US" i="1" dirty="0" smtClean="0"/>
              <a:t> two infusions of 1,000 mg </a:t>
            </a:r>
            <a:r>
              <a:rPr lang="en-US" dirty="0" err="1" smtClean="0"/>
              <a:t>fourweeks</a:t>
            </a:r>
            <a:r>
              <a:rPr lang="en-US" dirty="0" smtClean="0"/>
              <a:t> apart in a single patient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76800"/>
            <a:ext cx="7762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Worsening of symptoms occurs in about one-third of</a:t>
            </a:r>
          </a:p>
          <a:p>
            <a:pPr>
              <a:buNone/>
            </a:pPr>
            <a:r>
              <a:rPr lang="en-US" dirty="0" smtClean="0"/>
              <a:t>pregnant women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Though possible at any time during pregnancy, worsening</a:t>
            </a:r>
          </a:p>
          <a:p>
            <a:pPr>
              <a:buNone/>
            </a:pPr>
            <a:r>
              <a:rPr lang="en-US" dirty="0" smtClean="0"/>
              <a:t>is more likely during the first trimester and the first</a:t>
            </a:r>
          </a:p>
          <a:p>
            <a:pPr>
              <a:buNone/>
            </a:pPr>
            <a:r>
              <a:rPr lang="en-US" dirty="0" smtClean="0"/>
              <a:t>month postpartum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clinical course of MG during the first pregnancy does</a:t>
            </a:r>
          </a:p>
          <a:p>
            <a:pPr>
              <a:buNone/>
            </a:pPr>
            <a:r>
              <a:rPr lang="en-US" dirty="0" smtClean="0"/>
              <a:t>not predict the course during the subsequent pregnancies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Puerperal complications, especially infections (</a:t>
            </a:r>
            <a:r>
              <a:rPr lang="en-US" sz="2800" dirty="0" err="1" smtClean="0"/>
              <a:t>endometritis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cystitis, mastitis),  increase the risk for exacerbation of MG</a:t>
            </a:r>
          </a:p>
          <a:p>
            <a:pPr>
              <a:buNone/>
            </a:pPr>
            <a:r>
              <a:rPr lang="en-US" sz="2800" dirty="0" smtClean="0"/>
              <a:t>Symptoms  and  should be promptly recognized and treated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48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Thymectomy</a:t>
            </a:r>
            <a:r>
              <a:rPr lang="en-US" sz="2800" dirty="0" smtClean="0"/>
              <a:t> is a primary disease-controlling modality</a:t>
            </a:r>
          </a:p>
          <a:p>
            <a:pPr>
              <a:buNone/>
            </a:pPr>
            <a:r>
              <a:rPr lang="en-US" sz="2800" dirty="0" smtClean="0"/>
              <a:t>and it is generally performed prior to pregnancy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Thymectomized</a:t>
            </a:r>
            <a:r>
              <a:rPr lang="en-US" sz="2800" dirty="0" smtClean="0"/>
              <a:t> patients have fewer clinical exacerbations</a:t>
            </a:r>
          </a:p>
          <a:p>
            <a:pPr>
              <a:buNone/>
            </a:pPr>
            <a:r>
              <a:rPr lang="en-US" sz="2800" dirty="0" smtClean="0"/>
              <a:t>during pregnancy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At standard doses of </a:t>
            </a:r>
            <a:r>
              <a:rPr lang="en-US" sz="2800" dirty="0" err="1" smtClean="0"/>
              <a:t>pyridostigmine</a:t>
            </a:r>
            <a:r>
              <a:rPr lang="en-US" sz="2800" dirty="0" smtClean="0"/>
              <a:t>, rather than weakness,</a:t>
            </a:r>
          </a:p>
          <a:p>
            <a:pPr>
              <a:buNone/>
            </a:pPr>
            <a:r>
              <a:rPr lang="en-US" sz="2800" dirty="0" smtClean="0"/>
              <a:t>patients may experience </a:t>
            </a:r>
            <a:r>
              <a:rPr lang="en-US" sz="2800" dirty="0" err="1" smtClean="0"/>
              <a:t>fasciculations</a:t>
            </a:r>
            <a:r>
              <a:rPr lang="en-US" sz="2800" dirty="0" smtClean="0"/>
              <a:t>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Other common adverse effects of </a:t>
            </a:r>
            <a:r>
              <a:rPr lang="en-US" sz="2800" dirty="0" err="1" smtClean="0"/>
              <a:t>pyridostigmine</a:t>
            </a:r>
            <a:r>
              <a:rPr lang="en-US" sz="2800" dirty="0" smtClean="0"/>
              <a:t> are from</a:t>
            </a:r>
          </a:p>
          <a:p>
            <a:pPr>
              <a:buNone/>
            </a:pPr>
            <a:r>
              <a:rPr lang="en-US" sz="2800" dirty="0" err="1" smtClean="0"/>
              <a:t>muscarinic</a:t>
            </a:r>
            <a:r>
              <a:rPr lang="en-US" sz="2800" dirty="0" smtClean="0"/>
              <a:t> effects and include abdominal cramps and</a:t>
            </a:r>
          </a:p>
          <a:p>
            <a:pPr>
              <a:buNone/>
            </a:pPr>
            <a:r>
              <a:rPr lang="en-US" sz="2800" dirty="0" smtClean="0"/>
              <a:t>diarrhea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No study has proved an increase in the risk of preeclampsia</a:t>
            </a:r>
          </a:p>
          <a:p>
            <a:pPr>
              <a:buNone/>
            </a:pPr>
            <a:r>
              <a:rPr lang="en-US" dirty="0" smtClean="0"/>
              <a:t>among women with MG.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Magnesium sulfate is contraindicated in </a:t>
            </a:r>
            <a:r>
              <a:rPr lang="en-US" dirty="0" err="1" smtClean="0"/>
              <a:t>myasthenic</a:t>
            </a:r>
            <a:r>
              <a:rPr lang="en-US" dirty="0" smtClean="0"/>
              <a:t> patients. </a:t>
            </a:r>
          </a:p>
          <a:p>
            <a:pPr>
              <a:buNone/>
            </a:pPr>
            <a:endParaRPr lang="en-US" dirty="0" err="1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Hypermagnesemia</a:t>
            </a:r>
            <a:r>
              <a:rPr lang="en-US" dirty="0" smtClean="0"/>
              <a:t> inhibits the release of acetylcholine at the</a:t>
            </a:r>
          </a:p>
          <a:p>
            <a:pPr>
              <a:buNone/>
            </a:pPr>
            <a:r>
              <a:rPr lang="en-US" dirty="0" err="1" smtClean="0"/>
              <a:t>myoneural</a:t>
            </a:r>
            <a:r>
              <a:rPr lang="en-US" dirty="0" smtClean="0"/>
              <a:t> junction and can worsen MG muscle weakness.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Maternal deaths have been reported in </a:t>
            </a:r>
            <a:r>
              <a:rPr lang="en-US" dirty="0" err="1" smtClean="0"/>
              <a:t>myasthenic</a:t>
            </a:r>
            <a:r>
              <a:rPr lang="en-US" dirty="0" smtClean="0"/>
              <a:t> women who</a:t>
            </a:r>
          </a:p>
          <a:p>
            <a:pPr>
              <a:buNone/>
            </a:pPr>
            <a:r>
              <a:rPr lang="en-US" dirty="0" smtClean="0"/>
              <a:t>have received magnesium  </a:t>
            </a:r>
            <a:r>
              <a:rPr lang="en-US" dirty="0" err="1" smtClean="0"/>
              <a:t>sulphate</a:t>
            </a:r>
            <a:r>
              <a:rPr lang="en-US" dirty="0" smtClean="0"/>
              <a:t> for preeclampsia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8229600" cy="24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982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Azathioprine</a:t>
            </a:r>
            <a:r>
              <a:rPr lang="en-US" dirty="0" smtClean="0"/>
              <a:t> crosses the placenta, but the fetal liver lacks</a:t>
            </a:r>
          </a:p>
          <a:p>
            <a:pPr>
              <a:buNone/>
            </a:pPr>
            <a:r>
              <a:rPr lang="en-US" dirty="0" smtClean="0"/>
              <a:t>the enzyme that converts the drug to its active metabolites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fetal enzyme deficiency protect the fetus from any</a:t>
            </a:r>
          </a:p>
          <a:p>
            <a:pPr>
              <a:buNone/>
            </a:pPr>
            <a:r>
              <a:rPr lang="en-US" dirty="0" err="1" smtClean="0"/>
              <a:t>teratogenic</a:t>
            </a:r>
            <a:r>
              <a:rPr lang="en-US" dirty="0" smtClean="0"/>
              <a:t> effect of </a:t>
            </a:r>
            <a:r>
              <a:rPr lang="en-US" dirty="0" err="1" smtClean="0"/>
              <a:t>azathioprine</a:t>
            </a:r>
            <a:r>
              <a:rPr lang="en-US" dirty="0" smtClean="0"/>
              <a:t> early in pregnancy.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Infants exposed to </a:t>
            </a:r>
            <a:r>
              <a:rPr lang="en-US" dirty="0" err="1" smtClean="0"/>
              <a:t>azathioprine</a:t>
            </a:r>
            <a:r>
              <a:rPr lang="en-US" dirty="0" smtClean="0"/>
              <a:t> might develop reversible</a:t>
            </a:r>
          </a:p>
          <a:p>
            <a:pPr>
              <a:buNone/>
            </a:pPr>
            <a:r>
              <a:rPr lang="en-US" dirty="0" err="1" smtClean="0"/>
              <a:t>leukopenia</a:t>
            </a:r>
            <a:r>
              <a:rPr lang="en-US" dirty="0" smtClean="0"/>
              <a:t>, anemia, thrombocytopenia, reduced</a:t>
            </a:r>
          </a:p>
          <a:p>
            <a:pPr>
              <a:buNone/>
            </a:pPr>
            <a:r>
              <a:rPr lang="en-US" dirty="0" smtClean="0"/>
              <a:t>immunoglobulin levels, infections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296400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Plasmapheresis</a:t>
            </a:r>
            <a:r>
              <a:rPr lang="en-US" dirty="0" smtClean="0"/>
              <a:t> has been safely carried out in</a:t>
            </a:r>
          </a:p>
          <a:p>
            <a:pPr>
              <a:buNone/>
            </a:pPr>
            <a:r>
              <a:rPr lang="en-US" dirty="0" err="1" smtClean="0"/>
              <a:t>Myasthenic</a:t>
            </a:r>
            <a:r>
              <a:rPr lang="en-US" dirty="0" smtClean="0"/>
              <a:t> crisis during pregnancy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Plasmapheresis</a:t>
            </a:r>
            <a:r>
              <a:rPr lang="en-US" dirty="0" smtClean="0"/>
              <a:t> is a very effective treatment when</a:t>
            </a:r>
          </a:p>
          <a:p>
            <a:pPr>
              <a:buNone/>
            </a:pPr>
            <a:r>
              <a:rPr lang="en-US" dirty="0" smtClean="0"/>
              <a:t>short-term benefit is critical  and can safely be</a:t>
            </a:r>
          </a:p>
          <a:p>
            <a:pPr>
              <a:buNone/>
            </a:pPr>
            <a:r>
              <a:rPr lang="en-US" dirty="0" smtClean="0"/>
              <a:t>administered during pregnancy if needed.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49831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Plasmapheresis</a:t>
            </a:r>
            <a:r>
              <a:rPr lang="en-US" dirty="0" smtClean="0"/>
              <a:t> can result in premature delivery because</a:t>
            </a:r>
          </a:p>
          <a:p>
            <a:pPr>
              <a:buNone/>
            </a:pPr>
            <a:r>
              <a:rPr lang="en-US" dirty="0" smtClean="0"/>
              <a:t>of the removal of hormones crucial to the integrity of</a:t>
            </a:r>
          </a:p>
          <a:p>
            <a:pPr>
              <a:buNone/>
            </a:pPr>
            <a:r>
              <a:rPr lang="en-US" dirty="0" smtClean="0"/>
              <a:t>The pregnancy 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Other complications can occur due to </a:t>
            </a:r>
            <a:r>
              <a:rPr lang="en-US" dirty="0" err="1" smtClean="0"/>
              <a:t>hypovolemic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Reactions.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During the exchanges, hypotension must be carefully</a:t>
            </a:r>
          </a:p>
          <a:p>
            <a:pPr>
              <a:buNone/>
            </a:pPr>
            <a:r>
              <a:rPr lang="en-US" dirty="0" smtClean="0"/>
              <a:t>monitored and  corrected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Intravenous </a:t>
            </a:r>
            <a:r>
              <a:rPr lang="en-US" dirty="0" err="1" smtClean="0"/>
              <a:t>immunoglobulins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3726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safety of intravenous immunoglobulin therapy during</a:t>
            </a:r>
          </a:p>
          <a:p>
            <a:pPr>
              <a:buNone/>
            </a:pPr>
            <a:r>
              <a:rPr lang="en-US" dirty="0" smtClean="0"/>
              <a:t>pregnancy has not been established but  has proved to be</a:t>
            </a:r>
          </a:p>
          <a:p>
            <a:pPr>
              <a:buNone/>
            </a:pPr>
            <a:r>
              <a:rPr lang="en-US" dirty="0" smtClean="0"/>
              <a:t>effective and safe for deteriorating MG in pregnancy.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common adverse effects of intravenous</a:t>
            </a:r>
          </a:p>
          <a:p>
            <a:pPr>
              <a:buNone/>
            </a:pPr>
            <a:r>
              <a:rPr lang="en-US" dirty="0" err="1" smtClean="0"/>
              <a:t>Immunoglobulins</a:t>
            </a:r>
            <a:r>
              <a:rPr lang="en-US" dirty="0" smtClean="0"/>
              <a:t> are related to the rate of infusion and</a:t>
            </a:r>
          </a:p>
          <a:p>
            <a:pPr>
              <a:buNone/>
            </a:pPr>
            <a:r>
              <a:rPr lang="en-US" dirty="0" smtClean="0"/>
              <a:t>include headache, chills and fever.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Hyperviscosity</a:t>
            </a:r>
            <a:r>
              <a:rPr lang="en-US" dirty="0" smtClean="0"/>
              <a:t> and volume overload may be of greater</a:t>
            </a:r>
          </a:p>
          <a:p>
            <a:pPr>
              <a:buNone/>
            </a:pPr>
            <a:r>
              <a:rPr lang="en-US" dirty="0" smtClean="0"/>
              <a:t>Significance  during pregnancy.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Concerning the mode of delivery, most </a:t>
            </a:r>
            <a:r>
              <a:rPr lang="en-US" dirty="0" err="1" smtClean="0"/>
              <a:t>labours</a:t>
            </a:r>
            <a:r>
              <a:rPr lang="en-US" dirty="0" smtClean="0"/>
              <a:t> can safely</a:t>
            </a:r>
          </a:p>
          <a:p>
            <a:pPr>
              <a:buNone/>
            </a:pPr>
            <a:r>
              <a:rPr lang="en-US" dirty="0" smtClean="0"/>
              <a:t>be completed vaginally 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uterus is not affected by </a:t>
            </a:r>
            <a:r>
              <a:rPr lang="en-US" dirty="0" err="1" smtClean="0"/>
              <a:t>autoantibodies</a:t>
            </a:r>
            <a:r>
              <a:rPr lang="en-US" dirty="0" smtClean="0"/>
              <a:t>; therefore,</a:t>
            </a:r>
          </a:p>
          <a:p>
            <a:pPr>
              <a:buNone/>
            </a:pPr>
            <a:r>
              <a:rPr lang="en-US" dirty="0" smtClean="0"/>
              <a:t>the first stage of </a:t>
            </a:r>
            <a:r>
              <a:rPr lang="en-US" dirty="0" err="1" smtClean="0"/>
              <a:t>labour</a:t>
            </a:r>
            <a:r>
              <a:rPr lang="en-US" dirty="0" smtClean="0"/>
              <a:t> is not compromised.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second stage of </a:t>
            </a:r>
            <a:r>
              <a:rPr lang="en-US" dirty="0" err="1" smtClean="0"/>
              <a:t>labour</a:t>
            </a:r>
            <a:r>
              <a:rPr lang="en-US" dirty="0" smtClean="0"/>
              <a:t> involves striated muscles so</a:t>
            </a:r>
          </a:p>
          <a:p>
            <a:pPr>
              <a:buNone/>
            </a:pPr>
            <a:r>
              <a:rPr lang="en-US" dirty="0" smtClean="0"/>
              <a:t>Forceps delivery and vacuum extraction may be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6012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Cholinesterase inhibitor medications should be </a:t>
            </a:r>
          </a:p>
          <a:p>
            <a:pPr>
              <a:buNone/>
            </a:pPr>
            <a:r>
              <a:rPr lang="en-US" dirty="0" smtClean="0"/>
              <a:t>administered </a:t>
            </a:r>
            <a:r>
              <a:rPr lang="en-US" dirty="0" err="1" smtClean="0"/>
              <a:t>parenterally</a:t>
            </a:r>
            <a:r>
              <a:rPr lang="en-US" dirty="0" smtClean="0"/>
              <a:t> during </a:t>
            </a:r>
            <a:r>
              <a:rPr lang="en-US" dirty="0" err="1" smtClean="0"/>
              <a:t>labour</a:t>
            </a:r>
            <a:r>
              <a:rPr lang="en-US" dirty="0" smtClean="0"/>
              <a:t> owing to</a:t>
            </a:r>
          </a:p>
          <a:p>
            <a:pPr>
              <a:buNone/>
            </a:pPr>
            <a:r>
              <a:rPr lang="en-US" dirty="0" smtClean="0"/>
              <a:t>unpredictable gastric absorption.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Prednisone should be continued during </a:t>
            </a:r>
            <a:r>
              <a:rPr lang="en-US" dirty="0" err="1" smtClean="0"/>
              <a:t>labour</a:t>
            </a:r>
            <a:r>
              <a:rPr lang="en-US" dirty="0" smtClean="0"/>
              <a:t> and an </a:t>
            </a:r>
          </a:p>
          <a:p>
            <a:pPr>
              <a:buNone/>
            </a:pPr>
            <a:r>
              <a:rPr lang="en-US" dirty="0" smtClean="0"/>
              <a:t>extra-dose of 50–100 mg can be administered</a:t>
            </a:r>
          </a:p>
          <a:p>
            <a:pPr>
              <a:buNone/>
            </a:pPr>
            <a:r>
              <a:rPr lang="en-US" dirty="0" smtClean="0"/>
              <a:t>Intramuscularly in the first stage of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rgbClr val="FFFF00"/>
                </a:solidFill>
              </a:rPr>
              <a:t>Breastfeeding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Pyridostigmine</a:t>
            </a:r>
            <a:r>
              <a:rPr lang="en-US" sz="2800" dirty="0" smtClean="0"/>
              <a:t> can be given intravenously if oral</a:t>
            </a:r>
          </a:p>
          <a:p>
            <a:pPr>
              <a:buNone/>
            </a:pPr>
            <a:r>
              <a:rPr lang="en-US" sz="2800" dirty="0" smtClean="0"/>
              <a:t>medications cannot be taken.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This usually is only during hospitalization for </a:t>
            </a:r>
            <a:r>
              <a:rPr lang="en-US" sz="2800" dirty="0" err="1" smtClean="0"/>
              <a:t>myasthenic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crisis.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intravenous dose is one-thirtieth the oral dose and</a:t>
            </a:r>
          </a:p>
          <a:p>
            <a:pPr>
              <a:buNone/>
            </a:pPr>
            <a:r>
              <a:rPr lang="en-US" sz="2800" dirty="0" smtClean="0"/>
              <a:t>dosing frequency is the same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Breastfeeding is not contraindicated in women with</a:t>
            </a:r>
          </a:p>
          <a:p>
            <a:pPr>
              <a:buNone/>
            </a:pPr>
            <a:r>
              <a:rPr lang="en-US" dirty="0" smtClean="0"/>
              <a:t>MG.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AChR</a:t>
            </a:r>
            <a:r>
              <a:rPr lang="en-US" dirty="0" smtClean="0"/>
              <a:t> antibodies may pass to the infant through</a:t>
            </a:r>
          </a:p>
          <a:p>
            <a:pPr>
              <a:buNone/>
            </a:pPr>
            <a:r>
              <a:rPr lang="en-US" dirty="0" smtClean="0"/>
              <a:t>breast Milk and may potentially enhance neonatal</a:t>
            </a:r>
          </a:p>
          <a:p>
            <a:pPr>
              <a:buNone/>
            </a:pPr>
            <a:r>
              <a:rPr lang="en-US" dirty="0" smtClean="0"/>
              <a:t>MG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Pyridostigmine</a:t>
            </a:r>
            <a:r>
              <a:rPr lang="en-US" dirty="0" smtClean="0"/>
              <a:t> is compatible with breastfeeding.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Corticosteroids are poorly excreted in breast milk</a:t>
            </a:r>
          </a:p>
          <a:p>
            <a:pPr>
              <a:buNone/>
            </a:pPr>
            <a:r>
              <a:rPr lang="en-US" dirty="0" smtClean="0"/>
              <a:t>and the amount received by the infant is minimal.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Breastfeeding is contraindicated in mothers taking </a:t>
            </a:r>
          </a:p>
          <a:p>
            <a:pPr>
              <a:buNone/>
            </a:pPr>
            <a:r>
              <a:rPr lang="en-US" dirty="0" err="1" smtClean="0"/>
              <a:t>azathioprine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sz="3600" dirty="0" smtClean="0">
                <a:solidFill>
                  <a:srgbClr val="FFFF00"/>
                </a:solidFill>
              </a:rPr>
              <a:t>Newborns of women with MG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Ten to twenty percent of infants born to </a:t>
            </a:r>
            <a:r>
              <a:rPr lang="en-US" dirty="0" err="1" smtClean="0"/>
              <a:t>myasthenic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women show signs of neonatal MG produced by</a:t>
            </a:r>
          </a:p>
          <a:p>
            <a:pPr>
              <a:buNone/>
            </a:pPr>
            <a:r>
              <a:rPr lang="en-US" dirty="0" err="1" smtClean="0"/>
              <a:t>AChR</a:t>
            </a:r>
            <a:r>
              <a:rPr lang="en-US" dirty="0" smtClean="0"/>
              <a:t> antibodies crossing the placenta.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Every newborn of </a:t>
            </a:r>
            <a:r>
              <a:rPr lang="en-US" dirty="0" err="1" smtClean="0"/>
              <a:t>myasthenic</a:t>
            </a:r>
            <a:r>
              <a:rPr lang="en-US" dirty="0" smtClean="0"/>
              <a:t> mothers should be</a:t>
            </a:r>
          </a:p>
          <a:p>
            <a:pPr>
              <a:buNone/>
            </a:pPr>
            <a:r>
              <a:rPr lang="en-US" dirty="0" smtClean="0"/>
              <a:t>Carefully monitored for signs of muscle weakness and</a:t>
            </a:r>
          </a:p>
          <a:p>
            <a:pPr>
              <a:buNone/>
            </a:pPr>
            <a:r>
              <a:rPr lang="en-US" dirty="0" smtClean="0"/>
              <a:t>Impaired respiratory and bulbar function.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neuromuscular symptoms usually develop within</a:t>
            </a:r>
          </a:p>
          <a:p>
            <a:pPr>
              <a:buNone/>
            </a:pPr>
            <a:r>
              <a:rPr lang="en-US" dirty="0" smtClean="0"/>
              <a:t>the first few days of life, most in the first few hours</a:t>
            </a:r>
          </a:p>
          <a:p>
            <a:pPr>
              <a:buNone/>
            </a:pPr>
            <a:r>
              <a:rPr lang="en-US" dirty="0" smtClean="0"/>
              <a:t>after birth (12– 48 h)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severity of symptoms varies from child to child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753600" cy="655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severity of symptoms in the newborn does not</a:t>
            </a:r>
          </a:p>
          <a:p>
            <a:pPr>
              <a:buNone/>
            </a:pPr>
            <a:r>
              <a:rPr lang="en-US" dirty="0" smtClean="0"/>
              <a:t>correlate with the severity of symptoms in the mother.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maternal antibody level correlates with the</a:t>
            </a:r>
          </a:p>
          <a:p>
            <a:pPr>
              <a:buNone/>
            </a:pPr>
            <a:r>
              <a:rPr lang="en-US" dirty="0" smtClean="0"/>
              <a:t>frequency and severity of transient neonatal</a:t>
            </a:r>
          </a:p>
          <a:p>
            <a:pPr>
              <a:buNone/>
            </a:pPr>
            <a:r>
              <a:rPr lang="en-US" dirty="0" smtClean="0"/>
              <a:t>myasthenia gravis (TNMG).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TNMG occurs only rarely in infants of </a:t>
            </a:r>
            <a:r>
              <a:rPr lang="en-US" dirty="0" err="1" smtClean="0"/>
              <a:t>seronegative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mothers.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Symptoms usually last less than 2 weeks but may</a:t>
            </a:r>
          </a:p>
          <a:p>
            <a:pPr>
              <a:buNone/>
            </a:pPr>
            <a:r>
              <a:rPr lang="en-US" dirty="0" smtClean="0"/>
              <a:t>continue for as long as 12 weeks, which correlates</a:t>
            </a:r>
          </a:p>
          <a:p>
            <a:pPr>
              <a:buNone/>
            </a:pPr>
            <a:r>
              <a:rPr lang="en-US" dirty="0" smtClean="0"/>
              <a:t>with the half-life of neonatal antibodies.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not clear why some newborns develop weakness and</a:t>
            </a:r>
          </a:p>
          <a:p>
            <a:pPr>
              <a:buNone/>
            </a:pPr>
            <a:r>
              <a:rPr lang="en-US" dirty="0" smtClean="0"/>
              <a:t>others with equally high antibody concentrations do not.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Some mothers with antibodies directed specifically</a:t>
            </a:r>
          </a:p>
          <a:p>
            <a:pPr>
              <a:buNone/>
            </a:pPr>
            <a:r>
              <a:rPr lang="en-US" dirty="0" smtClean="0"/>
              <a:t>against fetal </a:t>
            </a:r>
            <a:r>
              <a:rPr lang="en-US" dirty="0" err="1" smtClean="0"/>
              <a:t>AChR</a:t>
            </a:r>
            <a:r>
              <a:rPr lang="en-US" dirty="0" smtClean="0"/>
              <a:t> might themselves be asymptomatic,</a:t>
            </a:r>
          </a:p>
          <a:p>
            <a:pPr>
              <a:buNone/>
            </a:pPr>
            <a:r>
              <a:rPr lang="en-US" dirty="0" smtClean="0"/>
              <a:t>which makes diagnosis of TNMG more difficult.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86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Weakness may manifest in </a:t>
            </a:r>
            <a:r>
              <a:rPr lang="en-US" dirty="0" err="1" smtClean="0"/>
              <a:t>utero</a:t>
            </a:r>
            <a:r>
              <a:rPr lang="en-US" dirty="0" smtClean="0"/>
              <a:t>, particularly when</a:t>
            </a:r>
          </a:p>
          <a:p>
            <a:pPr>
              <a:buNone/>
            </a:pPr>
            <a:r>
              <a:rPr lang="en-US" dirty="0" smtClean="0"/>
              <a:t>maternal antibodies are directed against the fetal</a:t>
            </a:r>
          </a:p>
          <a:p>
            <a:pPr>
              <a:buNone/>
            </a:pPr>
            <a:r>
              <a:rPr lang="en-US" dirty="0" err="1" smtClean="0"/>
              <a:t>AChR</a:t>
            </a:r>
            <a:r>
              <a:rPr lang="en-US" dirty="0" smtClean="0"/>
              <a:t> and may lead to </a:t>
            </a:r>
            <a:r>
              <a:rPr lang="en-US" dirty="0" err="1" smtClean="0"/>
              <a:t>arthrogryposis</a:t>
            </a:r>
            <a:r>
              <a:rPr lang="en-US" dirty="0" smtClean="0"/>
              <a:t> multiplex</a:t>
            </a:r>
          </a:p>
          <a:p>
            <a:pPr>
              <a:buNone/>
            </a:pPr>
            <a:r>
              <a:rPr lang="en-US" dirty="0" err="1" smtClean="0"/>
              <a:t>congenita</a:t>
            </a:r>
            <a:r>
              <a:rPr lang="en-US" dirty="0" smtClean="0"/>
              <a:t> 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Decreased fetal movement may be considered as a</a:t>
            </a:r>
          </a:p>
          <a:p>
            <a:pPr>
              <a:buNone/>
            </a:pPr>
            <a:r>
              <a:rPr lang="en-US" dirty="0" smtClean="0"/>
              <a:t>possible  indication for PLEX or IVIG.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72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Affected newborns require symptomatic treatment</a:t>
            </a:r>
          </a:p>
          <a:p>
            <a:pPr>
              <a:buNone/>
            </a:pPr>
            <a:r>
              <a:rPr lang="en-US" dirty="0" smtClean="0"/>
              <a:t>with </a:t>
            </a:r>
            <a:r>
              <a:rPr lang="en-US" dirty="0" err="1" smtClean="0"/>
              <a:t>ChEIs</a:t>
            </a:r>
            <a:r>
              <a:rPr lang="en-US" dirty="0" smtClean="0"/>
              <a:t> if swallowing or breathing is impaired.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Consider exchange transfusion if respiratory weakness</a:t>
            </a:r>
          </a:p>
          <a:p>
            <a:pPr>
              <a:buNone/>
            </a:pPr>
            <a:r>
              <a:rPr lang="en-US" dirty="0" smtClean="0"/>
              <a:t>is severe.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0009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rgbClr val="FFFF00"/>
                </a:solidFill>
              </a:rPr>
              <a:t>IMMUNOMODULATING THERAPIES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54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5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                      Thank you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Management of Myasthenia Gravis   </a:t>
            </a:r>
            <a:r>
              <a:rPr lang="en-US" sz="2000" dirty="0" smtClean="0"/>
              <a:t>SEMINARS IN NEUROLOGY  VOLUME 24, NUMBER 1 2004</a:t>
            </a:r>
          </a:p>
          <a:p>
            <a:endParaRPr lang="en-US" sz="20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Management of Myasthenia Gravis</a:t>
            </a:r>
            <a:r>
              <a:rPr lang="en-US" sz="2000" dirty="0" smtClean="0"/>
              <a:t>     </a:t>
            </a:r>
            <a:r>
              <a:rPr lang="en-US" sz="2400" dirty="0" smtClean="0"/>
              <a:t>Practical Neurology, 2005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pPr>
              <a:buNone/>
            </a:pPr>
            <a:r>
              <a:rPr lang="en-US" sz="2800" dirty="0" smtClean="0"/>
              <a:t>    Diagnosis and therapy of myasthenia gravis</a:t>
            </a:r>
            <a:r>
              <a:rPr lang="en-US" sz="2000" dirty="0" smtClean="0"/>
              <a:t>                   </a:t>
            </a:r>
            <a:r>
              <a:rPr lang="en-US" sz="2400" dirty="0" smtClean="0"/>
              <a:t>Autoimmunity Reviews 12 (2013) 931–935</a:t>
            </a:r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Starting dose of </a:t>
            </a:r>
            <a:r>
              <a:rPr lang="en-US" dirty="0" err="1" smtClean="0"/>
              <a:t>pyridostigmine</a:t>
            </a:r>
            <a:r>
              <a:rPr lang="en-US" dirty="0" smtClean="0"/>
              <a:t> in children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 1 mg/kg/dose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  3 mg/kg/dose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  5 mg/kg/dose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 7 mg/kg/dose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Which of the following has </a:t>
            </a:r>
            <a:r>
              <a:rPr lang="en-US" dirty="0" err="1" smtClean="0"/>
              <a:t>nephrotoxicity</a:t>
            </a:r>
            <a:r>
              <a:rPr lang="en-US" dirty="0" smtClean="0"/>
              <a:t> as</a:t>
            </a:r>
          </a:p>
          <a:p>
            <a:pPr>
              <a:buNone/>
            </a:pPr>
            <a:r>
              <a:rPr lang="en-US" dirty="0" smtClean="0"/>
              <a:t>dose limiting side effect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Azathioprine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B Cyclosporine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C </a:t>
            </a:r>
            <a:r>
              <a:rPr lang="en-US" dirty="0" err="1" smtClean="0"/>
              <a:t>MyM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 IV </a:t>
            </a:r>
            <a:r>
              <a:rPr lang="en-US" dirty="0" err="1" smtClean="0"/>
              <a:t>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Chance of spontaneous remission is maximum in </a:t>
            </a:r>
          </a:p>
          <a:p>
            <a:pPr>
              <a:buNone/>
            </a:pPr>
            <a:r>
              <a:rPr lang="en-US" dirty="0" smtClean="0"/>
              <a:t>which MG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Prepubertal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 </a:t>
            </a:r>
            <a:r>
              <a:rPr lang="en-US" dirty="0" err="1" smtClean="0"/>
              <a:t>Peripubertal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 Post pubertal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 Adult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True about MUSK MG when compared  </a:t>
            </a:r>
            <a:r>
              <a:rPr lang="en-US" dirty="0" err="1" smtClean="0"/>
              <a:t>AchR</a:t>
            </a:r>
            <a:r>
              <a:rPr lang="en-US" dirty="0" smtClean="0"/>
              <a:t> MG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Better response to </a:t>
            </a:r>
            <a:r>
              <a:rPr lang="en-US" dirty="0" err="1" smtClean="0"/>
              <a:t>azathioprine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 Better response to </a:t>
            </a:r>
            <a:r>
              <a:rPr lang="en-US" dirty="0" err="1" smtClean="0"/>
              <a:t>pyridostigmine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  Overall fair outcome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 More chance of bulbar atrophy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Corticosteroids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Prednisone has been shown to reduce acetylcholine receptor</a:t>
            </a:r>
          </a:p>
          <a:p>
            <a:pPr>
              <a:buNone/>
            </a:pPr>
            <a:r>
              <a:rPr lang="en-US" sz="2800" dirty="0" smtClean="0"/>
              <a:t>antibody levels and this decrease often correlates with clinical</a:t>
            </a:r>
          </a:p>
          <a:p>
            <a:pPr>
              <a:buNone/>
            </a:pPr>
            <a:r>
              <a:rPr lang="en-US" sz="2800" dirty="0" smtClean="0"/>
              <a:t>improvement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ideal prednisone dose has not been established, but</a:t>
            </a:r>
          </a:p>
          <a:p>
            <a:pPr>
              <a:buNone/>
            </a:pPr>
            <a:r>
              <a:rPr lang="en-US" sz="2800" dirty="0" smtClean="0"/>
              <a:t>Initial doses are usually 60 to 100 mg per day.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dose can be calculated at 1 to 1.5 mg/kg.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After beginning corticosteroid therapy at moderate to high</a:t>
            </a:r>
          </a:p>
          <a:p>
            <a:pPr>
              <a:buNone/>
            </a:pPr>
            <a:r>
              <a:rPr lang="en-US" dirty="0" smtClean="0"/>
              <a:t>doses, improvement is typically seen within 2 to 3 weeks.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problem with starting treatment at high doses is that as</a:t>
            </a:r>
          </a:p>
          <a:p>
            <a:pPr>
              <a:buNone/>
            </a:pPr>
            <a:r>
              <a:rPr lang="en-US" dirty="0" smtClean="0"/>
              <a:t>many as 50% of patients experience a transient deterioration.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exact cause of this is unknown but may involve</a:t>
            </a:r>
          </a:p>
          <a:p>
            <a:pPr>
              <a:buNone/>
            </a:pPr>
            <a:r>
              <a:rPr lang="en-US" dirty="0" smtClean="0"/>
              <a:t>prednisone-induced worsening of neuromuscular junction</a:t>
            </a:r>
          </a:p>
          <a:p>
            <a:pPr>
              <a:buNone/>
            </a:pPr>
            <a:r>
              <a:rPr lang="en-US" dirty="0" smtClean="0"/>
              <a:t>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This worsening can be serious  almost 10% of patients who</a:t>
            </a:r>
          </a:p>
          <a:p>
            <a:pPr>
              <a:buNone/>
            </a:pPr>
            <a:r>
              <a:rPr lang="en-US" sz="2800" dirty="0" smtClean="0"/>
              <a:t>experienced deterioration required intubation.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If  MG patient has significant weakness, high-dose prednisone</a:t>
            </a:r>
          </a:p>
          <a:p>
            <a:pPr>
              <a:buNone/>
            </a:pPr>
            <a:r>
              <a:rPr lang="en-US" sz="2800" dirty="0" smtClean="0"/>
              <a:t>therapy should only be initiated in the hospital where</a:t>
            </a:r>
          </a:p>
          <a:p>
            <a:pPr>
              <a:buNone/>
            </a:pPr>
            <a:r>
              <a:rPr lang="en-US" sz="2800" dirty="0" smtClean="0"/>
              <a:t>respiratory and bulbar function can be closely monitored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6248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Deterioration can occur for as long as a week after initiation</a:t>
            </a:r>
          </a:p>
          <a:p>
            <a:pPr>
              <a:buNone/>
            </a:pPr>
            <a:r>
              <a:rPr lang="en-US" dirty="0" smtClean="0"/>
              <a:t>of corticosteroids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For patients with milder baseline weakness, corticosteroids</a:t>
            </a:r>
          </a:p>
          <a:p>
            <a:pPr>
              <a:buNone/>
            </a:pPr>
            <a:r>
              <a:rPr lang="en-US" dirty="0" smtClean="0"/>
              <a:t>can be started at low doses and then built up slowly.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Therapy can be initiated with  20 mg per day and Increased by</a:t>
            </a:r>
          </a:p>
          <a:p>
            <a:pPr>
              <a:buNone/>
            </a:pPr>
            <a:r>
              <a:rPr lang="en-US" dirty="0" smtClean="0"/>
              <a:t>5 mg every  5 days.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While this will minimize the risks of deterioration, the onset</a:t>
            </a:r>
          </a:p>
          <a:p>
            <a:pPr>
              <a:buNone/>
            </a:pPr>
            <a:r>
              <a:rPr lang="en-US" dirty="0" smtClean="0"/>
              <a:t>Of  improvement will be significantly prolonged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Schema of presentation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Intoduction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Conventional management of MG</a:t>
            </a:r>
          </a:p>
          <a:p>
            <a:endParaRPr lang="en-US" dirty="0" smtClean="0"/>
          </a:p>
          <a:p>
            <a:r>
              <a:rPr lang="en-US" dirty="0" smtClean="0"/>
              <a:t>Management  in special situations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After  4 weeks, change to a dose of  60 -100 mg every</a:t>
            </a:r>
          </a:p>
          <a:p>
            <a:pPr>
              <a:buNone/>
            </a:pPr>
            <a:r>
              <a:rPr lang="en-US" dirty="0" smtClean="0"/>
              <a:t>Other day.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Patients can be maintained on 100 mg every other</a:t>
            </a:r>
          </a:p>
          <a:p>
            <a:pPr>
              <a:buNone/>
            </a:pPr>
            <a:r>
              <a:rPr lang="en-US" dirty="0" smtClean="0"/>
              <a:t>day for 3  months before tapering.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Patients with diabetes are better treated with the same</a:t>
            </a:r>
          </a:p>
          <a:p>
            <a:pPr>
              <a:buNone/>
            </a:pPr>
            <a:r>
              <a:rPr lang="en-US" dirty="0" smtClean="0"/>
              <a:t>prednisone dose each day to avoid fluctuations in blood</a:t>
            </a:r>
          </a:p>
          <a:p>
            <a:pPr>
              <a:buNone/>
            </a:pPr>
            <a:r>
              <a:rPr lang="en-US" dirty="0" smtClean="0"/>
              <a:t>sugar.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516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After improvement is achieved, the prednisone dose</a:t>
            </a:r>
          </a:p>
          <a:p>
            <a:pPr>
              <a:buNone/>
            </a:pPr>
            <a:r>
              <a:rPr lang="en-US" dirty="0" smtClean="0"/>
              <a:t>should be decreased.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important not to taper prednisone  too </a:t>
            </a:r>
            <a:r>
              <a:rPr lang="en-US" dirty="0" err="1" smtClean="0"/>
              <a:t>quickly,as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with dose, there are no established guidelines for this.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Taper by only 5 mg per day every 2 weeks. When the</a:t>
            </a:r>
          </a:p>
          <a:p>
            <a:pPr>
              <a:buNone/>
            </a:pPr>
            <a:r>
              <a:rPr lang="en-US" sz="2800" dirty="0" smtClean="0"/>
              <a:t>Prednisone dose is decreased to 20 mg every other day, taper</a:t>
            </a:r>
          </a:p>
          <a:p>
            <a:pPr>
              <a:buNone/>
            </a:pPr>
            <a:r>
              <a:rPr lang="en-US" sz="2800" dirty="0" smtClean="0"/>
              <a:t>even more  slowly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It may take a week or two for deterioration to occur following</a:t>
            </a:r>
          </a:p>
          <a:p>
            <a:pPr>
              <a:buNone/>
            </a:pPr>
            <a:r>
              <a:rPr lang="en-US" sz="2800" dirty="0" smtClean="0"/>
              <a:t> a decrease in corticosteroid dose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Many patients will need to be maintained on low doses (5 to</a:t>
            </a:r>
          </a:p>
          <a:p>
            <a:pPr>
              <a:buNone/>
            </a:pPr>
            <a:r>
              <a:rPr lang="en-US" sz="2800" dirty="0" smtClean="0"/>
              <a:t>10 mg every other day) for years or indefinitely.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68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If </a:t>
            </a:r>
            <a:r>
              <a:rPr lang="en-US" sz="2800" dirty="0"/>
              <a:t>any weakness returns during dose reduction, </a:t>
            </a:r>
            <a:r>
              <a:rPr lang="en-US" sz="2800" dirty="0" smtClean="0"/>
              <a:t>the</a:t>
            </a:r>
          </a:p>
          <a:p>
            <a:pPr>
              <a:buNone/>
            </a:pPr>
            <a:r>
              <a:rPr lang="en-US" sz="2800" dirty="0" smtClean="0"/>
              <a:t>dose </a:t>
            </a:r>
            <a:r>
              <a:rPr lang="en-US" sz="2800" dirty="0"/>
              <a:t>should be </a:t>
            </a:r>
            <a:r>
              <a:rPr lang="en-US" sz="2800" dirty="0" smtClean="0"/>
              <a:t>increased or another immunosuppressant</a:t>
            </a:r>
          </a:p>
          <a:p>
            <a:pPr>
              <a:buNone/>
            </a:pPr>
            <a:r>
              <a:rPr lang="en-US" sz="2800" dirty="0" smtClean="0"/>
              <a:t>should </a:t>
            </a:r>
            <a:r>
              <a:rPr lang="en-US" sz="2800" dirty="0"/>
              <a:t>be </a:t>
            </a:r>
            <a:r>
              <a:rPr lang="en-US" sz="2800" dirty="0" smtClean="0"/>
              <a:t>added to </a:t>
            </a:r>
            <a:r>
              <a:rPr lang="en-US" sz="2800" dirty="0"/>
              <a:t>prevent further worsening. 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Stopping </a:t>
            </a:r>
            <a:r>
              <a:rPr lang="en-US" sz="2800" dirty="0"/>
              <a:t>the drug almost invariably leads to return </a:t>
            </a:r>
            <a:r>
              <a:rPr lang="en-US" sz="2800" dirty="0" smtClean="0"/>
              <a:t>of</a:t>
            </a:r>
          </a:p>
          <a:p>
            <a:pPr>
              <a:buNone/>
            </a:pPr>
            <a:r>
              <a:rPr lang="en-US" sz="2800" dirty="0" smtClean="0"/>
              <a:t>weakness</a:t>
            </a:r>
            <a:r>
              <a:rPr lang="en-US" sz="2800" dirty="0"/>
              <a:t>, but a very low dose (5-10 mg every other day) </a:t>
            </a:r>
            <a:r>
              <a:rPr lang="en-US" sz="2800" dirty="0" smtClean="0"/>
              <a:t>may</a:t>
            </a:r>
          </a:p>
          <a:p>
            <a:pPr>
              <a:buNone/>
            </a:pPr>
            <a:r>
              <a:rPr lang="en-US" sz="2800" dirty="0" smtClean="0"/>
              <a:t>be </a:t>
            </a:r>
            <a:r>
              <a:rPr lang="en-US" sz="2800" dirty="0"/>
              <a:t>sufficient to maintain good improvement in many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dirty="0" smtClean="0"/>
              <a:t>In the treatment of 116 patients with prednisone, a marked</a:t>
            </a:r>
          </a:p>
          <a:p>
            <a:pPr>
              <a:buNone/>
            </a:pPr>
            <a:r>
              <a:rPr lang="en-US" sz="4000" dirty="0" smtClean="0"/>
              <a:t>Improvement was seen in 52% ( no functional limitations),  no</a:t>
            </a:r>
          </a:p>
          <a:p>
            <a:pPr>
              <a:buNone/>
            </a:pPr>
            <a:r>
              <a:rPr lang="en-US" sz="4000" dirty="0" smtClean="0"/>
              <a:t>improvement in 5%.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The mean time to maximum prednisone benefit was 5.5 months</a:t>
            </a:r>
          </a:p>
          <a:p>
            <a:pPr>
              <a:buNone/>
            </a:pPr>
            <a:r>
              <a:rPr lang="en-US" sz="4000" dirty="0" smtClean="0"/>
              <a:t>(range: 2 weeks to 6 years). </a:t>
            </a:r>
          </a:p>
          <a:p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This study also pointed out that only 14% of patients were able to be </a:t>
            </a:r>
          </a:p>
          <a:p>
            <a:pPr>
              <a:buNone/>
            </a:pPr>
            <a:r>
              <a:rPr lang="en-US" sz="4000" dirty="0" smtClean="0"/>
              <a:t>completely taken off of prednisone.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Long-term corticosteroid treatment of myasthenia gravis: report of 116  patients. </a:t>
            </a:r>
          </a:p>
          <a:p>
            <a:pPr>
              <a:buNone/>
            </a:pPr>
            <a:r>
              <a:rPr lang="en-US" sz="2900" dirty="0" smtClean="0"/>
              <a:t> Ann </a:t>
            </a:r>
            <a:r>
              <a:rPr lang="en-US" sz="2900" dirty="0" err="1" smtClean="0"/>
              <a:t>Neurol</a:t>
            </a:r>
            <a:r>
              <a:rPr lang="en-US" sz="2900" dirty="0" smtClean="0"/>
              <a:t> 1984;15:291–298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Azathioprine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Azathioprine</a:t>
            </a:r>
            <a:r>
              <a:rPr lang="en-US" sz="2800" dirty="0" smtClean="0"/>
              <a:t>  is an </a:t>
            </a:r>
            <a:r>
              <a:rPr lang="en-US" sz="2800" dirty="0" err="1" smtClean="0"/>
              <a:t>antimetabolite</a:t>
            </a:r>
            <a:r>
              <a:rPr lang="en-US" sz="2800" dirty="0" smtClean="0"/>
              <a:t> that blocks cell</a:t>
            </a:r>
          </a:p>
          <a:p>
            <a:pPr>
              <a:buNone/>
            </a:pPr>
            <a:r>
              <a:rPr lang="en-US" sz="2800" dirty="0" smtClean="0"/>
              <a:t>proliferation.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Inhibition of T lymphocytes is the presumed mechanism for</a:t>
            </a:r>
          </a:p>
          <a:p>
            <a:pPr>
              <a:buNone/>
            </a:pPr>
            <a:r>
              <a:rPr lang="en-US" sz="2800" dirty="0" smtClean="0"/>
              <a:t>benefit.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Acetylcholine receptor antibody levels are decreased with</a:t>
            </a:r>
          </a:p>
          <a:p>
            <a:pPr>
              <a:buNone/>
            </a:pPr>
            <a:r>
              <a:rPr lang="en-US" sz="2800" dirty="0" err="1" smtClean="0"/>
              <a:t>Azathioprine</a:t>
            </a:r>
            <a:r>
              <a:rPr lang="en-US" sz="2800" smtClean="0"/>
              <a:t>  treatment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Azathioprine</a:t>
            </a:r>
            <a:r>
              <a:rPr lang="en-US" sz="2800" dirty="0" smtClean="0"/>
              <a:t> is used most often in patients who have</a:t>
            </a:r>
          </a:p>
          <a:p>
            <a:pPr>
              <a:buNone/>
            </a:pPr>
            <a:r>
              <a:rPr lang="en-US" sz="2800" dirty="0" smtClean="0"/>
              <a:t>relapsed while on prednisone or as a steroid-sparing</a:t>
            </a:r>
          </a:p>
          <a:p>
            <a:pPr>
              <a:buNone/>
            </a:pPr>
            <a:r>
              <a:rPr lang="en-US" sz="2800" dirty="0" smtClean="0"/>
              <a:t>agent in patients who have been taking prednisone for</a:t>
            </a:r>
          </a:p>
          <a:p>
            <a:pPr>
              <a:buNone/>
            </a:pPr>
            <a:r>
              <a:rPr lang="en-US" sz="2800" dirty="0" smtClean="0"/>
              <a:t>long periods of time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68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response is slow, ranging from 3 to 12 months.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Double-blind study comparing the use of </a:t>
            </a:r>
            <a:r>
              <a:rPr lang="it-IT" sz="2800" dirty="0" smtClean="0"/>
              <a:t>oral prednisolone</a:t>
            </a:r>
          </a:p>
          <a:p>
            <a:pPr>
              <a:buNone/>
            </a:pPr>
            <a:r>
              <a:rPr lang="it-IT" sz="2800" dirty="0" smtClean="0"/>
              <a:t>versus prednisolone plus azathioprine, </a:t>
            </a:r>
            <a:r>
              <a:rPr lang="en-US" sz="2800" dirty="0" smtClean="0"/>
              <a:t>patients receiving both</a:t>
            </a:r>
          </a:p>
          <a:p>
            <a:pPr>
              <a:buNone/>
            </a:pPr>
            <a:r>
              <a:rPr lang="en-US" sz="2800" dirty="0" smtClean="0"/>
              <a:t>medications had fewer relapses, a higher incidence of</a:t>
            </a:r>
          </a:p>
          <a:p>
            <a:pPr>
              <a:buNone/>
            </a:pPr>
            <a:r>
              <a:rPr lang="en-US" sz="2800" dirty="0" smtClean="0"/>
              <a:t>remission, and could  be managed on a lower steroid dose.</a:t>
            </a:r>
            <a:endParaRPr lang="en-US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1600" dirty="0" smtClean="0"/>
              <a:t>A randomized </a:t>
            </a:r>
            <a:r>
              <a:rPr lang="en-US" sz="1600" dirty="0" err="1" smtClean="0"/>
              <a:t>doubleblind</a:t>
            </a:r>
            <a:r>
              <a:rPr lang="en-US" sz="1600" dirty="0"/>
              <a:t> </a:t>
            </a:r>
            <a:r>
              <a:rPr lang="en-US" sz="1600" dirty="0" smtClean="0"/>
              <a:t>trial of </a:t>
            </a:r>
            <a:r>
              <a:rPr lang="en-US" sz="1600" dirty="0" err="1" smtClean="0"/>
              <a:t>prednisolone</a:t>
            </a:r>
            <a:r>
              <a:rPr lang="en-US" sz="1600" dirty="0" smtClean="0"/>
              <a:t> alone or with </a:t>
            </a:r>
            <a:r>
              <a:rPr lang="en-US" sz="1600" dirty="0" err="1" smtClean="0"/>
              <a:t>azathioprine</a:t>
            </a:r>
            <a:r>
              <a:rPr lang="en-US" sz="1600" dirty="0"/>
              <a:t> </a:t>
            </a:r>
            <a:r>
              <a:rPr lang="en-US" sz="1600" dirty="0" smtClean="0"/>
              <a:t>In myasthenia gravis. Myasthenia</a:t>
            </a:r>
          </a:p>
          <a:p>
            <a:pPr>
              <a:buNone/>
            </a:pPr>
            <a:r>
              <a:rPr lang="en-US" sz="1600" dirty="0" smtClean="0"/>
              <a:t>Gravis Study Group. Neurology 1998;50:1778–1783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On the basis of this data, corticosteroids and </a:t>
            </a:r>
            <a:r>
              <a:rPr lang="en-US" sz="2800" dirty="0" err="1" smtClean="0"/>
              <a:t>azathioprine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may be  combined in the initial treatment of patients with</a:t>
            </a:r>
          </a:p>
          <a:p>
            <a:pPr>
              <a:buNone/>
            </a:pPr>
            <a:r>
              <a:rPr lang="en-US" sz="2800" dirty="0" smtClean="0"/>
              <a:t>MG.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In general many still uses</a:t>
            </a:r>
            <a:r>
              <a:rPr lang="en-US" sz="2800" dirty="0"/>
              <a:t> </a:t>
            </a:r>
            <a:r>
              <a:rPr lang="en-US" sz="2800" dirty="0" smtClean="0"/>
              <a:t> prednisone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especially in patients without risk factors for steroid-induced</a:t>
            </a:r>
          </a:p>
          <a:p>
            <a:pPr>
              <a:buNone/>
            </a:pPr>
            <a:r>
              <a:rPr lang="en-US" sz="2800" dirty="0" smtClean="0"/>
              <a:t>morbidity (e.g., obesity, diabetes, hypertension, </a:t>
            </a:r>
            <a:r>
              <a:rPr lang="en-US" sz="2800" dirty="0" err="1" smtClean="0"/>
              <a:t>osteopenia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Azathioprine</a:t>
            </a:r>
            <a:r>
              <a:rPr lang="en-US" sz="2800" dirty="0" smtClean="0"/>
              <a:t> is started at 50 mg per day. If, after 1 week,</a:t>
            </a:r>
          </a:p>
          <a:p>
            <a:pPr>
              <a:buNone/>
            </a:pPr>
            <a:r>
              <a:rPr lang="en-US" sz="2800" dirty="0" smtClean="0"/>
              <a:t>there are no systemic side effects, the dose is increased to 2</a:t>
            </a:r>
          </a:p>
          <a:p>
            <a:pPr>
              <a:buNone/>
            </a:pPr>
            <a:r>
              <a:rPr lang="en-US" sz="2800" dirty="0" smtClean="0"/>
              <a:t>to 3 mg/kg per day.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Most MG patients are  placed on 150 to 200 mg per day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A number of therapeutic options are available 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smtClean="0">
                <a:cs typeface="Times New Roman" pitchFamily="18" charset="0"/>
              </a:rPr>
              <a:t>Treatment must be individualized according to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 The extent (ocular versus generalized)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b Severity (mild to severe) of disease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  Presence or absence of concomitant disease (including </a:t>
            </a:r>
          </a:p>
          <a:p>
            <a:pPr>
              <a:buNone/>
            </a:pPr>
            <a:r>
              <a:rPr lang="en-US" dirty="0" smtClean="0"/>
              <a:t>      autoimmune diseases and </a:t>
            </a:r>
            <a:r>
              <a:rPr lang="en-US" dirty="0" err="1" smtClean="0"/>
              <a:t>thymoma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296400" cy="6400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Azathioprine</a:t>
            </a:r>
            <a:r>
              <a:rPr lang="en-US" sz="2800" dirty="0" smtClean="0"/>
              <a:t> is usually well </a:t>
            </a:r>
            <a:r>
              <a:rPr lang="en-US" sz="2800" dirty="0" err="1" smtClean="0"/>
              <a:t>tolerated,there</a:t>
            </a:r>
            <a:r>
              <a:rPr lang="en-US" sz="2800" dirty="0" smtClean="0"/>
              <a:t> are a few limiting</a:t>
            </a:r>
          </a:p>
          <a:p>
            <a:pPr>
              <a:buNone/>
            </a:pPr>
            <a:r>
              <a:rPr lang="en-US" sz="2800" dirty="0" smtClean="0"/>
              <a:t>adverse effects.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Within</a:t>
            </a:r>
            <a:r>
              <a:rPr lang="en-US" sz="2800" dirty="0"/>
              <a:t> </a:t>
            </a:r>
            <a:r>
              <a:rPr lang="en-US" sz="2800" dirty="0" smtClean="0"/>
              <a:t>the first several weeks of treatment, 10% of patients</a:t>
            </a:r>
          </a:p>
          <a:p>
            <a:pPr>
              <a:buNone/>
            </a:pPr>
            <a:r>
              <a:rPr lang="en-US" sz="2800" dirty="0" smtClean="0"/>
              <a:t>will have an idiosyncratic reaction consisting of fever,</a:t>
            </a:r>
          </a:p>
          <a:p>
            <a:pPr>
              <a:buNone/>
            </a:pPr>
            <a:r>
              <a:rPr lang="en-US" sz="2800" dirty="0" smtClean="0"/>
              <a:t>anorexia, nausea (flu like reaction )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These symptoms resolve quickly after the drug is stopped or</a:t>
            </a:r>
          </a:p>
          <a:p>
            <a:pPr>
              <a:buNone/>
            </a:pPr>
            <a:r>
              <a:rPr lang="en-US" sz="2800" dirty="0" smtClean="0"/>
              <a:t>tapered 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8600" dirty="0" err="1" smtClean="0"/>
              <a:t>Leukopenia</a:t>
            </a:r>
            <a:r>
              <a:rPr lang="en-US" sz="8600" dirty="0" smtClean="0"/>
              <a:t> and </a:t>
            </a:r>
            <a:r>
              <a:rPr lang="en-US" sz="8600" dirty="0" err="1" smtClean="0"/>
              <a:t>hepatotoxicity</a:t>
            </a:r>
            <a:r>
              <a:rPr lang="en-US" sz="8600" dirty="0" smtClean="0"/>
              <a:t> are important adverse effects. </a:t>
            </a:r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r>
              <a:rPr lang="en-US" sz="8600" dirty="0" smtClean="0"/>
              <a:t>White blood cell counts and liver function tests should be</a:t>
            </a:r>
          </a:p>
          <a:p>
            <a:pPr>
              <a:buNone/>
            </a:pPr>
            <a:r>
              <a:rPr lang="en-US" sz="8600" dirty="0" smtClean="0"/>
              <a:t>monitored monthly. If the white blood cell count  falls below</a:t>
            </a:r>
          </a:p>
          <a:p>
            <a:pPr>
              <a:buNone/>
            </a:pPr>
            <a:r>
              <a:rPr lang="en-US" sz="8600" dirty="0" smtClean="0"/>
              <a:t>3000 cells/mm3, </a:t>
            </a:r>
            <a:r>
              <a:rPr lang="en-US" sz="8600" dirty="0" err="1" smtClean="0"/>
              <a:t>azathioprine</a:t>
            </a:r>
            <a:r>
              <a:rPr lang="en-US" sz="8600" dirty="0" smtClean="0"/>
              <a:t> should be stopped. </a:t>
            </a:r>
          </a:p>
          <a:p>
            <a:endParaRPr lang="en-US" sz="8600" dirty="0"/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r>
              <a:rPr lang="en-US" sz="8600" dirty="0" smtClean="0"/>
              <a:t>Medication should also be held if liver enzymes become</a:t>
            </a:r>
          </a:p>
          <a:p>
            <a:pPr>
              <a:buNone/>
            </a:pPr>
            <a:r>
              <a:rPr lang="en-US" sz="8600" dirty="0" smtClean="0"/>
              <a:t>significantly increased.</a:t>
            </a:r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r>
              <a:rPr lang="en-US" sz="8600" dirty="0" smtClean="0"/>
              <a:t>In these circumstances, patients can be </a:t>
            </a:r>
            <a:r>
              <a:rPr lang="en-US" sz="8600" dirty="0" err="1" smtClean="0"/>
              <a:t>rechallenged</a:t>
            </a:r>
            <a:r>
              <a:rPr lang="en-US" sz="8600" dirty="0" smtClean="0"/>
              <a:t> with</a:t>
            </a:r>
          </a:p>
          <a:p>
            <a:pPr>
              <a:buNone/>
            </a:pPr>
            <a:r>
              <a:rPr lang="en-US" sz="8600" dirty="0" err="1" smtClean="0"/>
              <a:t>azathioprine</a:t>
            </a:r>
            <a:r>
              <a:rPr lang="en-US" sz="8600" dirty="0" smtClean="0"/>
              <a:t>, although in many patients, recurring toxicity will</a:t>
            </a:r>
          </a:p>
          <a:p>
            <a:pPr>
              <a:buNone/>
            </a:pPr>
            <a:r>
              <a:rPr lang="en-US" sz="8600" dirty="0" smtClean="0"/>
              <a:t>require discontinuation of this drug. </a:t>
            </a:r>
          </a:p>
          <a:p>
            <a:endParaRPr lang="en-US" sz="4400" dirty="0"/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Following long-term use of </a:t>
            </a:r>
            <a:r>
              <a:rPr lang="en-US" sz="2800" dirty="0" err="1" smtClean="0"/>
              <a:t>azathioprine</a:t>
            </a:r>
            <a:r>
              <a:rPr lang="en-US" sz="2800" dirty="0" smtClean="0"/>
              <a:t>, patients are</a:t>
            </a:r>
          </a:p>
          <a:p>
            <a:pPr>
              <a:buNone/>
            </a:pPr>
            <a:r>
              <a:rPr lang="en-US" sz="2800" dirty="0" smtClean="0"/>
              <a:t>at increased risk of developing malignancies.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Azathioprine</a:t>
            </a:r>
            <a:r>
              <a:rPr lang="en-US" sz="2800" dirty="0" smtClean="0"/>
              <a:t> is supposed to be  </a:t>
            </a:r>
            <a:r>
              <a:rPr lang="en-US" sz="2800" dirty="0" err="1" smtClean="0"/>
              <a:t>teratogenic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29600" cy="161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5888"/>
            <a:ext cx="91440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476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3622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Ann </a:t>
            </a:r>
            <a:r>
              <a:rPr lang="en-US" dirty="0" err="1" smtClean="0"/>
              <a:t>Neurol</a:t>
            </a:r>
            <a:r>
              <a:rPr lang="en-US" dirty="0" smtClean="0"/>
              <a:t> 2000;    47:682–683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0"/>
            <a:ext cx="6934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352800"/>
            <a:ext cx="640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43000"/>
            <a:ext cx="3743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467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1920081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943600"/>
            <a:ext cx="6305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Cyclosporine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Cyclosporine  a drug designed to prevent rejection in</a:t>
            </a:r>
          </a:p>
          <a:p>
            <a:pPr>
              <a:buNone/>
            </a:pPr>
            <a:r>
              <a:rPr lang="en-US" dirty="0" smtClean="0"/>
              <a:t>organ transplantation patients, became popular for</a:t>
            </a:r>
          </a:p>
          <a:p>
            <a:pPr>
              <a:buNone/>
            </a:pPr>
            <a:r>
              <a:rPr lang="en-US" dirty="0" smtClean="0"/>
              <a:t>the treatment of myasthenia gravis in the 1990s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6248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Clinical benefit can be seen 1 to 2 months after</a:t>
            </a:r>
          </a:p>
          <a:p>
            <a:pPr>
              <a:buNone/>
            </a:pPr>
            <a:r>
              <a:rPr lang="en-US" dirty="0" smtClean="0"/>
              <a:t>Starting cyclosporine.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time to effect is slower than that seen with</a:t>
            </a:r>
          </a:p>
          <a:p>
            <a:pPr>
              <a:buNone/>
            </a:pPr>
            <a:r>
              <a:rPr lang="en-US" dirty="0" smtClean="0"/>
              <a:t>prednisone but faster that seen with </a:t>
            </a:r>
            <a:r>
              <a:rPr lang="en-US" dirty="0" err="1" smtClean="0"/>
              <a:t>azathioprine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dose of cyclosporine is 4 to 6 mg/kg per day in</a:t>
            </a:r>
          </a:p>
          <a:p>
            <a:pPr>
              <a:buNone/>
            </a:pPr>
            <a:r>
              <a:rPr lang="en-US" dirty="0" smtClean="0"/>
              <a:t>two divided doses.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601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Side effects include </a:t>
            </a:r>
            <a:r>
              <a:rPr lang="pt-BR" dirty="0" smtClean="0"/>
              <a:t>hirsutism, tremor, gum hyperplasia,</a:t>
            </a:r>
          </a:p>
          <a:p>
            <a:pPr>
              <a:buNone/>
            </a:pPr>
            <a:r>
              <a:rPr lang="pt-BR" dirty="0" smtClean="0"/>
              <a:t>paresthesias, anemia, </a:t>
            </a:r>
            <a:r>
              <a:rPr lang="en-US" dirty="0" smtClean="0"/>
              <a:t>and </a:t>
            </a:r>
            <a:r>
              <a:rPr lang="en-US" dirty="0" err="1" smtClean="0"/>
              <a:t>hepatotoxicity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Hypertension and </a:t>
            </a:r>
            <a:r>
              <a:rPr lang="en-US" dirty="0" err="1" smtClean="0"/>
              <a:t>nephrotoxicity</a:t>
            </a:r>
            <a:r>
              <a:rPr lang="en-US" dirty="0" smtClean="0"/>
              <a:t> are the main </a:t>
            </a:r>
          </a:p>
          <a:p>
            <a:pPr>
              <a:buNone/>
            </a:pPr>
            <a:r>
              <a:rPr lang="en-US" dirty="0" smtClean="0"/>
              <a:t>treatment limiting adverse  effects of this therapy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1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Mycophenolate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Mofetil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MyM</a:t>
            </a:r>
            <a:r>
              <a:rPr lang="en-US" dirty="0" smtClean="0"/>
              <a:t> is another immunosuppressive agent used in</a:t>
            </a:r>
          </a:p>
          <a:p>
            <a:pPr>
              <a:buNone/>
            </a:pPr>
            <a:r>
              <a:rPr lang="en-US" dirty="0" smtClean="0"/>
              <a:t>organ transplantation.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Selectively blocks </a:t>
            </a:r>
            <a:r>
              <a:rPr lang="en-US" dirty="0" err="1" smtClean="0"/>
              <a:t>purine</a:t>
            </a:r>
            <a:r>
              <a:rPr lang="en-US" dirty="0" smtClean="0"/>
              <a:t> synthesis and  suppresses</a:t>
            </a:r>
          </a:p>
          <a:p>
            <a:pPr>
              <a:buNone/>
            </a:pPr>
            <a:r>
              <a:rPr lang="en-US" dirty="0" smtClean="0"/>
              <a:t>both T- and B-cell proliferation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MyM</a:t>
            </a:r>
            <a:r>
              <a:rPr lang="en-US" dirty="0" smtClean="0"/>
              <a:t> is an effective adjunct therapy for MG. It</a:t>
            </a:r>
          </a:p>
          <a:p>
            <a:pPr>
              <a:buNone/>
            </a:pPr>
            <a:r>
              <a:rPr lang="en-US" dirty="0" smtClean="0"/>
              <a:t>improves function and allow for decreased doses of</a:t>
            </a:r>
          </a:p>
          <a:p>
            <a:pPr>
              <a:buNone/>
            </a:pPr>
            <a:r>
              <a:rPr lang="en-US" dirty="0" smtClean="0"/>
              <a:t>prednisone and </a:t>
            </a:r>
            <a:r>
              <a:rPr lang="en-US" dirty="0" err="1" smtClean="0"/>
              <a:t>pyridostigmine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Benefit is similar to cyclosporine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Standard doses are 2000 to 3000 mg per day in</a:t>
            </a:r>
          </a:p>
          <a:p>
            <a:pPr>
              <a:buNone/>
            </a:pPr>
            <a:r>
              <a:rPr lang="en-US" dirty="0" smtClean="0"/>
              <a:t>two divided doses.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Patients can be started on 500 mg twice a day and</a:t>
            </a:r>
          </a:p>
          <a:p>
            <a:pPr>
              <a:buNone/>
            </a:pPr>
            <a:r>
              <a:rPr lang="en-US" dirty="0" smtClean="0"/>
              <a:t>after 1 to 2 weeks, increased to 1000 mg</a:t>
            </a:r>
          </a:p>
          <a:p>
            <a:pPr>
              <a:buNone/>
            </a:pPr>
            <a:r>
              <a:rPr lang="en-US" dirty="0" smtClean="0"/>
              <a:t>twice a day.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MyM</a:t>
            </a:r>
            <a:r>
              <a:rPr lang="en-US" dirty="0" smtClean="0"/>
              <a:t> is well tolerated in most patients.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main adverse effects are gastrointestinal,</a:t>
            </a:r>
          </a:p>
          <a:p>
            <a:pPr>
              <a:buNone/>
            </a:pPr>
            <a:r>
              <a:rPr lang="en-US" dirty="0" smtClean="0"/>
              <a:t>primarily diarrhea.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transplant patients, </a:t>
            </a:r>
            <a:r>
              <a:rPr lang="en-US" dirty="0" err="1" smtClean="0"/>
              <a:t>myelosuppression</a:t>
            </a:r>
            <a:r>
              <a:rPr lang="en-US" dirty="0" smtClean="0"/>
              <a:t> is common,</a:t>
            </a:r>
          </a:p>
          <a:p>
            <a:pPr>
              <a:buNone/>
            </a:pPr>
            <a:r>
              <a:rPr lang="en-US" dirty="0" smtClean="0"/>
              <a:t>But in MG patients taking lower </a:t>
            </a:r>
            <a:r>
              <a:rPr lang="en-US" dirty="0" err="1" smtClean="0"/>
              <a:t>MyM</a:t>
            </a:r>
            <a:r>
              <a:rPr lang="en-US" dirty="0" smtClean="0"/>
              <a:t> doses, this is</a:t>
            </a:r>
          </a:p>
          <a:p>
            <a:pPr>
              <a:buNone/>
            </a:pPr>
            <a:r>
              <a:rPr lang="en-US" dirty="0" smtClean="0"/>
              <a:t>not a  frequent problem.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Check blood counts monthly.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contrast to </a:t>
            </a:r>
            <a:r>
              <a:rPr lang="en-US" dirty="0" err="1" smtClean="0"/>
              <a:t>azathioprine</a:t>
            </a:r>
            <a:r>
              <a:rPr lang="en-US" dirty="0" smtClean="0"/>
              <a:t> and cyclosporine, </a:t>
            </a:r>
            <a:r>
              <a:rPr lang="en-US" dirty="0" err="1" smtClean="0"/>
              <a:t>MyM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may not increase the risk of malignancy.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MyM</a:t>
            </a:r>
            <a:r>
              <a:rPr lang="en-US" dirty="0" smtClean="0"/>
              <a:t> appears to have efficacy similar to cyclosporine</a:t>
            </a:r>
          </a:p>
          <a:p>
            <a:pPr>
              <a:buNone/>
            </a:pPr>
            <a:r>
              <a:rPr lang="en-US" dirty="0" smtClean="0"/>
              <a:t>but with much less toxicity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Cyclophosphamide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Cyclophosphamide</a:t>
            </a:r>
            <a:r>
              <a:rPr lang="en-US" dirty="0" smtClean="0"/>
              <a:t> is a nitrogen mustard </a:t>
            </a:r>
            <a:r>
              <a:rPr lang="en-US" dirty="0" err="1" smtClean="0"/>
              <a:t>alkylating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agent that blocks cell proliferation, affecting both T</a:t>
            </a:r>
          </a:p>
          <a:p>
            <a:pPr>
              <a:buNone/>
            </a:pPr>
            <a:r>
              <a:rPr lang="en-US" dirty="0" smtClean="0"/>
              <a:t>and B cells.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Cyclophosphamide</a:t>
            </a:r>
            <a:r>
              <a:rPr lang="en-US" dirty="0" smtClean="0"/>
              <a:t> is a potent immunosuppressive</a:t>
            </a:r>
          </a:p>
          <a:p>
            <a:pPr>
              <a:buNone/>
            </a:pPr>
            <a:r>
              <a:rPr lang="en-US" dirty="0" err="1" smtClean="0"/>
              <a:t>medication,but</a:t>
            </a:r>
            <a:r>
              <a:rPr lang="en-US" dirty="0" smtClean="0"/>
              <a:t> due to significant potential adverse</a:t>
            </a:r>
          </a:p>
          <a:p>
            <a:pPr>
              <a:buNone/>
            </a:pPr>
            <a:r>
              <a:rPr lang="en-US" dirty="0" smtClean="0"/>
              <a:t>effects, it is not typically used in MG.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Cyclophosphamide</a:t>
            </a:r>
            <a:r>
              <a:rPr lang="en-US" dirty="0" smtClean="0"/>
              <a:t> may be of benefit in MG patients</a:t>
            </a:r>
          </a:p>
          <a:p>
            <a:pPr>
              <a:buNone/>
            </a:pPr>
            <a:r>
              <a:rPr lang="en-US" dirty="0" smtClean="0"/>
              <a:t>refractory to other treatments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63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best approach to treating refractory MG patients is</a:t>
            </a:r>
          </a:p>
          <a:p>
            <a:pPr>
              <a:buNone/>
            </a:pPr>
            <a:r>
              <a:rPr lang="en-US" dirty="0" smtClean="0"/>
              <a:t>uncertain.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Further studies are needed to compare chronic</a:t>
            </a:r>
          </a:p>
          <a:p>
            <a:pPr>
              <a:buNone/>
            </a:pPr>
            <a:r>
              <a:rPr lang="en-US" dirty="0" smtClean="0"/>
              <a:t>conventional immunosuppressive medications, repeated</a:t>
            </a:r>
          </a:p>
          <a:p>
            <a:pPr>
              <a:buNone/>
            </a:pPr>
            <a:r>
              <a:rPr lang="en-US" dirty="0" smtClean="0"/>
              <a:t>pulse-dose </a:t>
            </a:r>
            <a:r>
              <a:rPr lang="en-US" dirty="0" err="1" smtClean="0"/>
              <a:t>cyclophosphamide</a:t>
            </a:r>
            <a:r>
              <a:rPr lang="en-US" dirty="0" smtClean="0"/>
              <a:t>, and one-time high-dose</a:t>
            </a:r>
          </a:p>
          <a:p>
            <a:pPr>
              <a:buNone/>
            </a:pPr>
            <a:r>
              <a:rPr lang="en-US" dirty="0" err="1" smtClean="0"/>
              <a:t>cyclophosphamide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long-term benefits and risks of these therapies need</a:t>
            </a:r>
          </a:p>
          <a:p>
            <a:pPr>
              <a:buNone/>
            </a:pPr>
            <a:r>
              <a:rPr lang="en-US" dirty="0" smtClean="0"/>
              <a:t>to be determined.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a  review of 1000 MG patients who received</a:t>
            </a:r>
          </a:p>
          <a:p>
            <a:pPr>
              <a:buNone/>
            </a:pPr>
            <a:r>
              <a:rPr lang="en-US" dirty="0" err="1" smtClean="0"/>
              <a:t>Immunosuppressants</a:t>
            </a:r>
            <a:r>
              <a:rPr lang="en-US" dirty="0" smtClean="0"/>
              <a:t> for at least 1 year. All forms of</a:t>
            </a:r>
          </a:p>
          <a:p>
            <a:pPr>
              <a:buNone/>
            </a:pPr>
            <a:r>
              <a:rPr lang="en-US" dirty="0" smtClean="0"/>
              <a:t>MG benefited from </a:t>
            </a:r>
            <a:r>
              <a:rPr lang="en-US" dirty="0" err="1" smtClean="0"/>
              <a:t>Immunosuppression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rate of remission or minimal manifestations</a:t>
            </a:r>
          </a:p>
          <a:p>
            <a:pPr>
              <a:buNone/>
            </a:pPr>
            <a:r>
              <a:rPr lang="en-US" dirty="0" smtClean="0"/>
              <a:t>ranged from 85% in OMG to 47% in </a:t>
            </a:r>
            <a:r>
              <a:rPr lang="en-US" dirty="0" err="1" smtClean="0"/>
              <a:t>thymoma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associated disease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51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Prednisone was used in the great majority of these</a:t>
            </a:r>
          </a:p>
          <a:p>
            <a:pPr>
              <a:buNone/>
            </a:pPr>
            <a:r>
              <a:rPr lang="en-US" dirty="0" smtClean="0"/>
              <a:t>patients, and AZA was the first-choice </a:t>
            </a:r>
            <a:r>
              <a:rPr lang="en-US" dirty="0" err="1" smtClean="0"/>
              <a:t>nonsteroidal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Immunosuppressant.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MMF and CYA were used as second-choice agents.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Treatment was ultimately discontinued in nearly 20% of</a:t>
            </a:r>
          </a:p>
          <a:p>
            <a:pPr>
              <a:buNone/>
            </a:pPr>
            <a:r>
              <a:rPr lang="en-US" dirty="0" smtClean="0"/>
              <a:t>anti-</a:t>
            </a:r>
            <a:r>
              <a:rPr lang="en-US" dirty="0" err="1" smtClean="0"/>
              <a:t>AChR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-positive MG patients, but in only 7% of</a:t>
            </a:r>
          </a:p>
          <a:p>
            <a:pPr>
              <a:buNone/>
            </a:pPr>
            <a:r>
              <a:rPr lang="en-US" dirty="0" err="1" smtClean="0"/>
              <a:t>thymoma</a:t>
            </a:r>
            <a:r>
              <a:rPr lang="en-US" dirty="0" smtClean="0"/>
              <a:t> cases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FFFF00"/>
                </a:solidFill>
              </a:rPr>
              <a:t>ANTICHOLINESTERASE DRUGS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72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   </a:t>
            </a:r>
          </a:p>
          <a:p>
            <a:pPr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       Use the minimal maintenance dose of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                    immunosuppressant 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   medications required to keep the MG in control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Rituximab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Rituximab</a:t>
            </a:r>
            <a:r>
              <a:rPr lang="en-US" dirty="0" smtClean="0"/>
              <a:t> is a genetically engineered anti-CD20</a:t>
            </a:r>
          </a:p>
          <a:p>
            <a:pPr>
              <a:buNone/>
            </a:pPr>
            <a:r>
              <a:rPr lang="en-US" dirty="0" smtClean="0"/>
              <a:t>Monoclonal antibody that binds with high affinity to cells</a:t>
            </a:r>
          </a:p>
          <a:p>
            <a:pPr>
              <a:buNone/>
            </a:pPr>
            <a:r>
              <a:rPr lang="en-US" dirty="0" smtClean="0"/>
              <a:t>expressing CD20 and induces B-lymphocytes depletion.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Originally used as a therapy for B cell malignancies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Rituximab</a:t>
            </a:r>
            <a:r>
              <a:rPr lang="en-US" dirty="0" smtClean="0"/>
              <a:t> has recently been considered a therapeutic</a:t>
            </a:r>
          </a:p>
          <a:p>
            <a:pPr>
              <a:buNone/>
            </a:pPr>
            <a:r>
              <a:rPr lang="en-US" dirty="0" smtClean="0"/>
              <a:t>option for autoimmune diseases where B cells are</a:t>
            </a:r>
          </a:p>
          <a:p>
            <a:pPr>
              <a:buNone/>
            </a:pPr>
            <a:r>
              <a:rPr lang="en-US" dirty="0" smtClean="0"/>
              <a:t>thought to play a prominent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229600" cy="29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124200"/>
            <a:ext cx="9067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40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2438400"/>
            <a:ext cx="9096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229600" cy="23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2438400"/>
            <a:ext cx="86106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700" dirty="0" smtClean="0">
                <a:solidFill>
                  <a:srgbClr val="FFFF00"/>
                </a:solidFill>
              </a:rPr>
              <a:t>                         </a:t>
            </a:r>
            <a:r>
              <a:rPr lang="en-US" sz="3700" dirty="0" err="1" smtClean="0">
                <a:solidFill>
                  <a:srgbClr val="FFFF00"/>
                </a:solidFill>
              </a:rPr>
              <a:t>Plasmapheresis</a:t>
            </a:r>
            <a:endParaRPr lang="en-US" sz="37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Plasmapheresis</a:t>
            </a:r>
            <a:r>
              <a:rPr lang="en-US" dirty="0" smtClean="0"/>
              <a:t>, a procedure that removes</a:t>
            </a:r>
          </a:p>
          <a:p>
            <a:pPr>
              <a:buNone/>
            </a:pPr>
            <a:r>
              <a:rPr lang="en-US" dirty="0" err="1" smtClean="0"/>
              <a:t>AchR</a:t>
            </a:r>
            <a:r>
              <a:rPr lang="en-US" dirty="0" smtClean="0"/>
              <a:t> antibodies from the circulation, is an effective</a:t>
            </a:r>
          </a:p>
          <a:p>
            <a:pPr>
              <a:buNone/>
            </a:pPr>
            <a:r>
              <a:rPr lang="en-US" dirty="0" smtClean="0"/>
              <a:t>treatment for MG.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Controlled trial of </a:t>
            </a:r>
            <a:r>
              <a:rPr lang="en-US" dirty="0" err="1" smtClean="0"/>
              <a:t>plasmapheresis</a:t>
            </a:r>
            <a:r>
              <a:rPr lang="en-US" dirty="0" smtClean="0"/>
              <a:t> in MG has never</a:t>
            </a:r>
          </a:p>
          <a:p>
            <a:pPr>
              <a:buNone/>
            </a:pPr>
            <a:r>
              <a:rPr lang="en-US" dirty="0" smtClean="0"/>
              <a:t>been performed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Improvement following </a:t>
            </a:r>
            <a:r>
              <a:rPr lang="en-US" dirty="0" err="1" smtClean="0"/>
              <a:t>plasmapheresis</a:t>
            </a:r>
            <a:r>
              <a:rPr lang="en-US" dirty="0" smtClean="0"/>
              <a:t> occurs within a</a:t>
            </a:r>
          </a:p>
          <a:p>
            <a:pPr>
              <a:buNone/>
            </a:pPr>
            <a:r>
              <a:rPr lang="en-US" dirty="0" smtClean="0"/>
              <a:t>Few days, much faster than for other </a:t>
            </a:r>
            <a:r>
              <a:rPr lang="en-US" dirty="0" err="1" smtClean="0"/>
              <a:t>immunomodulating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therapies.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Plasmapheresis</a:t>
            </a:r>
            <a:r>
              <a:rPr lang="en-US" dirty="0" smtClean="0"/>
              <a:t> is an established therapy for patients in</a:t>
            </a:r>
          </a:p>
          <a:p>
            <a:pPr>
              <a:buNone/>
            </a:pPr>
            <a:r>
              <a:rPr lang="en-US" dirty="0" err="1" smtClean="0"/>
              <a:t>myasthenic</a:t>
            </a:r>
            <a:r>
              <a:rPr lang="en-US" dirty="0" smtClean="0"/>
              <a:t> crisis.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also often used to improve strength (if necessary) in</a:t>
            </a:r>
          </a:p>
          <a:p>
            <a:pPr>
              <a:buNone/>
            </a:pPr>
            <a:r>
              <a:rPr lang="en-US" dirty="0" smtClean="0"/>
              <a:t>Patients  prior to undergoing </a:t>
            </a:r>
            <a:r>
              <a:rPr lang="en-US" dirty="0" err="1" smtClean="0"/>
              <a:t>thymectomy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Acetylcholinesterase</a:t>
            </a:r>
            <a:r>
              <a:rPr lang="en-US" sz="2800" dirty="0" smtClean="0"/>
              <a:t> inhibitors are typically the first line</a:t>
            </a:r>
          </a:p>
          <a:p>
            <a:pPr>
              <a:buNone/>
            </a:pPr>
            <a:r>
              <a:rPr lang="en-US" sz="2800" dirty="0" smtClean="0"/>
              <a:t>treatment of MG.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These medications boost the amount of acetylcholine</a:t>
            </a:r>
          </a:p>
          <a:p>
            <a:pPr>
              <a:buNone/>
            </a:pPr>
            <a:r>
              <a:rPr lang="en-US" sz="2800" dirty="0" smtClean="0"/>
              <a:t>available for neuromuscular transmission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course of </a:t>
            </a:r>
            <a:r>
              <a:rPr lang="en-US" dirty="0" err="1" smtClean="0"/>
              <a:t>plasmapheresis</a:t>
            </a:r>
            <a:r>
              <a:rPr lang="en-US" dirty="0" smtClean="0"/>
              <a:t> usually consists of four to</a:t>
            </a:r>
          </a:p>
          <a:p>
            <a:pPr>
              <a:buNone/>
            </a:pPr>
            <a:r>
              <a:rPr lang="en-US" dirty="0" smtClean="0"/>
              <a:t>six exchanges, removing 3 to 5 L of plasma each</a:t>
            </a:r>
          </a:p>
          <a:p>
            <a:pPr>
              <a:buNone/>
            </a:pPr>
            <a:r>
              <a:rPr lang="en-US" dirty="0" smtClean="0"/>
              <a:t>Treatment.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effects of a course of </a:t>
            </a:r>
            <a:r>
              <a:rPr lang="en-US" dirty="0" err="1" smtClean="0"/>
              <a:t>plasmapheresis</a:t>
            </a:r>
            <a:r>
              <a:rPr lang="en-US" dirty="0" smtClean="0"/>
              <a:t> last only</a:t>
            </a:r>
          </a:p>
          <a:p>
            <a:pPr>
              <a:buNone/>
            </a:pPr>
            <a:r>
              <a:rPr lang="en-US" dirty="0" smtClean="0"/>
              <a:t>several weeks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                           IV </a:t>
            </a:r>
            <a:r>
              <a:rPr lang="en-US" sz="4000" dirty="0" err="1" smtClean="0">
                <a:solidFill>
                  <a:srgbClr val="FFFF00"/>
                </a:solidFill>
              </a:rPr>
              <a:t>Ig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Improvement in MG occurs in 50% to 100% of MG</a:t>
            </a:r>
          </a:p>
          <a:p>
            <a:pPr>
              <a:buNone/>
            </a:pPr>
            <a:r>
              <a:rPr lang="en-US" dirty="0" smtClean="0"/>
              <a:t>patients after infusion of high-dose IVIG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 g/kg given over 2 to 5 days.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Improvement usually begins within 1 week and lasts</a:t>
            </a:r>
          </a:p>
          <a:p>
            <a:pPr>
              <a:buNone/>
            </a:pPr>
            <a:r>
              <a:rPr lang="en-US" dirty="0" smtClean="0"/>
              <a:t>for several weeks or months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Class I evidence supports the use of IVIG to treat</a:t>
            </a:r>
          </a:p>
          <a:p>
            <a:pPr>
              <a:buNone/>
            </a:pPr>
            <a:r>
              <a:rPr lang="en-US" dirty="0" smtClean="0"/>
              <a:t>patients with refractory exacerbations of 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RCTs comparing </a:t>
            </a:r>
            <a:r>
              <a:rPr lang="en-US" dirty="0" err="1" smtClean="0"/>
              <a:t>IVIg</a:t>
            </a:r>
            <a:r>
              <a:rPr lang="en-US" dirty="0" smtClean="0"/>
              <a:t> to </a:t>
            </a:r>
            <a:r>
              <a:rPr lang="en-US" dirty="0" err="1" smtClean="0"/>
              <a:t>plasmapheresis</a:t>
            </a:r>
            <a:r>
              <a:rPr lang="en-US" dirty="0" smtClean="0"/>
              <a:t> in 87 MG</a:t>
            </a:r>
          </a:p>
          <a:p>
            <a:pPr>
              <a:buNone/>
            </a:pPr>
            <a:r>
              <a:rPr lang="en-US" dirty="0" smtClean="0"/>
              <a:t>patients with exacerbations found the two therapies</a:t>
            </a:r>
          </a:p>
          <a:p>
            <a:pPr>
              <a:buNone/>
            </a:pPr>
            <a:r>
              <a:rPr lang="en-US" dirty="0" smtClean="0"/>
              <a:t>to be equally effective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IVIg</a:t>
            </a:r>
            <a:r>
              <a:rPr lang="en-US" dirty="0" smtClean="0"/>
              <a:t> had fewer side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retrospective series found </a:t>
            </a:r>
            <a:r>
              <a:rPr lang="en-US" dirty="0" err="1" smtClean="0"/>
              <a:t>plasmapheresis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to be superior to </a:t>
            </a:r>
            <a:r>
              <a:rPr lang="en-US" dirty="0" err="1" smtClean="0"/>
              <a:t>IVIg</a:t>
            </a:r>
            <a:r>
              <a:rPr lang="en-US" dirty="0" smtClean="0"/>
              <a:t> in patients in </a:t>
            </a:r>
            <a:r>
              <a:rPr lang="en-US" dirty="0" err="1" smtClean="0"/>
              <a:t>myasthenic</a:t>
            </a:r>
            <a:r>
              <a:rPr lang="en-US" dirty="0" smtClean="0"/>
              <a:t> crisis.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err="1" smtClean="0"/>
              <a:t>Myasthenic</a:t>
            </a:r>
            <a:r>
              <a:rPr lang="en-US" sz="2000" dirty="0" smtClean="0"/>
              <a:t> crisis: response to </a:t>
            </a:r>
            <a:r>
              <a:rPr lang="en-US" sz="2000" dirty="0" err="1" smtClean="0"/>
              <a:t>plasmapheresis</a:t>
            </a:r>
            <a:r>
              <a:rPr lang="en-US" sz="2000" dirty="0" smtClean="0"/>
              <a:t> following failure of intravenous gamma</a:t>
            </a:r>
          </a:p>
          <a:p>
            <a:pPr>
              <a:buNone/>
            </a:pPr>
            <a:r>
              <a:rPr lang="en-US" sz="2000" dirty="0" smtClean="0"/>
              <a:t>globulin.        Arch </a:t>
            </a:r>
            <a:r>
              <a:rPr lang="en-US" sz="2000" dirty="0" err="1" smtClean="0"/>
              <a:t>Neurol</a:t>
            </a:r>
            <a:r>
              <a:rPr lang="en-US" sz="2000" dirty="0" smtClean="0"/>
              <a:t> 1993;50:837–840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229600" cy="160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33650"/>
            <a:ext cx="6781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486400"/>
            <a:ext cx="4356389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657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Most adverse effects are related to the rate of</a:t>
            </a:r>
          </a:p>
          <a:p>
            <a:pPr>
              <a:buNone/>
            </a:pPr>
            <a:r>
              <a:rPr lang="en-US" dirty="0" smtClean="0"/>
              <a:t>Infusion and include headache, light-headedness, and</a:t>
            </a:r>
          </a:p>
          <a:p>
            <a:pPr>
              <a:buNone/>
            </a:pPr>
            <a:r>
              <a:rPr lang="en-US" dirty="0" smtClean="0"/>
              <a:t>chills.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Although uncommon, significant thrombotic events,</a:t>
            </a:r>
          </a:p>
          <a:p>
            <a:pPr>
              <a:buNone/>
            </a:pPr>
            <a:r>
              <a:rPr lang="en-US" dirty="0" smtClean="0"/>
              <a:t>including myocardial infarction and stroke, may occur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               </a:t>
            </a:r>
            <a:r>
              <a:rPr lang="en-US" sz="4800" dirty="0" err="1" smtClean="0">
                <a:solidFill>
                  <a:srgbClr val="FFFF00"/>
                </a:solidFill>
              </a:rPr>
              <a:t>Thymectomy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1939, Blalock and colleagues reported the</a:t>
            </a:r>
          </a:p>
          <a:p>
            <a:pPr>
              <a:buNone/>
            </a:pPr>
            <a:r>
              <a:rPr lang="en-US" dirty="0" smtClean="0"/>
              <a:t>Remission of generalized MG in a 21-year-old woman</a:t>
            </a:r>
          </a:p>
          <a:p>
            <a:pPr>
              <a:buNone/>
            </a:pPr>
            <a:r>
              <a:rPr lang="en-US" dirty="0" smtClean="0"/>
              <a:t>Following the removal of a </a:t>
            </a:r>
            <a:r>
              <a:rPr lang="en-US" dirty="0" err="1" smtClean="0"/>
              <a:t>thymoma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Since then, </a:t>
            </a:r>
            <a:r>
              <a:rPr lang="en-US" dirty="0" err="1" smtClean="0"/>
              <a:t>thymectomy</a:t>
            </a:r>
            <a:r>
              <a:rPr lang="en-US" dirty="0" smtClean="0"/>
              <a:t>, with or without the</a:t>
            </a:r>
          </a:p>
          <a:p>
            <a:pPr>
              <a:buNone/>
            </a:pPr>
            <a:r>
              <a:rPr lang="en-US" dirty="0" smtClean="0"/>
              <a:t>presence of </a:t>
            </a:r>
            <a:r>
              <a:rPr lang="en-US" dirty="0" err="1" smtClean="0"/>
              <a:t>thymoma</a:t>
            </a:r>
            <a:r>
              <a:rPr lang="en-US" dirty="0" smtClean="0"/>
              <a:t>, has gained widespread</a:t>
            </a:r>
          </a:p>
          <a:p>
            <a:pPr>
              <a:buNone/>
            </a:pPr>
            <a:r>
              <a:rPr lang="en-US" dirty="0" smtClean="0"/>
              <a:t>acceptance as a form of treatment for MG.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72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Pyridostigmine</a:t>
            </a:r>
            <a:r>
              <a:rPr lang="en-US" dirty="0" smtClean="0"/>
              <a:t> bromide and </a:t>
            </a:r>
            <a:r>
              <a:rPr lang="en-US" dirty="0" err="1" smtClean="0"/>
              <a:t>neostigmine</a:t>
            </a:r>
            <a:r>
              <a:rPr lang="en-US" dirty="0" smtClean="0"/>
              <a:t> bromide</a:t>
            </a:r>
          </a:p>
          <a:p>
            <a:pPr>
              <a:buNone/>
            </a:pPr>
            <a:r>
              <a:rPr lang="en-US" dirty="0" smtClean="0"/>
              <a:t>are the most commonly used </a:t>
            </a:r>
            <a:r>
              <a:rPr lang="en-US" dirty="0" err="1" smtClean="0"/>
              <a:t>ChEIs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Pyridostigmine</a:t>
            </a:r>
            <a:r>
              <a:rPr lang="en-US" dirty="0" smtClean="0"/>
              <a:t> is generally preferred because it has</a:t>
            </a:r>
          </a:p>
          <a:p>
            <a:pPr>
              <a:buNone/>
            </a:pPr>
            <a:r>
              <a:rPr lang="en-US" dirty="0" smtClean="0"/>
              <a:t>a lower frequency of gastrointestinal side effects and</a:t>
            </a:r>
          </a:p>
          <a:p>
            <a:pPr>
              <a:buNone/>
            </a:pPr>
            <a:r>
              <a:rPr lang="en-US" dirty="0" smtClean="0"/>
              <a:t>longer duration of action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525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Patients who underwent </a:t>
            </a:r>
            <a:r>
              <a:rPr lang="en-US" dirty="0" err="1" smtClean="0"/>
              <a:t>thymectomy</a:t>
            </a:r>
            <a:r>
              <a:rPr lang="en-US" dirty="0" smtClean="0"/>
              <a:t> were more</a:t>
            </a:r>
          </a:p>
          <a:p>
            <a:pPr>
              <a:buNone/>
            </a:pPr>
            <a:r>
              <a:rPr lang="en-US" dirty="0" smtClean="0"/>
              <a:t>likely to achieve medication-free remission, become</a:t>
            </a:r>
          </a:p>
          <a:p>
            <a:pPr>
              <a:buNone/>
            </a:pPr>
            <a:r>
              <a:rPr lang="en-US" dirty="0" smtClean="0"/>
              <a:t>Asymptomatic and show clinical Improvement</a:t>
            </a:r>
          </a:p>
          <a:p>
            <a:pPr>
              <a:buNone/>
            </a:pPr>
            <a:r>
              <a:rPr lang="en-US" dirty="0" smtClean="0"/>
              <a:t>compared with patients who did </a:t>
            </a:r>
            <a:r>
              <a:rPr lang="en-US" dirty="0" err="1" smtClean="0"/>
              <a:t>nothave</a:t>
            </a:r>
            <a:r>
              <a:rPr lang="en-US" dirty="0" smtClean="0"/>
              <a:t> </a:t>
            </a:r>
            <a:r>
              <a:rPr lang="en-US" dirty="0" err="1" smtClean="0"/>
              <a:t>thymectomy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(median relative rates: 2.1, 1.6, and 1.7,</a:t>
            </a:r>
          </a:p>
          <a:p>
            <a:pPr>
              <a:buNone/>
            </a:pPr>
            <a:r>
              <a:rPr lang="en-US" dirty="0" smtClean="0"/>
              <a:t>respectively)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229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14601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229600" cy="135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Among the patients undergoing </a:t>
            </a:r>
            <a:r>
              <a:rPr lang="en-US" dirty="0" err="1" smtClean="0"/>
              <a:t>thymectomy</a:t>
            </a:r>
            <a:r>
              <a:rPr lang="en-US" dirty="0" smtClean="0"/>
              <a:t>, the</a:t>
            </a:r>
          </a:p>
          <a:p>
            <a:pPr>
              <a:buNone/>
            </a:pPr>
            <a:r>
              <a:rPr lang="en-US" dirty="0" smtClean="0"/>
              <a:t>median rate of remission, asymptomatic state, or</a:t>
            </a:r>
          </a:p>
          <a:p>
            <a:pPr>
              <a:buNone/>
            </a:pPr>
            <a:r>
              <a:rPr lang="en-US" dirty="0" smtClean="0"/>
              <a:t>improvement were only 25, 39, and 70%, respectively.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majority of patients having this surgery will not</a:t>
            </a:r>
          </a:p>
          <a:p>
            <a:pPr>
              <a:buNone/>
            </a:pPr>
            <a:r>
              <a:rPr lang="en-US" dirty="0" smtClean="0"/>
              <a:t>experience remission or become completely</a:t>
            </a:r>
          </a:p>
          <a:p>
            <a:pPr>
              <a:buNone/>
            </a:pPr>
            <a:r>
              <a:rPr lang="en-US" dirty="0" smtClean="0"/>
              <a:t>asymptomatic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Even in the most favorable reports, the response</a:t>
            </a:r>
          </a:p>
          <a:p>
            <a:pPr>
              <a:buNone/>
            </a:pPr>
            <a:r>
              <a:rPr lang="en-US" dirty="0" smtClean="0"/>
              <a:t>to </a:t>
            </a:r>
            <a:r>
              <a:rPr lang="en-US" dirty="0" err="1" smtClean="0"/>
              <a:t>thymectomy</a:t>
            </a:r>
            <a:r>
              <a:rPr lang="en-US" dirty="0" smtClean="0"/>
              <a:t> was not immediate.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Among patients who obtained remission, only 25%</a:t>
            </a:r>
          </a:p>
          <a:p>
            <a:pPr>
              <a:buNone/>
            </a:pPr>
            <a:r>
              <a:rPr lang="en-US" dirty="0" smtClean="0"/>
              <a:t>achieved remission in the first year, 40% the</a:t>
            </a:r>
          </a:p>
          <a:p>
            <a:pPr>
              <a:buNone/>
            </a:pPr>
            <a:r>
              <a:rPr lang="en-US" dirty="0" smtClean="0"/>
              <a:t>second year, and 55% in the third year.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296400" cy="6477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Thymectomies</a:t>
            </a:r>
            <a:r>
              <a:rPr lang="en-US" dirty="0" smtClean="0"/>
              <a:t> can be done in children but  probably</a:t>
            </a:r>
          </a:p>
          <a:p>
            <a:pPr>
              <a:buNone/>
            </a:pPr>
            <a:r>
              <a:rPr lang="en-US" dirty="0" smtClean="0"/>
              <a:t>should be avoided during the first few years of life.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Whether or not ocular MG patients should have</a:t>
            </a:r>
          </a:p>
          <a:p>
            <a:pPr>
              <a:buNone/>
            </a:pPr>
            <a:r>
              <a:rPr lang="en-US" dirty="0" err="1" smtClean="0"/>
              <a:t>thymectomies</a:t>
            </a:r>
            <a:r>
              <a:rPr lang="en-US" dirty="0" smtClean="0"/>
              <a:t> is controversial.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Generally  </a:t>
            </a:r>
            <a:r>
              <a:rPr lang="en-US" dirty="0" err="1" smtClean="0"/>
              <a:t>thymectomy</a:t>
            </a:r>
            <a:r>
              <a:rPr lang="en-US" dirty="0" smtClean="0"/>
              <a:t> is not advised for these</a:t>
            </a:r>
          </a:p>
          <a:p>
            <a:pPr>
              <a:buNone/>
            </a:pPr>
            <a:r>
              <a:rPr lang="en-US" dirty="0" err="1" smtClean="0"/>
              <a:t>patients,but</a:t>
            </a:r>
            <a:r>
              <a:rPr lang="en-US" dirty="0" smtClean="0"/>
              <a:t> they also improve after </a:t>
            </a:r>
            <a:r>
              <a:rPr lang="en-US" dirty="0" err="1" smtClean="0"/>
              <a:t>thymectomy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Thymectomy</a:t>
            </a:r>
            <a:r>
              <a:rPr lang="en-US" dirty="0" smtClean="0"/>
              <a:t> is probably less effective in the elderly</a:t>
            </a:r>
          </a:p>
          <a:p>
            <a:pPr>
              <a:buNone/>
            </a:pPr>
            <a:r>
              <a:rPr lang="en-US" dirty="0" smtClean="0"/>
              <a:t>due to atrophy of the thymus.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Age limit for </a:t>
            </a:r>
            <a:r>
              <a:rPr lang="en-US" dirty="0" err="1" smtClean="0"/>
              <a:t>thymectomy</a:t>
            </a:r>
            <a:r>
              <a:rPr lang="en-US" dirty="0" smtClean="0"/>
              <a:t> has not been established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presence of a </a:t>
            </a:r>
            <a:r>
              <a:rPr lang="en-US" dirty="0" err="1" smtClean="0"/>
              <a:t>thymoma</a:t>
            </a:r>
            <a:r>
              <a:rPr lang="en-US" dirty="0" smtClean="0"/>
              <a:t> is an absolute indication for</a:t>
            </a:r>
          </a:p>
          <a:p>
            <a:pPr>
              <a:buNone/>
            </a:pPr>
            <a:r>
              <a:rPr lang="en-US" dirty="0" err="1" smtClean="0"/>
              <a:t>thymectomy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newly diagnosed MG patients should have a CT scan or</a:t>
            </a:r>
          </a:p>
          <a:p>
            <a:pPr>
              <a:buNone/>
            </a:pPr>
            <a:r>
              <a:rPr lang="en-US" dirty="0" smtClean="0"/>
              <a:t>MRI of the chest to look for a </a:t>
            </a:r>
            <a:r>
              <a:rPr lang="en-US" dirty="0" err="1" smtClean="0"/>
              <a:t>thymoma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Chest X-rays are not sensitive enough to exclude</a:t>
            </a:r>
          </a:p>
          <a:p>
            <a:pPr>
              <a:buNone/>
            </a:pPr>
            <a:r>
              <a:rPr lang="en-US" dirty="0" err="1" smtClean="0"/>
              <a:t>thymoma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6886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105400"/>
            <a:ext cx="685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6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05000"/>
            <a:ext cx="8001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419600"/>
            <a:ext cx="7924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initial oral dose in adults is 30 to 60 mg every 4 to 8 hours.</a:t>
            </a:r>
          </a:p>
          <a:p>
            <a:pPr>
              <a:buNone/>
            </a:pPr>
            <a:r>
              <a:rPr lang="en-US" dirty="0" smtClean="0"/>
              <a:t>The equivalent dose of </a:t>
            </a:r>
            <a:r>
              <a:rPr lang="en-US" dirty="0" err="1" smtClean="0"/>
              <a:t>neostigmine</a:t>
            </a:r>
            <a:r>
              <a:rPr lang="en-US" dirty="0" smtClean="0"/>
              <a:t> is 7.5 to 15 mg.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infants and children, the initial oral dose of </a:t>
            </a:r>
            <a:r>
              <a:rPr lang="en-US" dirty="0" err="1" smtClean="0"/>
              <a:t>pyridostigmine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is 1 mg/kg, and of  </a:t>
            </a:r>
            <a:r>
              <a:rPr lang="en-US" dirty="0" err="1" smtClean="0"/>
              <a:t>neostigmine</a:t>
            </a:r>
            <a:r>
              <a:rPr lang="en-US" dirty="0" smtClean="0"/>
              <a:t> is 0.3 mg/kg </a:t>
            </a:r>
            <a:r>
              <a:rPr lang="en-US" b="1" dirty="0" smtClean="0"/>
              <a:t>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err="1" smtClean="0"/>
              <a:t>Pyridostigmine</a:t>
            </a:r>
            <a:r>
              <a:rPr lang="en-US" dirty="0" smtClean="0"/>
              <a:t> is available as syrup (60 mg/5 </a:t>
            </a:r>
            <a:r>
              <a:rPr lang="en-US" dirty="0" err="1" smtClean="0"/>
              <a:t>mL</a:t>
            </a:r>
            <a:r>
              <a:rPr lang="en-US" dirty="0" smtClean="0"/>
              <a:t>) </a:t>
            </a:r>
          </a:p>
          <a:p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effects of </a:t>
            </a:r>
            <a:r>
              <a:rPr lang="en-US" dirty="0" err="1" smtClean="0"/>
              <a:t>pyridostigmine</a:t>
            </a:r>
            <a:r>
              <a:rPr lang="en-US" dirty="0" smtClean="0"/>
              <a:t> may be noticed 15 to 30 minutes</a:t>
            </a:r>
          </a:p>
          <a:p>
            <a:pPr>
              <a:buNone/>
            </a:pPr>
            <a:r>
              <a:rPr lang="en-US" dirty="0" smtClean="0"/>
              <a:t>after taking a dose. Beneficial effects last for   4 hours.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consider repeat </a:t>
            </a:r>
            <a:r>
              <a:rPr lang="en-US" dirty="0" err="1" smtClean="0"/>
              <a:t>thymectomy</a:t>
            </a:r>
            <a:r>
              <a:rPr lang="en-US" dirty="0" smtClean="0"/>
              <a:t> when relapse follows</a:t>
            </a:r>
          </a:p>
          <a:p>
            <a:pPr>
              <a:buNone/>
            </a:pPr>
            <a:r>
              <a:rPr lang="en-US" dirty="0" smtClean="0"/>
              <a:t>a good response to the initial surgery or if there is</a:t>
            </a:r>
          </a:p>
          <a:p>
            <a:pPr>
              <a:buNone/>
            </a:pPr>
            <a:r>
              <a:rPr lang="en-US" dirty="0" smtClean="0"/>
              <a:t>concern that </a:t>
            </a:r>
            <a:r>
              <a:rPr lang="en-US" dirty="0" err="1" smtClean="0"/>
              <a:t>thymic</a:t>
            </a:r>
            <a:r>
              <a:rPr lang="en-US" dirty="0" smtClean="0"/>
              <a:t> tissue removal had been</a:t>
            </a:r>
          </a:p>
          <a:p>
            <a:pPr>
              <a:buNone/>
            </a:pPr>
            <a:r>
              <a:rPr lang="en-US" dirty="0" smtClean="0"/>
              <a:t>incomplete.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MRI with appropriate cardiac gating may be useful in</a:t>
            </a:r>
          </a:p>
          <a:p>
            <a:pPr>
              <a:buNone/>
            </a:pPr>
            <a:r>
              <a:rPr lang="en-US" dirty="0" smtClean="0"/>
              <a:t>identifying residual thymus tissue.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authors believe that the clinical suspicion</a:t>
            </a:r>
          </a:p>
          <a:p>
            <a:pPr>
              <a:buNone/>
            </a:pPr>
            <a:r>
              <a:rPr lang="en-US" dirty="0" smtClean="0"/>
              <a:t>should  be the basis upon which repeat surgery is</a:t>
            </a:r>
          </a:p>
          <a:p>
            <a:pPr>
              <a:buNone/>
            </a:pPr>
            <a:r>
              <a:rPr lang="en-US" dirty="0" smtClean="0"/>
              <a:t>considered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        </a:t>
            </a:r>
            <a:r>
              <a:rPr lang="en-US" b="1" dirty="0" err="1" smtClean="0">
                <a:solidFill>
                  <a:srgbClr val="FFFF00"/>
                </a:solidFill>
              </a:rPr>
              <a:t>Myasthenic</a:t>
            </a:r>
            <a:r>
              <a:rPr lang="en-US" b="1" dirty="0" smtClean="0">
                <a:solidFill>
                  <a:srgbClr val="FFFF00"/>
                </a:solidFill>
              </a:rPr>
              <a:t> Crisis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Myasthenic</a:t>
            </a:r>
            <a:r>
              <a:rPr lang="en-US" dirty="0" smtClean="0"/>
              <a:t> crisis is respiratory failure from</a:t>
            </a:r>
          </a:p>
          <a:p>
            <a:pPr>
              <a:buNone/>
            </a:pPr>
            <a:r>
              <a:rPr lang="en-US" dirty="0" err="1" smtClean="0"/>
              <a:t>myasthenic</a:t>
            </a:r>
            <a:r>
              <a:rPr lang="en-US" dirty="0" smtClean="0"/>
              <a:t> weakness.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 identifiable precipitating event such as infection,</a:t>
            </a:r>
          </a:p>
          <a:p>
            <a:pPr>
              <a:buNone/>
            </a:pPr>
            <a:r>
              <a:rPr lang="en-US" dirty="0" smtClean="0"/>
              <a:t>aspiration, surgery  or medication change precedes</a:t>
            </a:r>
          </a:p>
          <a:p>
            <a:pPr>
              <a:buNone/>
            </a:pPr>
            <a:r>
              <a:rPr lang="en-US" dirty="0" smtClean="0"/>
              <a:t>most episodes of crisis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525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 MG patients with progressive respiratory symptoms,</a:t>
            </a:r>
          </a:p>
          <a:p>
            <a:pPr>
              <a:buNone/>
            </a:pPr>
            <a:r>
              <a:rPr lang="en-US" dirty="0" smtClean="0"/>
              <a:t>approach is to admit the patient to an ICU and observe</a:t>
            </a:r>
          </a:p>
          <a:p>
            <a:pPr>
              <a:buNone/>
            </a:pPr>
            <a:r>
              <a:rPr lang="en-US" dirty="0" smtClean="0"/>
              <a:t>closely.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Respiratory assistance is needed if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NIF is less than −20 cm H2O 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Tidal volume is less than  5 </a:t>
            </a:r>
            <a:r>
              <a:rPr lang="en-US" dirty="0" err="1" smtClean="0"/>
              <a:t>mL</a:t>
            </a:r>
            <a:r>
              <a:rPr lang="en-US" dirty="0" smtClean="0"/>
              <a:t>/ kg body weight     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When the forced vital capacity is less than 15 </a:t>
            </a:r>
            <a:r>
              <a:rPr lang="en-US" dirty="0" err="1" smtClean="0"/>
              <a:t>mL</a:t>
            </a:r>
            <a:r>
              <a:rPr lang="en-US" dirty="0" smtClean="0"/>
              <a:t>/kg </a:t>
            </a:r>
          </a:p>
          <a:p>
            <a:pPr>
              <a:buNone/>
            </a:pPr>
            <a:r>
              <a:rPr lang="en-US" dirty="0" smtClean="0"/>
              <a:t>    body 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Noninvasive mechanical ventilation using </a:t>
            </a:r>
            <a:r>
              <a:rPr lang="en-US" dirty="0" err="1" smtClean="0"/>
              <a:t>bilevel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positive-pressure ventilation (</a:t>
            </a:r>
            <a:r>
              <a:rPr lang="en-US" dirty="0" err="1" smtClean="0"/>
              <a:t>BiPAP</a:t>
            </a:r>
            <a:r>
              <a:rPr lang="en-US" dirty="0" smtClean="0"/>
              <a:t>) may avoid the</a:t>
            </a:r>
          </a:p>
          <a:p>
            <a:pPr>
              <a:buNone/>
            </a:pPr>
            <a:r>
              <a:rPr lang="en-US" dirty="0" smtClean="0"/>
              <a:t>need for intubation in patients in crisis without</a:t>
            </a:r>
          </a:p>
          <a:p>
            <a:pPr>
              <a:buNone/>
            </a:pPr>
            <a:r>
              <a:rPr lang="en-US" dirty="0" err="1" smtClean="0"/>
              <a:t>hypercapnia</a:t>
            </a:r>
            <a:r>
              <a:rPr lang="en-US" dirty="0" smtClean="0"/>
              <a:t> 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patients with Pco2 greater than 50 mm Hg, tracheal</a:t>
            </a:r>
          </a:p>
          <a:p>
            <a:pPr>
              <a:buNone/>
            </a:pPr>
            <a:r>
              <a:rPr lang="en-US" dirty="0" smtClean="0"/>
              <a:t>intubation should be done.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Many case series report short-term benefit from PLEX</a:t>
            </a:r>
          </a:p>
          <a:p>
            <a:pPr>
              <a:buNone/>
            </a:pPr>
            <a:r>
              <a:rPr lang="en-US" dirty="0" smtClean="0"/>
              <a:t>and IVIG in </a:t>
            </a:r>
            <a:r>
              <a:rPr lang="en-US" dirty="0" err="1" smtClean="0"/>
              <a:t>myasthenic</a:t>
            </a:r>
            <a:r>
              <a:rPr lang="en-US" dirty="0" smtClean="0"/>
              <a:t> crisis.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Retrospective studies suggest that both are equally</a:t>
            </a:r>
          </a:p>
          <a:p>
            <a:pPr>
              <a:buNone/>
            </a:pPr>
            <a:r>
              <a:rPr lang="en-US" dirty="0" smtClean="0"/>
              <a:t>effective in disease stabilization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b="1" dirty="0" smtClean="0">
                <a:solidFill>
                  <a:srgbClr val="FFFF00"/>
                </a:solidFill>
              </a:rPr>
              <a:t>Ocular Myasthenia Gravis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Treatment of OMG requires an accurate assessment </a:t>
            </a:r>
          </a:p>
          <a:p>
            <a:pPr>
              <a:buNone/>
            </a:pPr>
            <a:r>
              <a:rPr lang="en-US" dirty="0" smtClean="0"/>
              <a:t>of the patient’s functional impairment and its effects</a:t>
            </a:r>
          </a:p>
          <a:p>
            <a:pPr>
              <a:buNone/>
            </a:pPr>
            <a:r>
              <a:rPr lang="en-US" dirty="0" smtClean="0"/>
              <a:t>on daily life.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ChEIs</a:t>
            </a:r>
            <a:r>
              <a:rPr lang="en-US" dirty="0" smtClean="0"/>
              <a:t> control symptoms adequately in some</a:t>
            </a:r>
          </a:p>
          <a:p>
            <a:pPr>
              <a:buNone/>
            </a:pPr>
            <a:r>
              <a:rPr lang="en-US" dirty="0" smtClean="0"/>
              <a:t>patients, but the benefit is often partial and not long</a:t>
            </a:r>
          </a:p>
          <a:p>
            <a:pPr>
              <a:buNone/>
            </a:pPr>
            <a:r>
              <a:rPr lang="en-US" dirty="0" smtClean="0"/>
              <a:t>lived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Prednisone is often quite effective.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decision to initiate steroid therapy will depend</a:t>
            </a:r>
          </a:p>
          <a:p>
            <a:pPr>
              <a:buNone/>
            </a:pPr>
            <a:r>
              <a:rPr lang="en-US" dirty="0" smtClean="0"/>
              <a:t>upon the risk/benefit assessment.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purely cosmetic reasons versus those in whom</a:t>
            </a:r>
          </a:p>
          <a:p>
            <a:pPr>
              <a:buNone/>
            </a:pPr>
            <a:r>
              <a:rPr lang="en-US" dirty="0" err="1" smtClean="0"/>
              <a:t>diplopia</a:t>
            </a:r>
            <a:r>
              <a:rPr lang="en-US" dirty="0" smtClean="0"/>
              <a:t> has a profound bearing on their livelihood</a:t>
            </a:r>
          </a:p>
          <a:p>
            <a:pPr>
              <a:buNone/>
            </a:pPr>
            <a:r>
              <a:rPr lang="en-US" dirty="0" smtClean="0"/>
              <a:t>(pilots, surgeons, etc.).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4488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OMG, use a maintenance dosage of corticosteroids</a:t>
            </a:r>
          </a:p>
          <a:p>
            <a:pPr>
              <a:buNone/>
            </a:pPr>
            <a:r>
              <a:rPr lang="en-US" dirty="0" smtClean="0"/>
              <a:t>that does not significantly suppress the immune</a:t>
            </a:r>
          </a:p>
          <a:p>
            <a:pPr>
              <a:buNone/>
            </a:pPr>
            <a:r>
              <a:rPr lang="en-US" dirty="0" smtClean="0"/>
              <a:t>system and causes few major systemic adverse effects.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Consider  a steroid-sparing agent only when absolutely</a:t>
            </a:r>
          </a:p>
          <a:p>
            <a:pPr>
              <a:buNone/>
            </a:pPr>
            <a:r>
              <a:rPr lang="en-US" dirty="0" smtClean="0"/>
              <a:t>indicated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OMG is not an indication for </a:t>
            </a:r>
            <a:r>
              <a:rPr lang="en-US" dirty="0" err="1" smtClean="0"/>
              <a:t>thymectomy</a:t>
            </a:r>
            <a:r>
              <a:rPr lang="en-US" dirty="0" smtClean="0"/>
              <a:t>, but this may</a:t>
            </a:r>
          </a:p>
          <a:p>
            <a:pPr>
              <a:buNone/>
            </a:pPr>
            <a:r>
              <a:rPr lang="en-US" dirty="0" smtClean="0"/>
              <a:t>be effective in some patients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6248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Many patients can be well controlled on 60 mg three to</a:t>
            </a:r>
          </a:p>
          <a:p>
            <a:pPr>
              <a:buNone/>
            </a:pPr>
            <a:r>
              <a:rPr lang="en-US" sz="2800" dirty="0" smtClean="0"/>
              <a:t>four times a day.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Pyridostigmine</a:t>
            </a:r>
            <a:r>
              <a:rPr lang="en-US" sz="2800" dirty="0" smtClean="0"/>
              <a:t> can be safely dosed at 120 mg four times a</a:t>
            </a:r>
          </a:p>
          <a:p>
            <a:pPr>
              <a:buNone/>
            </a:pPr>
            <a:r>
              <a:rPr lang="en-US" sz="2800" dirty="0" smtClean="0"/>
              <a:t>day.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If at a dose of  90 mg four times a day a patient has</a:t>
            </a:r>
          </a:p>
          <a:p>
            <a:pPr>
              <a:buNone/>
            </a:pPr>
            <a:r>
              <a:rPr lang="en-US" sz="2800" dirty="0" smtClean="0"/>
              <a:t>significant weakness, then the MG is not under good</a:t>
            </a:r>
          </a:p>
          <a:p>
            <a:pPr>
              <a:buNone/>
            </a:pPr>
            <a:r>
              <a:rPr lang="en-US" sz="2800" dirty="0" smtClean="0"/>
              <a:t>control and an </a:t>
            </a:r>
            <a:r>
              <a:rPr lang="en-US" sz="2800" dirty="0" err="1" smtClean="0"/>
              <a:t>immunomodulating</a:t>
            </a:r>
            <a:r>
              <a:rPr lang="en-US" sz="2800" dirty="0" smtClean="0"/>
              <a:t> treatment should be</a:t>
            </a:r>
          </a:p>
          <a:p>
            <a:pPr>
              <a:buNone/>
            </a:pPr>
            <a:r>
              <a:rPr lang="en-US" sz="2800" dirty="0" smtClean="0"/>
              <a:t>added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3600" dirty="0" smtClean="0">
                <a:solidFill>
                  <a:srgbClr val="FFFF00"/>
                </a:solidFill>
              </a:rPr>
              <a:t>Management of Juvenile Myasthenia Gravis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onset of immune-mediated MG before age 18 is</a:t>
            </a:r>
          </a:p>
          <a:p>
            <a:pPr>
              <a:buNone/>
            </a:pPr>
            <a:r>
              <a:rPr lang="en-US" dirty="0" smtClean="0"/>
              <a:t>referred to as juvenile myasthenia gravis (JMG)</a:t>
            </a:r>
            <a:r>
              <a:rPr lang="en-US" i="1" dirty="0" smtClean="0"/>
              <a:t>.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20% of JMG and almost 50% of those with onset</a:t>
            </a:r>
          </a:p>
          <a:p>
            <a:pPr>
              <a:buNone/>
            </a:pPr>
            <a:r>
              <a:rPr lang="en-US" dirty="0" smtClean="0"/>
              <a:t>before puberty are </a:t>
            </a:r>
            <a:r>
              <a:rPr lang="en-US" dirty="0" err="1" smtClean="0"/>
              <a:t>seronegative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patients who remain symptomatic despite optimal</a:t>
            </a:r>
          </a:p>
          <a:p>
            <a:pPr>
              <a:buNone/>
            </a:pPr>
            <a:r>
              <a:rPr lang="en-US" dirty="0" smtClean="0"/>
              <a:t>dosing of </a:t>
            </a:r>
            <a:r>
              <a:rPr lang="en-US" dirty="0" err="1" smtClean="0"/>
              <a:t>ChEIs</a:t>
            </a:r>
            <a:r>
              <a:rPr lang="en-US" dirty="0" smtClean="0"/>
              <a:t>, prednisone is efficacious and cost</a:t>
            </a:r>
          </a:p>
          <a:p>
            <a:pPr>
              <a:buNone/>
            </a:pPr>
            <a:r>
              <a:rPr lang="en-US" dirty="0" smtClean="0"/>
              <a:t>effective.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Chronic side effects potentially have a long-term impact</a:t>
            </a:r>
          </a:p>
          <a:p>
            <a:pPr>
              <a:buNone/>
            </a:pPr>
            <a:r>
              <a:rPr lang="en-US" dirty="0" smtClean="0"/>
              <a:t>in children (growth stunting, weight gain, mood</a:t>
            </a:r>
          </a:p>
          <a:p>
            <a:pPr>
              <a:buNone/>
            </a:pPr>
            <a:r>
              <a:rPr lang="en-US" dirty="0" smtClean="0"/>
              <a:t>alteration, hyperglycemia, hypertension).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suggested starting dose is 0.5 mg/kg/day, with a</a:t>
            </a:r>
          </a:p>
          <a:p>
            <a:pPr>
              <a:buNone/>
            </a:pPr>
            <a:r>
              <a:rPr lang="en-US" dirty="0" smtClean="0"/>
              <a:t>Maximum starting dose in older children of 30 mg/day.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steroid-sparing immunosuppressive drugs in</a:t>
            </a:r>
          </a:p>
          <a:p>
            <a:pPr>
              <a:buNone/>
            </a:pPr>
            <a:r>
              <a:rPr lang="en-US" dirty="0" smtClean="0"/>
              <a:t>more severe or refractory cases, as in adult MG.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PLEX and IVIG are effective short-term therapies in</a:t>
            </a:r>
          </a:p>
          <a:p>
            <a:pPr>
              <a:buNone/>
            </a:pPr>
            <a:r>
              <a:rPr lang="en-US" dirty="0" smtClean="0"/>
              <a:t>JMG.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477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maximum oral dose of </a:t>
            </a:r>
            <a:r>
              <a:rPr lang="en-US" dirty="0" err="1" smtClean="0"/>
              <a:t>pyridostigmine</a:t>
            </a:r>
            <a:r>
              <a:rPr lang="en-US" dirty="0" smtClean="0"/>
              <a:t> for children</a:t>
            </a:r>
          </a:p>
          <a:p>
            <a:pPr>
              <a:buNone/>
            </a:pPr>
            <a:r>
              <a:rPr lang="en-US" dirty="0" smtClean="0"/>
              <a:t>Is 7  mg/kg/day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indications for </a:t>
            </a:r>
            <a:r>
              <a:rPr lang="en-US" dirty="0" err="1" smtClean="0"/>
              <a:t>thymectomy</a:t>
            </a:r>
            <a:r>
              <a:rPr lang="en-US" dirty="0" smtClean="0"/>
              <a:t> are less clear for</a:t>
            </a:r>
          </a:p>
          <a:p>
            <a:pPr>
              <a:buNone/>
            </a:pPr>
            <a:r>
              <a:rPr lang="en-US" dirty="0" err="1" smtClean="0"/>
              <a:t>prepubertal</a:t>
            </a:r>
            <a:r>
              <a:rPr lang="en-US" dirty="0" smtClean="0"/>
              <a:t> children.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There are concerns that </a:t>
            </a:r>
            <a:r>
              <a:rPr lang="en-US" dirty="0" err="1" smtClean="0"/>
              <a:t>thymectomy</a:t>
            </a:r>
            <a:r>
              <a:rPr lang="en-US" dirty="0" smtClean="0"/>
              <a:t> performed at a</a:t>
            </a:r>
          </a:p>
          <a:p>
            <a:pPr>
              <a:buNone/>
            </a:pPr>
            <a:r>
              <a:rPr lang="en-US" dirty="0" smtClean="0"/>
              <a:t>young age may lead to premature </a:t>
            </a:r>
            <a:r>
              <a:rPr lang="en-US" dirty="0" err="1" smtClean="0"/>
              <a:t>immunosenescence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Longer-term studies (with 14-17 years of follow-up) have</a:t>
            </a:r>
          </a:p>
          <a:p>
            <a:pPr>
              <a:buNone/>
            </a:pPr>
            <a:r>
              <a:rPr lang="en-US" dirty="0" smtClean="0"/>
              <a:t>not reported any deleterious effects.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Very long-term   studies are not available.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300" dirty="0" smtClean="0"/>
              <a:t>Compared with older children and adolescents, </a:t>
            </a:r>
            <a:r>
              <a:rPr lang="en-US" sz="3300" dirty="0" err="1" smtClean="0"/>
              <a:t>prepubertal</a:t>
            </a: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children demonstrate a higher rate of spontaneous</a:t>
            </a:r>
          </a:p>
          <a:p>
            <a:pPr>
              <a:buNone/>
            </a:pPr>
            <a:r>
              <a:rPr lang="en-US" sz="3300" dirty="0" smtClean="0"/>
              <a:t>remission.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After compiling the data from a number of studies, it was </a:t>
            </a:r>
          </a:p>
          <a:p>
            <a:pPr>
              <a:buNone/>
            </a:pPr>
            <a:r>
              <a:rPr lang="en-US" sz="3300" dirty="0" smtClean="0"/>
              <a:t>observed that 35% of </a:t>
            </a:r>
            <a:r>
              <a:rPr lang="en-US" sz="3300" dirty="0" err="1" smtClean="0"/>
              <a:t>prepubertal</a:t>
            </a:r>
            <a:r>
              <a:rPr lang="en-US" sz="3300" dirty="0" smtClean="0"/>
              <a:t> children will achieve</a:t>
            </a:r>
          </a:p>
          <a:p>
            <a:pPr>
              <a:buNone/>
            </a:pPr>
            <a:r>
              <a:rPr lang="en-US" sz="3300" dirty="0" smtClean="0"/>
              <a:t>remission without undergoing </a:t>
            </a:r>
            <a:r>
              <a:rPr lang="en-US" sz="3300" dirty="0" err="1" smtClean="0"/>
              <a:t>thymectomy</a:t>
            </a:r>
            <a:r>
              <a:rPr lang="en-US" sz="3300" dirty="0" smtClean="0"/>
              <a:t>.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The remission rate after </a:t>
            </a:r>
            <a:r>
              <a:rPr lang="en-US" sz="3300" dirty="0" err="1" smtClean="0"/>
              <a:t>thymectomy</a:t>
            </a:r>
            <a:r>
              <a:rPr lang="en-US" sz="3300" dirty="0" smtClean="0"/>
              <a:t> in </a:t>
            </a:r>
            <a:r>
              <a:rPr lang="en-US" sz="3300" dirty="0" err="1" smtClean="0"/>
              <a:t>prepubertal</a:t>
            </a:r>
            <a:r>
              <a:rPr lang="en-US" sz="3300" dirty="0" smtClean="0"/>
              <a:t> children</a:t>
            </a:r>
          </a:p>
          <a:p>
            <a:pPr>
              <a:buNone/>
            </a:pPr>
            <a:r>
              <a:rPr lang="en-US" sz="3300" dirty="0" smtClean="0"/>
              <a:t>was 27%.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548730"/>
            <a:ext cx="9144000" cy="339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"/>
            <a:ext cx="60579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role of </a:t>
            </a:r>
            <a:r>
              <a:rPr lang="en-US" sz="2800" dirty="0" err="1" smtClean="0"/>
              <a:t>thymectomy</a:t>
            </a:r>
            <a:r>
              <a:rPr lang="en-US" sz="2800" dirty="0" smtClean="0"/>
              <a:t> in </a:t>
            </a:r>
            <a:r>
              <a:rPr lang="en-US" sz="2800" dirty="0" err="1" smtClean="0"/>
              <a:t>prepubertal</a:t>
            </a:r>
            <a:r>
              <a:rPr lang="en-US" sz="2800" dirty="0" smtClean="0"/>
              <a:t> children remains</a:t>
            </a:r>
          </a:p>
          <a:p>
            <a:pPr>
              <a:buNone/>
            </a:pPr>
            <a:r>
              <a:rPr lang="en-US" sz="2800" dirty="0" smtClean="0"/>
              <a:t>poorly defined.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Nonetheless, </a:t>
            </a:r>
            <a:r>
              <a:rPr lang="en-US" sz="2800" dirty="0" err="1" smtClean="0"/>
              <a:t>thymectomy</a:t>
            </a:r>
            <a:r>
              <a:rPr lang="en-US" sz="2800" dirty="0" smtClean="0"/>
              <a:t> constitutes an important option in</a:t>
            </a:r>
          </a:p>
          <a:p>
            <a:pPr>
              <a:buNone/>
            </a:pPr>
            <a:r>
              <a:rPr lang="en-US" sz="2800" dirty="0" smtClean="0"/>
              <a:t>this group if medical treatment proves unsatisfactory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No reported adverse effects on the immune system by</a:t>
            </a:r>
          </a:p>
          <a:p>
            <a:pPr>
              <a:buNone/>
            </a:pPr>
            <a:r>
              <a:rPr lang="en-US" sz="2800" dirty="0" smtClean="0"/>
              <a:t>removing the thymus at an early age exist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FFFF00"/>
                </a:solidFill>
              </a:rPr>
              <a:t>ANTI-</a:t>
            </a:r>
            <a:r>
              <a:rPr lang="en-US" b="1" dirty="0" err="1" smtClean="0">
                <a:solidFill>
                  <a:srgbClr val="FFFF00"/>
                </a:solidFill>
              </a:rPr>
              <a:t>MuSK</a:t>
            </a:r>
            <a:r>
              <a:rPr lang="en-US" b="1" dirty="0" smtClean="0">
                <a:solidFill>
                  <a:srgbClr val="FFFF00"/>
                </a:solidFill>
              </a:rPr>
              <a:t> ANTIBODY MYASTHENIA GRAVIS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4486</Words>
  <Application>Microsoft Office PowerPoint</Application>
  <PresentationFormat>On-screen Show (4:3)</PresentationFormat>
  <Paragraphs>938</Paragraphs>
  <Slides>145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46" baseType="lpstr">
      <vt:lpstr>Office Theme</vt:lpstr>
      <vt:lpstr>Management of Myasthenia Gravis</vt:lpstr>
      <vt:lpstr>Schema of presentation </vt:lpstr>
      <vt:lpstr> Introduction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Corticosteroids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Azathioprine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Cyclosporine</vt:lpstr>
      <vt:lpstr>Slide 38</vt:lpstr>
      <vt:lpstr>Slide 39</vt:lpstr>
      <vt:lpstr>Mycophenolate Mofetil</vt:lpstr>
      <vt:lpstr>Slide 41</vt:lpstr>
      <vt:lpstr>Slide 42</vt:lpstr>
      <vt:lpstr>Slide 43</vt:lpstr>
      <vt:lpstr>Slide 44</vt:lpstr>
      <vt:lpstr>Cyclophosphamide</vt:lpstr>
      <vt:lpstr>Slide 46</vt:lpstr>
      <vt:lpstr>Slide 47</vt:lpstr>
      <vt:lpstr>Slide 48</vt:lpstr>
      <vt:lpstr>Slide 49</vt:lpstr>
      <vt:lpstr>Slide 50</vt:lpstr>
      <vt:lpstr>Rituximab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Thymectomy</vt:lpstr>
      <vt:lpstr>Slide 102</vt:lpstr>
      <vt:lpstr>Slide 103</vt:lpstr>
      <vt:lpstr>Slide 104</vt:lpstr>
      <vt:lpstr>Immunosuppressive and immunomodulating treatment</vt:lpstr>
      <vt:lpstr>Slide 106</vt:lpstr>
      <vt:lpstr>Slide 107</vt:lpstr>
      <vt:lpstr>Slide 108</vt:lpstr>
      <vt:lpstr>Slide 109</vt:lpstr>
      <vt:lpstr>Slide 110</vt:lpstr>
      <vt:lpstr>Slide 111</vt:lpstr>
      <vt:lpstr>Refractory MuSK-MG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Intravenous immunoglobulins 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Bibliography  </vt:lpstr>
      <vt:lpstr>1</vt:lpstr>
      <vt:lpstr>2</vt:lpstr>
      <vt:lpstr>3</vt:lpstr>
      <vt:lpstr>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administrator1</cp:lastModifiedBy>
  <cp:revision>154</cp:revision>
  <dcterms:created xsi:type="dcterms:W3CDTF">2006-08-16T00:00:00Z</dcterms:created>
  <dcterms:modified xsi:type="dcterms:W3CDTF">2020-08-16T14:27:55Z</dcterms:modified>
</cp:coreProperties>
</file>