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257" r:id="rId3"/>
    <p:sldId id="258" r:id="rId4"/>
    <p:sldId id="259" r:id="rId5"/>
    <p:sldId id="260" r:id="rId6"/>
    <p:sldId id="362" r:id="rId7"/>
    <p:sldId id="361" r:id="rId8"/>
    <p:sldId id="363" r:id="rId9"/>
    <p:sldId id="261" r:id="rId10"/>
    <p:sldId id="351" r:id="rId11"/>
    <p:sldId id="365" r:id="rId12"/>
    <p:sldId id="366" r:id="rId13"/>
    <p:sldId id="369" r:id="rId14"/>
    <p:sldId id="352" r:id="rId15"/>
    <p:sldId id="353" r:id="rId16"/>
    <p:sldId id="262" r:id="rId17"/>
    <p:sldId id="265" r:id="rId18"/>
    <p:sldId id="281" r:id="rId19"/>
    <p:sldId id="271" r:id="rId20"/>
    <p:sldId id="266" r:id="rId21"/>
    <p:sldId id="267" r:id="rId22"/>
    <p:sldId id="275" r:id="rId23"/>
    <p:sldId id="276" r:id="rId24"/>
    <p:sldId id="374" r:id="rId25"/>
    <p:sldId id="372" r:id="rId26"/>
    <p:sldId id="373" r:id="rId27"/>
    <p:sldId id="277" r:id="rId28"/>
    <p:sldId id="367" r:id="rId29"/>
    <p:sldId id="278" r:id="rId30"/>
    <p:sldId id="279" r:id="rId31"/>
    <p:sldId id="282" r:id="rId32"/>
    <p:sldId id="268" r:id="rId33"/>
    <p:sldId id="283" r:id="rId34"/>
    <p:sldId id="288" r:id="rId35"/>
    <p:sldId id="284" r:id="rId36"/>
    <p:sldId id="285" r:id="rId37"/>
    <p:sldId id="289" r:id="rId38"/>
    <p:sldId id="290" r:id="rId39"/>
    <p:sldId id="286" r:id="rId40"/>
    <p:sldId id="291" r:id="rId41"/>
    <p:sldId id="292" r:id="rId42"/>
    <p:sldId id="375" r:id="rId43"/>
    <p:sldId id="376" r:id="rId44"/>
    <p:sldId id="294" r:id="rId45"/>
    <p:sldId id="295" r:id="rId46"/>
    <p:sldId id="296" r:id="rId47"/>
    <p:sldId id="297" r:id="rId48"/>
    <p:sldId id="308" r:id="rId49"/>
    <p:sldId id="298" r:id="rId50"/>
    <p:sldId id="310" r:id="rId51"/>
    <p:sldId id="354" r:id="rId52"/>
    <p:sldId id="364" r:id="rId53"/>
    <p:sldId id="311" r:id="rId54"/>
    <p:sldId id="312" r:id="rId55"/>
    <p:sldId id="355" r:id="rId56"/>
    <p:sldId id="358" r:id="rId57"/>
    <p:sldId id="356" r:id="rId58"/>
    <p:sldId id="357" r:id="rId59"/>
    <p:sldId id="360" r:id="rId60"/>
    <p:sldId id="378" r:id="rId61"/>
    <p:sldId id="370" r:id="rId62"/>
    <p:sldId id="371" r:id="rId63"/>
    <p:sldId id="299" r:id="rId64"/>
    <p:sldId id="313" r:id="rId65"/>
    <p:sldId id="300" r:id="rId66"/>
    <p:sldId id="380" r:id="rId67"/>
    <p:sldId id="314" r:id="rId68"/>
    <p:sldId id="302" r:id="rId69"/>
    <p:sldId id="315" r:id="rId70"/>
    <p:sldId id="316" r:id="rId71"/>
    <p:sldId id="320" r:id="rId72"/>
    <p:sldId id="317" r:id="rId73"/>
    <p:sldId id="321" r:id="rId74"/>
    <p:sldId id="324" r:id="rId75"/>
    <p:sldId id="322" r:id="rId76"/>
    <p:sldId id="323" r:id="rId77"/>
    <p:sldId id="325" r:id="rId78"/>
    <p:sldId id="379" r:id="rId79"/>
    <p:sldId id="319" r:id="rId80"/>
    <p:sldId id="318" r:id="rId81"/>
    <p:sldId id="326" r:id="rId82"/>
    <p:sldId id="327" r:id="rId83"/>
    <p:sldId id="328" r:id="rId84"/>
    <p:sldId id="264" r:id="rId85"/>
    <p:sldId id="303" r:id="rId86"/>
    <p:sldId id="341" r:id="rId87"/>
    <p:sldId id="342" r:id="rId88"/>
    <p:sldId id="307" r:id="rId89"/>
    <p:sldId id="340" r:id="rId90"/>
    <p:sldId id="306" r:id="rId91"/>
    <p:sldId id="343" r:id="rId92"/>
    <p:sldId id="344" r:id="rId93"/>
    <p:sldId id="269" r:id="rId94"/>
    <p:sldId id="381" r:id="rId95"/>
    <p:sldId id="330" r:id="rId96"/>
    <p:sldId id="331" r:id="rId97"/>
    <p:sldId id="334" r:id="rId98"/>
    <p:sldId id="359" r:id="rId99"/>
    <p:sldId id="270" r:id="rId100"/>
    <p:sldId id="333" r:id="rId101"/>
    <p:sldId id="377" r:id="rId102"/>
    <p:sldId id="339" r:id="rId103"/>
    <p:sldId id="345" r:id="rId104"/>
    <p:sldId id="346" r:id="rId105"/>
    <p:sldId id="347" r:id="rId106"/>
    <p:sldId id="348" r:id="rId107"/>
    <p:sldId id="349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CCFF"/>
    <a:srgbClr val="3399FF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0F805-5556-4BDF-8286-29D22F43B7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3E78B-7B5B-4031-97FD-2DB45F221AC6}">
      <dgm:prSet phldrT="[Text]" phldr="1"/>
      <dgm:spPr/>
      <dgm:t>
        <a:bodyPr/>
        <a:lstStyle/>
        <a:p>
          <a:endParaRPr lang="en-US"/>
        </a:p>
      </dgm:t>
    </dgm:pt>
    <dgm:pt modelId="{D8E05D8F-879D-4267-965C-660964ECB717}" type="parTrans" cxnId="{76DB0538-1DA6-47DA-A133-675DBDDE308E}">
      <dgm:prSet/>
      <dgm:spPr/>
      <dgm:t>
        <a:bodyPr/>
        <a:lstStyle/>
        <a:p>
          <a:endParaRPr lang="en-US"/>
        </a:p>
      </dgm:t>
    </dgm:pt>
    <dgm:pt modelId="{9D11832B-2F9B-4943-895B-47666D6FA37F}" type="sibTrans" cxnId="{76DB0538-1DA6-47DA-A133-675DBDDE308E}">
      <dgm:prSet/>
      <dgm:spPr/>
      <dgm:t>
        <a:bodyPr/>
        <a:lstStyle/>
        <a:p>
          <a:endParaRPr lang="en-US"/>
        </a:p>
      </dgm:t>
    </dgm:pt>
    <dgm:pt modelId="{84824FB8-94ED-49BB-A8DA-50DD94CFDE96}">
      <dgm:prSet phldrT="[Text]"/>
      <dgm:spPr/>
      <dgm:t>
        <a:bodyPr/>
        <a:lstStyle/>
        <a:p>
          <a:r>
            <a:rPr lang="en-US" dirty="0" smtClean="0"/>
            <a:t>Infarct caused by blockage of a large artery by the thrombus</a:t>
          </a:r>
          <a:endParaRPr lang="en-US" dirty="0"/>
        </a:p>
      </dgm:t>
    </dgm:pt>
    <dgm:pt modelId="{4021D349-12B1-46F8-AC4B-C1E00789B98F}" type="parTrans" cxnId="{44D3712F-F98F-4FD4-9B87-5618CFAB425F}">
      <dgm:prSet/>
      <dgm:spPr/>
      <dgm:t>
        <a:bodyPr/>
        <a:lstStyle/>
        <a:p>
          <a:endParaRPr lang="en-US"/>
        </a:p>
      </dgm:t>
    </dgm:pt>
    <dgm:pt modelId="{D71EAD0F-7AF9-4FE0-AF7D-B6983ECC6DF5}" type="sibTrans" cxnId="{44D3712F-F98F-4FD4-9B87-5618CFAB425F}">
      <dgm:prSet/>
      <dgm:spPr/>
      <dgm:t>
        <a:bodyPr/>
        <a:lstStyle/>
        <a:p>
          <a:endParaRPr lang="en-US"/>
        </a:p>
      </dgm:t>
    </dgm:pt>
    <dgm:pt modelId="{AC5B6E72-3070-4A8D-A637-D16D4DF87910}">
      <dgm:prSet phldrT="[Text]" phldr="1"/>
      <dgm:spPr/>
      <dgm:t>
        <a:bodyPr/>
        <a:lstStyle/>
        <a:p>
          <a:endParaRPr lang="en-US"/>
        </a:p>
      </dgm:t>
    </dgm:pt>
    <dgm:pt modelId="{EBDFFDF9-6D60-4A0F-B994-3D827940B637}" type="parTrans" cxnId="{37232968-C546-4C1D-A686-05BBF44BE6BA}">
      <dgm:prSet/>
      <dgm:spPr/>
      <dgm:t>
        <a:bodyPr/>
        <a:lstStyle/>
        <a:p>
          <a:endParaRPr lang="en-US"/>
        </a:p>
      </dgm:t>
    </dgm:pt>
    <dgm:pt modelId="{833DCD4D-A603-4244-BB21-F216F7915F19}" type="sibTrans" cxnId="{37232968-C546-4C1D-A686-05BBF44BE6BA}">
      <dgm:prSet/>
      <dgm:spPr/>
      <dgm:t>
        <a:bodyPr/>
        <a:lstStyle/>
        <a:p>
          <a:endParaRPr lang="en-US"/>
        </a:p>
      </dgm:t>
    </dgm:pt>
    <dgm:pt modelId="{858B92A4-ED8F-4E1A-BF2C-7827575FEAD5}">
      <dgm:prSet phldrT="[Text]"/>
      <dgm:spPr/>
      <dgm:t>
        <a:bodyPr/>
        <a:lstStyle/>
        <a:p>
          <a:r>
            <a:rPr lang="en-US" dirty="0" smtClean="0"/>
            <a:t>Blockage  causes local vascular spasm</a:t>
          </a:r>
          <a:endParaRPr lang="en-US" dirty="0"/>
        </a:p>
      </dgm:t>
    </dgm:pt>
    <dgm:pt modelId="{25951C5A-A86D-4D6C-AD51-2A7904F8D3C0}" type="parTrans" cxnId="{8A92D6EE-E6B5-4B9C-BBE5-9404A1F985AB}">
      <dgm:prSet/>
      <dgm:spPr/>
      <dgm:t>
        <a:bodyPr/>
        <a:lstStyle/>
        <a:p>
          <a:endParaRPr lang="en-US"/>
        </a:p>
      </dgm:t>
    </dgm:pt>
    <dgm:pt modelId="{E4535780-D806-450E-AEE7-BF59AD7C4065}" type="sibTrans" cxnId="{8A92D6EE-E6B5-4B9C-BBE5-9404A1F985AB}">
      <dgm:prSet/>
      <dgm:spPr/>
      <dgm:t>
        <a:bodyPr/>
        <a:lstStyle/>
        <a:p>
          <a:endParaRPr lang="en-US"/>
        </a:p>
      </dgm:t>
    </dgm:pt>
    <dgm:pt modelId="{57E7BFE1-DE64-4710-AEF4-8123F4AB6BAB}">
      <dgm:prSet phldrT="[Text]" phldr="1"/>
      <dgm:spPr/>
      <dgm:t>
        <a:bodyPr/>
        <a:lstStyle/>
        <a:p>
          <a:endParaRPr lang="en-US"/>
        </a:p>
      </dgm:t>
    </dgm:pt>
    <dgm:pt modelId="{AD8AF681-1887-41B8-8F56-074A731E3472}" type="parTrans" cxnId="{A13FDEE2-7A3C-4B47-B68A-FF36C16452DF}">
      <dgm:prSet/>
      <dgm:spPr/>
      <dgm:t>
        <a:bodyPr/>
        <a:lstStyle/>
        <a:p>
          <a:endParaRPr lang="en-US"/>
        </a:p>
      </dgm:t>
    </dgm:pt>
    <dgm:pt modelId="{E6107558-CB80-4338-8F12-194F151CE8A8}" type="sibTrans" cxnId="{A13FDEE2-7A3C-4B47-B68A-FF36C16452DF}">
      <dgm:prSet/>
      <dgm:spPr/>
      <dgm:t>
        <a:bodyPr/>
        <a:lstStyle/>
        <a:p>
          <a:endParaRPr lang="en-US"/>
        </a:p>
      </dgm:t>
    </dgm:pt>
    <dgm:pt modelId="{C91D1076-FF4D-400B-92C4-1DF1E5657D60}">
      <dgm:prSet phldrT="[Text]"/>
      <dgm:spPr/>
      <dgm:t>
        <a:bodyPr/>
        <a:lstStyle/>
        <a:p>
          <a:r>
            <a:rPr lang="en-US" dirty="0" smtClean="0"/>
            <a:t>Release of this local spasm and fragmentation of the thrombus </a:t>
          </a:r>
          <a:endParaRPr lang="en-US" dirty="0"/>
        </a:p>
      </dgm:t>
    </dgm:pt>
    <dgm:pt modelId="{4AD89C5A-2984-4A94-B408-FA5E2510A368}" type="parTrans" cxnId="{3646CA70-D033-438D-8D96-2BBC4E16F8F0}">
      <dgm:prSet/>
      <dgm:spPr/>
      <dgm:t>
        <a:bodyPr/>
        <a:lstStyle/>
        <a:p>
          <a:endParaRPr lang="en-US"/>
        </a:p>
      </dgm:t>
    </dgm:pt>
    <dgm:pt modelId="{93210D9C-F0BB-4550-8E4D-7C0911BBDF85}" type="sibTrans" cxnId="{3646CA70-D033-438D-8D96-2BBC4E16F8F0}">
      <dgm:prSet/>
      <dgm:spPr/>
      <dgm:t>
        <a:bodyPr/>
        <a:lstStyle/>
        <a:p>
          <a:endParaRPr lang="en-US"/>
        </a:p>
      </dgm:t>
    </dgm:pt>
    <dgm:pt modelId="{5894AF93-3C16-4529-A932-DB786DBECC2A}">
      <dgm:prSet/>
      <dgm:spPr/>
      <dgm:t>
        <a:bodyPr/>
        <a:lstStyle/>
        <a:p>
          <a:endParaRPr lang="en-US"/>
        </a:p>
      </dgm:t>
    </dgm:pt>
    <dgm:pt modelId="{DABECD00-F697-46CE-9C8B-995EA925942A}" type="parTrans" cxnId="{FA5E6761-76D0-4805-AA58-2192C570D6B6}">
      <dgm:prSet/>
      <dgm:spPr/>
      <dgm:t>
        <a:bodyPr/>
        <a:lstStyle/>
        <a:p>
          <a:endParaRPr lang="en-US"/>
        </a:p>
      </dgm:t>
    </dgm:pt>
    <dgm:pt modelId="{EE3E680D-A91E-478E-9188-57DC3100539A}" type="sibTrans" cxnId="{FA5E6761-76D0-4805-AA58-2192C570D6B6}">
      <dgm:prSet/>
      <dgm:spPr/>
      <dgm:t>
        <a:bodyPr/>
        <a:lstStyle/>
        <a:p>
          <a:endParaRPr lang="en-US"/>
        </a:p>
      </dgm:t>
    </dgm:pt>
    <dgm:pt modelId="{C8A52A9A-2C88-4E5B-BF91-04AE3EE4A0D2}">
      <dgm:prSet/>
      <dgm:spPr/>
      <dgm:t>
        <a:bodyPr/>
        <a:lstStyle/>
        <a:p>
          <a:r>
            <a:rPr lang="en-US" dirty="0" smtClean="0"/>
            <a:t>Exposes </a:t>
          </a:r>
          <a:r>
            <a:rPr lang="en-US" dirty="0" err="1" smtClean="0"/>
            <a:t>ischaemic</a:t>
          </a:r>
          <a:r>
            <a:rPr lang="en-US" dirty="0" smtClean="0"/>
            <a:t> tissues, damaged vessel walls and capillaries to Reperfusion</a:t>
          </a:r>
          <a:endParaRPr lang="en-US" dirty="0"/>
        </a:p>
      </dgm:t>
    </dgm:pt>
    <dgm:pt modelId="{380C9A95-03AE-43F6-8393-24BF854B37F7}" type="parTrans" cxnId="{B246BF84-C33E-46C9-A76C-18E062C292A3}">
      <dgm:prSet/>
      <dgm:spPr/>
      <dgm:t>
        <a:bodyPr/>
        <a:lstStyle/>
        <a:p>
          <a:endParaRPr lang="en-US"/>
        </a:p>
      </dgm:t>
    </dgm:pt>
    <dgm:pt modelId="{7F88BC13-7D81-473A-9BD8-75CA66080870}" type="sibTrans" cxnId="{B246BF84-C33E-46C9-A76C-18E062C292A3}">
      <dgm:prSet/>
      <dgm:spPr/>
      <dgm:t>
        <a:bodyPr/>
        <a:lstStyle/>
        <a:p>
          <a:endParaRPr lang="en-US"/>
        </a:p>
      </dgm:t>
    </dgm:pt>
    <dgm:pt modelId="{2AEE4589-EE16-4236-B3ED-B8D9879FC4F5}" type="pres">
      <dgm:prSet presAssocID="{4870F805-5556-4BDF-8286-29D22F43B7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EDA7D2-A0E9-4EBB-A95D-56217A3C2534}" type="pres">
      <dgm:prSet presAssocID="{FBB3E78B-7B5B-4031-97FD-2DB45F221AC6}" presName="composite" presStyleCnt="0"/>
      <dgm:spPr/>
    </dgm:pt>
    <dgm:pt modelId="{6E361C8C-741D-40D9-9EA3-C1E822F66FBF}" type="pres">
      <dgm:prSet presAssocID="{FBB3E78B-7B5B-4031-97FD-2DB45F221AC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81AD5-682A-48FA-AAEF-CB61DF5621B2}" type="pres">
      <dgm:prSet presAssocID="{FBB3E78B-7B5B-4031-97FD-2DB45F221AC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3B56-66A7-413B-876A-57DDC5491B18}" type="pres">
      <dgm:prSet presAssocID="{9D11832B-2F9B-4943-895B-47666D6FA37F}" presName="sp" presStyleCnt="0"/>
      <dgm:spPr/>
    </dgm:pt>
    <dgm:pt modelId="{37B58159-D8A6-4BB6-98EC-25F45794CF19}" type="pres">
      <dgm:prSet presAssocID="{AC5B6E72-3070-4A8D-A637-D16D4DF87910}" presName="composite" presStyleCnt="0"/>
      <dgm:spPr/>
    </dgm:pt>
    <dgm:pt modelId="{28243174-56A4-4D42-84DA-E33D319540DC}" type="pres">
      <dgm:prSet presAssocID="{AC5B6E72-3070-4A8D-A637-D16D4DF8791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CF1E1-613C-4EA6-9199-2A13D6727C11}" type="pres">
      <dgm:prSet presAssocID="{AC5B6E72-3070-4A8D-A637-D16D4DF8791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24A7B-B086-4785-98A0-8A5198E875FA}" type="pres">
      <dgm:prSet presAssocID="{833DCD4D-A603-4244-BB21-F216F7915F19}" presName="sp" presStyleCnt="0"/>
      <dgm:spPr/>
    </dgm:pt>
    <dgm:pt modelId="{60CFBB96-FDE3-4F49-BD14-196BF9A2F9F8}" type="pres">
      <dgm:prSet presAssocID="{57E7BFE1-DE64-4710-AEF4-8123F4AB6BAB}" presName="composite" presStyleCnt="0"/>
      <dgm:spPr/>
    </dgm:pt>
    <dgm:pt modelId="{46E099DA-89E2-497D-8515-072820568CF9}" type="pres">
      <dgm:prSet presAssocID="{57E7BFE1-DE64-4710-AEF4-8123F4AB6BA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B07B7-7AA4-42B2-B6D7-919B35B8743B}" type="pres">
      <dgm:prSet presAssocID="{57E7BFE1-DE64-4710-AEF4-8123F4AB6BA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E6441-FFE9-4225-8330-3F5C7D154A13}" type="pres">
      <dgm:prSet presAssocID="{E6107558-CB80-4338-8F12-194F151CE8A8}" presName="sp" presStyleCnt="0"/>
      <dgm:spPr/>
    </dgm:pt>
    <dgm:pt modelId="{20B84F17-16D6-4BD4-B90E-095CDBA0135E}" type="pres">
      <dgm:prSet presAssocID="{5894AF93-3C16-4529-A932-DB786DBECC2A}" presName="composite" presStyleCnt="0"/>
      <dgm:spPr/>
    </dgm:pt>
    <dgm:pt modelId="{C5E3E832-D126-4AAB-9A0F-72CCE86D4613}" type="pres">
      <dgm:prSet presAssocID="{5894AF93-3C16-4529-A932-DB786DBECC2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03594-7845-49A3-8959-63D245C177ED}" type="pres">
      <dgm:prSet presAssocID="{5894AF93-3C16-4529-A932-DB786DBECC2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46BF84-C33E-46C9-A76C-18E062C292A3}" srcId="{5894AF93-3C16-4529-A932-DB786DBECC2A}" destId="{C8A52A9A-2C88-4E5B-BF91-04AE3EE4A0D2}" srcOrd="0" destOrd="0" parTransId="{380C9A95-03AE-43F6-8393-24BF854B37F7}" sibTransId="{7F88BC13-7D81-473A-9BD8-75CA66080870}"/>
    <dgm:cxn modelId="{A13FDEE2-7A3C-4B47-B68A-FF36C16452DF}" srcId="{4870F805-5556-4BDF-8286-29D22F43B7BD}" destId="{57E7BFE1-DE64-4710-AEF4-8123F4AB6BAB}" srcOrd="2" destOrd="0" parTransId="{AD8AF681-1887-41B8-8F56-074A731E3472}" sibTransId="{E6107558-CB80-4338-8F12-194F151CE8A8}"/>
    <dgm:cxn modelId="{F95B3795-199E-4581-BC97-0E2BAEE5DE92}" type="presOf" srcId="{4870F805-5556-4BDF-8286-29D22F43B7BD}" destId="{2AEE4589-EE16-4236-B3ED-B8D9879FC4F5}" srcOrd="0" destOrd="0" presId="urn:microsoft.com/office/officeart/2005/8/layout/chevron2"/>
    <dgm:cxn modelId="{804DB321-CAA5-4E46-A0EB-77B9F7D7D86A}" type="presOf" srcId="{858B92A4-ED8F-4E1A-BF2C-7827575FEAD5}" destId="{122CF1E1-613C-4EA6-9199-2A13D6727C11}" srcOrd="0" destOrd="0" presId="urn:microsoft.com/office/officeart/2005/8/layout/chevron2"/>
    <dgm:cxn modelId="{EDA32062-49FF-47C2-B330-0FABD9089708}" type="presOf" srcId="{FBB3E78B-7B5B-4031-97FD-2DB45F221AC6}" destId="{6E361C8C-741D-40D9-9EA3-C1E822F66FBF}" srcOrd="0" destOrd="0" presId="urn:microsoft.com/office/officeart/2005/8/layout/chevron2"/>
    <dgm:cxn modelId="{BE3D98B0-1905-45E8-91D0-E3C9AEBE09F4}" type="presOf" srcId="{C8A52A9A-2C88-4E5B-BF91-04AE3EE4A0D2}" destId="{6AB03594-7845-49A3-8959-63D245C177ED}" srcOrd="0" destOrd="0" presId="urn:microsoft.com/office/officeart/2005/8/layout/chevron2"/>
    <dgm:cxn modelId="{FA5E6761-76D0-4805-AA58-2192C570D6B6}" srcId="{4870F805-5556-4BDF-8286-29D22F43B7BD}" destId="{5894AF93-3C16-4529-A932-DB786DBECC2A}" srcOrd="3" destOrd="0" parTransId="{DABECD00-F697-46CE-9C8B-995EA925942A}" sibTransId="{EE3E680D-A91E-478E-9188-57DC3100539A}"/>
    <dgm:cxn modelId="{37232968-C546-4C1D-A686-05BBF44BE6BA}" srcId="{4870F805-5556-4BDF-8286-29D22F43B7BD}" destId="{AC5B6E72-3070-4A8D-A637-D16D4DF87910}" srcOrd="1" destOrd="0" parTransId="{EBDFFDF9-6D60-4A0F-B994-3D827940B637}" sibTransId="{833DCD4D-A603-4244-BB21-F216F7915F19}"/>
    <dgm:cxn modelId="{14CBA107-968C-4FBD-8BF8-130731C02F86}" type="presOf" srcId="{57E7BFE1-DE64-4710-AEF4-8123F4AB6BAB}" destId="{46E099DA-89E2-497D-8515-072820568CF9}" srcOrd="0" destOrd="0" presId="urn:microsoft.com/office/officeart/2005/8/layout/chevron2"/>
    <dgm:cxn modelId="{556C1D72-B58F-44D1-93A7-481AF9F1544A}" type="presOf" srcId="{5894AF93-3C16-4529-A932-DB786DBECC2A}" destId="{C5E3E832-D126-4AAB-9A0F-72CCE86D4613}" srcOrd="0" destOrd="0" presId="urn:microsoft.com/office/officeart/2005/8/layout/chevron2"/>
    <dgm:cxn modelId="{76DB0538-1DA6-47DA-A133-675DBDDE308E}" srcId="{4870F805-5556-4BDF-8286-29D22F43B7BD}" destId="{FBB3E78B-7B5B-4031-97FD-2DB45F221AC6}" srcOrd="0" destOrd="0" parTransId="{D8E05D8F-879D-4267-965C-660964ECB717}" sibTransId="{9D11832B-2F9B-4943-895B-47666D6FA37F}"/>
    <dgm:cxn modelId="{3646CA70-D033-438D-8D96-2BBC4E16F8F0}" srcId="{57E7BFE1-DE64-4710-AEF4-8123F4AB6BAB}" destId="{C91D1076-FF4D-400B-92C4-1DF1E5657D60}" srcOrd="0" destOrd="0" parTransId="{4AD89C5A-2984-4A94-B408-FA5E2510A368}" sibTransId="{93210D9C-F0BB-4550-8E4D-7C0911BBDF85}"/>
    <dgm:cxn modelId="{44D3712F-F98F-4FD4-9B87-5618CFAB425F}" srcId="{FBB3E78B-7B5B-4031-97FD-2DB45F221AC6}" destId="{84824FB8-94ED-49BB-A8DA-50DD94CFDE96}" srcOrd="0" destOrd="0" parTransId="{4021D349-12B1-46F8-AC4B-C1E00789B98F}" sibTransId="{D71EAD0F-7AF9-4FE0-AF7D-B6983ECC6DF5}"/>
    <dgm:cxn modelId="{7F22A796-9F56-4D6D-B5CE-E3E0561B81A3}" type="presOf" srcId="{84824FB8-94ED-49BB-A8DA-50DD94CFDE96}" destId="{C0981AD5-682A-48FA-AAEF-CB61DF5621B2}" srcOrd="0" destOrd="0" presId="urn:microsoft.com/office/officeart/2005/8/layout/chevron2"/>
    <dgm:cxn modelId="{0FF1C2A0-F4BF-4C67-A4C8-295038E4670F}" type="presOf" srcId="{C91D1076-FF4D-400B-92C4-1DF1E5657D60}" destId="{04FB07B7-7AA4-42B2-B6D7-919B35B8743B}" srcOrd="0" destOrd="0" presId="urn:microsoft.com/office/officeart/2005/8/layout/chevron2"/>
    <dgm:cxn modelId="{8A92D6EE-E6B5-4B9C-BBE5-9404A1F985AB}" srcId="{AC5B6E72-3070-4A8D-A637-D16D4DF87910}" destId="{858B92A4-ED8F-4E1A-BF2C-7827575FEAD5}" srcOrd="0" destOrd="0" parTransId="{25951C5A-A86D-4D6C-AD51-2A7904F8D3C0}" sibTransId="{E4535780-D806-450E-AEE7-BF59AD7C4065}"/>
    <dgm:cxn modelId="{BC34F69B-39D7-46E0-BB0A-5CC5AAB9476F}" type="presOf" srcId="{AC5B6E72-3070-4A8D-A637-D16D4DF87910}" destId="{28243174-56A4-4D42-84DA-E33D319540DC}" srcOrd="0" destOrd="0" presId="urn:microsoft.com/office/officeart/2005/8/layout/chevron2"/>
    <dgm:cxn modelId="{6E75375A-1D15-4464-9E1A-EF7A57AAE146}" type="presParOf" srcId="{2AEE4589-EE16-4236-B3ED-B8D9879FC4F5}" destId="{1CEDA7D2-A0E9-4EBB-A95D-56217A3C2534}" srcOrd="0" destOrd="0" presId="urn:microsoft.com/office/officeart/2005/8/layout/chevron2"/>
    <dgm:cxn modelId="{6026AEF9-B938-4DC5-B944-0968B94E9AA6}" type="presParOf" srcId="{1CEDA7D2-A0E9-4EBB-A95D-56217A3C2534}" destId="{6E361C8C-741D-40D9-9EA3-C1E822F66FBF}" srcOrd="0" destOrd="0" presId="urn:microsoft.com/office/officeart/2005/8/layout/chevron2"/>
    <dgm:cxn modelId="{8CDA4988-DAA6-4FAB-9E38-B3F8E3FAE1AC}" type="presParOf" srcId="{1CEDA7D2-A0E9-4EBB-A95D-56217A3C2534}" destId="{C0981AD5-682A-48FA-AAEF-CB61DF5621B2}" srcOrd="1" destOrd="0" presId="urn:microsoft.com/office/officeart/2005/8/layout/chevron2"/>
    <dgm:cxn modelId="{AE548EA8-C81C-4603-B7ED-8162EA80C270}" type="presParOf" srcId="{2AEE4589-EE16-4236-B3ED-B8D9879FC4F5}" destId="{10883B56-66A7-413B-876A-57DDC5491B18}" srcOrd="1" destOrd="0" presId="urn:microsoft.com/office/officeart/2005/8/layout/chevron2"/>
    <dgm:cxn modelId="{E8522415-184E-44BF-8557-6989C4AA800F}" type="presParOf" srcId="{2AEE4589-EE16-4236-B3ED-B8D9879FC4F5}" destId="{37B58159-D8A6-4BB6-98EC-25F45794CF19}" srcOrd="2" destOrd="0" presId="urn:microsoft.com/office/officeart/2005/8/layout/chevron2"/>
    <dgm:cxn modelId="{5EAB8F50-8E7F-4888-91F0-75413196532E}" type="presParOf" srcId="{37B58159-D8A6-4BB6-98EC-25F45794CF19}" destId="{28243174-56A4-4D42-84DA-E33D319540DC}" srcOrd="0" destOrd="0" presId="urn:microsoft.com/office/officeart/2005/8/layout/chevron2"/>
    <dgm:cxn modelId="{AAA9ABC3-6AB9-4B98-9C39-2746FAA6FC07}" type="presParOf" srcId="{37B58159-D8A6-4BB6-98EC-25F45794CF19}" destId="{122CF1E1-613C-4EA6-9199-2A13D6727C11}" srcOrd="1" destOrd="0" presId="urn:microsoft.com/office/officeart/2005/8/layout/chevron2"/>
    <dgm:cxn modelId="{59117CB2-3C8B-4A02-A3B8-5FDB8B51368B}" type="presParOf" srcId="{2AEE4589-EE16-4236-B3ED-B8D9879FC4F5}" destId="{1FD24A7B-B086-4785-98A0-8A5198E875FA}" srcOrd="3" destOrd="0" presId="urn:microsoft.com/office/officeart/2005/8/layout/chevron2"/>
    <dgm:cxn modelId="{E78745FB-BD71-40D2-968F-800E23ECA3B4}" type="presParOf" srcId="{2AEE4589-EE16-4236-B3ED-B8D9879FC4F5}" destId="{60CFBB96-FDE3-4F49-BD14-196BF9A2F9F8}" srcOrd="4" destOrd="0" presId="urn:microsoft.com/office/officeart/2005/8/layout/chevron2"/>
    <dgm:cxn modelId="{0A3806D5-5D13-4AF1-AF31-3CF1D832292C}" type="presParOf" srcId="{60CFBB96-FDE3-4F49-BD14-196BF9A2F9F8}" destId="{46E099DA-89E2-497D-8515-072820568CF9}" srcOrd="0" destOrd="0" presId="urn:microsoft.com/office/officeart/2005/8/layout/chevron2"/>
    <dgm:cxn modelId="{4EB5AAB7-AD5D-4EBE-AA7F-8CD02CC2B82E}" type="presParOf" srcId="{60CFBB96-FDE3-4F49-BD14-196BF9A2F9F8}" destId="{04FB07B7-7AA4-42B2-B6D7-919B35B8743B}" srcOrd="1" destOrd="0" presId="urn:microsoft.com/office/officeart/2005/8/layout/chevron2"/>
    <dgm:cxn modelId="{07B4278D-F0D0-4CFA-BE7D-C475F6D35AFF}" type="presParOf" srcId="{2AEE4589-EE16-4236-B3ED-B8D9879FC4F5}" destId="{C1FE6441-FFE9-4225-8330-3F5C7D154A13}" srcOrd="5" destOrd="0" presId="urn:microsoft.com/office/officeart/2005/8/layout/chevron2"/>
    <dgm:cxn modelId="{ED9324A7-1B13-4151-863C-90C984E8611A}" type="presParOf" srcId="{2AEE4589-EE16-4236-B3ED-B8D9879FC4F5}" destId="{20B84F17-16D6-4BD4-B90E-095CDBA0135E}" srcOrd="6" destOrd="0" presId="urn:microsoft.com/office/officeart/2005/8/layout/chevron2"/>
    <dgm:cxn modelId="{DF1A05C9-A66A-4F20-A81B-64DA36C8B307}" type="presParOf" srcId="{20B84F17-16D6-4BD4-B90E-095CDBA0135E}" destId="{C5E3E832-D126-4AAB-9A0F-72CCE86D4613}" srcOrd="0" destOrd="0" presId="urn:microsoft.com/office/officeart/2005/8/layout/chevron2"/>
    <dgm:cxn modelId="{7CE9C2B5-9AB3-4513-9877-56C23AE1D086}" type="presParOf" srcId="{20B84F17-16D6-4BD4-B90E-095CDBA0135E}" destId="{6AB03594-7845-49A3-8959-63D245C177E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61C8C-741D-40D9-9EA3-C1E822F66FBF}">
      <dsp:nvSpPr>
        <dsp:cNvPr id="0" name=""/>
        <dsp:cNvSpPr/>
      </dsp:nvSpPr>
      <dsp:spPr>
        <a:xfrm rot="5400000">
          <a:off x="-179419" y="180138"/>
          <a:ext cx="1196131" cy="837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1" y="419364"/>
        <a:ext cx="837292" cy="358839"/>
      </dsp:txXfrm>
    </dsp:sp>
    <dsp:sp modelId="{C0981AD5-682A-48FA-AAEF-CB61DF5621B2}">
      <dsp:nvSpPr>
        <dsp:cNvPr id="0" name=""/>
        <dsp:cNvSpPr/>
      </dsp:nvSpPr>
      <dsp:spPr>
        <a:xfrm rot="5400000">
          <a:off x="3420803" y="-2582792"/>
          <a:ext cx="777485" cy="5944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Infarct caused by blockage of a large artery by the thrombus</a:t>
          </a:r>
          <a:endParaRPr lang="en-US" sz="2400" kern="1200" dirty="0"/>
        </a:p>
      </dsp:txBody>
      <dsp:txXfrm rot="-5400000">
        <a:off x="837292" y="38673"/>
        <a:ext cx="5906553" cy="701577"/>
      </dsp:txXfrm>
    </dsp:sp>
    <dsp:sp modelId="{28243174-56A4-4D42-84DA-E33D319540DC}">
      <dsp:nvSpPr>
        <dsp:cNvPr id="0" name=""/>
        <dsp:cNvSpPr/>
      </dsp:nvSpPr>
      <dsp:spPr>
        <a:xfrm rot="5400000">
          <a:off x="-179419" y="1228748"/>
          <a:ext cx="1196131" cy="837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1" y="1467974"/>
        <a:ext cx="837292" cy="358839"/>
      </dsp:txXfrm>
    </dsp:sp>
    <dsp:sp modelId="{122CF1E1-613C-4EA6-9199-2A13D6727C11}">
      <dsp:nvSpPr>
        <dsp:cNvPr id="0" name=""/>
        <dsp:cNvSpPr/>
      </dsp:nvSpPr>
      <dsp:spPr>
        <a:xfrm rot="5400000">
          <a:off x="3420803" y="-1534182"/>
          <a:ext cx="777485" cy="5944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Blockage  causes local vascular spasm</a:t>
          </a:r>
          <a:endParaRPr lang="en-US" sz="2400" kern="1200" dirty="0"/>
        </a:p>
      </dsp:txBody>
      <dsp:txXfrm rot="-5400000">
        <a:off x="837292" y="1087283"/>
        <a:ext cx="5906553" cy="701577"/>
      </dsp:txXfrm>
    </dsp:sp>
    <dsp:sp modelId="{46E099DA-89E2-497D-8515-072820568CF9}">
      <dsp:nvSpPr>
        <dsp:cNvPr id="0" name=""/>
        <dsp:cNvSpPr/>
      </dsp:nvSpPr>
      <dsp:spPr>
        <a:xfrm rot="5400000">
          <a:off x="-179419" y="2277359"/>
          <a:ext cx="1196131" cy="837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1" y="2516585"/>
        <a:ext cx="837292" cy="358839"/>
      </dsp:txXfrm>
    </dsp:sp>
    <dsp:sp modelId="{04FB07B7-7AA4-42B2-B6D7-919B35B8743B}">
      <dsp:nvSpPr>
        <dsp:cNvPr id="0" name=""/>
        <dsp:cNvSpPr/>
      </dsp:nvSpPr>
      <dsp:spPr>
        <a:xfrm rot="5400000">
          <a:off x="3420803" y="-485571"/>
          <a:ext cx="777485" cy="5944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Release of this local spasm and fragmentation of the thrombus </a:t>
          </a:r>
          <a:endParaRPr lang="en-US" sz="2400" kern="1200" dirty="0"/>
        </a:p>
      </dsp:txBody>
      <dsp:txXfrm rot="-5400000">
        <a:off x="837292" y="2135894"/>
        <a:ext cx="5906553" cy="701577"/>
      </dsp:txXfrm>
    </dsp:sp>
    <dsp:sp modelId="{C5E3E832-D126-4AAB-9A0F-72CCE86D4613}">
      <dsp:nvSpPr>
        <dsp:cNvPr id="0" name=""/>
        <dsp:cNvSpPr/>
      </dsp:nvSpPr>
      <dsp:spPr>
        <a:xfrm rot="5400000">
          <a:off x="-179419" y="3325969"/>
          <a:ext cx="1196131" cy="837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1" y="3565195"/>
        <a:ext cx="837292" cy="358839"/>
      </dsp:txXfrm>
    </dsp:sp>
    <dsp:sp modelId="{6AB03594-7845-49A3-8959-63D245C177ED}">
      <dsp:nvSpPr>
        <dsp:cNvPr id="0" name=""/>
        <dsp:cNvSpPr/>
      </dsp:nvSpPr>
      <dsp:spPr>
        <a:xfrm rot="5400000">
          <a:off x="3420803" y="563038"/>
          <a:ext cx="777485" cy="5944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Exposes </a:t>
          </a:r>
          <a:r>
            <a:rPr lang="en-US" sz="2400" kern="1200" dirty="0" err="1" smtClean="0"/>
            <a:t>ischaemic</a:t>
          </a:r>
          <a:r>
            <a:rPr lang="en-US" sz="2400" kern="1200" dirty="0" smtClean="0"/>
            <a:t> tissues, damaged vessel walls and capillaries to Reperfusion</a:t>
          </a:r>
          <a:endParaRPr lang="en-US" sz="2400" kern="1200" dirty="0"/>
        </a:p>
      </dsp:txBody>
      <dsp:txXfrm rot="-5400000">
        <a:off x="837292" y="3184503"/>
        <a:ext cx="5906553" cy="701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16243-FBC4-4016-9A3F-D1F1ADEF136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26BB-B28A-4E79-8BF3-FBEB6E79D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817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26BB-B28A-4E79-8BF3-FBEB6E79D866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77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9566-56BF-49BA-B4A9-E66AC1FC1128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471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17A4-6890-46D0-8ABA-3C37DEE05253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1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4771-47FF-4A0A-9142-B1A82166A9DD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004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66CCFF"/>
                </a:solidFill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itchFamily="2" charset="2"/>
              <a:buChar char="Ø"/>
              <a:defRPr sz="2400">
                <a:latin typeface="Lucida Sans" pitchFamily="34" charset="0"/>
              </a:defRPr>
            </a:lvl1pPr>
            <a:lvl2pPr>
              <a:defRPr sz="2400">
                <a:latin typeface="Lucida Sans" pitchFamily="34" charset="0"/>
              </a:defRPr>
            </a:lvl2pPr>
            <a:lvl3pPr>
              <a:defRPr sz="2400">
                <a:latin typeface="Lucida Sans" pitchFamily="34" charset="0"/>
              </a:defRPr>
            </a:lvl3pPr>
            <a:lvl4pPr>
              <a:defRPr sz="2400">
                <a:latin typeface="Lucida Sans" pitchFamily="34" charset="0"/>
              </a:defRPr>
            </a:lvl4pPr>
            <a:lvl5pPr>
              <a:defRPr sz="2400"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F99E-1D94-4A56-B2A5-B8F4653A5495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017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FC0C-7059-4C63-ACAE-B5BF19682C55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390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0630-706E-427C-AF73-F5F1A60377D4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56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F1D-C27B-4F2C-BD5B-13A9DEF85BBE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7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FBE5-AC59-48A6-B06E-F25D55575EB4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31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6F1E-86B7-4CC3-A1A4-5995E0F17ABC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592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4703-689E-4D62-81F7-A233EF751E70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061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2074-37D7-4CA0-9EC5-6604DF13A9E6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930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B65C-03BE-42D8-8E41-16D55FD17EF8}" type="datetime1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5356-FE26-4B07-B63A-2528ABFBA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028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Prevention &amp; Treatment of </a:t>
            </a:r>
            <a:r>
              <a:rPr lang="en-US" dirty="0" err="1" smtClean="0"/>
              <a:t>Cardioembolic</a:t>
            </a:r>
            <a:r>
              <a:rPr lang="en-US" dirty="0" smtClean="0"/>
              <a:t> Stroke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33800"/>
            <a:ext cx="6400800" cy="1752600"/>
          </a:xfrm>
        </p:spPr>
        <p:txBody>
          <a:bodyPr/>
          <a:lstStyle/>
          <a:p>
            <a:r>
              <a:rPr lang="en-US" dirty="0" smtClean="0"/>
              <a:t>Faculty : Dr. Sanjay </a:t>
            </a:r>
            <a:r>
              <a:rPr lang="en-US" dirty="0" err="1" smtClean="0"/>
              <a:t>Prakash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55" r="18760" b="6133"/>
          <a:stretch/>
        </p:blipFill>
        <p:spPr bwMode="auto">
          <a:xfrm>
            <a:off x="45720" y="1082040"/>
            <a:ext cx="201168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72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Involved- Anterior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Emboli often</a:t>
            </a:r>
            <a:r>
              <a:rPr lang="en-US" dirty="0"/>
              <a:t> </a:t>
            </a:r>
            <a:r>
              <a:rPr lang="en-US" dirty="0" smtClean="0"/>
              <a:t>pass </a:t>
            </a:r>
            <a:r>
              <a:rPr lang="en-US" dirty="0"/>
              <a:t>into the </a:t>
            </a:r>
            <a:r>
              <a:rPr lang="en-US" dirty="0">
                <a:solidFill>
                  <a:srgbClr val="FFFF99"/>
                </a:solidFill>
              </a:rPr>
              <a:t>superior and inferior divisions </a:t>
            </a:r>
            <a:r>
              <a:rPr lang="en-US" dirty="0" smtClean="0">
                <a:solidFill>
                  <a:srgbClr val="FFFF99"/>
                </a:solidFill>
              </a:rPr>
              <a:t>of the </a:t>
            </a:r>
            <a:r>
              <a:rPr lang="en-US" dirty="0">
                <a:solidFill>
                  <a:srgbClr val="FFFF99"/>
                </a:solidFill>
              </a:rPr>
              <a:t>MCA and their cortical </a:t>
            </a:r>
            <a:r>
              <a:rPr lang="en-US" dirty="0"/>
              <a:t>branches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Cause massive </a:t>
            </a:r>
            <a:r>
              <a:rPr lang="en-US" dirty="0">
                <a:solidFill>
                  <a:srgbClr val="66CCFF"/>
                </a:solidFill>
              </a:rPr>
              <a:t>superficial, single large </a:t>
            </a:r>
            <a:r>
              <a:rPr lang="en-US" dirty="0" err="1">
                <a:solidFill>
                  <a:srgbClr val="66CCFF"/>
                </a:solidFill>
              </a:rPr>
              <a:t>striatocapsular</a:t>
            </a:r>
            <a:r>
              <a:rPr lang="en-US" dirty="0">
                <a:solidFill>
                  <a:srgbClr val="66CCFF"/>
                </a:solidFill>
              </a:rPr>
              <a:t> or multiple infarcts </a:t>
            </a:r>
            <a:r>
              <a:rPr lang="en-US" dirty="0"/>
              <a:t>in the middle cerebral artery. </a:t>
            </a:r>
          </a:p>
          <a:p>
            <a:endParaRPr lang="en-US" dirty="0"/>
          </a:p>
          <a:p>
            <a:r>
              <a:rPr lang="en-US" dirty="0"/>
              <a:t>Clinical syndromes such as </a:t>
            </a:r>
            <a:r>
              <a:rPr lang="en-US" dirty="0">
                <a:solidFill>
                  <a:srgbClr val="66CCFF"/>
                </a:solidFill>
              </a:rPr>
              <a:t>Wernicke’s aphasia or global aphasia without hemiparesis common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eldom </a:t>
            </a:r>
            <a:r>
              <a:rPr lang="en-US" dirty="0"/>
              <a:t>go into </a:t>
            </a:r>
            <a:r>
              <a:rPr lang="en-US" dirty="0" smtClean="0"/>
              <a:t>the MCA </a:t>
            </a:r>
            <a:r>
              <a:rPr lang="en-US" dirty="0"/>
              <a:t>penetrating artery (</a:t>
            </a:r>
            <a:r>
              <a:rPr lang="en-US" dirty="0" err="1"/>
              <a:t>lenticulostriate</a:t>
            </a:r>
            <a:r>
              <a:rPr lang="en-US" dirty="0"/>
              <a:t> </a:t>
            </a:r>
            <a:r>
              <a:rPr lang="en-US" dirty="0" smtClean="0"/>
              <a:t>arteries) branches </a:t>
            </a:r>
            <a:r>
              <a:rPr lang="en-US" dirty="0"/>
              <a:t>because these arteries originate at </a:t>
            </a:r>
            <a:r>
              <a:rPr lang="en-US" dirty="0" smtClean="0"/>
              <a:t>a nearly </a:t>
            </a:r>
            <a:r>
              <a:rPr lang="en-US" dirty="0"/>
              <a:t>90-degree angle from the parent arteries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7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47750"/>
            <a:ext cx="83343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4529"/>
            <a:ext cx="9439275" cy="539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7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Significant proportion of so-called Cryptogenic Strokes have </a:t>
            </a:r>
            <a:r>
              <a:rPr lang="en-US" dirty="0" err="1" smtClean="0"/>
              <a:t>cardioembolic</a:t>
            </a:r>
            <a:r>
              <a:rPr lang="en-US" dirty="0" smtClean="0"/>
              <a:t> etiology, most common being lone AF</a:t>
            </a:r>
          </a:p>
          <a:p>
            <a:endParaRPr lang="en-US" dirty="0"/>
          </a:p>
          <a:p>
            <a:r>
              <a:rPr lang="en-US" dirty="0" smtClean="0"/>
              <a:t>High index of suspicion needed in Young stroke, recurrent cryptogenic stroke and Multiple territory involvement</a:t>
            </a:r>
          </a:p>
          <a:p>
            <a:endParaRPr lang="en-US" dirty="0"/>
          </a:p>
          <a:p>
            <a:r>
              <a:rPr lang="en-US" dirty="0" smtClean="0"/>
              <a:t>Newer diagnostic techniques increasing detection rate- DWI MRI, </a:t>
            </a:r>
            <a:r>
              <a:rPr lang="en-US" dirty="0" err="1" smtClean="0"/>
              <a:t>Holter</a:t>
            </a:r>
            <a:r>
              <a:rPr lang="en-US" dirty="0" smtClean="0"/>
              <a:t>, Loop Recorders, TEE</a:t>
            </a:r>
          </a:p>
          <a:p>
            <a:endParaRPr lang="en-US" dirty="0"/>
          </a:p>
          <a:p>
            <a:r>
              <a:rPr lang="en-US" dirty="0" smtClean="0"/>
              <a:t>Prompt initiation of anticoagulation and maintaining therapeutic INR can prevent recurrence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8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487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90000"/>
                  </a:schemeClr>
                </a:solidFill>
                <a:latin typeface="Forte" pitchFamily="66" charset="0"/>
                <a:ea typeface="PMingLiU-ExtB" pitchFamily="18" charset="-120"/>
              </a:rPr>
              <a:t>Thank You</a:t>
            </a:r>
            <a:endParaRPr lang="en-US" sz="6000" dirty="0">
              <a:solidFill>
                <a:schemeClr val="tx2">
                  <a:lumMod val="90000"/>
                </a:schemeClr>
              </a:solidFill>
              <a:latin typeface="Forte" pitchFamily="66" charset="0"/>
              <a:ea typeface="PMingLiU-ExtB" pitchFamily="18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629400" cy="361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Cardioembolic</a:t>
            </a:r>
            <a:r>
              <a:rPr lang="en-US" sz="2200" dirty="0"/>
              <a:t> stroke: an </a:t>
            </a:r>
            <a:r>
              <a:rPr lang="en-US" sz="2200" dirty="0" smtClean="0"/>
              <a:t>update. </a:t>
            </a:r>
            <a:r>
              <a:rPr lang="en-US" sz="2200" i="1" dirty="0" smtClean="0"/>
              <a:t>José </a:t>
            </a:r>
            <a:r>
              <a:rPr lang="en-US" sz="2200" i="1" dirty="0"/>
              <a:t>M </a:t>
            </a:r>
            <a:r>
              <a:rPr lang="en-US" sz="2200" i="1" dirty="0" smtClean="0"/>
              <a:t>Ferro</a:t>
            </a:r>
            <a:r>
              <a:rPr lang="en-US" sz="2200" dirty="0" smtClean="0"/>
              <a:t>; THE </a:t>
            </a:r>
            <a:r>
              <a:rPr lang="en-US" sz="2200" dirty="0"/>
              <a:t>LANCET Neurology </a:t>
            </a:r>
            <a:r>
              <a:rPr lang="en-US" sz="2200" dirty="0" err="1"/>
              <a:t>Vol</a:t>
            </a:r>
            <a:r>
              <a:rPr lang="en-US" sz="2200" dirty="0"/>
              <a:t> 2 March </a:t>
            </a:r>
            <a:r>
              <a:rPr lang="en-US" sz="2200" dirty="0" smtClean="0"/>
              <a:t>2003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search for paroxysmal atrial </a:t>
            </a:r>
            <a:r>
              <a:rPr lang="en-US" sz="2000" dirty="0" smtClean="0"/>
              <a:t>fibrillation in </a:t>
            </a:r>
            <a:r>
              <a:rPr lang="en-US" sz="2000" dirty="0"/>
              <a:t>cryptogenic </a:t>
            </a:r>
            <a:r>
              <a:rPr lang="en-US" sz="2000" dirty="0" smtClean="0"/>
              <a:t>stroke- Leave </a:t>
            </a:r>
            <a:r>
              <a:rPr lang="en-US" sz="2000" dirty="0"/>
              <a:t>no stone </a:t>
            </a:r>
            <a:r>
              <a:rPr lang="en-US" sz="2000" dirty="0" smtClean="0"/>
              <a:t>unturned. </a:t>
            </a:r>
            <a:r>
              <a:rPr lang="en-US" sz="2000" i="1" dirty="0" smtClean="0"/>
              <a:t>Neurology 2013;80:1542–1543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Prevention Strategies for </a:t>
            </a:r>
            <a:r>
              <a:rPr lang="en-US" sz="2000" dirty="0" err="1"/>
              <a:t>Cardioembolic</a:t>
            </a:r>
            <a:r>
              <a:rPr lang="en-US" sz="2000" dirty="0"/>
              <a:t> Stroke: Present and Future </a:t>
            </a:r>
            <a:r>
              <a:rPr lang="en-US" sz="2000" dirty="0" smtClean="0"/>
              <a:t>Perspectives </a:t>
            </a:r>
            <a:r>
              <a:rPr lang="en-US" sz="2000" dirty="0" err="1" smtClean="0"/>
              <a:t>Giacomo</a:t>
            </a:r>
            <a:r>
              <a:rPr lang="en-US" sz="2000" dirty="0" smtClean="0"/>
              <a:t> </a:t>
            </a:r>
            <a:r>
              <a:rPr lang="en-US" sz="2000" dirty="0" err="1"/>
              <a:t>Giacalone</a:t>
            </a:r>
            <a:r>
              <a:rPr lang="en-US" sz="2000" dirty="0"/>
              <a:t>; </a:t>
            </a:r>
            <a:r>
              <a:rPr lang="en-US" sz="2000" i="1" dirty="0"/>
              <a:t>The Open Neurology Journal, </a:t>
            </a:r>
            <a:r>
              <a:rPr lang="en-US" sz="2000" dirty="0" smtClean="0"/>
              <a:t>2010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Thrombolytic therapy for </a:t>
            </a:r>
            <a:r>
              <a:rPr lang="en-US" sz="2000" dirty="0" err="1" smtClean="0"/>
              <a:t>ischaemic</a:t>
            </a:r>
            <a:r>
              <a:rPr lang="en-US" sz="2000" dirty="0" smtClean="0"/>
              <a:t> stroke in patients using warfarin: a systematic review and meta-analysis. </a:t>
            </a:r>
            <a:r>
              <a:rPr lang="pl-PL" sz="2000" i="1" dirty="0" smtClean="0"/>
              <a:t>J Neurol Neurosurg Psychiatry 2012</a:t>
            </a: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8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 startAt="5"/>
            </a:pPr>
            <a:r>
              <a:rPr lang="en-US" sz="2000" dirty="0" smtClean="0"/>
              <a:t>Detection </a:t>
            </a:r>
            <a:r>
              <a:rPr lang="en-US" sz="2000" dirty="0"/>
              <a:t>of Atrial Fibrillation After Ischemic Stroke or Transient Ischemic Attack- A Systematic Review and Meta-Analysis; </a:t>
            </a:r>
            <a:r>
              <a:rPr lang="en-US" sz="2000" i="1" dirty="0"/>
              <a:t>Stroke</a:t>
            </a:r>
            <a:r>
              <a:rPr lang="en-US" sz="2000" dirty="0"/>
              <a:t>. 2014;45:520-526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 startAt="5"/>
            </a:pPr>
            <a:endParaRPr lang="en-US" sz="2000" dirty="0"/>
          </a:p>
          <a:p>
            <a:pPr marL="457200" indent="-457200">
              <a:buAutoNum type="arabicPeriod" startAt="5"/>
            </a:pPr>
            <a:r>
              <a:rPr lang="en-US" sz="2000" dirty="0" err="1" smtClean="0"/>
              <a:t>Caplan’s</a:t>
            </a:r>
            <a:r>
              <a:rPr lang="en-US" sz="2000" dirty="0" smtClean="0"/>
              <a:t> Stroke- A clinical Approach,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Edition. </a:t>
            </a:r>
          </a:p>
          <a:p>
            <a:pPr marL="457200" indent="-457200">
              <a:buAutoNum type="arabicPeriod" startAt="5"/>
            </a:pPr>
            <a:endParaRPr lang="en-US" sz="2000" dirty="0"/>
          </a:p>
          <a:p>
            <a:pPr marL="457200" indent="-457200">
              <a:buAutoNum type="arabicPeriod" startAt="5"/>
            </a:pPr>
            <a:r>
              <a:rPr lang="en-US" sz="2000" dirty="0"/>
              <a:t>Efficacy and Safety of Anticoagulant Treatment in Acute </a:t>
            </a:r>
            <a:r>
              <a:rPr lang="en-US" sz="2000" dirty="0" err="1"/>
              <a:t>Cardioembolic</a:t>
            </a:r>
            <a:r>
              <a:rPr lang="en-US" sz="2000" dirty="0"/>
              <a:t> Stroke: </a:t>
            </a:r>
            <a:r>
              <a:rPr lang="en-US" sz="2000" dirty="0" smtClean="0"/>
              <a:t>A </a:t>
            </a:r>
            <a:r>
              <a:rPr lang="en-US" sz="2000" dirty="0"/>
              <a:t>Meta-Analysis of Randomized Controlled </a:t>
            </a:r>
            <a:r>
              <a:rPr lang="en-US" sz="2000" dirty="0" smtClean="0"/>
              <a:t>Trials; </a:t>
            </a:r>
            <a:r>
              <a:rPr lang="en-US" sz="2000" i="1" dirty="0"/>
              <a:t>Stroke. </a:t>
            </a:r>
            <a:r>
              <a:rPr lang="en-US" sz="2000" dirty="0" smtClean="0"/>
              <a:t>2007</a:t>
            </a:r>
          </a:p>
          <a:p>
            <a:pPr marL="457200" indent="-457200">
              <a:buAutoNum type="arabicPeriod" startAt="5"/>
            </a:pPr>
            <a:endParaRPr lang="en-US" sz="2000" dirty="0"/>
          </a:p>
          <a:p>
            <a:pPr marL="457200" indent="-457200">
              <a:buAutoNum type="arabicPeriod" startAt="5"/>
            </a:pPr>
            <a:r>
              <a:rPr lang="en-US" sz="2000" dirty="0"/>
              <a:t>Guidelines for the Prevention of Stroke in Patients With Stroke and Transient </a:t>
            </a:r>
            <a:r>
              <a:rPr lang="en-US" sz="2000" dirty="0" smtClean="0"/>
              <a:t>Ischemic </a:t>
            </a:r>
            <a:r>
              <a:rPr lang="en-US" sz="2000" dirty="0"/>
              <a:t>Attack: A Guideline for Healthcare Professionals From the American </a:t>
            </a:r>
            <a:r>
              <a:rPr lang="en-US" sz="2000" dirty="0" smtClean="0"/>
              <a:t>Heart </a:t>
            </a:r>
            <a:r>
              <a:rPr lang="en-US" sz="2000" dirty="0"/>
              <a:t>Association/American Stroke </a:t>
            </a:r>
            <a:r>
              <a:rPr lang="en-US" sz="2000" dirty="0" smtClean="0"/>
              <a:t>Association; </a:t>
            </a:r>
            <a:r>
              <a:rPr lang="en-US" sz="2000" i="1" dirty="0"/>
              <a:t>Stroke</a:t>
            </a:r>
            <a:r>
              <a:rPr lang="en-US" sz="2000" dirty="0"/>
              <a:t>. </a:t>
            </a:r>
            <a:r>
              <a:rPr lang="en-US" sz="2000" dirty="0" smtClean="0"/>
              <a:t>2014</a:t>
            </a:r>
          </a:p>
          <a:p>
            <a:pPr marL="457200" indent="-457200">
              <a:buAutoNum type="arabicPeriod" startAt="5"/>
            </a:pPr>
            <a:endParaRPr lang="en-US" dirty="0"/>
          </a:p>
          <a:p>
            <a:pPr marL="457200" indent="-457200"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i="1" dirty="0"/>
          </a:p>
          <a:p>
            <a:endParaRPr lang="en-US" sz="2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23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1)  A 55 year old male, chronic smoker presented with acute onset right hemiparesis and right UMN facial palsy which improved within 12 hours. He was seen in stroke unit 1 day later. CT brain was normal. ECG on admission was suggestive of Atrial fibrillation. What would be the ideal management?</a:t>
            </a:r>
          </a:p>
          <a:p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Dual antiplatelet therapy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Start immediately on aspirin </a:t>
            </a:r>
            <a:r>
              <a:rPr lang="en-US" sz="2000" dirty="0" err="1" smtClean="0"/>
              <a:t>monotherapy</a:t>
            </a:r>
            <a:r>
              <a:rPr lang="en-US" sz="2000" dirty="0" smtClean="0"/>
              <a:t> and consider </a:t>
            </a:r>
            <a:r>
              <a:rPr lang="en-US" sz="2000" dirty="0" err="1" smtClean="0"/>
              <a:t>anticaogulation</a:t>
            </a:r>
            <a:r>
              <a:rPr lang="en-US" sz="2000" dirty="0" smtClean="0"/>
              <a:t> after a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Start immediately on anticoagulation with warfarin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/>
              <a:t>Start LMWH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59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2) A 33 year old lady, post MVR, on therapeutic anticoagulation with warfarin presented with acute onset left hemiparesis and left UMN facial palsy. She presented to stroke unit within 3 ½ hours of symptom onset. NIHSS was 8. CT head and CTA were normal. INR was 1.6. What would be the Recommended management?</a:t>
            </a:r>
          </a:p>
          <a:p>
            <a:endParaRPr lang="en-US" sz="22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IV thrombolysis with </a:t>
            </a:r>
            <a:r>
              <a:rPr lang="en-US" sz="2200" dirty="0" err="1" smtClean="0"/>
              <a:t>rtPA</a:t>
            </a:r>
            <a:endParaRPr lang="en-US" sz="22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Intra arterial thrombolysis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Defer thrombolysis and continue anticoagulation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43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3) Which of the following is </a:t>
            </a:r>
            <a:r>
              <a:rPr lang="en-US" dirty="0" smtClean="0">
                <a:solidFill>
                  <a:srgbClr val="FFFF66"/>
                </a:solidFill>
              </a:rPr>
              <a:t>NOT </a:t>
            </a:r>
            <a:r>
              <a:rPr lang="en-US" dirty="0" smtClean="0"/>
              <a:t>a high risk condition for </a:t>
            </a:r>
            <a:r>
              <a:rPr lang="en-US" dirty="0" err="1" smtClean="0"/>
              <a:t>cardioembolism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Atrial Fibrillation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Sick sinus syndrome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Atrial </a:t>
            </a:r>
            <a:r>
              <a:rPr lang="en-US" dirty="0" err="1" smtClean="0"/>
              <a:t>Septal</a:t>
            </a:r>
            <a:r>
              <a:rPr lang="en-US" dirty="0" smtClean="0"/>
              <a:t> Aneurysm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Infective Endocarditis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1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9562"/>
            <a:ext cx="5943600" cy="565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9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8114"/>
            <a:ext cx="3537630" cy="413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3910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43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90649"/>
            <a:ext cx="6015037" cy="48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71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Involved- </a:t>
            </a:r>
            <a:r>
              <a:rPr lang="en-US" dirty="0" smtClean="0"/>
              <a:t>Posterior </a:t>
            </a:r>
            <a:r>
              <a:rPr lang="en-US" dirty="0"/>
              <a:t>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Posterior </a:t>
            </a:r>
            <a:r>
              <a:rPr lang="en-US" dirty="0">
                <a:solidFill>
                  <a:srgbClr val="FFFF99"/>
                </a:solidFill>
              </a:rPr>
              <a:t>inferior portion of the </a:t>
            </a:r>
            <a:r>
              <a:rPr lang="en-US" dirty="0" smtClean="0">
                <a:solidFill>
                  <a:srgbClr val="FFFF99"/>
                </a:solidFill>
              </a:rPr>
              <a:t>cerebellum </a:t>
            </a:r>
            <a:r>
              <a:rPr lang="en-US" dirty="0" smtClean="0"/>
              <a:t>in </a:t>
            </a:r>
            <a:r>
              <a:rPr lang="en-US" dirty="0"/>
              <a:t>the territory of the </a:t>
            </a:r>
            <a:r>
              <a:rPr lang="en-US" dirty="0">
                <a:solidFill>
                  <a:srgbClr val="92D050"/>
                </a:solidFill>
              </a:rPr>
              <a:t>posterior </a:t>
            </a:r>
            <a:r>
              <a:rPr lang="en-US" dirty="0" smtClean="0">
                <a:solidFill>
                  <a:srgbClr val="92D050"/>
                </a:solidFill>
              </a:rPr>
              <a:t>inferior cerebellar </a:t>
            </a:r>
            <a:r>
              <a:rPr lang="en-US" dirty="0">
                <a:solidFill>
                  <a:srgbClr val="92D050"/>
                </a:solidFill>
              </a:rPr>
              <a:t>artery branch</a:t>
            </a:r>
            <a:r>
              <a:rPr lang="en-US" dirty="0"/>
              <a:t> of the </a:t>
            </a:r>
            <a:r>
              <a:rPr lang="en-US" dirty="0" smtClean="0"/>
              <a:t>ICVA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99"/>
                </a:solidFill>
              </a:rPr>
              <a:t>Superior surface </a:t>
            </a:r>
            <a:r>
              <a:rPr lang="en-US" dirty="0">
                <a:solidFill>
                  <a:srgbClr val="FFFF99"/>
                </a:solidFill>
              </a:rPr>
              <a:t>of the cerebellum </a:t>
            </a:r>
            <a:r>
              <a:rPr lang="en-US" dirty="0"/>
              <a:t>in the territory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92D050"/>
                </a:solidFill>
              </a:rPr>
              <a:t>SCA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halamic </a:t>
            </a:r>
            <a:r>
              <a:rPr lang="en-US" dirty="0"/>
              <a:t>and </a:t>
            </a:r>
            <a:r>
              <a:rPr lang="en-US" dirty="0" smtClean="0"/>
              <a:t>hemispheric territories of </a:t>
            </a:r>
            <a:r>
              <a:rPr lang="en-US" dirty="0"/>
              <a:t>the PCAs.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6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Sites Involved- Posterior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" r="-8132"/>
          <a:stretch/>
        </p:blipFill>
        <p:spPr>
          <a:xfrm>
            <a:off x="2286000" y="1371600"/>
            <a:ext cx="5059680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59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Suspect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Decreased consciousness </a:t>
            </a:r>
            <a:r>
              <a:rPr lang="en-US" dirty="0"/>
              <a:t>at </a:t>
            </a:r>
            <a:r>
              <a:rPr lang="en-US" dirty="0" smtClean="0"/>
              <a:t>onset</a:t>
            </a:r>
          </a:p>
          <a:p>
            <a:endParaRPr lang="en-US" dirty="0" smtClean="0"/>
          </a:p>
          <a:p>
            <a:r>
              <a:rPr lang="en-US" dirty="0" smtClean="0"/>
              <a:t>Rapid </a:t>
            </a:r>
            <a:r>
              <a:rPr lang="en-US" dirty="0"/>
              <a:t>regression </a:t>
            </a:r>
            <a:r>
              <a:rPr lang="en-US" dirty="0" smtClean="0"/>
              <a:t>of symptoms </a:t>
            </a:r>
            <a:r>
              <a:rPr lang="en-US" dirty="0"/>
              <a:t>(the spectacular shrinking syndrome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Sudden onset </a:t>
            </a:r>
            <a:r>
              <a:rPr lang="en-US" dirty="0"/>
              <a:t>to maximal deficit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(&lt;5 min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4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Suspect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Simultaneous or sequential strokes </a:t>
            </a:r>
            <a:r>
              <a:rPr lang="en-US" dirty="0"/>
              <a:t>in different arterial </a:t>
            </a:r>
            <a:r>
              <a:rPr lang="en-US" dirty="0" smtClean="0"/>
              <a:t>territories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Visual-field abnormalities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neglect, and aphasia </a:t>
            </a:r>
            <a:r>
              <a:rPr lang="en-US" dirty="0"/>
              <a:t>are </a:t>
            </a:r>
            <a:r>
              <a:rPr lang="en-US" dirty="0" smtClean="0"/>
              <a:t>more common in </a:t>
            </a:r>
            <a:r>
              <a:rPr lang="en-US" dirty="0" err="1" smtClean="0"/>
              <a:t>cardioembolic</a:t>
            </a:r>
            <a:r>
              <a:rPr lang="en-US" dirty="0" smtClean="0"/>
              <a:t> stroke</a:t>
            </a:r>
          </a:p>
          <a:p>
            <a:endParaRPr lang="en-US" dirty="0"/>
          </a:p>
          <a:p>
            <a:r>
              <a:rPr lang="en-US" dirty="0"/>
              <a:t>Headache or seizures at </a:t>
            </a:r>
            <a:r>
              <a:rPr lang="en-US" dirty="0" smtClean="0"/>
              <a:t>onset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11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"/>
            <a:ext cx="4038600" cy="68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4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Suspect </a:t>
            </a:r>
            <a:r>
              <a:rPr lang="en-US" dirty="0" smtClean="0"/>
              <a:t>-Imaging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Bihemispheric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combined </a:t>
            </a:r>
            <a:r>
              <a:rPr lang="en-US" dirty="0"/>
              <a:t>anterior and posterior, bilateral, or multilevel posterior </a:t>
            </a:r>
            <a:r>
              <a:rPr lang="en-US" dirty="0" smtClean="0"/>
              <a:t>circulation infarcts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Haemorrhagic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transformation </a:t>
            </a:r>
            <a:r>
              <a:rPr lang="en-US" dirty="0"/>
              <a:t>of an </a:t>
            </a:r>
            <a:r>
              <a:rPr lang="en-US" dirty="0" err="1"/>
              <a:t>ischaemic</a:t>
            </a:r>
            <a:r>
              <a:rPr lang="en-US" dirty="0"/>
              <a:t> </a:t>
            </a:r>
            <a:r>
              <a:rPr lang="en-US" dirty="0" smtClean="0"/>
              <a:t>infarct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Early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recanalisation</a:t>
            </a:r>
            <a:r>
              <a:rPr lang="en-US" dirty="0"/>
              <a:t> of an occluded intracranial vessel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99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Features of </a:t>
            </a:r>
            <a:r>
              <a:rPr lang="en-US" dirty="0" err="1" smtClean="0"/>
              <a:t>Cardioembolic</a:t>
            </a:r>
            <a:r>
              <a:rPr lang="en-US" dirty="0" smtClean="0"/>
              <a:t> Stroke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/>
              <a:t>Workup for </a:t>
            </a:r>
            <a:r>
              <a:rPr lang="en-US" dirty="0" err="1"/>
              <a:t>Cardioembolic</a:t>
            </a:r>
            <a:r>
              <a:rPr lang="en-US" dirty="0"/>
              <a:t> </a:t>
            </a:r>
            <a:r>
              <a:rPr lang="en-US" dirty="0" smtClean="0"/>
              <a:t>source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Important Embolic conditions &amp; Prevention of Stroke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Treatment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Thrombolysis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Anticoagulation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Specific Issues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AHA Guidelines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4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Uncommon in </a:t>
            </a:r>
            <a:r>
              <a:rPr lang="en-US" dirty="0" err="1" smtClean="0"/>
              <a:t>Cardioembolic</a:t>
            </a:r>
            <a:r>
              <a:rPr lang="en-US" dirty="0" smtClean="0"/>
              <a:t>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Hemiparesis</a:t>
            </a:r>
          </a:p>
          <a:p>
            <a:endParaRPr lang="en-US" dirty="0" smtClean="0"/>
          </a:p>
          <a:p>
            <a:r>
              <a:rPr lang="en-US" dirty="0" smtClean="0"/>
              <a:t>Lacunar syndromes</a:t>
            </a:r>
          </a:p>
          <a:p>
            <a:endParaRPr lang="en-US" dirty="0" smtClean="0"/>
          </a:p>
          <a:p>
            <a:r>
              <a:rPr lang="en-US" dirty="0" smtClean="0"/>
              <a:t>Multiple</a:t>
            </a:r>
            <a:r>
              <a:rPr lang="en-US" dirty="0"/>
              <a:t> </a:t>
            </a:r>
            <a:r>
              <a:rPr lang="en-US" dirty="0" smtClean="0"/>
              <a:t>lacunar infarcts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8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 of </a:t>
            </a:r>
            <a:r>
              <a:rPr lang="en-US" dirty="0" err="1" smtClean="0"/>
              <a:t>Cardioembolic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 the site of Effect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 the way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 the site of Origin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61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site of Effect-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MRI can provide evidence for </a:t>
            </a:r>
            <a:r>
              <a:rPr lang="en-US" dirty="0" err="1"/>
              <a:t>cardioembolism</a:t>
            </a:r>
            <a:r>
              <a:rPr lang="en-US" dirty="0"/>
              <a:t> by </a:t>
            </a:r>
            <a:r>
              <a:rPr lang="en-US" dirty="0" smtClean="0"/>
              <a:t>showing lesions </a:t>
            </a:r>
            <a:r>
              <a:rPr lang="en-US" dirty="0"/>
              <a:t>not visible on </a:t>
            </a:r>
            <a:r>
              <a:rPr lang="en-US" dirty="0" smtClean="0"/>
              <a:t>CT</a:t>
            </a:r>
          </a:p>
          <a:p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reveal cortical </a:t>
            </a:r>
            <a:r>
              <a:rPr lang="en-US" dirty="0" smtClean="0"/>
              <a:t>involvement in </a:t>
            </a:r>
            <a:r>
              <a:rPr lang="en-US" dirty="0"/>
              <a:t>strokes that seem to be </a:t>
            </a:r>
            <a:r>
              <a:rPr lang="en-US" dirty="0" smtClean="0"/>
              <a:t>subcortical &amp; multiple </a:t>
            </a:r>
            <a:r>
              <a:rPr lang="en-US" dirty="0"/>
              <a:t>lesions </a:t>
            </a:r>
            <a:r>
              <a:rPr lang="en-US" dirty="0" smtClean="0"/>
              <a:t>in strokes </a:t>
            </a:r>
            <a:r>
              <a:rPr lang="en-US" dirty="0"/>
              <a:t>that seem to be single lesions on </a:t>
            </a:r>
            <a:r>
              <a:rPr lang="en-US" dirty="0" smtClean="0"/>
              <a:t>CT</a:t>
            </a:r>
          </a:p>
          <a:p>
            <a:endParaRPr lang="en-US" dirty="0"/>
          </a:p>
          <a:p>
            <a:r>
              <a:rPr lang="en-US" dirty="0" smtClean="0"/>
              <a:t>Sensitivity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MRI to </a:t>
            </a:r>
            <a:r>
              <a:rPr lang="en-US" dirty="0" smtClean="0"/>
              <a:t>hemorrhagic </a:t>
            </a:r>
            <a:r>
              <a:rPr lang="en-US" dirty="0"/>
              <a:t>transformation is higher than </a:t>
            </a:r>
            <a:r>
              <a:rPr lang="en-US" dirty="0" smtClean="0"/>
              <a:t>that of </a:t>
            </a:r>
            <a:r>
              <a:rPr lang="en-US" dirty="0"/>
              <a:t>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51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56" t="35356" r="38162" b="8071"/>
          <a:stretch/>
        </p:blipFill>
        <p:spPr bwMode="auto">
          <a:xfrm>
            <a:off x="1524000" y="1828800"/>
            <a:ext cx="5791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67400"/>
            <a:ext cx="762000" cy="23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7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7" t="17200" r="8123" b="10800"/>
          <a:stretch/>
        </p:blipFill>
        <p:spPr bwMode="auto">
          <a:xfrm>
            <a:off x="350520" y="1828800"/>
            <a:ext cx="841248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MRI- Multiple Lesions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8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Cardioembolic</a:t>
            </a:r>
            <a:r>
              <a:rPr lang="en-US" sz="2600" dirty="0" smtClean="0"/>
              <a:t> Stroke- Clues to Etiology on MRI</a:t>
            </a:r>
            <a:br>
              <a:rPr lang="en-US" sz="2600" dirty="0" smtClean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Arterial Emboli cause </a:t>
            </a:r>
            <a:r>
              <a:rPr lang="en-US" dirty="0" smtClean="0">
                <a:solidFill>
                  <a:srgbClr val="FFFF99"/>
                </a:solidFill>
              </a:rPr>
              <a:t>smaller infracts in distal locations</a:t>
            </a:r>
            <a:r>
              <a:rPr lang="en-US" dirty="0" smtClean="0"/>
              <a:t> than Cardiac Emboli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99"/>
                </a:solidFill>
              </a:rPr>
              <a:t>PFO-strokes</a:t>
            </a:r>
            <a:r>
              <a:rPr lang="en-US" dirty="0" smtClean="0"/>
              <a:t> </a:t>
            </a:r>
            <a:r>
              <a:rPr lang="en-US" dirty="0"/>
              <a:t>were </a:t>
            </a:r>
            <a:r>
              <a:rPr lang="en-US" dirty="0" smtClean="0"/>
              <a:t>more likely </a:t>
            </a:r>
            <a:r>
              <a:rPr lang="en-US" dirty="0"/>
              <a:t>to present as a </a:t>
            </a:r>
            <a:r>
              <a:rPr lang="en-US" dirty="0">
                <a:solidFill>
                  <a:srgbClr val="FFFF99"/>
                </a:solidFill>
              </a:rPr>
              <a:t>single cortical lesion</a:t>
            </a:r>
            <a:r>
              <a:rPr lang="en-US" dirty="0"/>
              <a:t> or multiple </a:t>
            </a:r>
            <a:r>
              <a:rPr lang="en-US" dirty="0" smtClean="0"/>
              <a:t>small scattered</a:t>
            </a:r>
            <a:r>
              <a:rPr lang="en-US" dirty="0"/>
              <a:t> </a:t>
            </a:r>
            <a:r>
              <a:rPr lang="en-US" dirty="0" smtClean="0"/>
              <a:t>lesions</a:t>
            </a:r>
            <a:r>
              <a:rPr lang="en-US" dirty="0"/>
              <a:t>, more often located in the </a:t>
            </a:r>
            <a:r>
              <a:rPr lang="en-US" dirty="0" err="1">
                <a:solidFill>
                  <a:srgbClr val="FFFF99"/>
                </a:solidFill>
              </a:rPr>
              <a:t>vertebrobasilar</a:t>
            </a:r>
            <a:r>
              <a:rPr lang="en-US" dirty="0">
                <a:solidFill>
                  <a:srgbClr val="FFFF99"/>
                </a:solidFill>
              </a:rPr>
              <a:t> circulation</a:t>
            </a:r>
            <a:r>
              <a:rPr lang="en-US" dirty="0" smtClean="0">
                <a:solidFill>
                  <a:srgbClr val="FFFF99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FFFF99"/>
                </a:solidFill>
              </a:rPr>
              <a:t>Occlusion of the corresponding artery was less </a:t>
            </a:r>
            <a:r>
              <a:rPr lang="en-US" dirty="0" smtClean="0">
                <a:solidFill>
                  <a:srgbClr val="FFFF99"/>
                </a:solidFill>
              </a:rPr>
              <a:t>frequent</a:t>
            </a:r>
            <a:r>
              <a:rPr lang="en-US" dirty="0" smtClean="0"/>
              <a:t>, and </a:t>
            </a:r>
            <a:r>
              <a:rPr lang="en-US" dirty="0"/>
              <a:t>the recanalization rate was lower </a:t>
            </a:r>
            <a:r>
              <a:rPr lang="en-US" dirty="0" smtClean="0"/>
              <a:t>in PFO than </a:t>
            </a:r>
            <a:r>
              <a:rPr lang="en-US" dirty="0"/>
              <a:t>in AF-stroke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06747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Imaging Characteristics of Ischemic Strokes Related </a:t>
            </a:r>
            <a:r>
              <a:rPr lang="en-US" dirty="0" smtClean="0"/>
              <a:t>to Patent </a:t>
            </a:r>
            <a:r>
              <a:rPr lang="en-US" dirty="0"/>
              <a:t>Foramen </a:t>
            </a:r>
            <a:r>
              <a:rPr lang="en-US" dirty="0" err="1"/>
              <a:t>Ovale</a:t>
            </a:r>
            <a:endParaRPr lang="en-US" dirty="0"/>
          </a:p>
          <a:p>
            <a:r>
              <a:rPr lang="en-US" dirty="0"/>
              <a:t>Bum </a:t>
            </a:r>
            <a:r>
              <a:rPr lang="en-US" dirty="0" err="1"/>
              <a:t>Joon</a:t>
            </a:r>
            <a:r>
              <a:rPr lang="en-US" dirty="0"/>
              <a:t> Kim, </a:t>
            </a:r>
            <a:r>
              <a:rPr lang="en-US" dirty="0" smtClean="0"/>
              <a:t>MD; </a:t>
            </a:r>
            <a:r>
              <a:rPr lang="en-US" i="1" dirty="0"/>
              <a:t>Stroke</a:t>
            </a:r>
            <a:r>
              <a:rPr lang="en-US" dirty="0"/>
              <a:t>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9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 </a:t>
            </a:r>
            <a:r>
              <a:rPr lang="en-US" dirty="0" err="1" smtClean="0"/>
              <a:t>vs</a:t>
            </a:r>
            <a:r>
              <a:rPr lang="en-US" dirty="0" smtClean="0"/>
              <a:t> PFO-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PFOs may work as filters, allowing </a:t>
            </a:r>
            <a:r>
              <a:rPr lang="en-US" dirty="0">
                <a:solidFill>
                  <a:srgbClr val="FFFF99"/>
                </a:solidFill>
              </a:rPr>
              <a:t>only smaller </a:t>
            </a:r>
            <a:r>
              <a:rPr lang="en-US" dirty="0" smtClean="0">
                <a:solidFill>
                  <a:srgbClr val="FFFF99"/>
                </a:solidFill>
              </a:rPr>
              <a:t>emboli to </a:t>
            </a:r>
            <a:r>
              <a:rPr lang="en-US" dirty="0">
                <a:solidFill>
                  <a:srgbClr val="FFFF99"/>
                </a:solidFill>
              </a:rPr>
              <a:t>pass through the </a:t>
            </a:r>
            <a:r>
              <a:rPr lang="en-US" dirty="0" smtClean="0">
                <a:solidFill>
                  <a:srgbClr val="FFFF99"/>
                </a:solidFill>
              </a:rPr>
              <a:t>shunt</a:t>
            </a:r>
            <a:r>
              <a:rPr lang="en-US" dirty="0" smtClean="0"/>
              <a:t>- Predilection for small </a:t>
            </a:r>
            <a:r>
              <a:rPr lang="en-US" dirty="0"/>
              <a:t>cortical embolic infarctions or </a:t>
            </a:r>
            <a:r>
              <a:rPr lang="en-US" dirty="0" smtClean="0"/>
              <a:t>multiple small </a:t>
            </a:r>
            <a:r>
              <a:rPr lang="en-US" dirty="0"/>
              <a:t>scattered lesions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solidFill>
                  <a:srgbClr val="FFFF99"/>
                </a:solidFill>
              </a:rPr>
              <a:t>E</a:t>
            </a:r>
            <a:r>
              <a:rPr lang="en-US" dirty="0" smtClean="0">
                <a:solidFill>
                  <a:srgbClr val="FFFF99"/>
                </a:solidFill>
              </a:rPr>
              <a:t>xcess flow to </a:t>
            </a:r>
            <a:r>
              <a:rPr lang="en-US" dirty="0" err="1" smtClean="0">
                <a:solidFill>
                  <a:srgbClr val="FFFF99"/>
                </a:solidFill>
              </a:rPr>
              <a:t>vertebrobasilar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dirty="0">
                <a:solidFill>
                  <a:srgbClr val="FFFF99"/>
                </a:solidFill>
              </a:rPr>
              <a:t>circulation after the </a:t>
            </a:r>
            <a:r>
              <a:rPr lang="en-US" dirty="0" err="1">
                <a:solidFill>
                  <a:srgbClr val="FFFF99"/>
                </a:solidFill>
              </a:rPr>
              <a:t>Valsalva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 smtClean="0">
                <a:solidFill>
                  <a:srgbClr val="FFFF99"/>
                </a:solidFill>
              </a:rPr>
              <a:t>maneuver </a:t>
            </a:r>
            <a:r>
              <a:rPr lang="en-US" dirty="0" smtClean="0"/>
              <a:t>in </a:t>
            </a:r>
            <a:r>
              <a:rPr lang="en-US" dirty="0"/>
              <a:t>patients with </a:t>
            </a:r>
            <a:r>
              <a:rPr lang="en-US" dirty="0" smtClean="0"/>
              <a:t>PFO- Predilection for Posterior circulation stroke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6747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Imaging Characteristics of Ischemic Strokes Related </a:t>
            </a:r>
            <a:r>
              <a:rPr lang="en-US" dirty="0" smtClean="0"/>
              <a:t>to Patent </a:t>
            </a:r>
            <a:r>
              <a:rPr lang="en-US" dirty="0"/>
              <a:t>Foramen </a:t>
            </a:r>
            <a:r>
              <a:rPr lang="en-US" dirty="0" err="1"/>
              <a:t>Ovale</a:t>
            </a:r>
            <a:endParaRPr lang="en-US" dirty="0"/>
          </a:p>
          <a:p>
            <a:r>
              <a:rPr lang="en-US" dirty="0"/>
              <a:t>Bum </a:t>
            </a:r>
            <a:r>
              <a:rPr lang="en-US" dirty="0" err="1"/>
              <a:t>Joon</a:t>
            </a:r>
            <a:r>
              <a:rPr lang="en-US" dirty="0"/>
              <a:t> Kim, </a:t>
            </a:r>
            <a:r>
              <a:rPr lang="en-US" dirty="0" smtClean="0"/>
              <a:t>MD; </a:t>
            </a:r>
            <a:r>
              <a:rPr lang="en-US" i="1" dirty="0"/>
              <a:t>Stroke</a:t>
            </a:r>
            <a:r>
              <a:rPr lang="en-US" dirty="0"/>
              <a:t>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5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Hemorrhagic Transformation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20–40% of all patients with </a:t>
            </a:r>
            <a:r>
              <a:rPr lang="en-US" dirty="0" smtClean="0"/>
              <a:t>stroke- hemorrhagic </a:t>
            </a:r>
            <a:r>
              <a:rPr lang="en-US" dirty="0"/>
              <a:t>transformation within the first week </a:t>
            </a:r>
            <a:r>
              <a:rPr lang="en-US" dirty="0" smtClean="0"/>
              <a:t>of symptom onset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HT in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Up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 71% </a:t>
            </a:r>
            <a:r>
              <a:rPr lang="en-US" dirty="0"/>
              <a:t>of </a:t>
            </a:r>
            <a:r>
              <a:rPr lang="en-US" dirty="0" err="1"/>
              <a:t>cardioembolic</a:t>
            </a:r>
            <a:r>
              <a:rPr lang="en-US" dirty="0"/>
              <a:t> strokes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21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51" y="609600"/>
            <a:ext cx="39433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8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Hemorrhagic </a:t>
            </a:r>
            <a:r>
              <a:rPr lang="en-US" dirty="0" err="1" smtClean="0"/>
              <a:t>Transfomation</a:t>
            </a:r>
            <a:r>
              <a:rPr lang="en-US" dirty="0" smtClean="0"/>
              <a:t>-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299582052"/>
              </p:ext>
            </p:extLst>
          </p:nvPr>
        </p:nvGraphicFramePr>
        <p:xfrm>
          <a:off x="1066800" y="1752600"/>
          <a:ext cx="6781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Embolism of cardiac origin accounts for about one fifth </a:t>
            </a:r>
            <a:r>
              <a:rPr lang="en-US" dirty="0" smtClean="0">
                <a:solidFill>
                  <a:srgbClr val="FFFF99"/>
                </a:solidFill>
              </a:rPr>
              <a:t>(20%) </a:t>
            </a:r>
            <a:r>
              <a:rPr lang="en-US" dirty="0" smtClean="0"/>
              <a:t>of ischemic strokes</a:t>
            </a:r>
          </a:p>
          <a:p>
            <a:endParaRPr lang="en-US" dirty="0" smtClean="0"/>
          </a:p>
          <a:p>
            <a:r>
              <a:rPr lang="en-US" dirty="0" smtClean="0"/>
              <a:t>Associated </a:t>
            </a:r>
            <a:r>
              <a:rPr lang="en-US" dirty="0"/>
              <a:t>with substantial morbidity and mortality.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FF99"/>
                </a:solidFill>
              </a:rPr>
              <a:t>Enormous </a:t>
            </a:r>
            <a:r>
              <a:rPr lang="en-US" dirty="0">
                <a:solidFill>
                  <a:srgbClr val="FFFF99"/>
                </a:solidFill>
              </a:rPr>
              <a:t>preventive </a:t>
            </a:r>
            <a:r>
              <a:rPr lang="en-US" dirty="0" smtClean="0">
                <a:solidFill>
                  <a:srgbClr val="FFFF99"/>
                </a:solidFill>
              </a:rPr>
              <a:t>potential</a:t>
            </a:r>
            <a:r>
              <a:rPr lang="en-US" dirty="0" smtClean="0"/>
              <a:t>- Underutilized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4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Predictors of hemorrhagic </a:t>
            </a:r>
            <a:r>
              <a:rPr lang="en-US" dirty="0"/>
              <a:t>transformation in A</a:t>
            </a:r>
            <a:r>
              <a:rPr lang="en-US" dirty="0" smtClean="0"/>
              <a:t>cute </a:t>
            </a:r>
            <a:r>
              <a:rPr lang="en-US" dirty="0" err="1" smtClean="0"/>
              <a:t>cardioembolic</a:t>
            </a:r>
            <a:r>
              <a:rPr lang="en-US" dirty="0" smtClean="0"/>
              <a:t> </a:t>
            </a:r>
            <a:r>
              <a:rPr lang="en-US" dirty="0"/>
              <a:t>stroke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Decreased </a:t>
            </a:r>
            <a:r>
              <a:rPr lang="en-US" dirty="0" smtClean="0"/>
              <a:t>alertness</a:t>
            </a:r>
          </a:p>
          <a:p>
            <a:endParaRPr lang="en-US" dirty="0"/>
          </a:p>
          <a:p>
            <a:r>
              <a:rPr lang="en-US" dirty="0" smtClean="0"/>
              <a:t>Total</a:t>
            </a:r>
            <a:r>
              <a:rPr lang="en-US" dirty="0"/>
              <a:t> </a:t>
            </a:r>
            <a:r>
              <a:rPr lang="en-US" dirty="0" smtClean="0"/>
              <a:t>circulation </a:t>
            </a:r>
            <a:r>
              <a:rPr lang="en-US" dirty="0"/>
              <a:t>infarcts, severe strokes (</a:t>
            </a:r>
            <a:r>
              <a:rPr lang="en-US" dirty="0" smtClean="0"/>
              <a:t>NIHSS&gt;14) </a:t>
            </a:r>
          </a:p>
          <a:p>
            <a:endParaRPr lang="en-US" dirty="0"/>
          </a:p>
          <a:p>
            <a:r>
              <a:rPr lang="en-US" dirty="0" smtClean="0"/>
              <a:t>Proximal occlusion</a:t>
            </a:r>
          </a:p>
          <a:p>
            <a:endParaRPr lang="en-US" dirty="0"/>
          </a:p>
          <a:p>
            <a:r>
              <a:rPr lang="en-US" dirty="0" err="1"/>
              <a:t>H</a:t>
            </a:r>
            <a:r>
              <a:rPr lang="en-US" dirty="0" err="1" smtClean="0"/>
              <a:t>ypodensity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more than one third of the </a:t>
            </a:r>
            <a:r>
              <a:rPr lang="en-US" dirty="0" smtClean="0"/>
              <a:t>middle-cerebral artery territory</a:t>
            </a:r>
          </a:p>
          <a:p>
            <a:endParaRPr lang="en-US" dirty="0"/>
          </a:p>
          <a:p>
            <a:r>
              <a:rPr lang="en-US" dirty="0" smtClean="0"/>
              <a:t>Delayed </a:t>
            </a:r>
            <a:r>
              <a:rPr lang="en-US" dirty="0" err="1"/>
              <a:t>recanalisation</a:t>
            </a:r>
            <a:r>
              <a:rPr lang="en-US" dirty="0"/>
              <a:t> (&gt;6 h </a:t>
            </a:r>
            <a:r>
              <a:rPr lang="en-US" dirty="0" smtClean="0"/>
              <a:t>after stroke </a:t>
            </a:r>
            <a:r>
              <a:rPr lang="en-US" dirty="0"/>
              <a:t>onset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41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 of </a:t>
            </a:r>
            <a:r>
              <a:rPr lang="en-US" dirty="0" err="1" smtClean="0"/>
              <a:t>Cardioembolic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 the site of Effect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 the way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 the site of Origin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6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dirty="0" smtClean="0"/>
              <a:t>way-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CTA or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Occlusion of the  MCA </a:t>
            </a:r>
            <a:r>
              <a:rPr lang="en-US" dirty="0" err="1" smtClean="0"/>
              <a:t>Mainstem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Ultrasonography </a:t>
            </a:r>
            <a:r>
              <a:rPr lang="en-US" dirty="0"/>
              <a:t>can </a:t>
            </a:r>
            <a:r>
              <a:rPr lang="en-US" dirty="0" smtClean="0"/>
              <a:t>detect </a:t>
            </a:r>
            <a:r>
              <a:rPr lang="en-US" dirty="0"/>
              <a:t>emboli </a:t>
            </a:r>
            <a:r>
              <a:rPr lang="en-US" dirty="0" smtClean="0"/>
              <a:t>as oscillating</a:t>
            </a:r>
            <a:r>
              <a:rPr lang="en-US" dirty="0"/>
              <a:t>, homogeneous, elastic-mass </a:t>
            </a:r>
            <a:r>
              <a:rPr lang="en-US" dirty="0" err="1" smtClean="0"/>
              <a:t>echos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uspicion </a:t>
            </a:r>
            <a:r>
              <a:rPr lang="en-US" dirty="0"/>
              <a:t>of </a:t>
            </a:r>
            <a:r>
              <a:rPr lang="en-US" dirty="0" err="1"/>
              <a:t>cardioembolism</a:t>
            </a:r>
            <a:r>
              <a:rPr lang="en-US" dirty="0"/>
              <a:t> increases if </a:t>
            </a:r>
            <a:r>
              <a:rPr lang="en-US" dirty="0" smtClean="0"/>
              <a:t>angiography or TCD show </a:t>
            </a:r>
            <a:r>
              <a:rPr lang="en-US" dirty="0" smtClean="0">
                <a:solidFill>
                  <a:srgbClr val="00B0F0"/>
                </a:solidFill>
              </a:rPr>
              <a:t>that </a:t>
            </a:r>
            <a:r>
              <a:rPr lang="en-US" dirty="0">
                <a:solidFill>
                  <a:srgbClr val="00B0F0"/>
                </a:solidFill>
              </a:rPr>
              <a:t>artery in </a:t>
            </a:r>
            <a:r>
              <a:rPr lang="en-US" dirty="0" smtClean="0">
                <a:solidFill>
                  <a:srgbClr val="00B0F0"/>
                </a:solidFill>
              </a:rPr>
              <a:t>the territory </a:t>
            </a:r>
            <a:r>
              <a:rPr lang="en-US" dirty="0">
                <a:solidFill>
                  <a:srgbClr val="00B0F0"/>
                </a:solidFill>
              </a:rPr>
              <a:t>of the infarct is patent</a:t>
            </a:r>
            <a:r>
              <a:rPr lang="en-US" dirty="0"/>
              <a:t>, or if they show </a:t>
            </a:r>
            <a:r>
              <a:rPr lang="en-US" dirty="0">
                <a:solidFill>
                  <a:srgbClr val="FFFF99"/>
                </a:solidFill>
              </a:rPr>
              <a:t>E</a:t>
            </a:r>
            <a:r>
              <a:rPr lang="en-US" dirty="0" smtClean="0">
                <a:solidFill>
                  <a:srgbClr val="FFFF99"/>
                </a:solidFill>
              </a:rPr>
              <a:t>arly </a:t>
            </a:r>
            <a:r>
              <a:rPr lang="en-US" dirty="0" err="1" smtClean="0">
                <a:solidFill>
                  <a:srgbClr val="FFFF99"/>
                </a:solidFill>
              </a:rPr>
              <a:t>recanalisation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dirty="0">
                <a:solidFill>
                  <a:srgbClr val="FFFF99"/>
                </a:solidFill>
              </a:rPr>
              <a:t>of a previously occluded vessel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60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Helpful </a:t>
            </a:r>
            <a:r>
              <a:rPr lang="en-US" dirty="0"/>
              <a:t>for the diagnosis </a:t>
            </a:r>
            <a:r>
              <a:rPr lang="en-US" dirty="0">
                <a:solidFill>
                  <a:srgbClr val="FFFF99"/>
                </a:solidFill>
              </a:rPr>
              <a:t>of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smtClean="0">
                <a:solidFill>
                  <a:srgbClr val="FFFF99"/>
                </a:solidFill>
              </a:rPr>
              <a:t>Right </a:t>
            </a:r>
            <a:r>
              <a:rPr lang="en-US" dirty="0">
                <a:solidFill>
                  <a:srgbClr val="FFFF99"/>
                </a:solidFill>
              </a:rPr>
              <a:t>to </a:t>
            </a:r>
            <a:r>
              <a:rPr lang="en-US" dirty="0" smtClean="0">
                <a:solidFill>
                  <a:srgbClr val="FFFF99"/>
                </a:solidFill>
              </a:rPr>
              <a:t>Left shunting </a:t>
            </a:r>
            <a:r>
              <a:rPr lang="en-US" dirty="0">
                <a:solidFill>
                  <a:srgbClr val="FFFF99"/>
                </a:solidFill>
              </a:rPr>
              <a:t>by detecting bubble signals passing the </a:t>
            </a:r>
            <a:r>
              <a:rPr lang="en-US" dirty="0" smtClean="0">
                <a:solidFill>
                  <a:srgbClr val="FFFF99"/>
                </a:solidFill>
              </a:rPr>
              <a:t>MCA </a:t>
            </a:r>
            <a:r>
              <a:rPr lang="en-US" dirty="0">
                <a:solidFill>
                  <a:srgbClr val="FFFF99"/>
                </a:solidFill>
              </a:rPr>
              <a:t>less than 20 s</a:t>
            </a:r>
            <a:r>
              <a:rPr lang="en-US" dirty="0"/>
              <a:t> after agitated saline is </a:t>
            </a:r>
            <a:r>
              <a:rPr lang="en-US" dirty="0" smtClean="0"/>
              <a:t>injected in </a:t>
            </a:r>
            <a:r>
              <a:rPr lang="en-US" dirty="0"/>
              <a:t>an </a:t>
            </a:r>
            <a:r>
              <a:rPr lang="en-US" dirty="0" err="1"/>
              <a:t>antecubital</a:t>
            </a:r>
            <a:r>
              <a:rPr lang="en-US" dirty="0"/>
              <a:t> vein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TCD can</a:t>
            </a:r>
            <a:r>
              <a:rPr lang="en-US" dirty="0"/>
              <a:t> </a:t>
            </a:r>
            <a:r>
              <a:rPr lang="en-US" dirty="0" smtClean="0"/>
              <a:t>also </a:t>
            </a:r>
            <a:r>
              <a:rPr lang="en-US" dirty="0"/>
              <a:t>show high intensity transient </a:t>
            </a:r>
            <a:r>
              <a:rPr lang="en-US" dirty="0" smtClean="0"/>
              <a:t>signs (</a:t>
            </a:r>
            <a:r>
              <a:rPr lang="en-US" dirty="0" smtClean="0">
                <a:solidFill>
                  <a:srgbClr val="FFFF99"/>
                </a:solidFill>
              </a:rPr>
              <a:t>HITS</a:t>
            </a:r>
            <a:r>
              <a:rPr lang="en-US" dirty="0" smtClean="0"/>
              <a:t>)  </a:t>
            </a:r>
            <a:r>
              <a:rPr lang="en-US" dirty="0"/>
              <a:t>that </a:t>
            </a:r>
            <a:r>
              <a:rPr lang="en-US" dirty="0" smtClean="0"/>
              <a:t>indicate </a:t>
            </a:r>
            <a:r>
              <a:rPr lang="en-US" dirty="0" err="1" smtClean="0"/>
              <a:t>microembolism</a:t>
            </a:r>
            <a:r>
              <a:rPr lang="en-US" dirty="0" smtClean="0"/>
              <a:t> </a:t>
            </a:r>
            <a:r>
              <a:rPr lang="en-US" dirty="0"/>
              <a:t>in several </a:t>
            </a:r>
            <a:r>
              <a:rPr lang="en-US" dirty="0" err="1"/>
              <a:t>emboligenic</a:t>
            </a:r>
            <a:r>
              <a:rPr lang="en-US" dirty="0"/>
              <a:t> cardiac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02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0"/>
            <a:ext cx="5781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15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 of </a:t>
            </a:r>
            <a:r>
              <a:rPr lang="en-US" dirty="0" err="1" smtClean="0"/>
              <a:t>Cardioembolic</a:t>
            </a:r>
            <a:r>
              <a:rPr lang="en-US" dirty="0" smtClean="0"/>
              <a:t>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 the site of Effect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 the way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 the site of Origin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1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site of </a:t>
            </a:r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istory</a:t>
            </a:r>
            <a:r>
              <a:rPr lang="en-US" dirty="0"/>
              <a:t>, physical examination, </a:t>
            </a:r>
            <a:r>
              <a:rPr lang="en-US" dirty="0" smtClean="0"/>
              <a:t>and ECG can help  make </a:t>
            </a:r>
            <a:r>
              <a:rPr lang="en-US" dirty="0"/>
              <a:t>the diagnosis of a </a:t>
            </a:r>
            <a:r>
              <a:rPr lang="en-US" dirty="0" smtClean="0"/>
              <a:t>cardiac </a:t>
            </a:r>
            <a:r>
              <a:rPr lang="en-US" dirty="0" err="1" smtClean="0"/>
              <a:t>emboligenic</a:t>
            </a:r>
            <a:r>
              <a:rPr lang="en-US" dirty="0" smtClean="0"/>
              <a:t> condition in certain cases</a:t>
            </a:r>
          </a:p>
          <a:p>
            <a:endParaRPr lang="en-US" dirty="0"/>
          </a:p>
          <a:p>
            <a:r>
              <a:rPr lang="en-US" dirty="0" smtClean="0"/>
              <a:t>ECHO</a:t>
            </a:r>
          </a:p>
          <a:p>
            <a:r>
              <a:rPr lang="en-US" dirty="0" err="1" smtClean="0"/>
              <a:t>Holter</a:t>
            </a:r>
            <a:r>
              <a:rPr lang="en-US" dirty="0" smtClean="0"/>
              <a:t> Monitoring</a:t>
            </a:r>
          </a:p>
          <a:p>
            <a:r>
              <a:rPr lang="en-US" dirty="0" smtClean="0"/>
              <a:t>Newer techniques for detection of 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02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ECHO-TTE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disclose </a:t>
            </a:r>
            <a:r>
              <a:rPr lang="en-US" dirty="0"/>
              <a:t>mitral </a:t>
            </a:r>
            <a:r>
              <a:rPr lang="en-US" dirty="0" smtClean="0"/>
              <a:t>stenosis, Dilated </a:t>
            </a:r>
            <a:r>
              <a:rPr lang="en-US" dirty="0"/>
              <a:t>cardiomyopathies and </a:t>
            </a:r>
            <a:r>
              <a:rPr lang="en-US" dirty="0" smtClean="0"/>
              <a:t>other structural </a:t>
            </a:r>
            <a:r>
              <a:rPr lang="en-US" dirty="0"/>
              <a:t>ventricular </a:t>
            </a:r>
            <a:r>
              <a:rPr lang="en-US" dirty="0" smtClean="0"/>
              <a:t>diseases.</a:t>
            </a:r>
          </a:p>
          <a:p>
            <a:endParaRPr lang="en-US" dirty="0"/>
          </a:p>
          <a:p>
            <a:r>
              <a:rPr lang="en-US" dirty="0" err="1" smtClean="0"/>
              <a:t>Intraventricular</a:t>
            </a:r>
            <a:r>
              <a:rPr lang="en-US" dirty="0"/>
              <a:t> </a:t>
            </a:r>
            <a:r>
              <a:rPr lang="en-US" dirty="0" smtClean="0"/>
              <a:t>thrombus, vegetation, or tumors</a:t>
            </a:r>
          </a:p>
          <a:p>
            <a:endParaRPr lang="en-US" dirty="0"/>
          </a:p>
          <a:p>
            <a:r>
              <a:rPr lang="en-US" dirty="0" smtClean="0"/>
              <a:t>Enables </a:t>
            </a:r>
            <a:r>
              <a:rPr lang="en-US" dirty="0"/>
              <a:t>the </a:t>
            </a:r>
            <a:r>
              <a:rPr lang="en-US" dirty="0" smtClean="0"/>
              <a:t>measurement of </a:t>
            </a:r>
            <a:r>
              <a:rPr lang="en-US" dirty="0"/>
              <a:t>left atrial size and of left </a:t>
            </a:r>
            <a:r>
              <a:rPr lang="en-US" dirty="0" smtClean="0"/>
              <a:t>ventricular systolic </a:t>
            </a:r>
            <a:r>
              <a:rPr lang="en-US" dirty="0"/>
              <a:t>function. </a:t>
            </a: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Transthoracic echocardiogram provides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little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additional information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history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physical examination,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ECG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81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83581"/>
            <a:ext cx="5562600" cy="53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9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study the </a:t>
            </a:r>
            <a:r>
              <a:rPr lang="en-US" dirty="0" smtClean="0"/>
              <a:t>aortic arch </a:t>
            </a:r>
            <a:r>
              <a:rPr lang="en-US" dirty="0"/>
              <a:t>and ascending aorta, left </a:t>
            </a:r>
            <a:r>
              <a:rPr lang="en-US" dirty="0" smtClean="0"/>
              <a:t>atrium and </a:t>
            </a:r>
            <a:r>
              <a:rPr lang="en-US" dirty="0"/>
              <a:t>left atrial appendages, </a:t>
            </a:r>
            <a:r>
              <a:rPr lang="en-US" dirty="0" smtClean="0"/>
              <a:t>inter-atrial septum</a:t>
            </a:r>
            <a:r>
              <a:rPr lang="en-US" dirty="0"/>
              <a:t>, pulmonary veins, </a:t>
            </a:r>
            <a:r>
              <a:rPr lang="en-US" dirty="0" smtClean="0"/>
              <a:t>and valve vegetation</a:t>
            </a:r>
          </a:p>
          <a:p>
            <a:endParaRPr lang="en-US" dirty="0"/>
          </a:p>
          <a:p>
            <a:r>
              <a:rPr lang="en-US" dirty="0" smtClean="0"/>
              <a:t>Useful in diagnosing PFO with ASA &amp; </a:t>
            </a:r>
            <a:r>
              <a:rPr lang="en-US" dirty="0" err="1" smtClean="0"/>
              <a:t>Rt</a:t>
            </a:r>
            <a:r>
              <a:rPr lang="en-US" dirty="0" smtClean="0"/>
              <a:t> to Left shunt</a:t>
            </a:r>
          </a:p>
          <a:p>
            <a:endParaRPr lang="en-US" dirty="0"/>
          </a:p>
          <a:p>
            <a:r>
              <a:rPr lang="en-US" dirty="0" smtClean="0"/>
              <a:t>Better sensitivity to pickup infective or non-infective vegetation in endocarditis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414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8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60" y="152400"/>
            <a:ext cx="8229600" cy="1143000"/>
          </a:xfrm>
        </p:spPr>
        <p:txBody>
          <a:bodyPr/>
          <a:lstStyle/>
          <a:p>
            <a:r>
              <a:rPr lang="en-US" dirty="0" smtClean="0"/>
              <a:t>TEE-Importance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Can influence </a:t>
            </a:r>
            <a:r>
              <a:rPr lang="en-US" sz="2200" dirty="0"/>
              <a:t>secondary prevention </a:t>
            </a:r>
            <a:r>
              <a:rPr lang="en-US" sz="2200" dirty="0" smtClean="0"/>
              <a:t>significantly</a:t>
            </a:r>
            <a:r>
              <a:rPr lang="en-US" sz="2200" dirty="0"/>
              <a:t> </a:t>
            </a:r>
            <a:r>
              <a:rPr lang="en-US" sz="2200" dirty="0" smtClean="0">
                <a:solidFill>
                  <a:srgbClr val="FFFF66"/>
                </a:solidFill>
              </a:rPr>
              <a:t>toward Oral </a:t>
            </a:r>
            <a:r>
              <a:rPr lang="en-US" sz="2200" dirty="0" err="1" smtClean="0">
                <a:solidFill>
                  <a:srgbClr val="FFFF66"/>
                </a:solidFill>
              </a:rPr>
              <a:t>anticoagluation</a:t>
            </a:r>
            <a:r>
              <a:rPr lang="en-US" sz="2200" dirty="0" smtClean="0">
                <a:solidFill>
                  <a:srgbClr val="FFFF66"/>
                </a:solidFill>
              </a:rPr>
              <a:t> in </a:t>
            </a:r>
            <a:r>
              <a:rPr lang="en-US" sz="2200" dirty="0">
                <a:solidFill>
                  <a:srgbClr val="FFFF66"/>
                </a:solidFill>
              </a:rPr>
              <a:t>one third of </a:t>
            </a:r>
            <a:r>
              <a:rPr lang="en-US" sz="2200" dirty="0" smtClean="0">
                <a:solidFill>
                  <a:srgbClr val="FFFF66"/>
                </a:solidFill>
              </a:rPr>
              <a:t>patients with stroke </a:t>
            </a:r>
            <a:r>
              <a:rPr lang="en-US" sz="2200" dirty="0">
                <a:solidFill>
                  <a:srgbClr val="FFFF66"/>
                </a:solidFill>
              </a:rPr>
              <a:t>of undetermined etiology </a:t>
            </a:r>
            <a:r>
              <a:rPr lang="en-US" sz="2200" dirty="0"/>
              <a:t>after routine </a:t>
            </a:r>
            <a:r>
              <a:rPr lang="en-US" sz="2200" dirty="0" smtClean="0"/>
              <a:t>diagnostics</a:t>
            </a:r>
          </a:p>
          <a:p>
            <a:endParaRPr lang="en-US" sz="2200" dirty="0"/>
          </a:p>
          <a:p>
            <a:r>
              <a:rPr lang="en-US" sz="2200" dirty="0"/>
              <a:t>High-risk sources </a:t>
            </a:r>
            <a:r>
              <a:rPr lang="en-US" sz="2200" dirty="0" smtClean="0"/>
              <a:t>identified by </a:t>
            </a:r>
            <a:r>
              <a:rPr lang="en-US" sz="2200" dirty="0"/>
              <a:t>TEE </a:t>
            </a:r>
            <a:r>
              <a:rPr lang="en-US" sz="2200" dirty="0" smtClean="0"/>
              <a:t>are aortic </a:t>
            </a:r>
            <a:r>
              <a:rPr lang="en-US" sz="2200" dirty="0"/>
              <a:t>thrombi </a:t>
            </a:r>
            <a:r>
              <a:rPr lang="en-US" sz="2200" dirty="0" smtClean="0"/>
              <a:t>or plaques &gt;4 </a:t>
            </a:r>
            <a:r>
              <a:rPr lang="en-US" sz="2200" dirty="0"/>
              <a:t>mm, </a:t>
            </a:r>
            <a:r>
              <a:rPr lang="en-US" sz="2200" dirty="0">
                <a:solidFill>
                  <a:srgbClr val="FFFF66"/>
                </a:solidFill>
              </a:rPr>
              <a:t>thrombi in left atrial cavity</a:t>
            </a:r>
            <a:r>
              <a:rPr lang="en-US" sz="2200" dirty="0"/>
              <a:t>/left atrial appendage, </a:t>
            </a:r>
            <a:r>
              <a:rPr lang="en-US" sz="2200" dirty="0">
                <a:solidFill>
                  <a:srgbClr val="FFFF66"/>
                </a:solidFill>
              </a:rPr>
              <a:t>spontaneous echo contrast</a:t>
            </a:r>
            <a:r>
              <a:rPr lang="en-US" sz="2200" dirty="0"/>
              <a:t>, and </a:t>
            </a:r>
            <a:r>
              <a:rPr lang="en-US" sz="2200" dirty="0" smtClean="0">
                <a:solidFill>
                  <a:srgbClr val="FFFF66"/>
                </a:solidFill>
              </a:rPr>
              <a:t>Left </a:t>
            </a:r>
            <a:r>
              <a:rPr lang="en-US" sz="2200" dirty="0">
                <a:solidFill>
                  <a:srgbClr val="FFFF66"/>
                </a:solidFill>
              </a:rPr>
              <a:t>atrial </a:t>
            </a:r>
            <a:r>
              <a:rPr lang="en-US" sz="2200" dirty="0" smtClean="0">
                <a:solidFill>
                  <a:srgbClr val="FFFF66"/>
                </a:solidFill>
              </a:rPr>
              <a:t>flow velocity &lt;30 cm/s</a:t>
            </a:r>
          </a:p>
          <a:p>
            <a:endParaRPr lang="en-US" sz="2200" dirty="0"/>
          </a:p>
          <a:p>
            <a:r>
              <a:rPr lang="en-US" sz="2200" dirty="0" smtClean="0"/>
              <a:t>Potential </a:t>
            </a:r>
            <a:r>
              <a:rPr lang="en-US" sz="2200" dirty="0"/>
              <a:t>sources in TEE were PFO, atrial </a:t>
            </a:r>
            <a:r>
              <a:rPr lang="en-US" sz="2200" dirty="0" err="1"/>
              <a:t>septal</a:t>
            </a:r>
            <a:r>
              <a:rPr lang="en-US" sz="2200" dirty="0"/>
              <a:t> aneurysm, and aortic </a:t>
            </a:r>
            <a:r>
              <a:rPr lang="en-US" sz="2200" dirty="0" smtClean="0"/>
              <a:t>plaques&lt; </a:t>
            </a:r>
            <a:r>
              <a:rPr lang="en-US" sz="2200" dirty="0"/>
              <a:t>4 mm.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06747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Therapeutic Strategies After Examination by </a:t>
            </a:r>
            <a:r>
              <a:rPr lang="en-US" b="1" dirty="0" err="1"/>
              <a:t>Transesophageal</a:t>
            </a:r>
            <a:r>
              <a:rPr lang="en-US" b="1" dirty="0"/>
              <a:t> Echocardiography in </a:t>
            </a:r>
            <a:r>
              <a:rPr lang="en-US" b="1" dirty="0" smtClean="0"/>
              <a:t>503 </a:t>
            </a:r>
            <a:r>
              <a:rPr lang="en-US" b="1" dirty="0"/>
              <a:t>Patients With Ischemic </a:t>
            </a:r>
            <a:r>
              <a:rPr lang="en-US" b="1" dirty="0" smtClean="0"/>
              <a:t>Stroke; </a:t>
            </a:r>
            <a:r>
              <a:rPr lang="en-US" dirty="0"/>
              <a:t>Andreas </a:t>
            </a:r>
            <a:r>
              <a:rPr lang="en-US" dirty="0" err="1" smtClean="0"/>
              <a:t>Harloff</a:t>
            </a:r>
            <a:r>
              <a:rPr lang="en-US" dirty="0" smtClean="0"/>
              <a:t>, </a:t>
            </a:r>
            <a:r>
              <a:rPr lang="en-US" i="1" dirty="0"/>
              <a:t>Stroke. </a:t>
            </a:r>
            <a:r>
              <a:rPr lang="en-US" dirty="0"/>
              <a:t>2006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93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24-hr </a:t>
            </a:r>
            <a:r>
              <a:rPr lang="en-US" dirty="0" err="1" smtClean="0"/>
              <a:t>holter</a:t>
            </a:r>
            <a:r>
              <a:rPr lang="en-US" dirty="0" smtClean="0"/>
              <a:t> monitoring has low yield in detecting Occult AF</a:t>
            </a:r>
          </a:p>
          <a:p>
            <a:endParaRPr lang="en-US" dirty="0"/>
          </a:p>
          <a:p>
            <a:r>
              <a:rPr lang="en-US" dirty="0"/>
              <a:t>Seven-day </a:t>
            </a:r>
            <a:r>
              <a:rPr lang="en-US" dirty="0" err="1" smtClean="0"/>
              <a:t>Holter</a:t>
            </a:r>
            <a:r>
              <a:rPr lang="en-US" dirty="0"/>
              <a:t> </a:t>
            </a:r>
            <a:r>
              <a:rPr lang="en-US" dirty="0" smtClean="0"/>
              <a:t>ECG </a:t>
            </a:r>
            <a:r>
              <a:rPr lang="en-US" dirty="0"/>
              <a:t>(7-d ECG) </a:t>
            </a:r>
            <a:r>
              <a:rPr lang="en-US" dirty="0" smtClean="0"/>
              <a:t>increases </a:t>
            </a:r>
            <a:r>
              <a:rPr lang="en-US" dirty="0"/>
              <a:t>the detection rate of </a:t>
            </a:r>
            <a:r>
              <a:rPr lang="en-US" dirty="0" smtClean="0"/>
              <a:t>AF </a:t>
            </a:r>
            <a:r>
              <a:rPr lang="en-US" dirty="0"/>
              <a:t>to a </a:t>
            </a:r>
            <a:r>
              <a:rPr lang="en-US" dirty="0" smtClean="0"/>
              <a:t>maximum of </a:t>
            </a:r>
            <a:r>
              <a:rPr lang="en-US" dirty="0"/>
              <a:t>10% to 15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2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AF </a:t>
            </a:r>
            <a:r>
              <a:rPr lang="en-US" dirty="0" smtClean="0"/>
              <a:t>on </a:t>
            </a:r>
            <a:r>
              <a:rPr lang="en-US" dirty="0" err="1"/>
              <a:t>Holter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AF in </a:t>
            </a:r>
            <a:r>
              <a:rPr lang="en-US" dirty="0" err="1" smtClean="0"/>
              <a:t>Holter</a:t>
            </a:r>
            <a:r>
              <a:rPr lang="en-US" dirty="0" smtClean="0"/>
              <a:t> varied in different studies</a:t>
            </a:r>
          </a:p>
          <a:p>
            <a:endParaRPr lang="en-US" dirty="0"/>
          </a:p>
          <a:p>
            <a:r>
              <a:rPr lang="en-US" dirty="0" smtClean="0"/>
              <a:t>Most common duration used in various studies and commonly applied clinically is AF for a duration of 30 sec during monitoring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1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86252"/>
            <a:ext cx="5867400" cy="376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61" y="4588972"/>
            <a:ext cx="5877339" cy="196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01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AF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7-Day </a:t>
            </a:r>
            <a:r>
              <a:rPr lang="en-US" dirty="0" err="1" smtClean="0"/>
              <a:t>Holter</a:t>
            </a:r>
            <a:r>
              <a:rPr lang="en-US" dirty="0" smtClean="0"/>
              <a:t> monitoring</a:t>
            </a:r>
          </a:p>
          <a:p>
            <a:endParaRPr lang="en-US" dirty="0"/>
          </a:p>
          <a:p>
            <a:r>
              <a:rPr lang="en-US" dirty="0" smtClean="0"/>
              <a:t>In-</a:t>
            </a:r>
            <a:r>
              <a:rPr lang="en-US" dirty="0"/>
              <a:t> </a:t>
            </a:r>
            <a:r>
              <a:rPr lang="en-US" dirty="0" smtClean="0"/>
              <a:t>hospital </a:t>
            </a:r>
            <a:r>
              <a:rPr lang="en-US" dirty="0"/>
              <a:t>and outpatient </a:t>
            </a:r>
            <a:r>
              <a:rPr lang="en-US" dirty="0" smtClean="0"/>
              <a:t>Tele-monitoring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Insertable</a:t>
            </a:r>
            <a:r>
              <a:rPr lang="en-US" dirty="0"/>
              <a:t> </a:t>
            </a:r>
            <a:r>
              <a:rPr lang="en-US" dirty="0" smtClean="0"/>
              <a:t>cardiac monitor (Loop Recorder)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1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08" y="457200"/>
            <a:ext cx="9188708" cy="591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37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81000"/>
            <a:ext cx="50196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791200"/>
            <a:ext cx="5019675" cy="21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172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Evaluation of Cryptogenic Stroke With </a:t>
            </a:r>
            <a:r>
              <a:rPr lang="en-US" dirty="0" smtClean="0"/>
              <a:t>Advanced Diagnostic </a:t>
            </a:r>
            <a:r>
              <a:rPr lang="en-US" dirty="0"/>
              <a:t>Techniques</a:t>
            </a:r>
          </a:p>
          <a:p>
            <a:r>
              <a:rPr lang="en-US" dirty="0"/>
              <a:t>Oh Young Bang, </a:t>
            </a:r>
            <a:r>
              <a:rPr lang="en-US" dirty="0" smtClean="0"/>
              <a:t>MD; </a:t>
            </a:r>
            <a:r>
              <a:rPr lang="en-US" b="1" i="1" dirty="0"/>
              <a:t>Stroke</a:t>
            </a:r>
            <a:r>
              <a:rPr lang="en-US" b="1" dirty="0"/>
              <a:t>. 2014;45:1186-1194.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5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</a:t>
            </a:r>
            <a:r>
              <a:rPr lang="en-US" dirty="0" err="1"/>
              <a:t>E</a:t>
            </a:r>
            <a:r>
              <a:rPr lang="en-US" dirty="0" err="1" smtClean="0"/>
              <a:t>mboligenic</a:t>
            </a:r>
            <a:r>
              <a:rPr lang="en-US" dirty="0" smtClean="0"/>
              <a:t> Conditions &amp; Stroke Prevention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15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71945"/>
            <a:ext cx="6400800" cy="55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valvular</a:t>
            </a:r>
            <a:r>
              <a:rPr lang="en-US" dirty="0" smtClean="0"/>
              <a:t> Atrial Fibrillation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prevalence of AF increases from less than 1% in patients younger than 60 years to almost </a:t>
            </a:r>
            <a:r>
              <a:rPr lang="en-US" dirty="0">
                <a:solidFill>
                  <a:srgbClr val="FFFF99"/>
                </a:solidFill>
              </a:rPr>
              <a:t>10% in patients over the age of 80 years</a:t>
            </a:r>
            <a:endParaRPr lang="en-US" dirty="0" smtClean="0">
              <a:solidFill>
                <a:srgbClr val="FFFF99"/>
              </a:solidFill>
            </a:endParaRPr>
          </a:p>
          <a:p>
            <a:endParaRPr lang="en-US" dirty="0"/>
          </a:p>
          <a:p>
            <a:r>
              <a:rPr lang="en-US" dirty="0" smtClean="0"/>
              <a:t>Approximately</a:t>
            </a:r>
            <a:r>
              <a:rPr lang="en-US" dirty="0"/>
              <a:t>, </a:t>
            </a:r>
            <a:r>
              <a:rPr lang="en-US" dirty="0">
                <a:solidFill>
                  <a:srgbClr val="66CCFF"/>
                </a:solidFill>
              </a:rPr>
              <a:t>16% (11% to 29</a:t>
            </a:r>
            <a:r>
              <a:rPr lang="en-US" dirty="0" smtClean="0">
                <a:solidFill>
                  <a:srgbClr val="66CCFF"/>
                </a:solidFill>
              </a:rPr>
              <a:t>%) of </a:t>
            </a:r>
            <a:r>
              <a:rPr lang="en-US" dirty="0">
                <a:solidFill>
                  <a:srgbClr val="66CCFF"/>
                </a:solidFill>
              </a:rPr>
              <a:t>all ischemic strokes are associated with AF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Among </a:t>
            </a:r>
            <a:r>
              <a:rPr lang="en-US" dirty="0"/>
              <a:t>patients over 70 years old with ischemic stroke, </a:t>
            </a:r>
            <a:r>
              <a:rPr lang="en-US" dirty="0" smtClean="0"/>
              <a:t>more than </a:t>
            </a:r>
            <a:r>
              <a:rPr lang="en-US" dirty="0">
                <a:solidFill>
                  <a:srgbClr val="66CCFF"/>
                </a:solidFill>
              </a:rPr>
              <a:t>one-third</a:t>
            </a:r>
            <a:r>
              <a:rPr lang="en-US" dirty="0"/>
              <a:t> suffer from </a:t>
            </a:r>
            <a:r>
              <a:rPr lang="en-US" dirty="0" smtClean="0"/>
              <a:t>AF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5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</a:t>
            </a:r>
            <a:r>
              <a:rPr lang="en-US" dirty="0" err="1" smtClean="0"/>
              <a:t>Cardioembolic</a:t>
            </a:r>
            <a:r>
              <a:rPr lang="en-US" dirty="0" smtClean="0"/>
              <a:t>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enerally </a:t>
            </a:r>
            <a:r>
              <a:rPr lang="en-US" dirty="0">
                <a:solidFill>
                  <a:srgbClr val="FFFF99"/>
                </a:solidFill>
              </a:rPr>
              <a:t>severe</a:t>
            </a:r>
            <a:r>
              <a:rPr lang="en-US" dirty="0"/>
              <a:t> and prone to </a:t>
            </a:r>
            <a:r>
              <a:rPr lang="en-US" dirty="0">
                <a:solidFill>
                  <a:srgbClr val="FFFF99"/>
                </a:solidFill>
              </a:rPr>
              <a:t>early </a:t>
            </a:r>
            <a:r>
              <a:rPr lang="en-US" dirty="0" smtClean="0">
                <a:solidFill>
                  <a:srgbClr val="FFFF99"/>
                </a:solidFill>
              </a:rPr>
              <a:t>recurrence</a:t>
            </a:r>
            <a:endParaRPr lang="en-US" dirty="0">
              <a:solidFill>
                <a:srgbClr val="FFFF99"/>
              </a:solidFill>
            </a:endParaRPr>
          </a:p>
          <a:p>
            <a:endParaRPr lang="en-US" dirty="0" smtClean="0">
              <a:solidFill>
                <a:srgbClr val="FFFF99"/>
              </a:solidFill>
            </a:endParaRPr>
          </a:p>
          <a:p>
            <a:r>
              <a:rPr lang="en-US" dirty="0" smtClean="0"/>
              <a:t>Risk of long </a:t>
            </a:r>
            <a:r>
              <a:rPr lang="en-US" dirty="0"/>
              <a:t>term recurrence and </a:t>
            </a:r>
            <a:r>
              <a:rPr lang="en-US" dirty="0" smtClean="0">
                <a:solidFill>
                  <a:srgbClr val="FFFF99"/>
                </a:solidFill>
              </a:rPr>
              <a:t>mortality </a:t>
            </a:r>
            <a:r>
              <a:rPr lang="en-US" dirty="0">
                <a:solidFill>
                  <a:srgbClr val="FFFF99"/>
                </a:solidFill>
              </a:rPr>
              <a:t>high </a:t>
            </a:r>
            <a:r>
              <a:rPr lang="en-US" dirty="0"/>
              <a:t>after </a:t>
            </a:r>
            <a:r>
              <a:rPr lang="en-US" dirty="0" smtClean="0"/>
              <a:t>a </a:t>
            </a:r>
            <a:r>
              <a:rPr lang="en-US" dirty="0" err="1" smtClean="0"/>
              <a:t>cardioembolic</a:t>
            </a:r>
            <a:r>
              <a:rPr lang="en-US" dirty="0" smtClean="0"/>
              <a:t> stroke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arly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confirmation </a:t>
            </a:r>
            <a:r>
              <a:rPr lang="en-US" dirty="0"/>
              <a:t>of a diagnosis of </a:t>
            </a:r>
            <a:r>
              <a:rPr lang="en-US" dirty="0" err="1" smtClean="0"/>
              <a:t>cardioembolic</a:t>
            </a:r>
            <a:r>
              <a:rPr lang="en-US" dirty="0"/>
              <a:t> </a:t>
            </a:r>
            <a:r>
              <a:rPr lang="en-US" dirty="0" smtClean="0"/>
              <a:t>infarction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extremely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important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initiate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anticoagulation </a:t>
            </a:r>
            <a:r>
              <a:rPr lang="en-US" dirty="0" smtClean="0"/>
              <a:t>for </a:t>
            </a:r>
            <a:r>
              <a:rPr lang="en-US" dirty="0"/>
              <a:t>an adequate secondary prevention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1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valvular</a:t>
            </a:r>
            <a:r>
              <a:rPr lang="en-US" dirty="0"/>
              <a:t> Atrial 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risk of stroke is </a:t>
            </a:r>
            <a:r>
              <a:rPr lang="en-US" dirty="0">
                <a:solidFill>
                  <a:srgbClr val="66CCFF"/>
                </a:solidFill>
              </a:rPr>
              <a:t>at least six times higher in patients with atrial fibrillation </a:t>
            </a:r>
            <a:r>
              <a:rPr lang="en-US" dirty="0"/>
              <a:t>than in healthy controls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Loss </a:t>
            </a:r>
            <a:r>
              <a:rPr lang="en-US" dirty="0"/>
              <a:t>of atrial contraction </a:t>
            </a:r>
            <a:r>
              <a:rPr lang="en-US" dirty="0" smtClean="0"/>
              <a:t>in AF </a:t>
            </a:r>
            <a:r>
              <a:rPr lang="en-US" dirty="0"/>
              <a:t>leads to </a:t>
            </a:r>
            <a:r>
              <a:rPr lang="en-US" dirty="0">
                <a:solidFill>
                  <a:srgbClr val="66CCFF"/>
                </a:solidFill>
              </a:rPr>
              <a:t>blood stasis, particularly, in the left atrial </a:t>
            </a:r>
            <a:r>
              <a:rPr lang="en-US" dirty="0" smtClean="0">
                <a:solidFill>
                  <a:srgbClr val="66CCFF"/>
                </a:solidFill>
              </a:rPr>
              <a:t>appendage </a:t>
            </a:r>
            <a:r>
              <a:rPr lang="en-US" dirty="0" smtClean="0"/>
              <a:t>which </a:t>
            </a:r>
            <a:r>
              <a:rPr lang="en-US" dirty="0"/>
              <a:t>is a known pro-thrombotic </a:t>
            </a:r>
            <a:r>
              <a:rPr lang="en-US" dirty="0" smtClean="0"/>
              <a:t>condition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1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major risk factors for stroke in </a:t>
            </a:r>
            <a:r>
              <a:rPr lang="en-US" dirty="0" smtClean="0"/>
              <a:t>AF: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Previous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stroke or TIA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(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elative risk [RR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]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2.5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95% CI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1.9–3.3)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dvancing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age (RR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1.4, 1.3–1.6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per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decade)</a:t>
            </a:r>
          </a:p>
          <a:p>
            <a:pPr>
              <a:buFont typeface="Wingdings" pitchFamily="2" charset="2"/>
              <a:buChar char="ü"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History of Hypertension (RR 1.9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1.5–2.4)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ystolic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blood pressure &gt;160 mm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Hg(RR 1.4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1.2–1.6)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Diabetes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(RR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1.7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1.5–2.1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5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actors </a:t>
            </a:r>
            <a:r>
              <a:rPr lang="en-US" dirty="0"/>
              <a:t>associated with a particular high embolic </a:t>
            </a:r>
            <a:r>
              <a:rPr lang="en-US" dirty="0" smtClean="0"/>
              <a:t>risk: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pontaneous </a:t>
            </a:r>
            <a:r>
              <a:rPr lang="en-US" dirty="0"/>
              <a:t>echo </a:t>
            </a:r>
            <a:r>
              <a:rPr lang="en-US" dirty="0" smtClean="0"/>
              <a:t>contrast</a:t>
            </a:r>
          </a:p>
          <a:p>
            <a:r>
              <a:rPr lang="en-US" dirty="0"/>
              <a:t>L</a:t>
            </a:r>
            <a:r>
              <a:rPr lang="en-US" dirty="0" smtClean="0"/>
              <a:t>eft </a:t>
            </a:r>
            <a:r>
              <a:rPr lang="en-US" dirty="0"/>
              <a:t>atrial </a:t>
            </a:r>
            <a:r>
              <a:rPr lang="en-US" dirty="0" smtClean="0"/>
              <a:t>thrombus</a:t>
            </a:r>
          </a:p>
          <a:p>
            <a:r>
              <a:rPr lang="en-US" dirty="0" smtClean="0"/>
              <a:t>Aortic plaque </a:t>
            </a:r>
            <a:r>
              <a:rPr lang="en-US" dirty="0"/>
              <a:t>detected by </a:t>
            </a:r>
            <a:r>
              <a:rPr lang="en-US" dirty="0" err="1"/>
              <a:t>transesophageal</a:t>
            </a:r>
            <a:r>
              <a:rPr lang="en-US" dirty="0"/>
              <a:t> echocardiogram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3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36" r="902"/>
          <a:stretch/>
        </p:blipFill>
        <p:spPr bwMode="auto">
          <a:xfrm>
            <a:off x="4648200" y="2209800"/>
            <a:ext cx="4159284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459731" cy="52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79" b="7907"/>
          <a:stretch/>
        </p:blipFill>
        <p:spPr bwMode="auto">
          <a:xfrm>
            <a:off x="4648200" y="1828800"/>
            <a:ext cx="415928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40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324600" cy="628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6412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Atrial </a:t>
            </a:r>
            <a:r>
              <a:rPr lang="en-US" b="1" dirty="0" smtClean="0"/>
              <a:t>fibrillation </a:t>
            </a:r>
            <a:r>
              <a:rPr lang="en-US" b="1" dirty="0"/>
              <a:t>and stroke </a:t>
            </a:r>
            <a:r>
              <a:rPr lang="en-US" b="1" dirty="0" smtClean="0"/>
              <a:t>prevention. </a:t>
            </a:r>
            <a:r>
              <a:rPr lang="en-US" i="1" dirty="0" smtClean="0"/>
              <a:t>Gregory </a:t>
            </a:r>
            <a:r>
              <a:rPr lang="en-US" i="1" dirty="0"/>
              <a:t>YH </a:t>
            </a:r>
            <a:r>
              <a:rPr lang="en-US" i="1" dirty="0" smtClean="0"/>
              <a:t>Lip;</a:t>
            </a:r>
            <a:r>
              <a:rPr lang="en-US" b="1" dirty="0" smtClean="0"/>
              <a:t> </a:t>
            </a:r>
            <a:r>
              <a:rPr lang="en-US" i="1" dirty="0"/>
              <a:t>Lancet </a:t>
            </a:r>
            <a:r>
              <a:rPr lang="en-US" i="1" dirty="0" err="1"/>
              <a:t>Neurol</a:t>
            </a:r>
            <a:r>
              <a:rPr lang="en-US" i="1" dirty="0"/>
              <a:t> </a:t>
            </a:r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2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Evidence for </a:t>
            </a:r>
            <a:r>
              <a:rPr lang="en-US" sz="2400" dirty="0" err="1"/>
              <a:t>thromboprophylaxis</a:t>
            </a:r>
            <a:r>
              <a:rPr lang="en-US" sz="2400" dirty="0"/>
              <a:t> in </a:t>
            </a:r>
            <a:r>
              <a:rPr lang="en-US" sz="2400" dirty="0" smtClean="0"/>
              <a:t>AF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Warfarin versus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aspirin- BAFTA Trial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/>
              <a:t>Adjusted-dose warfarin </a:t>
            </a:r>
            <a:r>
              <a:rPr lang="en-US" dirty="0" smtClean="0"/>
              <a:t>significantly </a:t>
            </a:r>
            <a:r>
              <a:rPr lang="en-US" dirty="0"/>
              <a:t>more </a:t>
            </a:r>
            <a:r>
              <a:rPr lang="en-US" dirty="0" smtClean="0"/>
              <a:t>effective</a:t>
            </a:r>
            <a:r>
              <a:rPr lang="en-US" dirty="0"/>
              <a:t> </a:t>
            </a:r>
            <a:r>
              <a:rPr lang="en-US" dirty="0" smtClean="0"/>
              <a:t>than </a:t>
            </a:r>
            <a:r>
              <a:rPr lang="en-US" dirty="0"/>
              <a:t>aspirin for prevention of </a:t>
            </a:r>
            <a:r>
              <a:rPr lang="en-US" dirty="0" smtClean="0"/>
              <a:t>first-ever </a:t>
            </a:r>
            <a:r>
              <a:rPr lang="en-US" dirty="0"/>
              <a:t>stroke (RR </a:t>
            </a:r>
            <a:r>
              <a:rPr lang="en-US" dirty="0" smtClean="0"/>
              <a:t>0.62, 95</a:t>
            </a:r>
            <a:r>
              <a:rPr lang="en-US" dirty="0"/>
              <a:t>% CI </a:t>
            </a:r>
            <a:r>
              <a:rPr lang="en-US" dirty="0" smtClean="0"/>
              <a:t>0.48–0.82) and </a:t>
            </a:r>
            <a:r>
              <a:rPr lang="en-US" dirty="0"/>
              <a:t>recurrent stroke (HR </a:t>
            </a:r>
            <a:r>
              <a:rPr lang="en-US" dirty="0" smtClean="0"/>
              <a:t>0.38, 0.23–0.64) </a:t>
            </a:r>
            <a:r>
              <a:rPr lang="en-US" dirty="0"/>
              <a:t>in </a:t>
            </a:r>
            <a:r>
              <a:rPr lang="en-US" dirty="0" smtClean="0"/>
              <a:t>AF</a:t>
            </a:r>
          </a:p>
          <a:p>
            <a:endParaRPr lang="en-US" u="sng" dirty="0"/>
          </a:p>
          <a:p>
            <a:r>
              <a:rPr lang="en-US" dirty="0"/>
              <a:t>Birmingham Atrial </a:t>
            </a:r>
            <a:r>
              <a:rPr lang="en-US" dirty="0" smtClean="0"/>
              <a:t>Fibrillation Treatment </a:t>
            </a:r>
            <a:r>
              <a:rPr lang="en-US" dirty="0"/>
              <a:t>of the Aged (BAFTA) trial, </a:t>
            </a:r>
            <a:r>
              <a:rPr lang="en-US" dirty="0" smtClean="0"/>
              <a:t>selected </a:t>
            </a:r>
            <a:r>
              <a:rPr lang="en-US" dirty="0"/>
              <a:t>patients aged 75 years or older, reported </a:t>
            </a:r>
            <a:r>
              <a:rPr lang="en-US" dirty="0" smtClean="0"/>
              <a:t>no significant difference </a:t>
            </a:r>
            <a:r>
              <a:rPr lang="en-US" dirty="0"/>
              <a:t>in the yearly risk of </a:t>
            </a:r>
            <a:r>
              <a:rPr lang="en-US" dirty="0" err="1" smtClean="0"/>
              <a:t>extracranial</a:t>
            </a:r>
            <a:r>
              <a:rPr lang="en-US" dirty="0" smtClean="0"/>
              <a:t> </a:t>
            </a:r>
            <a:r>
              <a:rPr lang="en-US" dirty="0" err="1"/>
              <a:t>haemorrhage</a:t>
            </a:r>
            <a:r>
              <a:rPr lang="en-US" dirty="0"/>
              <a:t> (</a:t>
            </a:r>
            <a:r>
              <a:rPr lang="en-US" dirty="0" smtClean="0"/>
              <a:t>1.4</a:t>
            </a:r>
            <a:r>
              <a:rPr lang="en-US" dirty="0"/>
              <a:t>% with warfarin </a:t>
            </a:r>
            <a:r>
              <a:rPr lang="en-US" i="1" dirty="0" err="1"/>
              <a:t>vs</a:t>
            </a:r>
            <a:r>
              <a:rPr lang="en-US" i="1" dirty="0"/>
              <a:t> </a:t>
            </a:r>
            <a:r>
              <a:rPr lang="en-US" dirty="0" smtClean="0"/>
              <a:t>1.6</a:t>
            </a:r>
            <a:r>
              <a:rPr lang="en-US" dirty="0"/>
              <a:t>% with </a:t>
            </a:r>
            <a:r>
              <a:rPr lang="en-US" dirty="0" smtClean="0"/>
              <a:t>aspirin; RR 0.87</a:t>
            </a:r>
            <a:r>
              <a:rPr lang="en-US" dirty="0"/>
              <a:t>, 95% CI </a:t>
            </a:r>
            <a:r>
              <a:rPr lang="en-US" dirty="0" smtClean="0"/>
              <a:t>0.43–1.73</a:t>
            </a:r>
            <a:r>
              <a:rPr lang="en-US" dirty="0"/>
              <a:t>)</a:t>
            </a:r>
            <a:endParaRPr lang="en-US" u="sng" dirty="0" smtClean="0"/>
          </a:p>
          <a:p>
            <a:endParaRPr lang="en-US" u="sng" dirty="0"/>
          </a:p>
          <a:p>
            <a:pPr>
              <a:buFont typeface="Wingdings" pitchFamily="2" charset="2"/>
              <a:buChar char="§"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36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Evidence for </a:t>
            </a:r>
            <a:r>
              <a:rPr lang="en-US" sz="2400" dirty="0" err="1"/>
              <a:t>thromboprophylaxis</a:t>
            </a:r>
            <a:r>
              <a:rPr lang="en-US" sz="2400" dirty="0"/>
              <a:t> in </a:t>
            </a:r>
            <a:r>
              <a:rPr lang="en-US" sz="2400" dirty="0" smtClean="0"/>
              <a:t>AF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Warfarin versus aspirin and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clopidogrel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ACTIVE- W Trial</a:t>
            </a:r>
          </a:p>
          <a:p>
            <a:pPr marL="0" indent="0">
              <a:buNone/>
            </a:pP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/>
              <a:t>Adjusted-dose warfarin (target INR </a:t>
            </a:r>
            <a:r>
              <a:rPr lang="en-US" dirty="0" smtClean="0"/>
              <a:t>2.0–3.0</a:t>
            </a:r>
            <a:r>
              <a:rPr lang="en-US" dirty="0"/>
              <a:t>) is </a:t>
            </a:r>
            <a:r>
              <a:rPr lang="en-US" dirty="0" smtClean="0"/>
              <a:t>significantly </a:t>
            </a:r>
            <a:r>
              <a:rPr lang="en-US" dirty="0"/>
              <a:t>more </a:t>
            </a:r>
            <a:r>
              <a:rPr lang="en-US" dirty="0" smtClean="0"/>
              <a:t>effective </a:t>
            </a:r>
            <a:r>
              <a:rPr lang="en-US" dirty="0"/>
              <a:t>than the combination </a:t>
            </a:r>
            <a:r>
              <a:rPr lang="en-US" dirty="0" smtClean="0"/>
              <a:t>of </a:t>
            </a:r>
            <a:r>
              <a:rPr lang="en-US" dirty="0" err="1" smtClean="0"/>
              <a:t>clopidogrel</a:t>
            </a:r>
            <a:r>
              <a:rPr lang="en-US" dirty="0" smtClean="0"/>
              <a:t> </a:t>
            </a:r>
            <a:r>
              <a:rPr lang="en-US" dirty="0"/>
              <a:t>(75 mg daily) and aspirin (75–100 mg </a:t>
            </a:r>
            <a:r>
              <a:rPr lang="en-US" dirty="0" smtClean="0"/>
              <a:t>daily) in </a:t>
            </a:r>
            <a:r>
              <a:rPr lang="en-US" dirty="0"/>
              <a:t>patients with </a:t>
            </a:r>
            <a:r>
              <a:rPr lang="en-US" dirty="0" smtClean="0"/>
              <a:t>AF for </a:t>
            </a:r>
            <a:r>
              <a:rPr lang="en-US" dirty="0"/>
              <a:t>prevention </a:t>
            </a:r>
            <a:r>
              <a:rPr lang="en-US" dirty="0" smtClean="0"/>
              <a:t>of stroke </a:t>
            </a:r>
            <a:r>
              <a:rPr lang="en-US" dirty="0"/>
              <a:t>(</a:t>
            </a:r>
            <a:r>
              <a:rPr lang="en-US" dirty="0" smtClean="0"/>
              <a:t>1.4% </a:t>
            </a:r>
            <a:r>
              <a:rPr lang="en-US" dirty="0"/>
              <a:t>per year with warfarin </a:t>
            </a:r>
            <a:r>
              <a:rPr lang="en-US" i="1" dirty="0" err="1"/>
              <a:t>vs</a:t>
            </a:r>
            <a:r>
              <a:rPr lang="en-US" i="1" dirty="0"/>
              <a:t> </a:t>
            </a:r>
            <a:r>
              <a:rPr lang="en-US" dirty="0" smtClean="0"/>
              <a:t>2.39</a:t>
            </a:r>
            <a:r>
              <a:rPr lang="en-US" dirty="0"/>
              <a:t>% </a:t>
            </a:r>
            <a:r>
              <a:rPr lang="en-US" dirty="0" smtClean="0"/>
              <a:t>with </a:t>
            </a:r>
            <a:r>
              <a:rPr lang="en-US" dirty="0" err="1" smtClean="0"/>
              <a:t>clopidogrel</a:t>
            </a:r>
            <a:r>
              <a:rPr lang="en-US" dirty="0" smtClean="0"/>
              <a:t> </a:t>
            </a:r>
            <a:r>
              <a:rPr lang="en-US" dirty="0"/>
              <a:t>plus aspirin; RR </a:t>
            </a:r>
            <a:r>
              <a:rPr lang="en-US" dirty="0" smtClean="0"/>
              <a:t>0.58</a:t>
            </a:r>
            <a:r>
              <a:rPr lang="en-US" dirty="0"/>
              <a:t>, 95% CI </a:t>
            </a:r>
            <a:r>
              <a:rPr lang="en-US" dirty="0" smtClean="0"/>
              <a:t>0.42–0.81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not cause more major bleeding (</a:t>
            </a:r>
            <a:r>
              <a:rPr lang="en-US" dirty="0" smtClean="0"/>
              <a:t>2.21</a:t>
            </a:r>
            <a:r>
              <a:rPr lang="en-US" dirty="0"/>
              <a:t>% </a:t>
            </a:r>
            <a:r>
              <a:rPr lang="en-US" i="1" dirty="0" err="1" smtClean="0"/>
              <a:t>vs</a:t>
            </a:r>
            <a:r>
              <a:rPr lang="en-US" i="1" dirty="0"/>
              <a:t> </a:t>
            </a:r>
            <a:r>
              <a:rPr lang="en-US" dirty="0" smtClean="0"/>
              <a:t>2.42</a:t>
            </a:r>
            <a:r>
              <a:rPr lang="en-US" dirty="0"/>
              <a:t>% per year; RR </a:t>
            </a:r>
            <a:r>
              <a:rPr lang="en-US" dirty="0" smtClean="0"/>
              <a:t>0.91</a:t>
            </a:r>
            <a:r>
              <a:rPr lang="en-US" dirty="0"/>
              <a:t>, </a:t>
            </a:r>
            <a:r>
              <a:rPr lang="en-US" dirty="0" smtClean="0"/>
              <a:t>0.69–1.20)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6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Evidence for </a:t>
            </a:r>
            <a:r>
              <a:rPr lang="en-US" sz="2400" dirty="0" err="1"/>
              <a:t>thromboprophylaxis</a:t>
            </a:r>
            <a:r>
              <a:rPr lang="en-US" sz="2400" dirty="0"/>
              <a:t> in </a:t>
            </a:r>
            <a:r>
              <a:rPr lang="en-US" sz="2400" dirty="0" smtClean="0"/>
              <a:t>AF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Aspirin versus control</a:t>
            </a:r>
          </a:p>
          <a:p>
            <a:endParaRPr lang="en-US" u="sng" dirty="0" smtClean="0"/>
          </a:p>
          <a:p>
            <a:r>
              <a:rPr lang="en-US" dirty="0"/>
              <a:t>A</a:t>
            </a:r>
            <a:r>
              <a:rPr lang="en-US" dirty="0" smtClean="0"/>
              <a:t>spirin associated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non-significant </a:t>
            </a:r>
            <a:r>
              <a:rPr lang="en-US" dirty="0"/>
              <a:t>reduction in the relative risk </a:t>
            </a:r>
            <a:r>
              <a:rPr lang="en-US" dirty="0" smtClean="0"/>
              <a:t>of stroke </a:t>
            </a:r>
            <a:r>
              <a:rPr lang="en-US" dirty="0"/>
              <a:t>by about a </a:t>
            </a:r>
            <a:r>
              <a:rPr lang="en-US" dirty="0" smtClean="0"/>
              <a:t>fifth </a:t>
            </a:r>
            <a:r>
              <a:rPr lang="en-US" dirty="0"/>
              <a:t>compared with placebo (</a:t>
            </a:r>
            <a:r>
              <a:rPr lang="en-US" dirty="0" smtClean="0"/>
              <a:t>5.2</a:t>
            </a:r>
            <a:r>
              <a:rPr lang="en-US" dirty="0"/>
              <a:t>% </a:t>
            </a:r>
            <a:r>
              <a:rPr lang="en-US" dirty="0" smtClean="0"/>
              <a:t>per </a:t>
            </a:r>
            <a:r>
              <a:rPr lang="en-US" dirty="0"/>
              <a:t>year with aspirin </a:t>
            </a:r>
            <a:r>
              <a:rPr lang="en-US" i="1" dirty="0" err="1"/>
              <a:t>vs</a:t>
            </a:r>
            <a:r>
              <a:rPr lang="en-US" i="1" dirty="0"/>
              <a:t> </a:t>
            </a:r>
            <a:r>
              <a:rPr lang="en-US" dirty="0" smtClean="0"/>
              <a:t>6.3</a:t>
            </a:r>
            <a:r>
              <a:rPr lang="en-US" dirty="0"/>
              <a:t>% with placebo; RR </a:t>
            </a:r>
            <a:r>
              <a:rPr lang="en-US" dirty="0" smtClean="0"/>
              <a:t>0.81</a:t>
            </a:r>
            <a:r>
              <a:rPr lang="en-US" dirty="0"/>
              <a:t>, 95% </a:t>
            </a:r>
            <a:r>
              <a:rPr lang="en-US" dirty="0" smtClean="0"/>
              <a:t>CI 0.65–1.01</a:t>
            </a:r>
            <a:r>
              <a:rPr lang="en-US" dirty="0"/>
              <a:t>) without any </a:t>
            </a:r>
            <a:r>
              <a:rPr lang="en-US" dirty="0" smtClean="0"/>
              <a:t>significant </a:t>
            </a:r>
            <a:r>
              <a:rPr lang="en-US" dirty="0"/>
              <a:t>excess of </a:t>
            </a:r>
            <a:r>
              <a:rPr lang="en-US" dirty="0" smtClean="0"/>
              <a:t>intracranial </a:t>
            </a:r>
            <a:r>
              <a:rPr lang="en-US" dirty="0" err="1" smtClean="0"/>
              <a:t>haemorrhage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0.16</a:t>
            </a:r>
            <a:r>
              <a:rPr lang="en-US" dirty="0"/>
              <a:t>% </a:t>
            </a:r>
            <a:r>
              <a:rPr lang="en-US" i="1" dirty="0" err="1"/>
              <a:t>vs</a:t>
            </a:r>
            <a:r>
              <a:rPr lang="en-US" i="1" dirty="0"/>
              <a:t> </a:t>
            </a:r>
            <a:r>
              <a:rPr lang="en-US" dirty="0" smtClean="0"/>
              <a:t>0.13</a:t>
            </a:r>
            <a:r>
              <a:rPr lang="en-US" dirty="0"/>
              <a:t>% per year</a:t>
            </a:r>
            <a:r>
              <a:rPr lang="en-US" dirty="0" smtClean="0"/>
              <a:t>)</a:t>
            </a:r>
          </a:p>
          <a:p>
            <a:endParaRPr lang="en-US" u="sng" dirty="0"/>
          </a:p>
          <a:p>
            <a:r>
              <a:rPr lang="en-US" dirty="0" smtClean="0"/>
              <a:t>Fixed </a:t>
            </a:r>
            <a:r>
              <a:rPr lang="en-US" dirty="0"/>
              <a:t>low-dose warfarin </a:t>
            </a:r>
            <a:r>
              <a:rPr lang="en-US" dirty="0" smtClean="0"/>
              <a:t>associated </a:t>
            </a:r>
            <a:r>
              <a:rPr lang="en-US" dirty="0"/>
              <a:t>with more thromboembolic events </a:t>
            </a:r>
            <a:r>
              <a:rPr lang="en-US" dirty="0" smtClean="0"/>
              <a:t>without reducing </a:t>
            </a:r>
            <a:r>
              <a:rPr lang="en-US" dirty="0"/>
              <a:t>the risk of bleeding complications </a:t>
            </a:r>
            <a:r>
              <a:rPr lang="en-US" dirty="0" smtClean="0"/>
              <a:t>when compared </a:t>
            </a:r>
            <a:r>
              <a:rPr lang="en-US" dirty="0"/>
              <a:t>with adjusted-dose warfarin</a:t>
            </a:r>
            <a:endParaRPr lang="en-US" u="sng" dirty="0"/>
          </a:p>
          <a:p>
            <a:pPr>
              <a:buFont typeface="Wingdings" pitchFamily="2" charset="2"/>
              <a:buChar char="§"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1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Evidence for </a:t>
            </a:r>
            <a:r>
              <a:rPr lang="en-US" sz="2400" dirty="0" err="1"/>
              <a:t>thromboprophylaxis</a:t>
            </a:r>
            <a:r>
              <a:rPr lang="en-US" sz="2400" dirty="0"/>
              <a:t> in </a:t>
            </a:r>
            <a:r>
              <a:rPr lang="en-US" sz="2400" dirty="0" smtClean="0"/>
              <a:t>AF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Aspirin and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clopidogrel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versus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aspirin- ACTIVE Trial</a:t>
            </a:r>
          </a:p>
          <a:p>
            <a:pPr marL="0" indent="0">
              <a:buNone/>
            </a:pPr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/>
              <a:t>Aspirin plus </a:t>
            </a:r>
            <a:r>
              <a:rPr lang="en-US" dirty="0" err="1"/>
              <a:t>clopidogrel</a:t>
            </a:r>
            <a:r>
              <a:rPr lang="en-US" dirty="0"/>
              <a:t> 75 mg daily reduces the risk </a:t>
            </a:r>
            <a:r>
              <a:rPr lang="en-US" dirty="0" smtClean="0"/>
              <a:t>of stroke </a:t>
            </a:r>
            <a:r>
              <a:rPr lang="en-US" dirty="0"/>
              <a:t>by a quarter compared with aspirin </a:t>
            </a:r>
            <a:r>
              <a:rPr lang="en-US" dirty="0" smtClean="0"/>
              <a:t>alone in AF (2.4</a:t>
            </a:r>
            <a:r>
              <a:rPr lang="en-US" dirty="0"/>
              <a:t>% per year </a:t>
            </a:r>
            <a:r>
              <a:rPr lang="en-US" dirty="0" smtClean="0"/>
              <a:t>with aspirin </a:t>
            </a:r>
            <a:r>
              <a:rPr lang="en-US" dirty="0"/>
              <a:t>plus </a:t>
            </a:r>
            <a:r>
              <a:rPr lang="en-US" dirty="0" err="1"/>
              <a:t>clopidogrel</a:t>
            </a:r>
            <a:r>
              <a:rPr lang="en-US" dirty="0"/>
              <a:t> </a:t>
            </a:r>
            <a:r>
              <a:rPr lang="en-US" i="1" dirty="0" err="1"/>
              <a:t>vs</a:t>
            </a:r>
            <a:r>
              <a:rPr lang="en-US" i="1" dirty="0"/>
              <a:t> </a:t>
            </a:r>
            <a:r>
              <a:rPr lang="en-US" dirty="0" smtClean="0"/>
              <a:t>3.3</a:t>
            </a:r>
            <a:r>
              <a:rPr lang="en-US" dirty="0"/>
              <a:t>% with aspirin; RR </a:t>
            </a:r>
            <a:r>
              <a:rPr lang="en-US" dirty="0" smtClean="0"/>
              <a:t>0・72, 95</a:t>
            </a:r>
            <a:r>
              <a:rPr lang="en-US" dirty="0"/>
              <a:t>% CI </a:t>
            </a:r>
            <a:r>
              <a:rPr lang="en-US" dirty="0" smtClean="0"/>
              <a:t>0.62–0.83).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Despite </a:t>
            </a:r>
            <a:r>
              <a:rPr lang="en-US" dirty="0"/>
              <a:t>an increase in </a:t>
            </a:r>
            <a:r>
              <a:rPr lang="en-US" dirty="0" smtClean="0"/>
              <a:t>major bleeding </a:t>
            </a:r>
            <a:r>
              <a:rPr lang="en-US" dirty="0"/>
              <a:t>(</a:t>
            </a:r>
            <a:r>
              <a:rPr lang="en-US" dirty="0" smtClean="0"/>
              <a:t>2.0</a:t>
            </a:r>
            <a:r>
              <a:rPr lang="en-US" dirty="0"/>
              <a:t>% </a:t>
            </a:r>
            <a:r>
              <a:rPr lang="en-US" i="1" dirty="0" err="1"/>
              <a:t>vs</a:t>
            </a:r>
            <a:r>
              <a:rPr lang="en-US" i="1" dirty="0"/>
              <a:t> </a:t>
            </a:r>
            <a:r>
              <a:rPr lang="en-US" dirty="0" smtClean="0"/>
              <a:t>1.3</a:t>
            </a:r>
            <a:r>
              <a:rPr lang="en-US" dirty="0"/>
              <a:t>% per year; RR </a:t>
            </a:r>
            <a:r>
              <a:rPr lang="en-US" dirty="0" smtClean="0"/>
              <a:t>1.57</a:t>
            </a:r>
            <a:r>
              <a:rPr lang="en-US" dirty="0"/>
              <a:t>, </a:t>
            </a:r>
            <a:r>
              <a:rPr lang="en-US" dirty="0" smtClean="0"/>
              <a:t>1.29–1.92), the </a:t>
            </a:r>
            <a:r>
              <a:rPr lang="en-US" dirty="0"/>
              <a:t>addition of </a:t>
            </a:r>
            <a:r>
              <a:rPr lang="en-US" dirty="0" err="1"/>
              <a:t>clopidogrel</a:t>
            </a:r>
            <a:r>
              <a:rPr lang="en-US" dirty="0"/>
              <a:t> to aspirin leads to a slight </a:t>
            </a:r>
            <a:r>
              <a:rPr lang="en-US" dirty="0" smtClean="0"/>
              <a:t>net benefit </a:t>
            </a:r>
            <a:r>
              <a:rPr lang="en-US" dirty="0"/>
              <a:t>in patients for whom warfarin is unsuitable.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0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600" dirty="0" smtClean="0"/>
              <a:t>Prevention of Stroke in AF- </a:t>
            </a:r>
            <a:br>
              <a:rPr lang="en-US" sz="2600" dirty="0" smtClean="0"/>
            </a:br>
            <a:r>
              <a:rPr lang="en-US" sz="2600" dirty="0" smtClean="0"/>
              <a:t>When Anticoagulation is Contraindicated</a:t>
            </a:r>
            <a:endParaRPr lang="en-US" sz="2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845746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38350"/>
            <a:ext cx="4533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867025"/>
            <a:ext cx="40481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0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Pathophysiology of </a:t>
            </a:r>
            <a:r>
              <a:rPr lang="en-US" sz="2800" dirty="0" err="1" smtClean="0"/>
              <a:t>Cardioembolic</a:t>
            </a:r>
            <a:r>
              <a:rPr lang="en-US" sz="2800" dirty="0" smtClean="0"/>
              <a:t> Stroke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Valves</a:t>
            </a:r>
            <a:r>
              <a:rPr lang="en-US" dirty="0" smtClean="0"/>
              <a:t>- </a:t>
            </a:r>
            <a:r>
              <a:rPr lang="en-US" dirty="0" err="1" smtClean="0"/>
              <a:t>Valvular</a:t>
            </a:r>
            <a:r>
              <a:rPr lang="en-US" dirty="0" smtClean="0"/>
              <a:t> heart disease, IE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99"/>
                </a:solidFill>
              </a:rPr>
              <a:t>Atria</a:t>
            </a:r>
            <a:r>
              <a:rPr lang="en-US" dirty="0" smtClean="0"/>
              <a:t>- ASA, LA thrombus, LA </a:t>
            </a:r>
            <a:r>
              <a:rPr lang="en-US" dirty="0" err="1" smtClean="0"/>
              <a:t>myxoma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99"/>
                </a:solidFill>
              </a:rPr>
              <a:t>Ventricles</a:t>
            </a:r>
            <a:r>
              <a:rPr lang="en-US" dirty="0" smtClean="0"/>
              <a:t>- </a:t>
            </a:r>
            <a:r>
              <a:rPr lang="en-US" dirty="0"/>
              <a:t>coronary artery </a:t>
            </a:r>
            <a:r>
              <a:rPr lang="en-US" dirty="0" smtClean="0"/>
              <a:t>disease, dilated cardiomyopathies, LV thrombus/Tumor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99"/>
                </a:solidFill>
              </a:rPr>
              <a:t>Shunts</a:t>
            </a:r>
            <a:r>
              <a:rPr lang="en-US" dirty="0" smtClean="0"/>
              <a:t>- Paradoxical Embolism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99"/>
                </a:solidFill>
              </a:rPr>
              <a:t>Arrhythmia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3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21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013377"/>
            <a:ext cx="552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17" y="1013377"/>
            <a:ext cx="819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443"/>
            <a:ext cx="4114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18" r="-3051"/>
          <a:stretch/>
        </p:blipFill>
        <p:spPr bwMode="auto">
          <a:xfrm>
            <a:off x="0" y="1371600"/>
            <a:ext cx="9525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86" b="-1820"/>
          <a:stretch/>
        </p:blipFill>
        <p:spPr bwMode="auto">
          <a:xfrm>
            <a:off x="0" y="4876800"/>
            <a:ext cx="9140687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805"/>
          <a:stretch/>
        </p:blipFill>
        <p:spPr bwMode="auto">
          <a:xfrm>
            <a:off x="-6116" y="3694458"/>
            <a:ext cx="91406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91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 &amp; LA Appendage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AF, the majority of left atrial (LA) thrombi involve </a:t>
            </a:r>
            <a:r>
              <a:rPr lang="en-US" dirty="0" smtClean="0"/>
              <a:t>the LA </a:t>
            </a:r>
            <a:r>
              <a:rPr lang="en-US" dirty="0"/>
              <a:t>appendage (LAA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urface </a:t>
            </a:r>
            <a:r>
              <a:rPr lang="en-US" dirty="0"/>
              <a:t>ECG may not always reflect underlying LAA </a:t>
            </a:r>
            <a:r>
              <a:rPr lang="en-US" dirty="0" smtClean="0"/>
              <a:t>mechanical function- Mechanical Discordance between body of LA and LAA</a:t>
            </a:r>
          </a:p>
          <a:p>
            <a:endParaRPr lang="en-US" dirty="0"/>
          </a:p>
          <a:p>
            <a:r>
              <a:rPr lang="en-US" dirty="0" smtClean="0"/>
              <a:t>Detected by Pulse wave Doppler on 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4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Pharmacological Management of AF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Percutaneous, Left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atrial appendage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occluders</a:t>
            </a:r>
            <a:r>
              <a:rPr lang="en-US" dirty="0" smtClean="0"/>
              <a:t>- </a:t>
            </a:r>
            <a:r>
              <a:rPr lang="en-US" dirty="0"/>
              <a:t>on the </a:t>
            </a:r>
            <a:r>
              <a:rPr lang="en-US" dirty="0" smtClean="0"/>
              <a:t>assumption that </a:t>
            </a:r>
            <a:r>
              <a:rPr lang="en-US" dirty="0"/>
              <a:t>most thrombi that </a:t>
            </a:r>
            <a:r>
              <a:rPr lang="en-US" dirty="0" err="1"/>
              <a:t>embolise</a:t>
            </a:r>
            <a:r>
              <a:rPr lang="en-US" dirty="0"/>
              <a:t> originate in the </a:t>
            </a:r>
            <a:r>
              <a:rPr lang="en-US" dirty="0" smtClean="0"/>
              <a:t>left atrial appendage</a:t>
            </a:r>
          </a:p>
          <a:p>
            <a:endParaRPr lang="en-US" dirty="0"/>
          </a:p>
          <a:p>
            <a:r>
              <a:rPr lang="en-US" dirty="0" smtClean="0"/>
              <a:t>WATCHMAN, LAPTONI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4000"/>
          <a:stretch/>
        </p:blipFill>
        <p:spPr bwMode="auto">
          <a:xfrm>
            <a:off x="1" y="4909516"/>
            <a:ext cx="9144000" cy="72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91000"/>
            <a:ext cx="3552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2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Myocardial Infarction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Approximately </a:t>
            </a:r>
            <a:r>
              <a:rPr lang="en-US" dirty="0">
                <a:solidFill>
                  <a:srgbClr val="66CCFF"/>
                </a:solidFill>
              </a:rPr>
              <a:t>2.5% of patients with acute </a:t>
            </a:r>
            <a:r>
              <a:rPr lang="en-US" dirty="0" smtClean="0">
                <a:solidFill>
                  <a:srgbClr val="66CCFF"/>
                </a:solidFill>
              </a:rPr>
              <a:t>myocardial infarction </a:t>
            </a:r>
            <a:r>
              <a:rPr lang="en-US" dirty="0">
                <a:solidFill>
                  <a:srgbClr val="66CCFF"/>
                </a:solidFill>
              </a:rPr>
              <a:t>experience a stroke within 2 to 4 weeks </a:t>
            </a:r>
            <a:r>
              <a:rPr lang="en-US" dirty="0"/>
              <a:t>of </a:t>
            </a:r>
            <a:r>
              <a:rPr lang="en-US" dirty="0" smtClean="0"/>
              <a:t>the infarction</a:t>
            </a:r>
          </a:p>
          <a:p>
            <a:endParaRPr lang="en-US" dirty="0"/>
          </a:p>
          <a:p>
            <a:r>
              <a:rPr lang="en-US" dirty="0" smtClean="0"/>
              <a:t>8</a:t>
            </a:r>
            <a:r>
              <a:rPr lang="en-US" dirty="0"/>
              <a:t>% of men and 11% of women will have </a:t>
            </a:r>
            <a:r>
              <a:rPr lang="en-US" dirty="0" smtClean="0"/>
              <a:t>an ischemic </a:t>
            </a:r>
            <a:r>
              <a:rPr lang="en-US" dirty="0"/>
              <a:t>stroke within the next 6 years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Stroke occurred especially in those with </a:t>
            </a:r>
            <a:r>
              <a:rPr lang="en-US" dirty="0" smtClean="0"/>
              <a:t>anterior AMI</a:t>
            </a:r>
            <a:r>
              <a:rPr lang="en-US" dirty="0"/>
              <a:t>, in whom the risk of ischemic stroke raises to 12%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23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Acute MI- </a:t>
            </a:r>
            <a:r>
              <a:rPr lang="en-US" sz="2800" dirty="0"/>
              <a:t>Factors </a:t>
            </a:r>
            <a:r>
              <a:rPr lang="en-US" sz="2800" dirty="0" smtClean="0"/>
              <a:t>Enhancing risk </a:t>
            </a:r>
            <a:r>
              <a:rPr lang="en-US" sz="2800" dirty="0"/>
              <a:t>of stroke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evere </a:t>
            </a:r>
            <a:r>
              <a:rPr lang="en-US" dirty="0"/>
              <a:t>left ventricular </a:t>
            </a:r>
            <a:r>
              <a:rPr lang="en-US" dirty="0" smtClean="0"/>
              <a:t>dysfunction with </a:t>
            </a:r>
            <a:r>
              <a:rPr lang="en-US" dirty="0"/>
              <a:t>low cardiac </a:t>
            </a:r>
            <a:r>
              <a:rPr lang="en-US" dirty="0" smtClean="0"/>
              <a:t>output</a:t>
            </a:r>
          </a:p>
          <a:p>
            <a:endParaRPr lang="en-US" dirty="0"/>
          </a:p>
          <a:p>
            <a:r>
              <a:rPr lang="en-US" dirty="0" smtClean="0"/>
              <a:t>Left </a:t>
            </a:r>
            <a:r>
              <a:rPr lang="en-US" dirty="0"/>
              <a:t>ventricular </a:t>
            </a:r>
            <a:r>
              <a:rPr lang="en-US" dirty="0" smtClean="0"/>
              <a:t>aneurysm or thrombus</a:t>
            </a:r>
          </a:p>
          <a:p>
            <a:endParaRPr lang="en-US" dirty="0"/>
          </a:p>
          <a:p>
            <a:r>
              <a:rPr lang="en-US" dirty="0" smtClean="0"/>
              <a:t>Associated </a:t>
            </a:r>
            <a:r>
              <a:rPr lang="en-US" dirty="0"/>
              <a:t>arrhythmias such as </a:t>
            </a:r>
            <a:r>
              <a:rPr lang="en-US" dirty="0" smtClean="0"/>
              <a:t>atrial fibrillation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Patients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with 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EF&lt; 28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% had a relative risk of stroke of 1.86 compared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with patients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with 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EF&gt;35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%.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incidence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early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embolism possibly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up to 22%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presence of a mural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thrombus- when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thrombus is mobile or protrudes into the ventricle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9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AMI- Stroke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andomized </a:t>
            </a:r>
            <a:r>
              <a:rPr lang="en-US" dirty="0"/>
              <a:t>trials showed </a:t>
            </a:r>
            <a:r>
              <a:rPr lang="en-US" dirty="0" smtClean="0"/>
              <a:t>that heparin </a:t>
            </a:r>
            <a:r>
              <a:rPr lang="en-US" dirty="0"/>
              <a:t>followed by low-intensity oral anticoagulation (</a:t>
            </a:r>
            <a:r>
              <a:rPr lang="en-US" dirty="0" smtClean="0"/>
              <a:t>INR 1.6 </a:t>
            </a:r>
            <a:r>
              <a:rPr lang="en-US" dirty="0"/>
              <a:t>to 2.5) reduced stroke by about 70% in the </a:t>
            </a:r>
            <a:r>
              <a:rPr lang="en-US" dirty="0" smtClean="0"/>
              <a:t>weeks following Acute MI</a:t>
            </a:r>
          </a:p>
          <a:p>
            <a:endParaRPr lang="en-US" dirty="0"/>
          </a:p>
          <a:p>
            <a:r>
              <a:rPr lang="en-US" dirty="0" smtClean="0"/>
              <a:t>Stroke </a:t>
            </a:r>
            <a:r>
              <a:rPr lang="en-US" dirty="0"/>
              <a:t>rate three months after AMI </a:t>
            </a:r>
            <a:r>
              <a:rPr lang="en-US" dirty="0" smtClean="0"/>
              <a:t>being so</a:t>
            </a:r>
            <a:r>
              <a:rPr lang="en-US" dirty="0"/>
              <a:t> </a:t>
            </a:r>
            <a:r>
              <a:rPr lang="en-US" dirty="0" smtClean="0"/>
              <a:t>low</a:t>
            </a:r>
            <a:r>
              <a:rPr lang="en-US" dirty="0"/>
              <a:t>, long-term anticoagulation beyond three months is </a:t>
            </a:r>
            <a:r>
              <a:rPr lang="en-US" dirty="0" smtClean="0"/>
              <a:t>not justified </a:t>
            </a:r>
            <a:r>
              <a:rPr lang="en-US" dirty="0"/>
              <a:t>unless other major cardiac embolic risk </a:t>
            </a:r>
            <a:r>
              <a:rPr lang="en-US" dirty="0" smtClean="0"/>
              <a:t>factors, such </a:t>
            </a:r>
            <a:r>
              <a:rPr lang="en-US" dirty="0"/>
              <a:t>as mural </a:t>
            </a:r>
            <a:r>
              <a:rPr lang="en-US" dirty="0" smtClean="0"/>
              <a:t>thrombosis coexist</a:t>
            </a:r>
          </a:p>
          <a:p>
            <a:endParaRPr lang="en-US" dirty="0"/>
          </a:p>
          <a:p>
            <a:r>
              <a:rPr lang="en-US" dirty="0" smtClean="0"/>
              <a:t>Antiplatelet therapy adequate after 3months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1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21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6" y="2390775"/>
            <a:ext cx="8029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5" y="3574774"/>
            <a:ext cx="8029575" cy="10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68702"/>
            <a:ext cx="4114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67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Prosthetic Heart Valves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patients with prosthetic heart valves, </a:t>
            </a:r>
            <a:r>
              <a:rPr lang="en-US" dirty="0" smtClean="0"/>
              <a:t>thromboembolic events </a:t>
            </a:r>
            <a:r>
              <a:rPr lang="en-US" dirty="0"/>
              <a:t>occur at a rate of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7 to 34% per year without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anticoagulant therapy</a:t>
            </a:r>
            <a:r>
              <a:rPr lang="en-US" dirty="0" smtClean="0"/>
              <a:t> </a:t>
            </a:r>
            <a:r>
              <a:rPr lang="en-US" dirty="0"/>
              <a:t>and at a rate of 1 to 5% per year with </a:t>
            </a:r>
            <a:r>
              <a:rPr lang="en-US" dirty="0" smtClean="0"/>
              <a:t>oral anticoagulation</a:t>
            </a:r>
          </a:p>
          <a:p>
            <a:endParaRPr lang="en-US" dirty="0"/>
          </a:p>
          <a:p>
            <a:r>
              <a:rPr lang="en-US" dirty="0"/>
              <a:t>Both mechanical </a:t>
            </a:r>
            <a:r>
              <a:rPr lang="en-US" dirty="0" smtClean="0"/>
              <a:t>and </a:t>
            </a:r>
            <a:r>
              <a:rPr lang="en-US" dirty="0" err="1" smtClean="0"/>
              <a:t>bioprosthetic</a:t>
            </a:r>
            <a:r>
              <a:rPr lang="en-US" dirty="0" smtClean="0"/>
              <a:t> </a:t>
            </a:r>
            <a:r>
              <a:rPr lang="en-US" dirty="0"/>
              <a:t>valves are at increased risk of </a:t>
            </a:r>
            <a:r>
              <a:rPr lang="en-US" dirty="0" smtClean="0"/>
              <a:t>stroke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Risk: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First 3 months </a:t>
            </a:r>
            <a:r>
              <a:rPr lang="en-US" dirty="0" smtClean="0"/>
              <a:t>after </a:t>
            </a:r>
            <a:r>
              <a:rPr lang="en-US" dirty="0" err="1" smtClean="0"/>
              <a:t>bioprosthetic</a:t>
            </a:r>
            <a:r>
              <a:rPr lang="en-US" dirty="0" smtClean="0"/>
              <a:t> valve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Long-lasting </a:t>
            </a:r>
            <a:r>
              <a:rPr lang="en-US" dirty="0"/>
              <a:t>after</a:t>
            </a:r>
            <a:r>
              <a:rPr lang="en-US" dirty="0" smtClean="0"/>
              <a:t> mechanical </a:t>
            </a:r>
            <a:r>
              <a:rPr lang="en-US" dirty="0"/>
              <a:t>valve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Prosthetic Heart Valves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Thromboembolic risk related </a:t>
            </a:r>
            <a:r>
              <a:rPr lang="en-US" dirty="0"/>
              <a:t>to the site of </a:t>
            </a:r>
            <a:r>
              <a:rPr lang="en-US" dirty="0" smtClean="0"/>
              <a:t>valve replacement-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mitral valve than 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aortic Valve</a:t>
            </a:r>
          </a:p>
          <a:p>
            <a:r>
              <a:rPr lang="en-US" dirty="0"/>
              <a:t>K</a:t>
            </a:r>
            <a:r>
              <a:rPr lang="en-US" dirty="0" smtClean="0"/>
              <a:t>ind </a:t>
            </a:r>
            <a:r>
              <a:rPr lang="en-US" dirty="0"/>
              <a:t>of mechanical valve </a:t>
            </a:r>
            <a:r>
              <a:rPr lang="en-US" dirty="0" smtClean="0"/>
              <a:t>used-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lower 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bileaflet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ones than for </a:t>
            </a:r>
            <a:r>
              <a:rPr lang="en-US" dirty="0" err="1"/>
              <a:t>monoleaflet</a:t>
            </a:r>
            <a:r>
              <a:rPr lang="en-US" dirty="0"/>
              <a:t> and caged </a:t>
            </a:r>
            <a:r>
              <a:rPr lang="en-US" dirty="0" smtClean="0"/>
              <a:t>ball ones</a:t>
            </a:r>
          </a:p>
          <a:p>
            <a:endParaRPr lang="en-US" dirty="0"/>
          </a:p>
          <a:p>
            <a:r>
              <a:rPr lang="en-US" dirty="0"/>
              <a:t>Stroke may occur from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either inadequate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anticoagulation or because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thrombogenic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factors are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inadequately suppressed</a:t>
            </a:r>
            <a:r>
              <a:rPr lang="en-US" dirty="0"/>
              <a:t> despite adequate </a:t>
            </a:r>
            <a:r>
              <a:rPr lang="en-US" dirty="0" smtClean="0"/>
              <a:t>anticoagulation therapy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9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Prevention in PHV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ioprosthetic</a:t>
            </a:r>
            <a:r>
              <a:rPr lang="en-US" dirty="0" smtClean="0"/>
              <a:t> valves: Anticoagulant </a:t>
            </a:r>
            <a:r>
              <a:rPr lang="en-US" dirty="0"/>
              <a:t>therapy for the first 3 months </a:t>
            </a:r>
            <a:r>
              <a:rPr lang="en-US" dirty="0" smtClean="0"/>
              <a:t>after implantation </a:t>
            </a:r>
            <a:r>
              <a:rPr lang="en-US" dirty="0"/>
              <a:t>followed by anti-platelet therapy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Mechanical valves:  Lifelong </a:t>
            </a:r>
            <a:r>
              <a:rPr lang="en-US" dirty="0"/>
              <a:t>Anticoagulation</a:t>
            </a: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range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3 for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bileaflet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mechanical aortic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valves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range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2.5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3.5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mechanical mitral valves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monoleaflet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37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Pathophysiology of </a:t>
            </a:r>
            <a:r>
              <a:rPr lang="en-US" sz="2800" dirty="0" err="1" smtClean="0"/>
              <a:t>Cardioembolic</a:t>
            </a:r>
            <a:r>
              <a:rPr lang="en-US" sz="2800" dirty="0" smtClean="0"/>
              <a:t> Stroke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Cardiac Embolism results from </a:t>
            </a:r>
            <a:r>
              <a:rPr lang="en-US" dirty="0" smtClean="0">
                <a:solidFill>
                  <a:srgbClr val="FFFF99"/>
                </a:solidFill>
              </a:rPr>
              <a:t>three</a:t>
            </a:r>
            <a:r>
              <a:rPr lang="en-US" dirty="0" smtClean="0"/>
              <a:t> </a:t>
            </a:r>
            <a:r>
              <a:rPr lang="en-US" dirty="0"/>
              <a:t>mechanisms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FF99"/>
                </a:solidFill>
              </a:rPr>
              <a:t>Blood </a:t>
            </a:r>
            <a:r>
              <a:rPr lang="en-US" sz="2200" dirty="0">
                <a:solidFill>
                  <a:srgbClr val="FFFF99"/>
                </a:solidFill>
              </a:rPr>
              <a:t>stasis and thrombus formation </a:t>
            </a:r>
            <a:r>
              <a:rPr lang="en-US" sz="2200" dirty="0"/>
              <a:t>in </a:t>
            </a:r>
            <a:r>
              <a:rPr lang="en-US" sz="2200" dirty="0" smtClean="0"/>
              <a:t>an enlarged </a:t>
            </a:r>
            <a:r>
              <a:rPr lang="en-US" sz="2200" dirty="0"/>
              <a:t>(or affected by another structure alteration) </a:t>
            </a:r>
            <a:r>
              <a:rPr lang="en-US" sz="2200" dirty="0" smtClean="0"/>
              <a:t>left cardiac </a:t>
            </a:r>
            <a:r>
              <a:rPr lang="en-US" sz="2200" dirty="0"/>
              <a:t>chamber (e.g., left ventricular aneurysm); </a:t>
            </a:r>
            <a:endParaRPr lang="en-US" sz="2200" dirty="0" smtClean="0"/>
          </a:p>
          <a:p>
            <a:pPr>
              <a:buFont typeface="Wingdings" pitchFamily="2" charset="2"/>
              <a:buChar char="ü"/>
            </a:pPr>
            <a:endParaRPr lang="en-US" sz="2200" dirty="0"/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R</a:t>
            </a:r>
            <a:r>
              <a:rPr lang="en-US" sz="2200" dirty="0" smtClean="0"/>
              <a:t>elease of material </a:t>
            </a:r>
            <a:r>
              <a:rPr lang="en-US" sz="2200" dirty="0"/>
              <a:t>from an </a:t>
            </a:r>
            <a:r>
              <a:rPr lang="en-US" sz="2200" dirty="0">
                <a:solidFill>
                  <a:srgbClr val="FFFF99"/>
                </a:solidFill>
              </a:rPr>
              <a:t>abnormal </a:t>
            </a:r>
            <a:r>
              <a:rPr lang="en-US" sz="2200" dirty="0" err="1">
                <a:solidFill>
                  <a:srgbClr val="FFFF99"/>
                </a:solidFill>
              </a:rPr>
              <a:t>valvular</a:t>
            </a:r>
            <a:r>
              <a:rPr lang="en-US" sz="2200" dirty="0">
                <a:solidFill>
                  <a:srgbClr val="FFFF99"/>
                </a:solidFill>
              </a:rPr>
              <a:t> surface </a:t>
            </a:r>
            <a:r>
              <a:rPr lang="en-US" sz="2200" dirty="0"/>
              <a:t>(e.g., </a:t>
            </a:r>
            <a:r>
              <a:rPr lang="en-US" sz="2200" dirty="0" smtClean="0"/>
              <a:t>calcific degeneration, IE);</a:t>
            </a:r>
          </a:p>
          <a:p>
            <a:pPr>
              <a:buFont typeface="Wingdings" pitchFamily="2" charset="2"/>
              <a:buChar char="ü"/>
            </a:pPr>
            <a:endParaRPr lang="en-US" sz="22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Abnormal </a:t>
            </a:r>
            <a:r>
              <a:rPr lang="en-US" sz="2200" dirty="0"/>
              <a:t>passage from the </a:t>
            </a:r>
            <a:r>
              <a:rPr lang="en-US" sz="2200" dirty="0">
                <a:solidFill>
                  <a:srgbClr val="FFFF99"/>
                </a:solidFill>
              </a:rPr>
              <a:t>venous to </a:t>
            </a:r>
            <a:r>
              <a:rPr lang="en-US" sz="2200" dirty="0" smtClean="0">
                <a:solidFill>
                  <a:srgbClr val="FFFF99"/>
                </a:solidFill>
              </a:rPr>
              <a:t>the arterial </a:t>
            </a:r>
            <a:r>
              <a:rPr lang="en-US" sz="2200" dirty="0">
                <a:solidFill>
                  <a:srgbClr val="FFFF99"/>
                </a:solidFill>
              </a:rPr>
              <a:t>circulation</a:t>
            </a:r>
            <a:r>
              <a:rPr lang="en-US" sz="2200" dirty="0"/>
              <a:t> (paradoxical embolism)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0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resent </a:t>
            </a:r>
            <a:r>
              <a:rPr lang="en-US" dirty="0"/>
              <a:t>in a third of all patients </a:t>
            </a:r>
            <a:r>
              <a:rPr lang="en-US" dirty="0" smtClean="0"/>
              <a:t>with stroke &amp; up to </a:t>
            </a:r>
            <a:r>
              <a:rPr lang="en-US" dirty="0"/>
              <a:t>40% of patients with </a:t>
            </a:r>
            <a:r>
              <a:rPr lang="en-US" dirty="0" smtClean="0"/>
              <a:t>ischemic </a:t>
            </a:r>
            <a:r>
              <a:rPr lang="en-US" dirty="0"/>
              <a:t>stroke </a:t>
            </a:r>
            <a:r>
              <a:rPr lang="en-US" dirty="0" smtClean="0"/>
              <a:t>who are </a:t>
            </a:r>
            <a:r>
              <a:rPr lang="en-US" dirty="0"/>
              <a:t>younger than 55 years of </a:t>
            </a:r>
            <a:r>
              <a:rPr lang="en-US" dirty="0" smtClean="0"/>
              <a:t>age</a:t>
            </a:r>
          </a:p>
          <a:p>
            <a:endParaRPr lang="en-US" dirty="0"/>
          </a:p>
          <a:p>
            <a:r>
              <a:rPr lang="en-US" dirty="0"/>
              <a:t>between 2–8 mm in </a:t>
            </a:r>
            <a:r>
              <a:rPr lang="en-US" dirty="0" smtClean="0"/>
              <a:t>diameter</a:t>
            </a:r>
          </a:p>
          <a:p>
            <a:endParaRPr lang="en-US" dirty="0"/>
          </a:p>
          <a:p>
            <a:r>
              <a:rPr lang="en-US" dirty="0"/>
              <a:t>Can cause stroke through paradoxical embolism, </a:t>
            </a:r>
            <a:r>
              <a:rPr lang="en-US" dirty="0">
                <a:solidFill>
                  <a:srgbClr val="66CCFF"/>
                </a:solidFill>
              </a:rPr>
              <a:t>an event that is difficult to prove because it requires the thrombus to be shown at the PFO </a:t>
            </a:r>
            <a:r>
              <a:rPr lang="en-US" dirty="0"/>
              <a:t>by Echo or autopsy.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4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Paradoxical </a:t>
            </a:r>
            <a:r>
              <a:rPr lang="en-US" dirty="0"/>
              <a:t>embolism is a possible diagnosis </a:t>
            </a:r>
            <a:r>
              <a:rPr lang="en-US" dirty="0" smtClean="0"/>
              <a:t>if there </a:t>
            </a:r>
            <a:r>
              <a:rPr lang="en-US" dirty="0"/>
              <a:t>is an arterial embolism with: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66CCFF"/>
                </a:solidFill>
                <a:latin typeface="Levenim MT" pitchFamily="2" charset="-79"/>
                <a:cs typeface="Levenim MT" pitchFamily="2" charset="-79"/>
              </a:rPr>
              <a:t>No </a:t>
            </a:r>
            <a:r>
              <a:rPr lang="en-US" dirty="0">
                <a:solidFill>
                  <a:srgbClr val="66CCFF"/>
                </a:solidFill>
                <a:latin typeface="Levenim MT" pitchFamily="2" charset="-79"/>
                <a:cs typeface="Levenim MT" pitchFamily="2" charset="-79"/>
              </a:rPr>
              <a:t>source </a:t>
            </a:r>
            <a:r>
              <a:rPr lang="en-US" dirty="0">
                <a:latin typeface="Levenim MT" pitchFamily="2" charset="-79"/>
                <a:cs typeface="Levenim MT" pitchFamily="2" charset="-79"/>
              </a:rPr>
              <a:t>found in </a:t>
            </a:r>
            <a:r>
              <a:rPr lang="en-US" dirty="0" smtClean="0">
                <a:latin typeface="Levenim MT" pitchFamily="2" charset="-79"/>
                <a:cs typeface="Levenim MT" pitchFamily="2" charset="-79"/>
              </a:rPr>
              <a:t>the pulmonary </a:t>
            </a:r>
            <a:r>
              <a:rPr lang="en-US" dirty="0">
                <a:latin typeface="Levenim MT" pitchFamily="2" charset="-79"/>
                <a:cs typeface="Levenim MT" pitchFamily="2" charset="-79"/>
              </a:rPr>
              <a:t>veins, left cardiac cavities and valves, </a:t>
            </a:r>
            <a:r>
              <a:rPr lang="en-US" dirty="0" smtClean="0">
                <a:latin typeface="Levenim MT" pitchFamily="2" charset="-79"/>
                <a:cs typeface="Levenim MT" pitchFamily="2" charset="-79"/>
              </a:rPr>
              <a:t>ascending aorta </a:t>
            </a:r>
            <a:r>
              <a:rPr lang="en-US" dirty="0">
                <a:latin typeface="Levenim MT" pitchFamily="2" charset="-79"/>
                <a:cs typeface="Levenim MT" pitchFamily="2" charset="-79"/>
              </a:rPr>
              <a:t>and aortic arch, cervical </a:t>
            </a:r>
            <a:r>
              <a:rPr lang="en-US" dirty="0" err="1">
                <a:latin typeface="Levenim MT" pitchFamily="2" charset="-79"/>
                <a:cs typeface="Levenim MT" pitchFamily="2" charset="-79"/>
              </a:rPr>
              <a:t>extracranial</a:t>
            </a:r>
            <a:r>
              <a:rPr lang="en-US" dirty="0">
                <a:latin typeface="Levenim MT" pitchFamily="2" charset="-79"/>
                <a:cs typeface="Levenim MT" pitchFamily="2" charset="-79"/>
              </a:rPr>
              <a:t> arteries, and </a:t>
            </a:r>
            <a:r>
              <a:rPr lang="en-US" dirty="0" smtClean="0">
                <a:latin typeface="Levenim MT" pitchFamily="2" charset="-79"/>
                <a:cs typeface="Levenim MT" pitchFamily="2" charset="-79"/>
              </a:rPr>
              <a:t>in the </a:t>
            </a:r>
            <a:r>
              <a:rPr lang="en-US" dirty="0">
                <a:latin typeface="Levenim MT" pitchFamily="2" charset="-79"/>
                <a:cs typeface="Levenim MT" pitchFamily="2" charset="-79"/>
              </a:rPr>
              <a:t>large basal intracranial arteries; </a:t>
            </a:r>
            <a:endParaRPr lang="en-US" dirty="0" smtClean="0">
              <a:latin typeface="Levenim MT" pitchFamily="2" charset="-79"/>
              <a:cs typeface="Levenim MT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Levenim MT" pitchFamily="2" charset="-79"/>
                <a:cs typeface="Levenim MT" pitchFamily="2" charset="-79"/>
              </a:rPr>
              <a:t>A </a:t>
            </a:r>
            <a:r>
              <a:rPr lang="en-US" dirty="0" smtClean="0">
                <a:solidFill>
                  <a:srgbClr val="66CCFF"/>
                </a:solidFill>
                <a:latin typeface="Levenim MT" pitchFamily="2" charset="-79"/>
                <a:cs typeface="Levenim MT" pitchFamily="2" charset="-79"/>
              </a:rPr>
              <a:t>Right-to-left</a:t>
            </a:r>
            <a:r>
              <a:rPr lang="en-US" dirty="0" smtClean="0">
                <a:latin typeface="Levenim MT" pitchFamily="2" charset="-79"/>
                <a:cs typeface="Levenim MT" pitchFamily="2" charset="-79"/>
              </a:rPr>
              <a:t> </a:t>
            </a:r>
            <a:r>
              <a:rPr lang="en-US" dirty="0">
                <a:latin typeface="Levenim MT" pitchFamily="2" charset="-79"/>
                <a:cs typeface="Levenim MT" pitchFamily="2" charset="-79"/>
              </a:rPr>
              <a:t>shunt;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Levenim MT" pitchFamily="2" charset="-79"/>
                <a:cs typeface="Levenim MT" pitchFamily="2" charset="-79"/>
              </a:rPr>
              <a:t>Coexisting </a:t>
            </a:r>
            <a:r>
              <a:rPr lang="en-US" dirty="0" smtClean="0">
                <a:solidFill>
                  <a:srgbClr val="66CCFF"/>
                </a:solidFill>
                <a:latin typeface="Levenim MT" pitchFamily="2" charset="-79"/>
                <a:cs typeface="Levenim MT" pitchFamily="2" charset="-79"/>
              </a:rPr>
              <a:t>DVT or PE </a:t>
            </a:r>
            <a:endParaRPr lang="en-US" dirty="0">
              <a:solidFill>
                <a:srgbClr val="66CCFF"/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Levenim MT" pitchFamily="2" charset="-79"/>
                <a:cs typeface="Levenim MT" pitchFamily="2" charset="-79"/>
              </a:rPr>
              <a:t>cough </a:t>
            </a:r>
            <a:r>
              <a:rPr lang="en-US" dirty="0">
                <a:latin typeface="Levenim MT" pitchFamily="2" charset="-79"/>
                <a:cs typeface="Levenim MT" pitchFamily="2" charset="-79"/>
              </a:rPr>
              <a:t>or other </a:t>
            </a:r>
            <a:r>
              <a:rPr lang="en-US" dirty="0" err="1">
                <a:solidFill>
                  <a:srgbClr val="66CCFF"/>
                </a:solidFill>
                <a:latin typeface="Levenim MT" pitchFamily="2" charset="-79"/>
                <a:cs typeface="Levenim MT" pitchFamily="2" charset="-79"/>
              </a:rPr>
              <a:t>Valsalva</a:t>
            </a:r>
            <a:r>
              <a:rPr lang="en-US" dirty="0">
                <a:solidFill>
                  <a:srgbClr val="66CCFF"/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US" dirty="0" smtClean="0">
                <a:solidFill>
                  <a:srgbClr val="66CCFF"/>
                </a:solidFill>
                <a:latin typeface="Levenim MT" pitchFamily="2" charset="-79"/>
                <a:cs typeface="Levenim MT" pitchFamily="2" charset="-79"/>
              </a:rPr>
              <a:t>maneuver immediately </a:t>
            </a:r>
            <a:r>
              <a:rPr lang="en-US" dirty="0">
                <a:solidFill>
                  <a:srgbClr val="66CCFF"/>
                </a:solidFill>
                <a:latin typeface="Levenim MT" pitchFamily="2" charset="-79"/>
                <a:cs typeface="Levenim MT" pitchFamily="2" charset="-79"/>
              </a:rPr>
              <a:t>preceding the onset of stroke </a:t>
            </a:r>
            <a:r>
              <a:rPr lang="en-US" dirty="0">
                <a:latin typeface="Levenim MT" pitchFamily="2" charset="-79"/>
                <a:cs typeface="Levenim MT" pitchFamily="2" charset="-79"/>
              </a:rPr>
              <a:t>symptoms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9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PFO-ASA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Atrial </a:t>
            </a:r>
            <a:r>
              <a:rPr lang="en-US" dirty="0" err="1"/>
              <a:t>septal</a:t>
            </a:r>
            <a:r>
              <a:rPr lang="en-US" dirty="0"/>
              <a:t> aneurysms are detected in 0·2–4·0% of </a:t>
            </a:r>
            <a:r>
              <a:rPr lang="en-US" dirty="0" smtClean="0"/>
              <a:t>patients examined </a:t>
            </a:r>
            <a:r>
              <a:rPr lang="en-US" dirty="0"/>
              <a:t>with </a:t>
            </a:r>
            <a:r>
              <a:rPr lang="en-US" dirty="0" smtClean="0"/>
              <a:t>TEE.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Criteria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the diagnosis of </a:t>
            </a:r>
            <a:r>
              <a:rPr lang="en-US" dirty="0" smtClean="0"/>
              <a:t>ASA: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inimum of 10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mm phasic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movement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iameter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at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least 15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0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Paradoxical embolism, </a:t>
            </a:r>
            <a:r>
              <a:rPr lang="en-US" dirty="0" smtClean="0"/>
              <a:t>supraventricular arrhythmia</a:t>
            </a:r>
            <a:r>
              <a:rPr lang="en-US" dirty="0"/>
              <a:t>, and thrombus from a coexistent </a:t>
            </a:r>
            <a:r>
              <a:rPr lang="en-US" dirty="0" smtClean="0"/>
              <a:t>ASA </a:t>
            </a:r>
            <a:r>
              <a:rPr lang="en-US" dirty="0"/>
              <a:t>are the more likely mechanisms of stroke in </a:t>
            </a:r>
            <a:r>
              <a:rPr lang="en-US" dirty="0" smtClean="0"/>
              <a:t>PFO</a:t>
            </a:r>
          </a:p>
          <a:p>
            <a:endParaRPr lang="en-US" dirty="0"/>
          </a:p>
          <a:p>
            <a:r>
              <a:rPr lang="en-US" dirty="0" smtClean="0"/>
              <a:t>ASA can </a:t>
            </a:r>
            <a:r>
              <a:rPr lang="en-US" dirty="0"/>
              <a:t>cause stroke </a:t>
            </a:r>
            <a:r>
              <a:rPr lang="en-US" dirty="0" smtClean="0"/>
              <a:t>by paradoxical </a:t>
            </a:r>
            <a:r>
              <a:rPr lang="en-US" dirty="0"/>
              <a:t>embolism of a thrombus originating in </a:t>
            </a:r>
            <a:r>
              <a:rPr lang="en-US" dirty="0" smtClean="0"/>
              <a:t>the aneurysm </a:t>
            </a:r>
            <a:r>
              <a:rPr lang="en-US" dirty="0"/>
              <a:t>or by inducing supraventricular arrhythmia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50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PFO on 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PFO defined </a:t>
            </a:r>
            <a:r>
              <a:rPr lang="en-US" dirty="0"/>
              <a:t>as </a:t>
            </a:r>
            <a:r>
              <a:rPr lang="en-US" dirty="0" smtClean="0"/>
              <a:t>TEE evidence </a:t>
            </a:r>
            <a:r>
              <a:rPr lang="en-US" dirty="0"/>
              <a:t>of </a:t>
            </a:r>
            <a:r>
              <a:rPr lang="en-US" dirty="0" smtClean="0">
                <a:solidFill>
                  <a:srgbClr val="66CCFF"/>
                </a:solidFill>
              </a:rPr>
              <a:t>infused </a:t>
            </a:r>
            <a:r>
              <a:rPr lang="en-US" dirty="0" err="1" smtClean="0">
                <a:solidFill>
                  <a:srgbClr val="66CCFF"/>
                </a:solidFill>
              </a:rPr>
              <a:t>microbubbles</a:t>
            </a:r>
            <a:r>
              <a:rPr lang="en-US" dirty="0">
                <a:solidFill>
                  <a:srgbClr val="66CCFF"/>
                </a:solidFill>
              </a:rPr>
              <a:t> </a:t>
            </a:r>
            <a:r>
              <a:rPr lang="en-US" dirty="0" smtClean="0">
                <a:solidFill>
                  <a:srgbClr val="66CCFF"/>
                </a:solidFill>
              </a:rPr>
              <a:t>in </a:t>
            </a:r>
            <a:r>
              <a:rPr lang="en-US" dirty="0">
                <a:solidFill>
                  <a:srgbClr val="66CCFF"/>
                </a:solidFill>
              </a:rPr>
              <a:t>the </a:t>
            </a:r>
            <a:r>
              <a:rPr lang="en-US" dirty="0" smtClean="0">
                <a:solidFill>
                  <a:srgbClr val="66CCFF"/>
                </a:solidFill>
              </a:rPr>
              <a:t>LA within three cardiac </a:t>
            </a:r>
            <a:r>
              <a:rPr lang="en-US" dirty="0">
                <a:solidFill>
                  <a:srgbClr val="66CCFF"/>
                </a:solidFill>
              </a:rPr>
              <a:t>cycles after their appearance in </a:t>
            </a:r>
            <a:r>
              <a:rPr lang="en-US" dirty="0" smtClean="0">
                <a:solidFill>
                  <a:srgbClr val="66CCFF"/>
                </a:solidFill>
              </a:rPr>
              <a:t>RA,</a:t>
            </a:r>
            <a:r>
              <a:rPr lang="en-US" dirty="0" smtClean="0"/>
              <a:t> </a:t>
            </a:r>
            <a:r>
              <a:rPr lang="en-US" dirty="0"/>
              <a:t>at rest or during </a:t>
            </a:r>
            <a:r>
              <a:rPr lang="en-US" dirty="0" err="1"/>
              <a:t>Valsalva</a:t>
            </a:r>
            <a:r>
              <a:rPr lang="en-US" dirty="0"/>
              <a:t> release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Shunt </a:t>
            </a:r>
            <a:r>
              <a:rPr lang="en-US" dirty="0"/>
              <a:t>size </a:t>
            </a:r>
            <a:r>
              <a:rPr lang="en-US" dirty="0" smtClean="0"/>
              <a:t>Grading: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Grade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 indicating no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microbubbles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Grade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1 to 9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microbubbles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Grade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2, 10 to 20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microbubbles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rade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3, more than 20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microbubbles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Management- Prevention of Stroke in PFO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actors that increase </a:t>
            </a:r>
            <a:r>
              <a:rPr lang="en-US" dirty="0"/>
              <a:t>the risk for </a:t>
            </a:r>
            <a:r>
              <a:rPr lang="en-US" dirty="0" smtClean="0"/>
              <a:t>recurrent </a:t>
            </a:r>
            <a:r>
              <a:rPr lang="en-US" dirty="0"/>
              <a:t>stroke in patients with PFO: </a:t>
            </a: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Younger </a:t>
            </a:r>
            <a:r>
              <a:rPr lang="en-US" dirty="0"/>
              <a:t>age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66CCFF"/>
                </a:solidFill>
              </a:rPr>
              <a:t>Association </a:t>
            </a:r>
            <a:r>
              <a:rPr lang="en-US" dirty="0">
                <a:solidFill>
                  <a:srgbClr val="66CCFF"/>
                </a:solidFill>
              </a:rPr>
              <a:t>with </a:t>
            </a:r>
            <a:r>
              <a:rPr lang="en-US" dirty="0" smtClean="0">
                <a:solidFill>
                  <a:srgbClr val="66CCFF"/>
                </a:solidFill>
              </a:rPr>
              <a:t>ASA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66CCFF"/>
                </a:solidFill>
              </a:rPr>
              <a:t>Presence </a:t>
            </a:r>
            <a:r>
              <a:rPr lang="en-US" dirty="0">
                <a:solidFill>
                  <a:srgbClr val="66CCFF"/>
                </a:solidFill>
              </a:rPr>
              <a:t>of a right-to-left shunt at rest</a:t>
            </a:r>
            <a:r>
              <a:rPr lang="en-US" dirty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Size </a:t>
            </a:r>
            <a:r>
              <a:rPr lang="en-US" dirty="0"/>
              <a:t>of the PFO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88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PFO-Risk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00200"/>
            <a:ext cx="929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Prevention Strategies for </a:t>
            </a:r>
            <a:r>
              <a:rPr lang="en-US" b="1" dirty="0" err="1"/>
              <a:t>Cardioembolic</a:t>
            </a:r>
            <a:r>
              <a:rPr lang="en-US" b="1" dirty="0"/>
              <a:t> Stroke: Present and </a:t>
            </a:r>
            <a:r>
              <a:rPr lang="en-US" b="1" dirty="0" smtClean="0"/>
              <a:t>Future Perspectives</a:t>
            </a:r>
          </a:p>
          <a:p>
            <a:r>
              <a:rPr lang="en-US" dirty="0" err="1"/>
              <a:t>Giacomo</a:t>
            </a:r>
            <a:r>
              <a:rPr lang="en-US" dirty="0"/>
              <a:t> </a:t>
            </a:r>
            <a:r>
              <a:rPr lang="en-US" dirty="0" err="1" smtClean="0"/>
              <a:t>Giacalone</a:t>
            </a:r>
            <a:r>
              <a:rPr lang="en-US" dirty="0" smtClean="0"/>
              <a:t>; </a:t>
            </a:r>
            <a:r>
              <a:rPr lang="en-US" b="1" i="1" dirty="0"/>
              <a:t>The Open Neurology Journal, </a:t>
            </a:r>
            <a:r>
              <a:rPr lang="en-US" b="1" dirty="0"/>
              <a:t>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3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58007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0"/>
            <a:ext cx="5800725" cy="134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199"/>
            <a:ext cx="5800725" cy="22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76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21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9003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17" y="1310309"/>
            <a:ext cx="4114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42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Endocarditis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Infective: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ystemic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cancer,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Lupus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and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APLA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Owing to their high embolic risk, patients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with stroke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and non-infective endocarditis should receive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heparin followed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by oral anticoagulants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3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Pathophysiology of </a:t>
            </a:r>
            <a:r>
              <a:rPr lang="en-US" sz="2400" dirty="0" err="1" smtClean="0"/>
              <a:t>Cardioembolic</a:t>
            </a:r>
            <a:r>
              <a:rPr lang="en-US" sz="2400" dirty="0" smtClean="0"/>
              <a:t> Stroke- Arrhythmia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Atrial Fibrillation- Mechanism</a:t>
            </a:r>
          </a:p>
          <a:p>
            <a:pPr marL="0" indent="0">
              <a:buNone/>
            </a:pPr>
            <a:endParaRPr lang="en-US" sz="2200" u="sng" dirty="0"/>
          </a:p>
          <a:p>
            <a:r>
              <a:rPr lang="en-US" sz="2200" dirty="0" smtClean="0"/>
              <a:t>AF leads to </a:t>
            </a:r>
            <a:r>
              <a:rPr lang="en-US" sz="2200" dirty="0" smtClean="0">
                <a:solidFill>
                  <a:srgbClr val="FFFF99"/>
                </a:solidFill>
              </a:rPr>
              <a:t>Inadequate </a:t>
            </a:r>
            <a:r>
              <a:rPr lang="en-US" sz="2200" dirty="0">
                <a:solidFill>
                  <a:srgbClr val="FFFF99"/>
                </a:solidFill>
              </a:rPr>
              <a:t>contraction</a:t>
            </a:r>
            <a:r>
              <a:rPr lang="en-US" sz="2200" dirty="0"/>
              <a:t> of, </a:t>
            </a:r>
            <a:r>
              <a:rPr lang="en-US" sz="2200" dirty="0" smtClean="0"/>
              <a:t>and leads </a:t>
            </a:r>
            <a:r>
              <a:rPr lang="en-US" sz="2200" dirty="0"/>
              <a:t>to </a:t>
            </a:r>
            <a:r>
              <a:rPr lang="en-US" sz="2200" dirty="0">
                <a:solidFill>
                  <a:srgbClr val="FFFF99"/>
                </a:solidFill>
              </a:rPr>
              <a:t>stasis</a:t>
            </a:r>
            <a:r>
              <a:rPr lang="en-US" sz="2200" dirty="0"/>
              <a:t> that is most marked in the </a:t>
            </a:r>
            <a:r>
              <a:rPr lang="en-US" sz="2200" dirty="0">
                <a:solidFill>
                  <a:srgbClr val="FFFF99"/>
                </a:solidFill>
              </a:rPr>
              <a:t>left atrial appendage.</a:t>
            </a:r>
          </a:p>
          <a:p>
            <a:endParaRPr lang="en-US" sz="2200" dirty="0" smtClean="0"/>
          </a:p>
          <a:p>
            <a:r>
              <a:rPr lang="en-US" sz="2200" dirty="0" smtClean="0"/>
              <a:t>Stasis associated </a:t>
            </a:r>
            <a:r>
              <a:rPr lang="en-US" sz="2200" dirty="0"/>
              <a:t>with increased concentrations </a:t>
            </a:r>
            <a:r>
              <a:rPr lang="en-US" sz="2200" dirty="0" smtClean="0"/>
              <a:t>of </a:t>
            </a:r>
            <a:r>
              <a:rPr lang="en-US" sz="2200" dirty="0" smtClean="0">
                <a:solidFill>
                  <a:srgbClr val="FFFF99"/>
                </a:solidFill>
              </a:rPr>
              <a:t>fibrinogen</a:t>
            </a:r>
            <a:r>
              <a:rPr lang="en-US" sz="2200" dirty="0">
                <a:solidFill>
                  <a:srgbClr val="FFFF99"/>
                </a:solidFill>
              </a:rPr>
              <a:t>, D-dimer, and von </a:t>
            </a:r>
            <a:r>
              <a:rPr lang="en-US" sz="2200" dirty="0" err="1">
                <a:solidFill>
                  <a:srgbClr val="FFFF99"/>
                </a:solidFill>
              </a:rPr>
              <a:t>Willebrand</a:t>
            </a:r>
            <a:r>
              <a:rPr lang="en-US" sz="2200" dirty="0">
                <a:solidFill>
                  <a:srgbClr val="FFFF99"/>
                </a:solidFill>
              </a:rPr>
              <a:t> factor,</a:t>
            </a:r>
            <a:r>
              <a:rPr lang="en-US" sz="2200" dirty="0"/>
              <a:t> which </a:t>
            </a:r>
            <a:r>
              <a:rPr lang="en-US" sz="2200" dirty="0" smtClean="0"/>
              <a:t>are indicative </a:t>
            </a:r>
            <a:r>
              <a:rPr lang="en-US" sz="2200" dirty="0"/>
              <a:t>of a </a:t>
            </a:r>
            <a:r>
              <a:rPr lang="en-US" sz="2200" dirty="0" err="1"/>
              <a:t>prothrombotic</a:t>
            </a:r>
            <a:r>
              <a:rPr lang="en-US" sz="2200" dirty="0"/>
              <a:t> state, </a:t>
            </a:r>
            <a:r>
              <a:rPr lang="en-US" sz="2200" dirty="0" smtClean="0"/>
              <a:t>predisposing to </a:t>
            </a:r>
            <a:r>
              <a:rPr lang="en-US" sz="2200" dirty="0"/>
              <a:t>thrombus formation with consequent increased rate </a:t>
            </a:r>
            <a:r>
              <a:rPr lang="en-US" sz="2200" dirty="0" smtClean="0"/>
              <a:t>of cerebral embolization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88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Infective Endocarditis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omplicated </a:t>
            </a:r>
            <a:r>
              <a:rPr lang="en-US" dirty="0"/>
              <a:t>by stroke in </a:t>
            </a:r>
            <a:r>
              <a:rPr lang="en-US" dirty="0" smtClean="0"/>
              <a:t>about 10</a:t>
            </a:r>
            <a:r>
              <a:rPr lang="en-US" dirty="0"/>
              <a:t>% of </a:t>
            </a:r>
            <a:r>
              <a:rPr lang="en-US" dirty="0" smtClean="0"/>
              <a:t>cases</a:t>
            </a:r>
          </a:p>
          <a:p>
            <a:endParaRPr lang="en-US" dirty="0"/>
          </a:p>
          <a:p>
            <a:r>
              <a:rPr lang="en-US" dirty="0"/>
              <a:t>Most stroke </a:t>
            </a:r>
            <a:r>
              <a:rPr lang="en-US" dirty="0" smtClean="0"/>
              <a:t>happens </a:t>
            </a:r>
            <a:r>
              <a:rPr lang="en-US" dirty="0"/>
              <a:t>early in the course of the disease and before </a:t>
            </a:r>
            <a:r>
              <a:rPr lang="en-US" dirty="0" smtClean="0"/>
              <a:t>or during </a:t>
            </a:r>
            <a:r>
              <a:rPr lang="en-US" dirty="0"/>
              <a:t>the first 2 weeks of appropriate </a:t>
            </a:r>
            <a:r>
              <a:rPr lang="en-US" dirty="0" smtClean="0"/>
              <a:t>antimicrobial therapy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Multiple Emboli- Infection </a:t>
            </a:r>
            <a:r>
              <a:rPr lang="en-US" dirty="0"/>
              <a:t>of prosthetic valves and </a:t>
            </a:r>
            <a:r>
              <a:rPr lang="en-US" dirty="0" smtClean="0"/>
              <a:t>in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dirty="0"/>
              <a:t> </a:t>
            </a:r>
            <a:r>
              <a:rPr lang="en-US" dirty="0" smtClean="0"/>
              <a:t>Endocarditis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5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Infective Endocarditis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TEE- confirms valve </a:t>
            </a:r>
            <a:r>
              <a:rPr lang="en-US" dirty="0" smtClean="0"/>
              <a:t>vegetation </a:t>
            </a:r>
            <a:r>
              <a:rPr lang="en-US" dirty="0"/>
              <a:t>more </a:t>
            </a:r>
            <a:r>
              <a:rPr lang="en-US" dirty="0" smtClean="0"/>
              <a:t>reliably, should be initial </a:t>
            </a:r>
            <a:r>
              <a:rPr lang="en-US" dirty="0"/>
              <a:t>diagnostic procedure for all </a:t>
            </a:r>
            <a:r>
              <a:rPr lang="en-US" dirty="0" smtClean="0"/>
              <a:t>patients with </a:t>
            </a:r>
            <a:r>
              <a:rPr lang="en-US" dirty="0"/>
              <a:t>moderate to high clinical suspicion of </a:t>
            </a:r>
            <a:r>
              <a:rPr lang="en-US" dirty="0" smtClean="0"/>
              <a:t>infective endocarditis</a:t>
            </a:r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mboli are fragments </a:t>
            </a:r>
            <a:r>
              <a:rPr lang="en-US" dirty="0"/>
              <a:t>of </a:t>
            </a:r>
            <a:r>
              <a:rPr lang="en-US" dirty="0" smtClean="0"/>
              <a:t>vegetation-  best antithrombotic </a:t>
            </a:r>
            <a:r>
              <a:rPr lang="en-US" dirty="0"/>
              <a:t>regimen is </a:t>
            </a:r>
            <a:r>
              <a:rPr lang="en-US" dirty="0" smtClean="0"/>
              <a:t>appropriate antibiotic </a:t>
            </a:r>
            <a:r>
              <a:rPr lang="en-US" dirty="0"/>
              <a:t>or antifungal </a:t>
            </a:r>
            <a:r>
              <a:rPr lang="en-US" dirty="0" smtClean="0"/>
              <a:t>treatment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4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</a:t>
            </a:r>
            <a:r>
              <a:rPr lang="en-US" dirty="0" smtClean="0"/>
              <a:t>anticoagulants associated </a:t>
            </a:r>
            <a:r>
              <a:rPr lang="en-US" dirty="0"/>
              <a:t>with increased mortality in patients with </a:t>
            </a:r>
            <a:r>
              <a:rPr lang="en-US" dirty="0" smtClean="0"/>
              <a:t>native valves </a:t>
            </a:r>
            <a:r>
              <a:rPr lang="en-US" dirty="0"/>
              <a:t>who are being treated with antithrombotic </a:t>
            </a:r>
            <a:r>
              <a:rPr lang="en-US" dirty="0" smtClean="0"/>
              <a:t>drugs</a:t>
            </a:r>
          </a:p>
          <a:p>
            <a:endParaRPr lang="en-US" dirty="0"/>
          </a:p>
          <a:p>
            <a:r>
              <a:rPr lang="en-US" dirty="0" smtClean="0"/>
              <a:t>Indications for Surgery: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ersistent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vegetation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anterior mitral leaflet (particularly if &gt;10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mm)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one or more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embolic events during the first 2 weeks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antimicrobial treatment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wo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or more embolic events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later in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4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Atheroma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hickness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over 4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mm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lcerated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noncalcified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plaques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Plaques with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mobile components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Associated </a:t>
            </a:r>
            <a:r>
              <a:rPr lang="en-US" dirty="0"/>
              <a:t>with an increased risk of stroke </a:t>
            </a:r>
            <a:r>
              <a:rPr lang="en-US" dirty="0" smtClean="0"/>
              <a:t>recurrence</a:t>
            </a:r>
          </a:p>
          <a:p>
            <a:endParaRPr lang="en-US" dirty="0"/>
          </a:p>
          <a:p>
            <a:r>
              <a:rPr lang="en-US" dirty="0" smtClean="0"/>
              <a:t>Dual </a:t>
            </a:r>
            <a:r>
              <a:rPr lang="en-US" dirty="0" err="1" smtClean="0"/>
              <a:t>antiplatelets</a:t>
            </a:r>
            <a:r>
              <a:rPr lang="en-US" dirty="0" smtClean="0"/>
              <a:t> are preferred over anticoagulation (</a:t>
            </a:r>
            <a:r>
              <a:rPr lang="en-US" dirty="0" smtClean="0">
                <a:solidFill>
                  <a:srgbClr val="66CCFF"/>
                </a:solidFill>
              </a:rPr>
              <a:t>ARCH trial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4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4191000" cy="65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56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Cardioembolic</a:t>
            </a:r>
            <a:r>
              <a:rPr lang="en-US" dirty="0" smtClean="0"/>
              <a:t> stroke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2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Thrombolysis in Acute </a:t>
            </a:r>
            <a:r>
              <a:rPr lang="en-US" sz="2800" dirty="0" err="1"/>
              <a:t>Cardioembolic</a:t>
            </a:r>
            <a:r>
              <a:rPr lang="en-US" sz="2800" dirty="0"/>
              <a:t>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Stroke outcome after intravenous thrombolysis with </a:t>
            </a:r>
            <a:r>
              <a:rPr lang="en-US" dirty="0" err="1"/>
              <a:t>rtPA</a:t>
            </a:r>
            <a:r>
              <a:rPr lang="en-US" dirty="0"/>
              <a:t> is not </a:t>
            </a:r>
            <a:r>
              <a:rPr lang="en-US" dirty="0" smtClean="0"/>
              <a:t>influenced </a:t>
            </a:r>
            <a:r>
              <a:rPr lang="en-US" dirty="0"/>
              <a:t>by the stroke </a:t>
            </a:r>
            <a:r>
              <a:rPr lang="en-US" dirty="0" smtClean="0"/>
              <a:t>etiology</a:t>
            </a:r>
          </a:p>
          <a:p>
            <a:endParaRPr lang="en-US" dirty="0"/>
          </a:p>
          <a:p>
            <a:r>
              <a:rPr lang="en-US" dirty="0" smtClean="0"/>
              <a:t>3months functional outcome </a:t>
            </a:r>
            <a:r>
              <a:rPr lang="en-US" dirty="0"/>
              <a:t>and the mortality </a:t>
            </a:r>
            <a:r>
              <a:rPr lang="en-US" dirty="0" smtClean="0"/>
              <a:t>risk same for a </a:t>
            </a:r>
            <a:r>
              <a:rPr lang="en-US" dirty="0"/>
              <a:t>certain baseline NIHSS score regardless of </a:t>
            </a:r>
            <a:r>
              <a:rPr lang="en-US" dirty="0" smtClean="0"/>
              <a:t>the stroke etiology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66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Thrombolysis in Acute </a:t>
            </a:r>
            <a:r>
              <a:rPr lang="en-US" sz="2800" dirty="0" err="1"/>
              <a:t>Cardioembolic</a:t>
            </a:r>
            <a:r>
              <a:rPr lang="en-US" sz="2800" dirty="0"/>
              <a:t>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Cardioembolic</a:t>
            </a:r>
            <a:r>
              <a:rPr lang="en-US" dirty="0"/>
              <a:t> stroke - more uniform fibrin-rich clots in which </a:t>
            </a:r>
            <a:r>
              <a:rPr lang="en-US" dirty="0" err="1"/>
              <a:t>rtPA</a:t>
            </a:r>
            <a:r>
              <a:rPr lang="en-US" dirty="0"/>
              <a:t> penetrates and distributes homogeneously, leading to entire and rapid clot dissolution. </a:t>
            </a:r>
          </a:p>
          <a:p>
            <a:endParaRPr lang="en-US" dirty="0"/>
          </a:p>
          <a:p>
            <a:r>
              <a:rPr lang="en-US" dirty="0"/>
              <a:t>Early recanalization was more frequent, faster and more complete in </a:t>
            </a:r>
            <a:r>
              <a:rPr lang="en-US" dirty="0" err="1"/>
              <a:t>cardioembolic</a:t>
            </a:r>
            <a:r>
              <a:rPr lang="en-US" dirty="0"/>
              <a:t> </a:t>
            </a:r>
            <a:r>
              <a:rPr lang="en-US" dirty="0" smtClean="0"/>
              <a:t>stroke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4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Thrombolysis in Acute </a:t>
            </a:r>
            <a:r>
              <a:rPr lang="en-US" sz="2800" dirty="0" err="1" smtClean="0"/>
              <a:t>Cardioembolic</a:t>
            </a:r>
            <a:r>
              <a:rPr lang="en-US" sz="2800" dirty="0" smtClean="0"/>
              <a:t> </a:t>
            </a:r>
            <a:r>
              <a:rPr lang="en-US" sz="2800" dirty="0"/>
              <a:t>Stroke- </a:t>
            </a:r>
            <a:r>
              <a:rPr lang="en-US" sz="2800" dirty="0" smtClean="0"/>
              <a:t>Contraindications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Recent </a:t>
            </a:r>
            <a:r>
              <a:rPr lang="en-IN" dirty="0"/>
              <a:t>myocardial infarction (MI) </a:t>
            </a:r>
            <a:r>
              <a:rPr lang="en-IN" dirty="0">
                <a:solidFill>
                  <a:srgbClr val="00B0F0"/>
                </a:solidFill>
              </a:rPr>
              <a:t>within 3 months  </a:t>
            </a:r>
            <a:r>
              <a:rPr lang="en-IN" dirty="0" smtClean="0">
                <a:solidFill>
                  <a:srgbClr val="00B0F0"/>
                </a:solidFill>
              </a:rPr>
              <a:t> </a:t>
            </a:r>
            <a:r>
              <a:rPr lang="en-IN" dirty="0" smtClean="0"/>
              <a:t>relative contraindication </a:t>
            </a:r>
            <a:r>
              <a:rPr lang="en-IN" dirty="0"/>
              <a:t>for IV stroke </a:t>
            </a:r>
            <a:r>
              <a:rPr lang="en-IN" dirty="0" smtClean="0"/>
              <a:t>thrombolysis</a:t>
            </a:r>
          </a:p>
          <a:p>
            <a:endParaRPr lang="en-IN" dirty="0"/>
          </a:p>
          <a:p>
            <a:r>
              <a:rPr lang="en-IN" dirty="0" smtClean="0"/>
              <a:t>Beyond guidelines, </a:t>
            </a:r>
            <a:r>
              <a:rPr lang="en-IN" dirty="0"/>
              <a:t>risk for cardiac rupture can be stratified and IV stroke thrombolysis may be considered for younger patients without </a:t>
            </a:r>
            <a:r>
              <a:rPr lang="en-IN" dirty="0" err="1"/>
              <a:t>transmural</a:t>
            </a:r>
            <a:r>
              <a:rPr lang="en-IN" dirty="0"/>
              <a:t> </a:t>
            </a:r>
            <a:r>
              <a:rPr lang="en-IN" dirty="0" smtClean="0"/>
              <a:t>involvement </a:t>
            </a:r>
            <a:r>
              <a:rPr lang="en-IN" dirty="0"/>
              <a:t>After </a:t>
            </a:r>
            <a:r>
              <a:rPr lang="en-IN" dirty="0">
                <a:solidFill>
                  <a:srgbClr val="00B0F0"/>
                </a:solidFill>
              </a:rPr>
              <a:t>7 </a:t>
            </a:r>
            <a:r>
              <a:rPr lang="en-IN" dirty="0" smtClean="0">
                <a:solidFill>
                  <a:srgbClr val="00B0F0"/>
                </a:solidFill>
              </a:rPr>
              <a:t>weeks </a:t>
            </a:r>
            <a:r>
              <a:rPr lang="en-IN" dirty="0" smtClean="0"/>
              <a:t>of MI</a:t>
            </a:r>
            <a:endParaRPr lang="en-IN" dirty="0"/>
          </a:p>
          <a:p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8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Thrombolysis </a:t>
            </a:r>
            <a:r>
              <a:rPr lang="en-US" sz="2800" dirty="0"/>
              <a:t>of patients on Anticoagulation for secondary prevention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AHA/ASA Guidelines(2013)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Within 3hours of onset,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Current use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anticoagulant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with INR &gt;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1.7 is contraindication 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IV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tPA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3- 4.5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hrs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onset, use of oral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anticoagulants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is contraindication regardless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INR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intravenous </a:t>
            </a:r>
            <a:r>
              <a:rPr lang="en-US" dirty="0" err="1">
                <a:solidFill>
                  <a:srgbClr val="00B0F0"/>
                </a:solidFill>
              </a:rPr>
              <a:t>rtPA</a:t>
            </a:r>
            <a:r>
              <a:rPr lang="en-US" dirty="0">
                <a:solidFill>
                  <a:srgbClr val="00B0F0"/>
                </a:solidFill>
              </a:rPr>
              <a:t> in patients taking </a:t>
            </a:r>
            <a:r>
              <a:rPr lang="en-US" dirty="0" smtClean="0">
                <a:solidFill>
                  <a:srgbClr val="00B0F0"/>
                </a:solidFill>
              </a:rPr>
              <a:t>direct thrombin </a:t>
            </a:r>
            <a:r>
              <a:rPr lang="en-US" dirty="0">
                <a:solidFill>
                  <a:srgbClr val="00B0F0"/>
                </a:solidFill>
              </a:rPr>
              <a:t>or direct factor </a:t>
            </a:r>
            <a:r>
              <a:rPr lang="en-US" dirty="0" err="1">
                <a:solidFill>
                  <a:srgbClr val="00B0F0"/>
                </a:solidFill>
              </a:rPr>
              <a:t>Xa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inhibitors not </a:t>
            </a:r>
            <a:r>
              <a:rPr lang="en-US" dirty="0">
                <a:solidFill>
                  <a:srgbClr val="00B0F0"/>
                </a:solidFill>
              </a:rPr>
              <a:t>recommended</a:t>
            </a:r>
            <a:r>
              <a:rPr lang="en-US" dirty="0"/>
              <a:t> </a:t>
            </a:r>
            <a:r>
              <a:rPr lang="en-US" dirty="0" smtClean="0"/>
              <a:t>unless sensitive </a:t>
            </a:r>
            <a:r>
              <a:rPr lang="en-US" dirty="0"/>
              <a:t>laboratory tests </a:t>
            </a:r>
            <a:r>
              <a:rPr lang="en-US" dirty="0" smtClean="0"/>
              <a:t>ECT</a:t>
            </a:r>
            <a:r>
              <a:rPr lang="en-US" dirty="0"/>
              <a:t>, TT, or appropriate direct </a:t>
            </a:r>
            <a:r>
              <a:rPr lang="en-US" dirty="0" smtClean="0"/>
              <a:t>factor </a:t>
            </a:r>
            <a:r>
              <a:rPr lang="en-US" dirty="0" err="1" smtClean="0"/>
              <a:t>Xa</a:t>
            </a:r>
            <a:r>
              <a:rPr lang="en-US" dirty="0" smtClean="0"/>
              <a:t> </a:t>
            </a:r>
            <a:r>
              <a:rPr lang="en-US" dirty="0"/>
              <a:t>activity assays are </a:t>
            </a:r>
            <a:r>
              <a:rPr lang="en-US" dirty="0" smtClean="0"/>
              <a:t>normal, or </a:t>
            </a:r>
            <a:r>
              <a:rPr lang="en-US" dirty="0"/>
              <a:t>the patient has </a:t>
            </a:r>
            <a:r>
              <a:rPr lang="en-US" dirty="0" smtClean="0"/>
              <a:t>not received </a:t>
            </a:r>
            <a:r>
              <a:rPr lang="en-US" dirty="0"/>
              <a:t>a </a:t>
            </a:r>
            <a:r>
              <a:rPr lang="en-US" dirty="0" smtClean="0"/>
              <a:t>dose </a:t>
            </a:r>
            <a:r>
              <a:rPr lang="en-US" dirty="0"/>
              <a:t>for &gt;2 </a:t>
            </a:r>
            <a:r>
              <a:rPr lang="en-US" dirty="0" smtClean="0"/>
              <a:t>days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06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Approximately </a:t>
            </a:r>
            <a:r>
              <a:rPr lang="en-US" dirty="0">
                <a:solidFill>
                  <a:srgbClr val="FFFF99"/>
                </a:solidFill>
              </a:rPr>
              <a:t>four out of every </a:t>
            </a:r>
            <a:r>
              <a:rPr lang="en-US" dirty="0" smtClean="0">
                <a:solidFill>
                  <a:srgbClr val="FFFF99"/>
                </a:solidFill>
              </a:rPr>
              <a:t>five emboli </a:t>
            </a:r>
            <a:r>
              <a:rPr lang="en-US" dirty="0" smtClean="0"/>
              <a:t>that </a:t>
            </a:r>
            <a:r>
              <a:rPr lang="en-US" dirty="0"/>
              <a:t>arise from the heart go into the </a:t>
            </a:r>
            <a:r>
              <a:rPr lang="en-US" dirty="0">
                <a:solidFill>
                  <a:srgbClr val="FFFF99"/>
                </a:solidFill>
              </a:rPr>
              <a:t>anterior </a:t>
            </a:r>
            <a:r>
              <a:rPr lang="en-US" dirty="0" smtClean="0">
                <a:solidFill>
                  <a:srgbClr val="FFFF99"/>
                </a:solidFill>
              </a:rPr>
              <a:t>circulation</a:t>
            </a:r>
            <a:r>
              <a:rPr lang="en-US" dirty="0" smtClean="0"/>
              <a:t>, equally </a:t>
            </a:r>
            <a:r>
              <a:rPr lang="en-US" dirty="0"/>
              <a:t>divided between the two sides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remaining one </a:t>
            </a:r>
            <a:r>
              <a:rPr lang="en-US" dirty="0" smtClean="0"/>
              <a:t>fifth </a:t>
            </a:r>
            <a:r>
              <a:rPr lang="en-US" dirty="0"/>
              <a:t>of emboli go into </a:t>
            </a:r>
            <a:r>
              <a:rPr lang="en-US" dirty="0" smtClean="0"/>
              <a:t>the posterior circulation- a </a:t>
            </a:r>
            <a:r>
              <a:rPr lang="en-US" dirty="0"/>
              <a:t>rate about </a:t>
            </a:r>
            <a:r>
              <a:rPr lang="en-US" dirty="0" smtClean="0"/>
              <a:t>equal to </a:t>
            </a:r>
            <a:r>
              <a:rPr lang="en-US" dirty="0"/>
              <a:t>the proportion of the blood </a:t>
            </a:r>
            <a:r>
              <a:rPr lang="en-US" dirty="0" smtClean="0"/>
              <a:t>supply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5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Thrombolysis in </a:t>
            </a:r>
            <a:r>
              <a:rPr lang="en-US" sz="2800" dirty="0" err="1" smtClean="0"/>
              <a:t>Cardioembolic</a:t>
            </a:r>
            <a:r>
              <a:rPr lang="en-US" sz="2800" dirty="0" smtClean="0"/>
              <a:t> Stroke- Concerns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risk </a:t>
            </a:r>
            <a:r>
              <a:rPr lang="en-US" dirty="0" smtClean="0"/>
              <a:t>of SICH </a:t>
            </a:r>
            <a:r>
              <a:rPr lang="en-US" dirty="0"/>
              <a:t>in patients with acute </a:t>
            </a:r>
            <a:r>
              <a:rPr lang="en-US" dirty="0" err="1"/>
              <a:t>ischaemic</a:t>
            </a:r>
            <a:r>
              <a:rPr lang="en-US" dirty="0"/>
              <a:t> stroke and prior </a:t>
            </a:r>
            <a:r>
              <a:rPr lang="en-US" dirty="0" smtClean="0"/>
              <a:t>warfarin therapy </a:t>
            </a:r>
            <a:r>
              <a:rPr lang="en-US" dirty="0"/>
              <a:t>with a </a:t>
            </a:r>
            <a:r>
              <a:rPr lang="en-US" dirty="0" err="1"/>
              <a:t>subtherapeutic</a:t>
            </a:r>
            <a:r>
              <a:rPr lang="en-US" dirty="0"/>
              <a:t> INR after treatment with </a:t>
            </a:r>
            <a:r>
              <a:rPr lang="en-US" dirty="0" smtClean="0"/>
              <a:t>intravenous and/or </a:t>
            </a:r>
            <a:r>
              <a:rPr lang="en-US" dirty="0"/>
              <a:t>intra-arterial thrombolysis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Risk </a:t>
            </a:r>
            <a:r>
              <a:rPr lang="en-US" dirty="0"/>
              <a:t>of SICH </a:t>
            </a:r>
            <a:r>
              <a:rPr lang="en-US" dirty="0" smtClean="0">
                <a:solidFill>
                  <a:srgbClr val="66CCFF"/>
                </a:solidFill>
              </a:rPr>
              <a:t>was more </a:t>
            </a:r>
            <a:r>
              <a:rPr lang="en-US" dirty="0">
                <a:solidFill>
                  <a:srgbClr val="66CCFF"/>
                </a:solidFill>
              </a:rPr>
              <a:t>than two times higher</a:t>
            </a:r>
            <a:r>
              <a:rPr lang="en-US" dirty="0"/>
              <a:t> in patients on warfarin </a:t>
            </a:r>
            <a:r>
              <a:rPr lang="en-US" dirty="0" smtClean="0"/>
              <a:t>therapy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No effect on outcome or mortality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7763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Thrombolytic therapy for </a:t>
            </a:r>
            <a:r>
              <a:rPr lang="en-US" dirty="0" err="1"/>
              <a:t>ischaemic</a:t>
            </a:r>
            <a:r>
              <a:rPr lang="en-US" dirty="0"/>
              <a:t> stroke in </a:t>
            </a:r>
            <a:r>
              <a:rPr lang="en-US" dirty="0" smtClean="0"/>
              <a:t>patients using </a:t>
            </a:r>
            <a:r>
              <a:rPr lang="en-US" dirty="0"/>
              <a:t>warfarin: a systematic review </a:t>
            </a:r>
            <a:r>
              <a:rPr lang="en-US" dirty="0" smtClean="0"/>
              <a:t>and meta-analysis. </a:t>
            </a:r>
            <a:r>
              <a:rPr lang="pl-PL" i="1" dirty="0"/>
              <a:t>J Neurol Neurosurg Psychiatry 2012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1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Thrombolysis in </a:t>
            </a:r>
            <a:r>
              <a:rPr lang="en-US" sz="2800" dirty="0" err="1"/>
              <a:t>Cardioembolic</a:t>
            </a:r>
            <a:r>
              <a:rPr lang="en-US" sz="2800" dirty="0"/>
              <a:t> Stroke-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chance of Hemorrhagic Transformation</a:t>
            </a:r>
          </a:p>
          <a:p>
            <a:endParaRPr lang="en-US" dirty="0"/>
          </a:p>
          <a:p>
            <a:r>
              <a:rPr lang="en-US" dirty="0" smtClean="0"/>
              <a:t>Double-Hit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 err="1" smtClean="0"/>
              <a:t>recanalisation</a:t>
            </a:r>
            <a:r>
              <a:rPr lang="en-US" dirty="0"/>
              <a:t> </a:t>
            </a:r>
            <a:r>
              <a:rPr lang="en-US" dirty="0" smtClean="0"/>
              <a:t>after </a:t>
            </a:r>
            <a:r>
              <a:rPr lang="en-US" dirty="0" smtClean="0">
                <a:solidFill>
                  <a:srgbClr val="00B0F0"/>
                </a:solidFill>
              </a:rPr>
              <a:t>IV </a:t>
            </a:r>
            <a:r>
              <a:rPr lang="en-US" dirty="0" err="1" smtClean="0">
                <a:solidFill>
                  <a:srgbClr val="00B0F0"/>
                </a:solidFill>
              </a:rPr>
              <a:t>tPA</a:t>
            </a:r>
            <a:r>
              <a:rPr lang="en-US" dirty="0" smtClean="0"/>
              <a:t> </a:t>
            </a:r>
            <a:r>
              <a:rPr lang="en-US" dirty="0"/>
              <a:t>by the </a:t>
            </a:r>
            <a:r>
              <a:rPr lang="en-US" dirty="0" smtClean="0"/>
              <a:t>effect </a:t>
            </a:r>
            <a:r>
              <a:rPr lang="en-US" dirty="0"/>
              <a:t>of </a:t>
            </a:r>
            <a:r>
              <a:rPr lang="en-US" dirty="0" smtClean="0">
                <a:solidFill>
                  <a:srgbClr val="00B0F0"/>
                </a:solidFill>
              </a:rPr>
              <a:t>warfarin</a:t>
            </a:r>
            <a:r>
              <a:rPr lang="en-US" dirty="0" smtClean="0"/>
              <a:t> results in increased </a:t>
            </a:r>
            <a:r>
              <a:rPr lang="en-US" dirty="0"/>
              <a:t>rate of 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6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Anticogulation</a:t>
            </a:r>
            <a:r>
              <a:rPr lang="en-US" dirty="0" smtClean="0"/>
              <a:t> in Newly diagnosed </a:t>
            </a:r>
            <a:r>
              <a:rPr lang="en-US" dirty="0" err="1" smtClean="0"/>
              <a:t>Cardioembolic</a:t>
            </a:r>
            <a:r>
              <a:rPr lang="en-US" dirty="0" smtClean="0"/>
              <a:t> stroke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22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When to start Anticoagulants after Acute </a:t>
            </a:r>
            <a:r>
              <a:rPr lang="en-US" dirty="0" err="1" smtClean="0"/>
              <a:t>Cardioembolic</a:t>
            </a:r>
            <a:r>
              <a:rPr lang="en-US" dirty="0" smtClean="0"/>
              <a:t> Stroke?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guidelines </a:t>
            </a:r>
            <a:r>
              <a:rPr lang="en-US" dirty="0"/>
              <a:t>and usual practice recommend that </a:t>
            </a:r>
            <a:r>
              <a:rPr lang="en-US" dirty="0" smtClean="0"/>
              <a:t>anticoagulation should </a:t>
            </a:r>
            <a:r>
              <a:rPr lang="en-US" dirty="0"/>
              <a:t>be started </a:t>
            </a:r>
            <a:r>
              <a:rPr lang="en-US" dirty="0">
                <a:solidFill>
                  <a:srgbClr val="00B0F0"/>
                </a:solidFill>
              </a:rPr>
              <a:t>as soon as possible </a:t>
            </a:r>
            <a:r>
              <a:rPr lang="en-US" dirty="0"/>
              <a:t>in patients with </a:t>
            </a:r>
            <a:r>
              <a:rPr lang="en-US" dirty="0" smtClean="0"/>
              <a:t>AF after </a:t>
            </a:r>
            <a:r>
              <a:rPr lang="en-US" dirty="0"/>
              <a:t>brain imaging for a </a:t>
            </a:r>
            <a:r>
              <a:rPr lang="en-US" dirty="0">
                <a:solidFill>
                  <a:srgbClr val="00B0F0"/>
                </a:solidFill>
              </a:rPr>
              <a:t>TIA 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  <a:p>
            <a:r>
              <a:rPr lang="en-US" dirty="0" smtClean="0"/>
              <a:t>Anticoagulation should </a:t>
            </a:r>
            <a:r>
              <a:rPr lang="en-US" dirty="0"/>
              <a:t>be </a:t>
            </a:r>
            <a:r>
              <a:rPr lang="en-US" dirty="0">
                <a:solidFill>
                  <a:srgbClr val="00B0F0"/>
                </a:solidFill>
              </a:rPr>
              <a:t>delayed </a:t>
            </a:r>
            <a:r>
              <a:rPr lang="en-US" dirty="0" smtClean="0">
                <a:solidFill>
                  <a:srgbClr val="00B0F0"/>
                </a:solidFill>
              </a:rPr>
              <a:t>in ischemic </a:t>
            </a:r>
            <a:r>
              <a:rPr lang="en-US" dirty="0">
                <a:solidFill>
                  <a:srgbClr val="00B0F0"/>
                </a:solidFill>
              </a:rPr>
              <a:t>stroke</a:t>
            </a:r>
            <a:r>
              <a:rPr lang="en-US" dirty="0"/>
              <a:t>, according to ischemic lesion </a:t>
            </a:r>
            <a:r>
              <a:rPr lang="en-US" dirty="0" smtClean="0"/>
              <a:t>extension, clinical </a:t>
            </a:r>
            <a:r>
              <a:rPr lang="en-US" dirty="0"/>
              <a:t>severity and cardiologic comorbidity, stroke in </a:t>
            </a:r>
            <a:r>
              <a:rPr lang="en-US" dirty="0" err="1" smtClean="0"/>
              <a:t>favour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anti-platelet </a:t>
            </a:r>
            <a:r>
              <a:rPr lang="en-US" dirty="0" smtClean="0"/>
              <a:t>therapy by </a:t>
            </a:r>
            <a:r>
              <a:rPr lang="en-US" dirty="0" smtClean="0">
                <a:solidFill>
                  <a:srgbClr val="00B0F0"/>
                </a:solidFill>
              </a:rPr>
              <a:t>up to 2 weeks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Prevention Strategies for </a:t>
            </a:r>
            <a:r>
              <a:rPr lang="en-US" b="1" dirty="0" err="1"/>
              <a:t>Cardioembolic</a:t>
            </a:r>
            <a:r>
              <a:rPr lang="en-US" b="1" dirty="0"/>
              <a:t> Stroke: Present and </a:t>
            </a:r>
            <a:r>
              <a:rPr lang="en-US" b="1" dirty="0" smtClean="0"/>
              <a:t>Future Perspectives</a:t>
            </a:r>
          </a:p>
          <a:p>
            <a:r>
              <a:rPr lang="en-US" dirty="0" err="1"/>
              <a:t>Giacomo</a:t>
            </a:r>
            <a:r>
              <a:rPr lang="en-US" dirty="0"/>
              <a:t> </a:t>
            </a:r>
            <a:r>
              <a:rPr lang="en-US" dirty="0" err="1" smtClean="0"/>
              <a:t>Giacalone</a:t>
            </a:r>
            <a:r>
              <a:rPr lang="en-US" dirty="0" smtClean="0"/>
              <a:t>; </a:t>
            </a:r>
            <a:r>
              <a:rPr lang="en-US" b="1" i="1" dirty="0"/>
              <a:t>The Open Neurology Journal, </a:t>
            </a:r>
            <a:r>
              <a:rPr lang="en-US" b="1" dirty="0"/>
              <a:t>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5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925"/>
            <a:ext cx="9144000" cy="77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-2857"/>
          <a:stretch/>
        </p:blipFill>
        <p:spPr bwMode="auto">
          <a:xfrm>
            <a:off x="7563472" y="930137"/>
            <a:ext cx="1152525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2955"/>
            <a:ext cx="4724400" cy="560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5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600" dirty="0" smtClean="0"/>
              <a:t>When to start Anticoagulation for secondary prevention after </a:t>
            </a:r>
            <a:r>
              <a:rPr lang="en-US" sz="2600" dirty="0" err="1" smtClean="0"/>
              <a:t>Cardioembolic</a:t>
            </a:r>
            <a:r>
              <a:rPr lang="en-US" sz="2600" dirty="0" smtClean="0"/>
              <a:t> Stroke?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Start immediately in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TIA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M</a:t>
            </a:r>
            <a:r>
              <a:rPr lang="en-US" dirty="0" smtClean="0"/>
              <a:t>inor strokes </a:t>
            </a:r>
            <a:r>
              <a:rPr lang="en-US" dirty="0"/>
              <a:t>with a high-risk source of </a:t>
            </a:r>
            <a:r>
              <a:rPr lang="en-US" dirty="0" err="1"/>
              <a:t>cardioembolism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Nonhaemorrhagic</a:t>
            </a:r>
            <a:r>
              <a:rPr lang="en-US" dirty="0"/>
              <a:t> </a:t>
            </a:r>
            <a:r>
              <a:rPr lang="en-US" dirty="0" smtClean="0"/>
              <a:t>infarcts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Delay </a:t>
            </a:r>
            <a:r>
              <a:rPr lang="en-US" dirty="0">
                <a:solidFill>
                  <a:srgbClr val="00B0F0"/>
                </a:solidFill>
              </a:rPr>
              <a:t>it for </a:t>
            </a:r>
            <a:r>
              <a:rPr lang="en-US" dirty="0" smtClean="0">
                <a:solidFill>
                  <a:srgbClr val="00B0F0"/>
                </a:solidFill>
              </a:rPr>
              <a:t>2weeks in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D</a:t>
            </a:r>
            <a:r>
              <a:rPr lang="en-US" dirty="0" smtClean="0"/>
              <a:t>isabling </a:t>
            </a:r>
            <a:r>
              <a:rPr lang="en-US" dirty="0"/>
              <a:t>strokes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Large </a:t>
            </a:r>
            <a:r>
              <a:rPr lang="en-US" dirty="0"/>
              <a:t>or </a:t>
            </a:r>
            <a:r>
              <a:rPr lang="en-US" dirty="0" err="1"/>
              <a:t>haemorrhagic</a:t>
            </a:r>
            <a:r>
              <a:rPr lang="en-US" dirty="0"/>
              <a:t> infarcts.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41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Early Initiation of </a:t>
            </a:r>
            <a:r>
              <a:rPr lang="en-US" dirty="0" err="1" smtClean="0"/>
              <a:t>Antocoagulation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Atrial Thrombus</a:t>
            </a:r>
          </a:p>
          <a:p>
            <a:endParaRPr lang="en-US" dirty="0"/>
          </a:p>
          <a:p>
            <a:r>
              <a:rPr lang="en-US" dirty="0" smtClean="0"/>
              <a:t>Prosthetic Heart Valve</a:t>
            </a:r>
          </a:p>
          <a:p>
            <a:endParaRPr lang="en-US" dirty="0"/>
          </a:p>
          <a:p>
            <a:r>
              <a:rPr lang="en-US" dirty="0"/>
              <a:t>Left ventricular </a:t>
            </a:r>
            <a:r>
              <a:rPr lang="en-US" dirty="0" smtClean="0"/>
              <a:t>thrombus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Decision to be individualized balancing risk of Hemorrhagic Transformation and risk of recurrent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cardioembolism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8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Anticoagulants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Dabigatran</a:t>
            </a:r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en-US" dirty="0" smtClean="0"/>
              <a:t>Direct Thrombin Inhibitor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Only approved indication is Non </a:t>
            </a:r>
            <a:r>
              <a:rPr lang="en-US" dirty="0" err="1" smtClean="0"/>
              <a:t>valvular</a:t>
            </a:r>
            <a:r>
              <a:rPr lang="en-US" dirty="0" smtClean="0"/>
              <a:t> AF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RELY trial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Disadvantages- Expensive, no antidote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r>
              <a:rPr lang="en-US" dirty="0" err="1" smtClean="0">
                <a:solidFill>
                  <a:srgbClr val="00B0F0"/>
                </a:solidFill>
              </a:rPr>
              <a:t>Rivoroxaban</a:t>
            </a:r>
            <a:r>
              <a:rPr lang="en-US" dirty="0" smtClean="0"/>
              <a:t>- Factor </a:t>
            </a:r>
            <a:r>
              <a:rPr lang="en-US" dirty="0" err="1" smtClean="0"/>
              <a:t>Xa</a:t>
            </a:r>
            <a:r>
              <a:rPr lang="en-US" dirty="0" smtClean="0"/>
              <a:t> inhibitor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00B0F0"/>
                </a:solidFill>
              </a:rPr>
              <a:t>Apixaban</a:t>
            </a:r>
            <a:r>
              <a:rPr lang="en-US" dirty="0" smtClean="0"/>
              <a:t>- </a:t>
            </a:r>
            <a:r>
              <a:rPr lang="en-US" dirty="0"/>
              <a:t>Factor </a:t>
            </a:r>
            <a:r>
              <a:rPr lang="en-US" dirty="0" err="1"/>
              <a:t>Xa</a:t>
            </a:r>
            <a:r>
              <a:rPr lang="en-US" dirty="0"/>
              <a:t> inhibitor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2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Management of acute </a:t>
            </a:r>
            <a:r>
              <a:rPr lang="en-US" sz="2400" dirty="0" err="1"/>
              <a:t>ischaemic</a:t>
            </a:r>
            <a:r>
              <a:rPr lang="en-US" sz="2400" dirty="0"/>
              <a:t> stroke </a:t>
            </a:r>
            <a:r>
              <a:rPr lang="en-US" sz="2400" dirty="0" smtClean="0"/>
              <a:t>in patients </a:t>
            </a:r>
            <a:r>
              <a:rPr lang="en-US" sz="2400" dirty="0"/>
              <a:t>taking new oral anticoagulants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Guidelines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recommend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against </a:t>
            </a:r>
            <a:r>
              <a:rPr lang="en-US" dirty="0" smtClean="0"/>
              <a:t>using IV </a:t>
            </a:r>
            <a:r>
              <a:rPr lang="en-US" dirty="0" err="1"/>
              <a:t>alteplase</a:t>
            </a:r>
            <a:r>
              <a:rPr lang="en-US" dirty="0"/>
              <a:t> in </a:t>
            </a:r>
            <a:r>
              <a:rPr lang="en-US" dirty="0" err="1"/>
              <a:t>anticoagulated</a:t>
            </a:r>
            <a:r>
              <a:rPr lang="en-US" dirty="0"/>
              <a:t> </a:t>
            </a:r>
            <a:r>
              <a:rPr lang="en-US" dirty="0" smtClean="0"/>
              <a:t>patients with </a:t>
            </a:r>
            <a:r>
              <a:rPr lang="en-US" dirty="0"/>
              <a:t>an acute </a:t>
            </a:r>
            <a:r>
              <a:rPr lang="en-US" dirty="0" smtClean="0"/>
              <a:t>ischemic </a:t>
            </a:r>
            <a:r>
              <a:rPr lang="en-US" dirty="0"/>
              <a:t>stroke because of 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presumed higher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risk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hemorrhagic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transformation </a:t>
            </a:r>
            <a:r>
              <a:rPr lang="en-US" dirty="0"/>
              <a:t>of </a:t>
            </a:r>
            <a:r>
              <a:rPr lang="en-US" dirty="0" smtClean="0"/>
              <a:t>any infarcted brain</a:t>
            </a:r>
          </a:p>
          <a:p>
            <a:endParaRPr lang="en-US" dirty="0"/>
          </a:p>
          <a:p>
            <a:r>
              <a:rPr lang="en-US" dirty="0"/>
              <a:t>Reversal of </a:t>
            </a:r>
            <a:r>
              <a:rPr lang="en-US" dirty="0" smtClean="0"/>
              <a:t>any coagulopathy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with </a:t>
            </a:r>
            <a:r>
              <a:rPr lang="en-US" dirty="0" err="1"/>
              <a:t>prothrombin</a:t>
            </a:r>
            <a:r>
              <a:rPr lang="en-US" dirty="0"/>
              <a:t> complex </a:t>
            </a:r>
            <a:r>
              <a:rPr lang="en-US" dirty="0" smtClean="0"/>
              <a:t>concentrates) </a:t>
            </a:r>
            <a:r>
              <a:rPr lang="en-US" dirty="0"/>
              <a:t>before initiation of thrombolytic </a:t>
            </a:r>
            <a:r>
              <a:rPr lang="en-US" dirty="0" smtClean="0"/>
              <a:t>therapy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untested</a:t>
            </a:r>
            <a:r>
              <a:rPr lang="en-US" dirty="0" smtClean="0"/>
              <a:t> </a:t>
            </a:r>
            <a:r>
              <a:rPr lang="en-US" dirty="0"/>
              <a:t>and might produce </a:t>
            </a:r>
            <a:r>
              <a:rPr lang="en-US" dirty="0" err="1"/>
              <a:t>prothrombotic</a:t>
            </a:r>
            <a:r>
              <a:rPr lang="en-US" dirty="0"/>
              <a:t> </a:t>
            </a:r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2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Restarting Anticoagulants after ICH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S</a:t>
            </a:r>
            <a:r>
              <a:rPr lang="en-US" sz="2600" dirty="0" smtClean="0"/>
              <a:t>election </a:t>
            </a:r>
            <a:r>
              <a:rPr lang="en-US" sz="2600" dirty="0"/>
              <a:t>of patients eligible for </a:t>
            </a:r>
            <a:r>
              <a:rPr lang="en-US" sz="2600" dirty="0" smtClean="0"/>
              <a:t>reinitiating of </a:t>
            </a:r>
            <a:r>
              <a:rPr lang="en-US" sz="2600" dirty="0"/>
              <a:t>anticoagulation after ICH is contingent on weighing </a:t>
            </a:r>
            <a:r>
              <a:rPr lang="en-US" sz="2600" dirty="0" smtClean="0"/>
              <a:t>the risks </a:t>
            </a:r>
            <a:r>
              <a:rPr lang="en-US" sz="2600" dirty="0"/>
              <a:t>of thrombosis against the risks of </a:t>
            </a:r>
            <a:r>
              <a:rPr lang="en-US" sz="2600" dirty="0" smtClean="0"/>
              <a:t>bleeding</a:t>
            </a:r>
          </a:p>
          <a:p>
            <a:endParaRPr lang="en-US" sz="2600" dirty="0"/>
          </a:p>
          <a:p>
            <a:r>
              <a:rPr lang="en-US" sz="2600" dirty="0"/>
              <a:t>Patients that are high </a:t>
            </a:r>
            <a:r>
              <a:rPr lang="en-US" sz="2600" dirty="0" smtClean="0"/>
              <a:t>thrombotic risk </a:t>
            </a:r>
            <a:r>
              <a:rPr lang="en-US" sz="2600" dirty="0"/>
              <a:t>with indications for long-term warfarin may be </a:t>
            </a:r>
            <a:r>
              <a:rPr lang="en-US" sz="2600" dirty="0" smtClean="0"/>
              <a:t>considered for reinitiating in-hospital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In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patients with a very high risk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of thromboembolism,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warfarin may be restarted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7 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to 10 days after ICH onset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5356-FE26-4B07-B63A-2528ABFBA3A5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37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4058</Words>
  <Application>Microsoft Office PowerPoint</Application>
  <PresentationFormat>On-screen Show (4:3)</PresentationFormat>
  <Paragraphs>628</Paragraphs>
  <Slides>107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Prevention &amp; Treatment of Cardioembolic Stroke</vt:lpstr>
      <vt:lpstr>Scheme</vt:lpstr>
      <vt:lpstr>Introduction</vt:lpstr>
      <vt:lpstr>TOAST</vt:lpstr>
      <vt:lpstr>Importance of Cardioembolic Stroke</vt:lpstr>
      <vt:lpstr>Pathophysiology of Cardioembolic Stroke</vt:lpstr>
      <vt:lpstr>Pathophysiology of Cardioembolic Stroke</vt:lpstr>
      <vt:lpstr>Pathophysiology of Cardioembolic Stroke- Arrhythmia</vt:lpstr>
      <vt:lpstr>Sites Involved</vt:lpstr>
      <vt:lpstr>Sites Involved- Anterior Circulation</vt:lpstr>
      <vt:lpstr>Slide 11</vt:lpstr>
      <vt:lpstr>Slide 12</vt:lpstr>
      <vt:lpstr>Slide 13</vt:lpstr>
      <vt:lpstr>Sites Involved- Posterior Circulation</vt:lpstr>
      <vt:lpstr>Sites Involved- Posterior Circulation</vt:lpstr>
      <vt:lpstr>How to Suspect </vt:lpstr>
      <vt:lpstr>How to Suspect </vt:lpstr>
      <vt:lpstr>Slide 18</vt:lpstr>
      <vt:lpstr>How to Suspect -Imaging</vt:lpstr>
      <vt:lpstr>Uncommon in Cardioembolic Stroke</vt:lpstr>
      <vt:lpstr>Identification of Cardioembolic source</vt:lpstr>
      <vt:lpstr>At the site of Effect- MRI</vt:lpstr>
      <vt:lpstr>MRI</vt:lpstr>
      <vt:lpstr>MRI- Multiple Lesions</vt:lpstr>
      <vt:lpstr>Cardioembolic Stroke- Clues to Etiology on MRI </vt:lpstr>
      <vt:lpstr>AF vs PFO- MRI</vt:lpstr>
      <vt:lpstr>Hemorrhagic Transformation </vt:lpstr>
      <vt:lpstr>Slide 28</vt:lpstr>
      <vt:lpstr>Hemorrhagic Transfomation- Mechanism</vt:lpstr>
      <vt:lpstr>Predictors of hemorrhagic transformation in Acute cardioembolic stroke </vt:lpstr>
      <vt:lpstr>Identification of Cardioembolic source</vt:lpstr>
      <vt:lpstr>On the way- CTA or TCD</vt:lpstr>
      <vt:lpstr>TCD</vt:lpstr>
      <vt:lpstr>Slide 34</vt:lpstr>
      <vt:lpstr>Identification of Cardioembolic source</vt:lpstr>
      <vt:lpstr>At the site of Origin</vt:lpstr>
      <vt:lpstr>ECHO-TTE</vt:lpstr>
      <vt:lpstr>Slide 38</vt:lpstr>
      <vt:lpstr>TEE</vt:lpstr>
      <vt:lpstr>TEE-Importance</vt:lpstr>
      <vt:lpstr>Holter</vt:lpstr>
      <vt:lpstr>Significant AF on Holter</vt:lpstr>
      <vt:lpstr>Slide 43</vt:lpstr>
      <vt:lpstr>Techniques for AF detection</vt:lpstr>
      <vt:lpstr>Slide 45</vt:lpstr>
      <vt:lpstr>Slide 46</vt:lpstr>
      <vt:lpstr>Important Emboligenic Conditions &amp; Stroke Prevention</vt:lpstr>
      <vt:lpstr>Slide 48</vt:lpstr>
      <vt:lpstr>Non valvular Atrial Fibrillation</vt:lpstr>
      <vt:lpstr>Non valvular Atrial Fibrillation</vt:lpstr>
      <vt:lpstr>AF</vt:lpstr>
      <vt:lpstr>AF</vt:lpstr>
      <vt:lpstr>Risk Stratification</vt:lpstr>
      <vt:lpstr>Slide 54</vt:lpstr>
      <vt:lpstr>Evidence for thromboprophylaxis in AF</vt:lpstr>
      <vt:lpstr>Evidence for thromboprophylaxis in AF</vt:lpstr>
      <vt:lpstr>Evidence for thromboprophylaxis in AF</vt:lpstr>
      <vt:lpstr>Evidence for thromboprophylaxis in AF</vt:lpstr>
      <vt:lpstr>Prevention of Stroke in AF-  When Anticoagulation is Contraindicated</vt:lpstr>
      <vt:lpstr>Slide 60</vt:lpstr>
      <vt:lpstr>AF &amp; LA Appendage</vt:lpstr>
      <vt:lpstr>Non Pharmacological Management of AF </vt:lpstr>
      <vt:lpstr>Acute Myocardial Infarction</vt:lpstr>
      <vt:lpstr>Acute MI- Factors Enhancing risk of stroke </vt:lpstr>
      <vt:lpstr>AMI- Stroke Prevention</vt:lpstr>
      <vt:lpstr>Slide 66</vt:lpstr>
      <vt:lpstr>Prosthetic Heart Valves</vt:lpstr>
      <vt:lpstr>Prosthetic Heart Valves</vt:lpstr>
      <vt:lpstr>Stroke Prevention in PHV</vt:lpstr>
      <vt:lpstr>PFO</vt:lpstr>
      <vt:lpstr>PFO</vt:lpstr>
      <vt:lpstr>PFO-ASA</vt:lpstr>
      <vt:lpstr>PFO</vt:lpstr>
      <vt:lpstr> PFO on TEE</vt:lpstr>
      <vt:lpstr>Management- Prevention of Stroke in PFO</vt:lpstr>
      <vt:lpstr>PFO-Risk Stratification</vt:lpstr>
      <vt:lpstr>‘’</vt:lpstr>
      <vt:lpstr>Slide 78</vt:lpstr>
      <vt:lpstr>Endocarditis</vt:lpstr>
      <vt:lpstr>Infective Endocarditis</vt:lpstr>
      <vt:lpstr>Infective Endocarditis</vt:lpstr>
      <vt:lpstr>IE</vt:lpstr>
      <vt:lpstr>Aortic Atheroma</vt:lpstr>
      <vt:lpstr>Slide 84</vt:lpstr>
      <vt:lpstr>Treatment of Cardioembolic stroke</vt:lpstr>
      <vt:lpstr>Thrombolysis in Acute Cardioembolic Stroke</vt:lpstr>
      <vt:lpstr>Thrombolysis in Acute Cardioembolic Stroke</vt:lpstr>
      <vt:lpstr>Thrombolysis in Acute Cardioembolic Stroke- Contraindications</vt:lpstr>
      <vt:lpstr>Thrombolysis of patients on Anticoagulation for secondary prevention </vt:lpstr>
      <vt:lpstr>Thrombolysis in Cardioembolic Stroke- Concerns</vt:lpstr>
      <vt:lpstr>Thrombolysis in Cardioembolic Stroke- Concerns</vt:lpstr>
      <vt:lpstr>Anticogulation in Newly diagnosed Cardioembolic stroke</vt:lpstr>
      <vt:lpstr>When to start Anticoagulants after Acute Cardioembolic Stroke?</vt:lpstr>
      <vt:lpstr>Slide 94</vt:lpstr>
      <vt:lpstr>When to start Anticoagulation for secondary prevention after Cardioembolic Stroke?</vt:lpstr>
      <vt:lpstr>Early Initiation of Antocoagulation</vt:lpstr>
      <vt:lpstr>Newer Anticoagulants</vt:lpstr>
      <vt:lpstr>Management of acute ischaemic stroke in patients taking new oral anticoagulants</vt:lpstr>
      <vt:lpstr>Restarting Anticoagulants after ICH </vt:lpstr>
      <vt:lpstr>Slide 100</vt:lpstr>
      <vt:lpstr>Summary</vt:lpstr>
      <vt:lpstr>Thank You</vt:lpstr>
      <vt:lpstr>Reference</vt:lpstr>
      <vt:lpstr>Reference</vt:lpstr>
      <vt:lpstr>Q &amp; A</vt:lpstr>
      <vt:lpstr>Q &amp; A</vt:lpstr>
      <vt:lpstr>Q&amp;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&amp; Treatment of Cardioembolic Stroke</dc:title>
  <dc:creator>user</dc:creator>
  <cp:lastModifiedBy>User</cp:lastModifiedBy>
  <cp:revision>131</cp:revision>
  <dcterms:created xsi:type="dcterms:W3CDTF">2014-06-21T13:01:49Z</dcterms:created>
  <dcterms:modified xsi:type="dcterms:W3CDTF">2006-12-31T19:03:41Z</dcterms:modified>
</cp:coreProperties>
</file>