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ink/ink3.xml" ContentType="application/inkml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ink/ink4.xml" ContentType="application/inkml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56" r:id="rId2"/>
    <p:sldId id="257" r:id="rId3"/>
    <p:sldId id="485" r:id="rId4"/>
    <p:sldId id="366" r:id="rId5"/>
    <p:sldId id="393" r:id="rId6"/>
    <p:sldId id="486" r:id="rId7"/>
    <p:sldId id="429" r:id="rId8"/>
    <p:sldId id="392" r:id="rId9"/>
    <p:sldId id="395" r:id="rId10"/>
    <p:sldId id="489" r:id="rId11"/>
    <p:sldId id="396" r:id="rId12"/>
    <p:sldId id="386" r:id="rId13"/>
    <p:sldId id="387" r:id="rId14"/>
    <p:sldId id="388" r:id="rId15"/>
    <p:sldId id="402" r:id="rId16"/>
    <p:sldId id="444" r:id="rId17"/>
    <p:sldId id="404" r:id="rId18"/>
    <p:sldId id="405" r:id="rId19"/>
    <p:sldId id="421" r:id="rId20"/>
    <p:sldId id="422" r:id="rId21"/>
    <p:sldId id="423" r:id="rId22"/>
    <p:sldId id="534" r:id="rId23"/>
    <p:sldId id="424" r:id="rId24"/>
    <p:sldId id="490" r:id="rId25"/>
    <p:sldId id="491" r:id="rId26"/>
    <p:sldId id="425" r:id="rId27"/>
    <p:sldId id="492" r:id="rId28"/>
    <p:sldId id="406" r:id="rId29"/>
    <p:sldId id="413" r:id="rId30"/>
    <p:sldId id="417" r:id="rId31"/>
    <p:sldId id="418" r:id="rId32"/>
    <p:sldId id="419" r:id="rId33"/>
    <p:sldId id="535" r:id="rId34"/>
    <p:sldId id="416" r:id="rId35"/>
    <p:sldId id="420" r:id="rId36"/>
    <p:sldId id="434" r:id="rId37"/>
    <p:sldId id="494" r:id="rId38"/>
    <p:sldId id="470" r:id="rId39"/>
    <p:sldId id="495" r:id="rId40"/>
    <p:sldId id="353" r:id="rId41"/>
    <p:sldId id="496" r:id="rId42"/>
    <p:sldId id="324" r:id="rId43"/>
    <p:sldId id="337" r:id="rId44"/>
    <p:sldId id="497" r:id="rId45"/>
    <p:sldId id="499" r:id="rId46"/>
    <p:sldId id="326" r:id="rId47"/>
    <p:sldId id="500" r:id="rId48"/>
    <p:sldId id="475" r:id="rId49"/>
    <p:sldId id="501" r:id="rId50"/>
    <p:sldId id="372" r:id="rId51"/>
    <p:sldId id="359" r:id="rId52"/>
    <p:sldId id="478" r:id="rId53"/>
    <p:sldId id="367" r:id="rId54"/>
    <p:sldId id="524" r:id="rId55"/>
    <p:sldId id="525" r:id="rId56"/>
    <p:sldId id="502" r:id="rId57"/>
    <p:sldId id="503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1" r:id="rId66"/>
    <p:sldId id="512" r:id="rId67"/>
    <p:sldId id="513" r:id="rId68"/>
    <p:sldId id="514" r:id="rId69"/>
    <p:sldId id="515" r:id="rId70"/>
    <p:sldId id="516" r:id="rId71"/>
    <p:sldId id="517" r:id="rId72"/>
    <p:sldId id="518" r:id="rId73"/>
    <p:sldId id="519" r:id="rId74"/>
    <p:sldId id="528" r:id="rId75"/>
    <p:sldId id="531" r:id="rId76"/>
    <p:sldId id="529" r:id="rId77"/>
    <p:sldId id="527" r:id="rId78"/>
    <p:sldId id="530" r:id="rId79"/>
    <p:sldId id="520" r:id="rId80"/>
    <p:sldId id="547" r:id="rId81"/>
    <p:sldId id="532" r:id="rId82"/>
    <p:sldId id="533" r:id="rId83"/>
    <p:sldId id="447" r:id="rId84"/>
    <p:sldId id="448" r:id="rId85"/>
    <p:sldId id="449" r:id="rId86"/>
    <p:sldId id="445" r:id="rId87"/>
    <p:sldId id="332" r:id="rId88"/>
    <p:sldId id="450" r:id="rId89"/>
    <p:sldId id="333" r:id="rId90"/>
    <p:sldId id="341" r:id="rId91"/>
    <p:sldId id="338" r:id="rId92"/>
    <p:sldId id="339" r:id="rId93"/>
    <p:sldId id="340" r:id="rId94"/>
    <p:sldId id="548" r:id="rId95"/>
    <p:sldId id="549" r:id="rId96"/>
    <p:sldId id="523" r:id="rId97"/>
    <p:sldId id="522" r:id="rId98"/>
    <p:sldId id="521" r:id="rId99"/>
    <p:sldId id="455" r:id="rId100"/>
    <p:sldId id="456" r:id="rId101"/>
    <p:sldId id="536" r:id="rId102"/>
    <p:sldId id="537" r:id="rId103"/>
    <p:sldId id="538" r:id="rId104"/>
    <p:sldId id="539" r:id="rId105"/>
    <p:sldId id="540" r:id="rId106"/>
    <p:sldId id="541" r:id="rId107"/>
    <p:sldId id="398" r:id="rId108"/>
    <p:sldId id="542" r:id="rId109"/>
    <p:sldId id="544" r:id="rId110"/>
    <p:sldId id="545" r:id="rId111"/>
    <p:sldId id="546" r:id="rId112"/>
    <p:sldId id="543" r:id="rId113"/>
    <p:sldId id="481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5125" autoAdjust="0"/>
  </p:normalViewPr>
  <p:slideViewPr>
    <p:cSldViewPr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5AD1E-F9F7-4C7F-951F-8498E1F8347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1D36AD4-AB04-44F4-A769-F83860FF291E}">
      <dgm:prSet custT="1"/>
      <dgm:spPr/>
      <dgm:t>
        <a:bodyPr/>
        <a:lstStyle/>
        <a:p>
          <a:r>
            <a:rPr lang="en-US" sz="3200" dirty="0" smtClean="0"/>
            <a:t>What is the evidence in </a:t>
          </a:r>
          <a:r>
            <a:rPr lang="en-US" sz="3200" dirty="0" err="1" smtClean="0"/>
            <a:t>favour</a:t>
          </a:r>
          <a:r>
            <a:rPr lang="en-US" sz="3200" dirty="0" smtClean="0"/>
            <a:t> of CEA in ACS?</a:t>
          </a:r>
        </a:p>
      </dgm:t>
    </dgm:pt>
    <dgm:pt modelId="{92AB604E-D201-4EFB-8604-4F2A560C8205}" type="parTrans" cxnId="{E3342A66-83BA-4DCC-A8A7-6A8C4460413D}">
      <dgm:prSet/>
      <dgm:spPr/>
      <dgm:t>
        <a:bodyPr/>
        <a:lstStyle/>
        <a:p>
          <a:endParaRPr lang="en-IN"/>
        </a:p>
      </dgm:t>
    </dgm:pt>
    <dgm:pt modelId="{AEE7B604-24A0-4882-BBD0-0D2E9AF24ADA}" type="sibTrans" cxnId="{E3342A66-83BA-4DCC-A8A7-6A8C4460413D}">
      <dgm:prSet/>
      <dgm:spPr/>
      <dgm:t>
        <a:bodyPr/>
        <a:lstStyle/>
        <a:p>
          <a:endParaRPr lang="en-IN"/>
        </a:p>
      </dgm:t>
    </dgm:pt>
    <dgm:pt modelId="{C0F47200-DA5E-4E77-8A36-ADBA92D891C5}">
      <dgm:prSet custT="1"/>
      <dgm:spPr/>
      <dgm:t>
        <a:bodyPr/>
        <a:lstStyle/>
        <a:p>
          <a:r>
            <a:rPr lang="en-US" sz="3200" dirty="0" smtClean="0"/>
            <a:t>What is the evidence in </a:t>
          </a:r>
          <a:r>
            <a:rPr lang="en-US" sz="3200" dirty="0" err="1" smtClean="0"/>
            <a:t>favour</a:t>
          </a:r>
          <a:r>
            <a:rPr lang="en-US" sz="3200" dirty="0" smtClean="0"/>
            <a:t> of BMT?</a:t>
          </a:r>
        </a:p>
      </dgm:t>
    </dgm:pt>
    <dgm:pt modelId="{B692BB2F-9C3F-4EDF-8E2F-4E131FAA6519}" type="parTrans" cxnId="{2863F63A-A651-48A3-A85D-EBCA6431EFF8}">
      <dgm:prSet/>
      <dgm:spPr/>
      <dgm:t>
        <a:bodyPr/>
        <a:lstStyle/>
        <a:p>
          <a:endParaRPr lang="en-IN"/>
        </a:p>
      </dgm:t>
    </dgm:pt>
    <dgm:pt modelId="{58F3D53B-0380-4C21-8046-96FB2AB8BB96}" type="sibTrans" cxnId="{2863F63A-A651-48A3-A85D-EBCA6431EFF8}">
      <dgm:prSet/>
      <dgm:spPr/>
      <dgm:t>
        <a:bodyPr/>
        <a:lstStyle/>
        <a:p>
          <a:endParaRPr lang="en-IN"/>
        </a:p>
      </dgm:t>
    </dgm:pt>
    <dgm:pt modelId="{C62C88E2-0C13-428D-AAC9-9D8A206A3434}">
      <dgm:prSet custT="1"/>
      <dgm:spPr/>
      <dgm:t>
        <a:bodyPr/>
        <a:lstStyle/>
        <a:p>
          <a:r>
            <a:rPr lang="en-US" sz="3200" dirty="0" smtClean="0"/>
            <a:t>Risk stratification in ACS</a:t>
          </a:r>
        </a:p>
      </dgm:t>
    </dgm:pt>
    <dgm:pt modelId="{D6384A3C-A87F-4D32-A490-77C89E7BD55C}" type="parTrans" cxnId="{FBB204E0-BAB9-4FB5-855D-C94BBE869A5D}">
      <dgm:prSet/>
      <dgm:spPr/>
      <dgm:t>
        <a:bodyPr/>
        <a:lstStyle/>
        <a:p>
          <a:endParaRPr lang="en-IN"/>
        </a:p>
      </dgm:t>
    </dgm:pt>
    <dgm:pt modelId="{9A9FEB55-D112-4060-BFB7-AA491E53A173}" type="sibTrans" cxnId="{FBB204E0-BAB9-4FB5-855D-C94BBE869A5D}">
      <dgm:prSet/>
      <dgm:spPr/>
      <dgm:t>
        <a:bodyPr/>
        <a:lstStyle/>
        <a:p>
          <a:endParaRPr lang="en-IN"/>
        </a:p>
      </dgm:t>
    </dgm:pt>
    <dgm:pt modelId="{FB58CA5E-EB2B-4BC6-AB12-0D105AF22244}">
      <dgm:prSet custT="1"/>
      <dgm:spPr/>
      <dgm:t>
        <a:bodyPr/>
        <a:lstStyle/>
        <a:p>
          <a:r>
            <a:rPr lang="en-US" sz="3200" dirty="0" smtClean="0"/>
            <a:t>Current  guidelines</a:t>
          </a:r>
        </a:p>
      </dgm:t>
    </dgm:pt>
    <dgm:pt modelId="{55CEC2E4-6499-4512-A7A0-DECA4CF52E25}" type="parTrans" cxnId="{A6176945-4319-4AA7-890A-6E7D169BDCC7}">
      <dgm:prSet/>
      <dgm:spPr/>
      <dgm:t>
        <a:bodyPr/>
        <a:lstStyle/>
        <a:p>
          <a:endParaRPr lang="en-IN"/>
        </a:p>
      </dgm:t>
    </dgm:pt>
    <dgm:pt modelId="{2615AB82-0030-4F78-996F-AD4A5528DF50}" type="sibTrans" cxnId="{A6176945-4319-4AA7-890A-6E7D169BDCC7}">
      <dgm:prSet/>
      <dgm:spPr/>
      <dgm:t>
        <a:bodyPr/>
        <a:lstStyle/>
        <a:p>
          <a:endParaRPr lang="en-IN"/>
        </a:p>
      </dgm:t>
    </dgm:pt>
    <dgm:pt modelId="{68D96330-2687-4693-974D-00622B1B8105}">
      <dgm:prSet custT="1"/>
      <dgm:spPr/>
      <dgm:t>
        <a:bodyPr/>
        <a:lstStyle/>
        <a:p>
          <a:r>
            <a:rPr lang="en-US" sz="3200" dirty="0" smtClean="0"/>
            <a:t>CEA </a:t>
          </a:r>
          <a:r>
            <a:rPr lang="en-US" sz="3200" dirty="0" err="1" smtClean="0"/>
            <a:t>vs</a:t>
          </a:r>
          <a:r>
            <a:rPr lang="en-US" sz="3200" dirty="0" smtClean="0"/>
            <a:t> </a:t>
          </a:r>
          <a:r>
            <a:rPr lang="en-US" sz="3200" dirty="0" err="1" smtClean="0"/>
            <a:t>Stenting</a:t>
          </a:r>
          <a:r>
            <a:rPr lang="en-US" sz="3200" dirty="0" smtClean="0"/>
            <a:t>; existing data</a:t>
          </a:r>
        </a:p>
      </dgm:t>
    </dgm:pt>
    <dgm:pt modelId="{A051BE1D-9EAD-4389-AB65-B1A4F2ABC4D2}" type="parTrans" cxnId="{B0EEBECD-FDA1-4A96-BB07-801632CA0E9B}">
      <dgm:prSet/>
      <dgm:spPr/>
      <dgm:t>
        <a:bodyPr/>
        <a:lstStyle/>
        <a:p>
          <a:endParaRPr lang="en-IN"/>
        </a:p>
      </dgm:t>
    </dgm:pt>
    <dgm:pt modelId="{B4FBAE07-DD74-41FE-836A-80F5CEF959BA}" type="sibTrans" cxnId="{B0EEBECD-FDA1-4A96-BB07-801632CA0E9B}">
      <dgm:prSet/>
      <dgm:spPr/>
      <dgm:t>
        <a:bodyPr/>
        <a:lstStyle/>
        <a:p>
          <a:endParaRPr lang="en-IN"/>
        </a:p>
      </dgm:t>
    </dgm:pt>
    <dgm:pt modelId="{E72A94AB-617E-4499-A389-3F6836AFFA4A}">
      <dgm:prSet custT="1"/>
      <dgm:spPr/>
      <dgm:t>
        <a:bodyPr/>
        <a:lstStyle/>
        <a:p>
          <a:r>
            <a:rPr lang="en-US" sz="3200" dirty="0" smtClean="0"/>
            <a:t>Future trends</a:t>
          </a:r>
          <a:endParaRPr lang="en-IN" sz="3200" dirty="0"/>
        </a:p>
      </dgm:t>
    </dgm:pt>
    <dgm:pt modelId="{15666502-254C-4D84-A6F3-8B2932D0C02F}" type="parTrans" cxnId="{A6D1210F-C462-4544-ABF0-5E4F4708C02F}">
      <dgm:prSet/>
      <dgm:spPr/>
      <dgm:t>
        <a:bodyPr/>
        <a:lstStyle/>
        <a:p>
          <a:endParaRPr lang="en-IN"/>
        </a:p>
      </dgm:t>
    </dgm:pt>
    <dgm:pt modelId="{3E68EEB6-3765-4270-8575-AC8B2DB31383}" type="sibTrans" cxnId="{A6D1210F-C462-4544-ABF0-5E4F4708C02F}">
      <dgm:prSet/>
      <dgm:spPr/>
      <dgm:t>
        <a:bodyPr/>
        <a:lstStyle/>
        <a:p>
          <a:endParaRPr lang="en-IN"/>
        </a:p>
      </dgm:t>
    </dgm:pt>
    <dgm:pt modelId="{87AAAFFD-BD97-4FD2-AF11-3AE2740B8798}" type="pres">
      <dgm:prSet presAssocID="{B9D5AD1E-F9F7-4C7F-951F-8498E1F834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8E470FD-E4FA-4E32-9A8F-CCC5BE7CB7FF}" type="pres">
      <dgm:prSet presAssocID="{41D36AD4-AB04-44F4-A769-F83860FF291E}" presName="parentText" presStyleLbl="node1" presStyleIdx="0" presStyleCnt="6" custLinFactY="-15327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F38C6E-AF8A-447E-83BC-41D5649F7A2B}" type="pres">
      <dgm:prSet presAssocID="{AEE7B604-24A0-4882-BBD0-0D2E9AF24ADA}" presName="spacer" presStyleCnt="0"/>
      <dgm:spPr/>
    </dgm:pt>
    <dgm:pt modelId="{3B55C3A8-E60B-40C3-977B-AFF2EB2F70C4}" type="pres">
      <dgm:prSet presAssocID="{C0F47200-DA5E-4E77-8A36-ADBA92D891C5}" presName="parentText" presStyleLbl="node1" presStyleIdx="1" presStyleCnt="6" custLinFactNeighborX="126" custLinFactNeighborY="-1054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222F3A-BF85-470C-B8D0-FCBA95E75963}" type="pres">
      <dgm:prSet presAssocID="{58F3D53B-0380-4C21-8046-96FB2AB8BB96}" presName="spacer" presStyleCnt="0"/>
      <dgm:spPr/>
    </dgm:pt>
    <dgm:pt modelId="{B2A2E259-85BC-4511-8F9B-011F6A991E8C}" type="pres">
      <dgm:prSet presAssocID="{C62C88E2-0C13-428D-AAC9-9D8A206A343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EB976B-EE87-4940-A9AE-AA00CCF56285}" type="pres">
      <dgm:prSet presAssocID="{9A9FEB55-D112-4060-BFB7-AA491E53A173}" presName="spacer" presStyleCnt="0"/>
      <dgm:spPr/>
    </dgm:pt>
    <dgm:pt modelId="{BCE2DE0C-020D-49F2-A527-954DBE086E76}" type="pres">
      <dgm:prSet presAssocID="{68D96330-2687-4693-974D-00622B1B8105}" presName="parentText" presStyleLbl="node1" presStyleIdx="3" presStyleCnt="6" custLinFactY="94982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1D1783-B741-4D6C-9C3E-718FC965E3D5}" type="pres">
      <dgm:prSet presAssocID="{B4FBAE07-DD74-41FE-836A-80F5CEF959BA}" presName="spacer" presStyleCnt="0"/>
      <dgm:spPr/>
    </dgm:pt>
    <dgm:pt modelId="{6C0CCBA0-05ED-4103-8E84-8EAEA2383748}" type="pres">
      <dgm:prSet presAssocID="{FB58CA5E-EB2B-4BC6-AB12-0D105AF22244}" presName="parentText" presStyleLbl="node1" presStyleIdx="4" presStyleCnt="6" custLinFactY="-100000" custLinFactNeighborX="126" custLinFactNeighborY="-13001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A79544-3D59-4CC7-96F1-CF511E3E9C77}" type="pres">
      <dgm:prSet presAssocID="{2615AB82-0030-4F78-996F-AD4A5528DF50}" presName="spacer" presStyleCnt="0"/>
      <dgm:spPr/>
    </dgm:pt>
    <dgm:pt modelId="{4BC548C6-9994-4B9C-9DF7-DBC4181C393A}" type="pres">
      <dgm:prSet presAssocID="{E72A94AB-617E-4499-A389-3F6836AFFA4A}" presName="parentText" presStyleLbl="node1" presStyleIdx="5" presStyleCnt="6" custLinFactY="4387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06E4089-82EA-44BF-8C97-0D30EEDCDFA7}" type="presOf" srcId="{B9D5AD1E-F9F7-4C7F-951F-8498E1F83478}" destId="{87AAAFFD-BD97-4FD2-AF11-3AE2740B8798}" srcOrd="0" destOrd="0" presId="urn:microsoft.com/office/officeart/2005/8/layout/vList2"/>
    <dgm:cxn modelId="{974B24B5-1A7E-4BFD-BC62-13C019FB80E1}" type="presOf" srcId="{41D36AD4-AB04-44F4-A769-F83860FF291E}" destId="{38E470FD-E4FA-4E32-9A8F-CCC5BE7CB7FF}" srcOrd="0" destOrd="0" presId="urn:microsoft.com/office/officeart/2005/8/layout/vList2"/>
    <dgm:cxn modelId="{2863F63A-A651-48A3-A85D-EBCA6431EFF8}" srcId="{B9D5AD1E-F9F7-4C7F-951F-8498E1F83478}" destId="{C0F47200-DA5E-4E77-8A36-ADBA92D891C5}" srcOrd="1" destOrd="0" parTransId="{B692BB2F-9C3F-4EDF-8E2F-4E131FAA6519}" sibTransId="{58F3D53B-0380-4C21-8046-96FB2AB8BB96}"/>
    <dgm:cxn modelId="{64CDB5E9-13AE-415A-BC41-1E2DADB33CE1}" type="presOf" srcId="{FB58CA5E-EB2B-4BC6-AB12-0D105AF22244}" destId="{6C0CCBA0-05ED-4103-8E84-8EAEA2383748}" srcOrd="0" destOrd="0" presId="urn:microsoft.com/office/officeart/2005/8/layout/vList2"/>
    <dgm:cxn modelId="{B0EEBECD-FDA1-4A96-BB07-801632CA0E9B}" srcId="{B9D5AD1E-F9F7-4C7F-951F-8498E1F83478}" destId="{68D96330-2687-4693-974D-00622B1B8105}" srcOrd="3" destOrd="0" parTransId="{A051BE1D-9EAD-4389-AB65-B1A4F2ABC4D2}" sibTransId="{B4FBAE07-DD74-41FE-836A-80F5CEF959BA}"/>
    <dgm:cxn modelId="{5242C1EA-D0AA-421D-B17F-8DBBECA131E2}" type="presOf" srcId="{E72A94AB-617E-4499-A389-3F6836AFFA4A}" destId="{4BC548C6-9994-4B9C-9DF7-DBC4181C393A}" srcOrd="0" destOrd="0" presId="urn:microsoft.com/office/officeart/2005/8/layout/vList2"/>
    <dgm:cxn modelId="{FBB204E0-BAB9-4FB5-855D-C94BBE869A5D}" srcId="{B9D5AD1E-F9F7-4C7F-951F-8498E1F83478}" destId="{C62C88E2-0C13-428D-AAC9-9D8A206A3434}" srcOrd="2" destOrd="0" parTransId="{D6384A3C-A87F-4D32-A490-77C89E7BD55C}" sibTransId="{9A9FEB55-D112-4060-BFB7-AA491E53A173}"/>
    <dgm:cxn modelId="{A6176945-4319-4AA7-890A-6E7D169BDCC7}" srcId="{B9D5AD1E-F9F7-4C7F-951F-8498E1F83478}" destId="{FB58CA5E-EB2B-4BC6-AB12-0D105AF22244}" srcOrd="4" destOrd="0" parTransId="{55CEC2E4-6499-4512-A7A0-DECA4CF52E25}" sibTransId="{2615AB82-0030-4F78-996F-AD4A5528DF50}"/>
    <dgm:cxn modelId="{A6D1210F-C462-4544-ABF0-5E4F4708C02F}" srcId="{B9D5AD1E-F9F7-4C7F-951F-8498E1F83478}" destId="{E72A94AB-617E-4499-A389-3F6836AFFA4A}" srcOrd="5" destOrd="0" parTransId="{15666502-254C-4D84-A6F3-8B2932D0C02F}" sibTransId="{3E68EEB6-3765-4270-8575-AC8B2DB31383}"/>
    <dgm:cxn modelId="{3814E603-B395-4A55-8406-BA433A0665A6}" type="presOf" srcId="{C62C88E2-0C13-428D-AAC9-9D8A206A3434}" destId="{B2A2E259-85BC-4511-8F9B-011F6A991E8C}" srcOrd="0" destOrd="0" presId="urn:microsoft.com/office/officeart/2005/8/layout/vList2"/>
    <dgm:cxn modelId="{E3342A66-83BA-4DCC-A8A7-6A8C4460413D}" srcId="{B9D5AD1E-F9F7-4C7F-951F-8498E1F83478}" destId="{41D36AD4-AB04-44F4-A769-F83860FF291E}" srcOrd="0" destOrd="0" parTransId="{92AB604E-D201-4EFB-8604-4F2A560C8205}" sibTransId="{AEE7B604-24A0-4882-BBD0-0D2E9AF24ADA}"/>
    <dgm:cxn modelId="{7512A2A9-926F-4177-A7F4-331655D3330A}" type="presOf" srcId="{C0F47200-DA5E-4E77-8A36-ADBA92D891C5}" destId="{3B55C3A8-E60B-40C3-977B-AFF2EB2F70C4}" srcOrd="0" destOrd="0" presId="urn:microsoft.com/office/officeart/2005/8/layout/vList2"/>
    <dgm:cxn modelId="{73BF2FFD-B211-47C6-99AA-5702E179D99E}" type="presOf" srcId="{68D96330-2687-4693-974D-00622B1B8105}" destId="{BCE2DE0C-020D-49F2-A527-954DBE086E76}" srcOrd="0" destOrd="0" presId="urn:microsoft.com/office/officeart/2005/8/layout/vList2"/>
    <dgm:cxn modelId="{16CB0F6D-913C-4562-8E16-89270F88732E}" type="presParOf" srcId="{87AAAFFD-BD97-4FD2-AF11-3AE2740B8798}" destId="{38E470FD-E4FA-4E32-9A8F-CCC5BE7CB7FF}" srcOrd="0" destOrd="0" presId="urn:microsoft.com/office/officeart/2005/8/layout/vList2"/>
    <dgm:cxn modelId="{857D6A2B-7778-4E97-9E17-8E1A9165F386}" type="presParOf" srcId="{87AAAFFD-BD97-4FD2-AF11-3AE2740B8798}" destId="{63F38C6E-AF8A-447E-83BC-41D5649F7A2B}" srcOrd="1" destOrd="0" presId="urn:microsoft.com/office/officeart/2005/8/layout/vList2"/>
    <dgm:cxn modelId="{931B2648-DF39-44B4-8BE1-B8F94D9BCFD4}" type="presParOf" srcId="{87AAAFFD-BD97-4FD2-AF11-3AE2740B8798}" destId="{3B55C3A8-E60B-40C3-977B-AFF2EB2F70C4}" srcOrd="2" destOrd="0" presId="urn:microsoft.com/office/officeart/2005/8/layout/vList2"/>
    <dgm:cxn modelId="{70A0AF9B-84F6-4E7B-A4E9-5396ACBF38D4}" type="presParOf" srcId="{87AAAFFD-BD97-4FD2-AF11-3AE2740B8798}" destId="{6A222F3A-BF85-470C-B8D0-FCBA95E75963}" srcOrd="3" destOrd="0" presId="urn:microsoft.com/office/officeart/2005/8/layout/vList2"/>
    <dgm:cxn modelId="{1C9BD2D8-5AD9-4D45-BF73-51C57D237D02}" type="presParOf" srcId="{87AAAFFD-BD97-4FD2-AF11-3AE2740B8798}" destId="{B2A2E259-85BC-4511-8F9B-011F6A991E8C}" srcOrd="4" destOrd="0" presId="urn:microsoft.com/office/officeart/2005/8/layout/vList2"/>
    <dgm:cxn modelId="{5FFBA7A1-2603-4CFF-A43E-1E9D8D8643E5}" type="presParOf" srcId="{87AAAFFD-BD97-4FD2-AF11-3AE2740B8798}" destId="{DCEB976B-EE87-4940-A9AE-AA00CCF56285}" srcOrd="5" destOrd="0" presId="urn:microsoft.com/office/officeart/2005/8/layout/vList2"/>
    <dgm:cxn modelId="{82D1B3C8-FC17-474C-9C8F-FF9AC4E55F86}" type="presParOf" srcId="{87AAAFFD-BD97-4FD2-AF11-3AE2740B8798}" destId="{BCE2DE0C-020D-49F2-A527-954DBE086E76}" srcOrd="6" destOrd="0" presId="urn:microsoft.com/office/officeart/2005/8/layout/vList2"/>
    <dgm:cxn modelId="{FA7F4036-9193-4678-8575-518031E3972D}" type="presParOf" srcId="{87AAAFFD-BD97-4FD2-AF11-3AE2740B8798}" destId="{0C1D1783-B741-4D6C-9C3E-718FC965E3D5}" srcOrd="7" destOrd="0" presId="urn:microsoft.com/office/officeart/2005/8/layout/vList2"/>
    <dgm:cxn modelId="{A8116A48-8BDD-45B6-BB29-B1C17993CDD8}" type="presParOf" srcId="{87AAAFFD-BD97-4FD2-AF11-3AE2740B8798}" destId="{6C0CCBA0-05ED-4103-8E84-8EAEA2383748}" srcOrd="8" destOrd="0" presId="urn:microsoft.com/office/officeart/2005/8/layout/vList2"/>
    <dgm:cxn modelId="{0E456B96-1BDA-4FC4-A96C-D2818D22CC77}" type="presParOf" srcId="{87AAAFFD-BD97-4FD2-AF11-3AE2740B8798}" destId="{89A79544-3D59-4CC7-96F1-CF511E3E9C77}" srcOrd="9" destOrd="0" presId="urn:microsoft.com/office/officeart/2005/8/layout/vList2"/>
    <dgm:cxn modelId="{B400F534-3147-48BE-A2CB-3DCAB5AC17E0}" type="presParOf" srcId="{87AAAFFD-BD97-4FD2-AF11-3AE2740B8798}" destId="{4BC548C6-9994-4B9C-9DF7-DBC4181C393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470FD-E4FA-4E32-9A8F-CCC5BE7CB7FF}">
      <dsp:nvSpPr>
        <dsp:cNvPr id="0" name=""/>
        <dsp:cNvSpPr/>
      </dsp:nvSpPr>
      <dsp:spPr>
        <a:xfrm>
          <a:off x="0" y="0"/>
          <a:ext cx="822960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What is the evidence in </a:t>
          </a:r>
          <a:r>
            <a:rPr lang="en-US" sz="3200" kern="1200" dirty="0" err="1" smtClean="0"/>
            <a:t>favour</a:t>
          </a:r>
          <a:r>
            <a:rPr lang="en-US" sz="3200" kern="1200" dirty="0" smtClean="0"/>
            <a:t> of CEA in ACS?</a:t>
          </a:r>
        </a:p>
      </dsp:txBody>
      <dsp:txXfrm>
        <a:off x="0" y="0"/>
        <a:ext cx="8229600" cy="879840"/>
      </dsp:txXfrm>
    </dsp:sp>
    <dsp:sp modelId="{3B55C3A8-E60B-40C3-977B-AFF2EB2F70C4}">
      <dsp:nvSpPr>
        <dsp:cNvPr id="0" name=""/>
        <dsp:cNvSpPr/>
      </dsp:nvSpPr>
      <dsp:spPr>
        <a:xfrm>
          <a:off x="0" y="1011345"/>
          <a:ext cx="822960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What is the evidence in </a:t>
          </a:r>
          <a:r>
            <a:rPr lang="en-US" sz="3200" kern="1200" dirty="0" err="1" smtClean="0"/>
            <a:t>favour</a:t>
          </a:r>
          <a:r>
            <a:rPr lang="en-US" sz="3200" kern="1200" dirty="0" smtClean="0"/>
            <a:t> of BMT?</a:t>
          </a:r>
        </a:p>
      </dsp:txBody>
      <dsp:txXfrm>
        <a:off x="0" y="1011345"/>
        <a:ext cx="8229600" cy="879840"/>
      </dsp:txXfrm>
    </dsp:sp>
    <dsp:sp modelId="{B2A2E259-85BC-4511-8F9B-011F6A991E8C}">
      <dsp:nvSpPr>
        <dsp:cNvPr id="0" name=""/>
        <dsp:cNvSpPr/>
      </dsp:nvSpPr>
      <dsp:spPr>
        <a:xfrm>
          <a:off x="0" y="2040812"/>
          <a:ext cx="822960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Risk stratification in ACS</a:t>
          </a:r>
        </a:p>
      </dsp:txBody>
      <dsp:txXfrm>
        <a:off x="0" y="2040812"/>
        <a:ext cx="8229600" cy="879840"/>
      </dsp:txXfrm>
    </dsp:sp>
    <dsp:sp modelId="{BCE2DE0C-020D-49F2-A527-954DBE086E76}">
      <dsp:nvSpPr>
        <dsp:cNvPr id="0" name=""/>
        <dsp:cNvSpPr/>
      </dsp:nvSpPr>
      <dsp:spPr>
        <a:xfrm>
          <a:off x="0" y="4027061"/>
          <a:ext cx="822960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CEA </a:t>
          </a:r>
          <a:r>
            <a:rPr lang="en-US" sz="3200" kern="1200" dirty="0" err="1" smtClean="0"/>
            <a:t>vs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Stenting</a:t>
          </a:r>
          <a:r>
            <a:rPr lang="en-US" sz="3200" kern="1200" dirty="0" smtClean="0"/>
            <a:t>; existing data</a:t>
          </a:r>
        </a:p>
      </dsp:txBody>
      <dsp:txXfrm>
        <a:off x="0" y="4027061"/>
        <a:ext cx="8229600" cy="879840"/>
      </dsp:txXfrm>
    </dsp:sp>
    <dsp:sp modelId="{6C0CCBA0-05ED-4103-8E84-8EAEA2383748}">
      <dsp:nvSpPr>
        <dsp:cNvPr id="0" name=""/>
        <dsp:cNvSpPr/>
      </dsp:nvSpPr>
      <dsp:spPr>
        <a:xfrm>
          <a:off x="0" y="3015385"/>
          <a:ext cx="822960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Current  guidelines</a:t>
          </a:r>
        </a:p>
      </dsp:txBody>
      <dsp:txXfrm>
        <a:off x="0" y="3015385"/>
        <a:ext cx="8229600" cy="879840"/>
      </dsp:txXfrm>
    </dsp:sp>
    <dsp:sp modelId="{4BC548C6-9994-4B9C-9DF7-DBC4181C393A}">
      <dsp:nvSpPr>
        <dsp:cNvPr id="0" name=""/>
        <dsp:cNvSpPr/>
      </dsp:nvSpPr>
      <dsp:spPr>
        <a:xfrm>
          <a:off x="0" y="5096824"/>
          <a:ext cx="822960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Future trends</a:t>
          </a:r>
          <a:endParaRPr lang="en-IN" sz="3200" kern="1200" dirty="0"/>
        </a:p>
      </dsp:txBody>
      <dsp:txXfrm>
        <a:off x="0" y="5096824"/>
        <a:ext cx="8229600" cy="87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8-15T10:44:39.4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16520 3547,'0'0,"0"0,25 0,-25 0,25 0,0 0,-1 0,-24 0,25 25,0-25,25 49,-50-49,25 0,-1 25,1-25,-25 0,25 0,-25 0,25 0,0 0,-1 0,1 0,0 0,-25 0,25 25,-25-25,25 0,-1 0,-24 0,25 0,0 0,-25 0,25 0,0 0,-1 0,-24 0,25 0,0 0,-25 0,25 0,-25 0,25 0,-1 0,1 0,-25 0,50 0,-50 0,25 0,-1 0,1 0,0 0,-25 0,25 0,0 0,-1 0,-24 0,25 0,0 0,0 0,-25 0,25 0,-1 0,1 0,-25 0,25 0,0 0,0 0,-25 0,25 0,-1 0,1 0,-25 0,25 0,0 0,0 0,-25 0,24 0,1 0,0 0,-25 0,25 0,24 0,-24 0,-25 0,25 0,-25 0,25 0,-25 0,25 0,-1 0,1 0,-25 0,25 0,0 0,0 0,-25 0,24 0,1 0,-25 0,25 0,-25 0,25 0,0 0,-1 0,1 0,25 0,-25 0,-25 0,49 0,-49 0,25 0,-25 0,50 0,-50 0,24 0,-24 0,25 25,-25-25,25 0,0 0,-25 0,25 0,-1 0,1 0,-25 0,25 0,0 0,0 0,-25 0,25 0,-1 0,1 0,0 0,0 0,0 0,-25 0,24 0,1 0,0 0,-25 0,25 0,0 0,-1 0,-24 0,25 0,0 0,0 0,-25 0,25 0,-1 0,1 25,-25-25,25 0,0 0,0 0,-25 0,24 0,1 0,0 0,-25 0,50 0,-26 0,-24 0,25 0,0 0,0 0,0 0,-25 0,24 0,1 0,-25 0,25 0,0 0,0 0,-25 0,24 0,-24 0,25 0,0 0,-25 0,25 0,0 0,0 0,-25 0,24 0,1 0,0 0,-25 0,25 0,0 0,-25 0,24 0,1 0,-25 0,25 0,-25 0,25 0,0 0,-25 0,24 0,-24 0,25 0,0 0,0 0,-25 0,25 0,-25 0,24 0,1 0,-25 0,25 0,0 0,0 0,-25 0,24-25,1 25,0 0,-25 0,25 0,0 0,-1 0,-24 0,25 0,0 0,0 0,-25 0,25 0,-25 0,24 0,-24 0,25 0,0 0,0 0,-25 0,25 0,-1 0,1 0,-25 0,25 0,0 0,-25 0,25 0,-25 0,25 0,-1 0,-24 0,25 0,-25 0,25 0,-25 0,50 0,-26 0,1 0,0 0,-25 0,25 0,0 0,-1 0,-24 0,25 0,0 0,0 0,-25 0,25 0,-1 0,-24 0,25 0,-25 0,25 0,-25 0,25 0,0 0,-25 0,24 0,-24 0,50 0,-50 0,25 0,-25 0,49 0,-49 0,25 0,-25 0,50 0,-25 0,-25 0,49 0,-49 0,25 0,0 0,0 0,-25 0,24 0,-24 0,50 0,-25 0,0 0,-1 0,-24 0,25 0,0 0,0 0,-25 0,50 0,-1 0,-49 0,25 0,0 0,0 0,-25 0,24 0,1 0,0 0,-25 0,25 0,0 0,-1 0,-24 0,25 0,0 0,0 0,-25 0,25 0,-1 0,1 0,-25 0,50 0,-25 0,-25 0,24 0,1 0,0 0,-25 0,25 0,0 0,-1 0,-24 0,25 0,0 0,-25 0,25 0,0 0,-1 25,1-25,-25 0,25 0,0 0,0 0,-25 0,24 0,1 0,0 0,-25 0,25 0,0 0,0 0,-25 0,24 0,1 0,0 0,-25 0,25 0,0 0,-1 0,-24 0,25 0,0 0,0 0,-25 0,25 0,-1 0,1 0,-25 0,25 0,0 0,0 0,-25 0,24 0,1 0,0 0,-25 0,25 0,0 0,-1 0,-24 0,50 0,-25 0,-25 0,0-25,0 25,0-25,0 0,0 25,0-25,0 1,0 24,0-25,0 25,0-25,0 0,0-24,0 49,-25-25,25 0,-25 0,0 25,1 0,24 0,-25 0,25 0,-25 0,25 0,-50 0,50 0,-49 0,49 0,-25 25,0-25,0 0,25 0,-24 0,24 0,-25 0,25 25,-25-25,0 0,25 25,-25-25,25 0,-49 0,24 0,0 24,25-24,-25 0,1 25,-1-25,0 0,25 0,-25 0,0 0,0 0,25 0,-24 0,-1 0,0 0,25 0,-25 0,0 0,1 0,24 0,-25 0,0 0,0 0,25 0,-25 0,1 0,-1 0,25 0,-25 0,25 0,-50 0,50 0,-24 0,-1 0,0 0,0 0,0 0,25 0,-24 0,24 0,-25 0,0 0,0 0,25 0,-25 0,1 0,24 0,-25 0,25 0,-25 0,25 0,-50 0,50 0,-24 0,24 0,-50 0,50 0,-25 0,25 0,-49 0,49 0,-25 0,25 0,-50 0,25 0,0 0,1 0,24 0,-25 0,25 0,-50 0,50 0,-25 0,25 0,-49 0,49 0,-25 0,0 0,0 0,25 0,-24 0,-1 0,0 0,25 0,-25 0,0 0,1 0,24 0,-25 0,0 0,0 0,25 0,-25 0,25 0,-24 0,-1 0,0 0,25 0,-50 0,50 0,-24 0,24 0,-50 0,25 0,-24 0,-1 0,50-25,-25 25,-49-24,49 24,0 0,25 0,-25 0,1 0,-1 0,0-25,0 25,0 0,25 0,-25 0,-24-25,49 25,-25 0,0 0,0 0,25 0,-24 0,-1 0,0 0,25 0,-50-25,50 25,-24 0,24 0,-25-25,0 25,0 0,25 0,-25 0,1 0,-1 0,0 0,0 0,0 0,1 0,24 0,-25 0,0 0,0 0,25 0,-25-24,1 24,-1 0,25 0,-25 0,0 0,0 0,25 0,-24 0,-1 0,0 0,25 0,-25 0,0 0,1 0,-26 0,50 0,-25 0,25 0,-50 0,26-50,-1 50,25 0,-25 0,0 0,0 0,1 0,24 0,-25 0,0 0,0 0,25 0,-49 0,24 0,25 0,-25 0,0 0,0 0,1 0,-26 0,25 0,25 0,-25 0,-24 0,24 0,25 0,-25 0,0 0,1 0,24 0,-25 0,0 0,0 0,25 0,-25 0,25 0,-24 0,24 0,-25 0,0 0,0 0,25 0,-25 0,1 0,-26 0,50 0,-25 0,0 0,0 0,25 0,-49 0,-1 25,50-25,-25 0,1 0,24 0,-50 0,0 0,1 25,24-1,25-24,-50 0,50 0,-24 0,-26 0,50 0,-25 25,-24-25,49 0,-25 0,0 0,0 0,25 0,-25 0,25 0,-49 0,24 0,0 0,0 0,1 0,-1 0,0 0,0 0,-24 0,24 0,0 0,25 0,-25 0,-24 0,49 0,-50 0,25 0,25 0,-50 0,26 0,24 0,-50 0,50 0,-25 0,25 0,-49 0,49 0,-50 0,25 0,25 0,-25 0,1 0,-1 0,25 0,-25 0,0 0,25 0,-25 0,1 0,-1 0,-25 0,25 0,1 0,-1 0,25 0,-50 0,25 0,1 0,24 0,-25 0,0 0,0 0,25 0,-25 0,1-25,24 25,-25 0,0 0,0 0,25 0,-25 0,1 0,-1 0,25 0,-25 0,-25-24,25 24,1 0,24 0,-25 0,0 0,50 0,-25 0,49 0,-24 0,50 0,-75 0,74 0,-49 0,49 0,1 0,-50 0,24 0,-24 0,0 0,0 0,-1 0,-24 0,50 0,-25 0,-25 0,49 0,1 0,-50 0,50 0,-50 0,24 0,26 0,-50 0,25 0,0 0,-1 0,1 0,25 0,-25 0,-25 0,24 0,1 0,0 0,25 0,-1-25,-24 0,0 25,0 0,24 0,-24 0,25 0,-25 0,-1 0,-24 0,25 0,0-25,49 25,-49 0,25 0,-25 0,49 0,-74 0,25 0,24 0,-49 0,25 0,25 0,-25 0,-25 0,24 0,51 0,-26 0,-24 0,25 0,-1 0,1 0,-50 0,25 0,-25 0,50 0,24 0,-74 0,25 0,24 0,-49 0,50 0,-25 0,-25 0,25 0,-1 0,1 0,0 25,0-25,0 0,-1 0,1 0,0 0,25 25,-50-25,49 0,-49 0,25 25,0-1,0-24,-25 0,24 25,-24-25,50 0,-50 0,25 0,-25 0,49 0,-24 0,0 25,0-25,-25 0,25 0,-1 0,-24 25,0-25,0 25,-24-25,-1 0,-50 0,75 0,-24 0,-26 0,25 0,0 0,-24 0,-1 0,50 0,-25 0,25 0,25 0,50 0,-51 0,51 0,-50 24,24-24,-24 0,25 0,-1 0,1 0,-25 0,0 0,49 0,-49 0,0 0,-1 0,51 0,-75 0,25 0,24-24,-49 24,50 0,-50 0,25 0,-25-25,49 25,-49 0,25 0,-25 0,25 0,0 0,-1 0,-24 0,25 0,25-25,-50 25,49 0,-49 0,25 0,0-25,0 25,-25 0,25 0,-25 0,24 0,1 0,-25 0,25 0,-25 0,25-25,0 25,-25 0,24 0,-24 0,50 0,-50 0,25 0,-25 0,50 0,-50 0,24-24,-24 24,50 0,-50 0,25 0,-25 0,25 0,-25 0,24 0,1 0,-25 0,25 0,0 0,0 0,-25 0,24 0,26 0,-50 0,50 0,-50 0,24 0,-24 0,50 0,-50 0,25 0,-25 0,49 0,-49 0,25 0,-25 0,50 0,-50 0,25 0,-25 0,49 0,-49 0,25 0,-25 0,50 0,-50 0,24 0,-24 0,25 0,-25 0,25 0,0 0,-25 0,25 0,-1 0,1 0,-25 0,25 0,0 0,0 0,-25 0,24 0,1 0,0 0,-25 0,25 0,0 0,0 0,-25 0,24 0,1 0,0 0,-25 0,25 0,0 0,-1 0,-24 0,25 0,0 0,0 0,-25 0,25 0,-1 0,1 0,-25 0,25 0,0 0,-25 0,25 0,-1 0,1 0,-25 0,25 0,0 0,0 0,-25 0,24 0,1 0,-25 0,25 0,-25 24,25-24,0 0,-1 0,-24 0,25 0,0 0,0 0,-25 0,25 0,-1 0,1 0,-25 0,25 0,0 0,0 0,-25 0,24 0,1 0,0 0,-25 0,25 0,0 0,0 0,-25 0,24 0,1 0,0 0,-25 0,25 0,0 0,-1 0,-24 0,25 0,0 0,0 0,-25 0,25 0,-25 0,24 0,1 0,-25 0,25 0,-25 0,25 0,-25 0,25 0,-1 0,1 0,-25 0,25 0,0 0,0 0,-25 0,24 0,1 0,-25 0,25 0,-25 0,25 0,0 0,-1 0,-24 0,25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8-15T11:26:05.10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18604 5184,'49'0,"-24"0,-25 0,25 0,0 0,0 0,-25 0,49 0,-24 0,0 0,0 0,0 0,-1 0,1 0,-25 0,25 0,0 0,24 0,-49 0,25 0,-25 0,50 0,-50 0,25 0,-1 25,1-25,-25 0,25 0,0 0,0 0,24 0,-49 0,25 0,-25 0,50 0,-26 0,-24 0,50 0,-50 0,25 0,-25 0,25 0,-1 0,-24 0,25-25,-25 25,50 0,-25 0,-1-25,1 25,-25 0,25 0,0 0,0 0,-25 0,24 0,-24 0,50 0,-25-24,0 24,-25 0,0 0,0 24,0-24,-25 50,25-50,0 25,0 0,-25-25,0 0,0 24,25-24,-24 0,24 0,-50 0,50 0,-25 0,0 0,1 0,-1 0,0 0,0 0,25 0,-25 0,1 0,-1 0,25 0,-25 0,0 0,0 0,25 0,-24 0,-1 0,0 0,-49 0,74 0,-25 0,25 0,-50 0,25 0,25 0,-49 0,49 0,-25 0,25 0,-50 0,26 0,-1 0,0 0,25 0,-25 0,0 0,1 0,24 0,-25 0,0 0,0 0,25 0,-25 0,0 0,1 0,24 0,-25 0,25 0,-50 0,50 0,-25 0,25 0,-74-24,49 24,0 0,1 0,24-25,-25 25,25 0,25 0,-25-25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20E87-CEFB-49AD-AAF7-4502E787229B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A7F8-8579-43DD-ABEA-D713C505E69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What accounted for the difference in number of patients randomised (VA: n=444; ACAS: n=1662) and the </a:t>
            </a:r>
            <a:r>
              <a:rPr lang="en-IN" dirty="0" err="1" smtClean="0"/>
              <a:t>perioperative</a:t>
            </a:r>
            <a:r>
              <a:rPr lang="en-IN" dirty="0" smtClean="0"/>
              <a:t> combined stroke and death rates (V A: 4.7%; ACAS 2.3%).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dirty="0" smtClean="0"/>
              <a:t>Mayo Asymptomatic Carotid  </a:t>
            </a:r>
            <a:r>
              <a:rPr lang="en-IN" sz="1200" dirty="0" err="1" smtClean="0"/>
              <a:t>Endarterectomy</a:t>
            </a:r>
            <a:r>
              <a:rPr lang="en-IN" sz="1200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/>
              <a:t>BMT has changed dramatically since the time of the RCTs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Smoking cessation is imperative,</a:t>
            </a:r>
          </a:p>
          <a:p>
            <a:r>
              <a:rPr lang="en-IN" dirty="0" smtClean="0"/>
              <a:t>and any necessary </a:t>
            </a:r>
            <a:r>
              <a:rPr lang="en-IN" dirty="0" err="1" smtClean="0"/>
              <a:t>counseling</a:t>
            </a:r>
            <a:r>
              <a:rPr lang="en-IN" dirty="0" smtClean="0"/>
              <a:t> and medical therapies for</a:t>
            </a:r>
          </a:p>
          <a:p>
            <a:r>
              <a:rPr lang="en-IN" dirty="0" smtClean="0"/>
              <a:t>smoking cessation should be use, ASA 75 TO</a:t>
            </a:r>
            <a:r>
              <a:rPr lang="en-IN" baseline="0" dirty="0" smtClean="0"/>
              <a:t> 325MG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/>
              <a:t>Trials have concluded that although surgery reduces the incidence of </a:t>
            </a:r>
            <a:r>
              <a:rPr lang="en-IN" sz="1200" dirty="0" err="1" smtClean="0"/>
              <a:t>ipsilateral</a:t>
            </a:r>
            <a:r>
              <a:rPr lang="en-IN" sz="1200" dirty="0" smtClean="0"/>
              <a:t> stroke (RR 0.47–0.54) and any stroke, the absolute benefit is small (approximately 1% per annum) whereas the </a:t>
            </a:r>
            <a:r>
              <a:rPr lang="en-IN" sz="1200" dirty="0" err="1" smtClean="0"/>
              <a:t>perioperative</a:t>
            </a:r>
            <a:r>
              <a:rPr lang="en-IN" sz="1200" dirty="0" smtClean="0"/>
              <a:t> stroke or death rate is 3%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54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Nevertheless, ACS accounts for a large burden of stroke, and the</a:t>
            </a:r>
          </a:p>
          <a:p>
            <a:r>
              <a:rPr lang="en-IN" dirty="0" smtClean="0"/>
              <a:t>majority of </a:t>
            </a:r>
            <a:r>
              <a:rPr lang="en-IN" dirty="0" err="1" smtClean="0"/>
              <a:t>ipsilateral</a:t>
            </a:r>
            <a:r>
              <a:rPr lang="en-IN" dirty="0" smtClean="0"/>
              <a:t> strokes are unheralded.7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57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 a Cox regression analysis all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59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dirty="0" smtClean="0"/>
              <a:t>due to markedly reduced </a:t>
            </a:r>
            <a:r>
              <a:rPr lang="en-IN" sz="1200" dirty="0" err="1" smtClean="0"/>
              <a:t>poststenotic</a:t>
            </a:r>
            <a:r>
              <a:rPr lang="en-IN" sz="1200" dirty="0" smtClean="0"/>
              <a:t> blood flow </a:t>
            </a:r>
            <a:r>
              <a:rPr lang="en-IN" sz="1200" dirty="0" err="1" smtClean="0"/>
              <a:t>pseudoocclusion</a:t>
            </a:r>
            <a:r>
              <a:rPr lang="en-IN" sz="1200" dirty="0" smtClean="0"/>
              <a:t>, near occlusion)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61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degree of </a:t>
            </a:r>
            <a:r>
              <a:rPr lang="en-IN" dirty="0" err="1" smtClean="0"/>
              <a:t>stenosis</a:t>
            </a:r>
            <a:r>
              <a:rPr lang="en-IN" dirty="0" smtClean="0"/>
              <a:t> alone may no longer reflect or predict the group of patients who will have a stroke and may benefit from carotid artery intervention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62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i="1" dirty="0" smtClean="0"/>
              <a:t>This association remained significant after controlling</a:t>
            </a:r>
          </a:p>
          <a:p>
            <a:r>
              <a:rPr lang="en-IN" dirty="0" smtClean="0"/>
              <a:t>for risk factors, degree of carotid </a:t>
            </a:r>
            <a:r>
              <a:rPr lang="en-IN" dirty="0" err="1" smtClean="0"/>
              <a:t>stenosis</a:t>
            </a:r>
            <a:r>
              <a:rPr lang="en-IN" dirty="0" smtClean="0"/>
              <a:t>, and </a:t>
            </a:r>
            <a:r>
              <a:rPr lang="en-IN" dirty="0" err="1" smtClean="0"/>
              <a:t>antiplatelet</a:t>
            </a:r>
            <a:r>
              <a:rPr lang="en-IN" dirty="0" smtClean="0"/>
              <a:t> medication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67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dirty="0" smtClean="0"/>
              <a:t>A recent Western European </a:t>
            </a:r>
            <a:r>
              <a:rPr lang="en-IN" sz="1200" dirty="0" err="1" smtClean="0"/>
              <a:t>populn</a:t>
            </a:r>
            <a:r>
              <a:rPr lang="en-IN" sz="1200" dirty="0" smtClean="0"/>
              <a:t> study placed the prevalence of </a:t>
            </a:r>
            <a:r>
              <a:rPr lang="en-IN" sz="1200" dirty="0" smtClean="0">
                <a:solidFill>
                  <a:srgbClr val="33CC33"/>
                </a:solidFill>
              </a:rPr>
              <a:t>moderate</a:t>
            </a:r>
            <a:r>
              <a:rPr lang="en-IN" sz="1200" dirty="0" smtClean="0"/>
              <a:t> asymptomatic </a:t>
            </a:r>
            <a:r>
              <a:rPr lang="en-IN" sz="1200" dirty="0" err="1" smtClean="0"/>
              <a:t>stenosis</a:t>
            </a:r>
            <a:r>
              <a:rPr lang="en-IN" sz="1200" dirty="0" smtClean="0"/>
              <a:t> at </a:t>
            </a:r>
            <a:r>
              <a:rPr lang="en-IN" sz="1200" dirty="0" smtClean="0">
                <a:solidFill>
                  <a:srgbClr val="33CC33"/>
                </a:solidFill>
              </a:rPr>
              <a:t>4.2% </a:t>
            </a:r>
            <a:r>
              <a:rPr lang="en-IN" sz="1200" dirty="0" smtClean="0"/>
              <a:t>and </a:t>
            </a:r>
            <a:r>
              <a:rPr lang="en-IN" sz="1200" dirty="0" smtClean="0">
                <a:solidFill>
                  <a:srgbClr val="FFFF00"/>
                </a:solidFill>
              </a:rPr>
              <a:t>severe </a:t>
            </a:r>
            <a:r>
              <a:rPr lang="en-IN" sz="1200" dirty="0" err="1" smtClean="0"/>
              <a:t>stenosis</a:t>
            </a:r>
            <a:r>
              <a:rPr lang="en-IN" sz="1200" dirty="0" smtClean="0"/>
              <a:t> at </a:t>
            </a:r>
            <a:r>
              <a:rPr lang="en-IN" sz="1200" dirty="0" smtClean="0">
                <a:solidFill>
                  <a:srgbClr val="FFFF00"/>
                </a:solidFill>
              </a:rPr>
              <a:t>1.7%. </a:t>
            </a:r>
          </a:p>
          <a:p>
            <a:endParaRPr lang="en-IN" sz="1200" dirty="0" smtClean="0">
              <a:solidFill>
                <a:srgbClr val="FFFF00"/>
              </a:solidFill>
            </a:endParaRPr>
          </a:p>
          <a:p>
            <a:r>
              <a:rPr lang="en-IN" sz="1200" dirty="0" smtClean="0"/>
              <a:t>The prevalence was found to increase with age and be higher in males, with 12.5% of men being diagnosed with moderate </a:t>
            </a:r>
            <a:r>
              <a:rPr lang="en-IN" sz="1200" dirty="0" err="1" smtClean="0"/>
              <a:t>stenosis</a:t>
            </a:r>
            <a:r>
              <a:rPr lang="en-IN" sz="1200" dirty="0" smtClean="0"/>
              <a:t>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and symptoms related to </a:t>
            </a:r>
            <a:r>
              <a:rPr lang="en-IN" dirty="0" err="1" smtClean="0"/>
              <a:t>cerebrovascular</a:t>
            </a:r>
            <a:r>
              <a:rPr lang="en-IN" dirty="0" smtClean="0"/>
              <a:t> events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75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Death,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stroke, or myocardial infarction within 30 days after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procedure or death or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ipsilateral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stroke between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 days and 1 year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85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Periprocedural end point did not differ</a:t>
            </a:r>
          </a:p>
          <a:p>
            <a:r>
              <a:rPr lang="en-IN" dirty="0" smtClean="0"/>
              <a:t>for CAS and CEA, but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87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95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Studies performed in the 1980s and 1990s1-10 have</a:t>
            </a:r>
          </a:p>
          <a:p>
            <a:r>
              <a:rPr lang="en-IN" dirty="0" smtClean="0"/>
              <a:t>indicated that the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NNT 8,nnt 20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/>
              <a:t>To prevent stroke in this group before symptoms occur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to $21 billion is being spent each year on ultimately ‘unnecessary’ interventions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/>
              <a:t>A case scenario was given (67 yr old non-smoking male with HTN, DLP and a 70-80% asymptomatic carotid </a:t>
            </a:r>
            <a:r>
              <a:rPr lang="en-IN" sz="1200" dirty="0" err="1" smtClean="0"/>
              <a:t>stenosis</a:t>
            </a:r>
            <a:r>
              <a:rPr lang="en-IN" sz="1200" dirty="0" smtClean="0"/>
              <a:t>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for stroke alone it was not</a:t>
            </a:r>
            <a:r>
              <a:rPr lang="en-US" baseline="0" dirty="0" smtClean="0"/>
              <a:t> significant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Discussio</a:t>
            </a:r>
            <a:r>
              <a:rPr lang="en-US" dirty="0" smtClean="0"/>
              <a:t> regarding DM, HTN, </a:t>
            </a:r>
            <a:r>
              <a:rPr lang="en-US" dirty="0" err="1" smtClean="0"/>
              <a:t>DLP,Smoking</a:t>
            </a:r>
            <a:r>
              <a:rPr lang="en-US" dirty="0" smtClean="0"/>
              <a:t> alcohol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A7F8-8579-43DD-ABEA-D713C505E69F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5BA6-5348-43C9-88D3-AF428ED76A24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4051-A3BA-4F18-95CB-2C306385778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3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stratification &amp; management of asymptomatic carotid </a:t>
            </a:r>
            <a:r>
              <a:rPr lang="en-US" dirty="0" err="1" smtClean="0"/>
              <a:t>stenosis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Faculty : Dr. Sanjay </a:t>
            </a:r>
            <a:r>
              <a:rPr lang="en-US" dirty="0" err="1" smtClean="0"/>
              <a:t>Prakash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BMT used in these trials has significantly improved in the past decade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IN" sz="2800" dirty="0" smtClean="0"/>
              <a:t>Average annual risk of </a:t>
            </a:r>
            <a:r>
              <a:rPr lang="en-IN" sz="2800" dirty="0" err="1" smtClean="0"/>
              <a:t>ipsilateral</a:t>
            </a:r>
            <a:r>
              <a:rPr lang="en-IN" sz="2800" dirty="0" smtClean="0"/>
              <a:t> stroke in ACS receiving medical intervention alone has fallen to approximately 1%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US" sz="2800" dirty="0" smtClean="0"/>
              <a:t>While risk of surgery has not(2-3%)</a:t>
            </a:r>
            <a:endParaRPr lang="en-IN" sz="28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i="1" dirty="0" smtClean="0"/>
              <a:t>..The best intervention is prevention and the best</a:t>
            </a:r>
          </a:p>
          <a:p>
            <a:r>
              <a:rPr lang="en-IN" i="1" dirty="0" smtClean="0"/>
              <a:t>prevention is </a:t>
            </a:r>
            <a:r>
              <a:rPr lang="en-IN" i="1" dirty="0" err="1" smtClean="0"/>
              <a:t>noninvasive</a:t>
            </a:r>
            <a:r>
              <a:rPr lang="en-IN" i="1" dirty="0" smtClean="0"/>
              <a:t>..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 </a:t>
            </a:r>
            <a:r>
              <a:rPr lang="en-IN" sz="2400" dirty="0"/>
              <a:t>Time to rethink management strategies in asymptomatic carotid artery disease </a:t>
            </a:r>
            <a:r>
              <a:rPr lang="en-IN" sz="2400" dirty="0" smtClean="0"/>
              <a:t>Naylor</a:t>
            </a:r>
            <a:r>
              <a:rPr lang="en-IN" sz="2400" dirty="0"/>
              <a:t>, A. R. </a:t>
            </a:r>
            <a:r>
              <a:rPr lang="en-IN" sz="2400" i="1" dirty="0"/>
              <a:t>Nat. Rev. </a:t>
            </a:r>
            <a:r>
              <a:rPr lang="en-IN" sz="2400" i="1" dirty="0" err="1"/>
              <a:t>Cardiol</a:t>
            </a:r>
            <a:r>
              <a:rPr lang="en-IN" sz="2400" i="1" dirty="0"/>
              <a:t>. </a:t>
            </a:r>
            <a:r>
              <a:rPr lang="en-IN" sz="2400" dirty="0"/>
              <a:t>9, 116–124 (</a:t>
            </a:r>
            <a:r>
              <a:rPr lang="en-IN" sz="2400" dirty="0" smtClean="0"/>
              <a:t>2012) </a:t>
            </a:r>
          </a:p>
          <a:p>
            <a:endParaRPr lang="en-IN" sz="2400" dirty="0" smtClean="0"/>
          </a:p>
          <a:p>
            <a:r>
              <a:rPr lang="en-IN" sz="2400" dirty="0"/>
              <a:t>Chambers BR, </a:t>
            </a:r>
            <a:r>
              <a:rPr lang="en-IN" sz="2400" dirty="0" err="1"/>
              <a:t>Donnan</a:t>
            </a:r>
            <a:r>
              <a:rPr lang="en-IN" sz="2400" dirty="0"/>
              <a:t> G. Carotid </a:t>
            </a:r>
            <a:r>
              <a:rPr lang="en-IN" sz="2400" dirty="0" err="1"/>
              <a:t>endarterectomy</a:t>
            </a:r>
            <a:r>
              <a:rPr lang="en-IN" sz="2400" dirty="0"/>
              <a:t> for asymptomatic carotid stenosis. </a:t>
            </a:r>
            <a:r>
              <a:rPr lang="en-IN" sz="2400" i="1" dirty="0"/>
              <a:t>Cochrane Database of </a:t>
            </a:r>
            <a:r>
              <a:rPr lang="en-IN" sz="2400" i="1" dirty="0" smtClean="0"/>
              <a:t>Systematic Reviews </a:t>
            </a:r>
            <a:r>
              <a:rPr lang="en-IN" sz="2400" dirty="0"/>
              <a:t>2005, Issue 4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IN" sz="2400" dirty="0"/>
              <a:t>Severity of asymptomatic carotid stenosis and risk of </a:t>
            </a:r>
            <a:r>
              <a:rPr lang="en-IN" sz="2400" dirty="0" err="1"/>
              <a:t>ipsilateral</a:t>
            </a:r>
            <a:r>
              <a:rPr lang="en-IN" sz="2400" dirty="0"/>
              <a:t> hemispheric ischaemic events: results from the ACSRS study. </a:t>
            </a:r>
            <a:r>
              <a:rPr lang="en-IN" sz="2400" dirty="0" err="1"/>
              <a:t>Nicolaides</a:t>
            </a:r>
            <a:r>
              <a:rPr lang="en-IN" sz="2400" dirty="0"/>
              <a:t> et al.: EJVES 2005; 30: 275-284.</a:t>
            </a:r>
            <a:endParaRPr lang="en-IN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742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 err="1"/>
              <a:t>Chaturvedi</a:t>
            </a:r>
            <a:r>
              <a:rPr lang="en-IN" sz="2400" dirty="0"/>
              <a:t>, S. </a:t>
            </a:r>
            <a:r>
              <a:rPr lang="en-IN" sz="2400" i="1" dirty="0"/>
              <a:t>et al. </a:t>
            </a:r>
            <a:r>
              <a:rPr lang="en-IN" sz="2400" dirty="0"/>
              <a:t>Carotid </a:t>
            </a:r>
            <a:r>
              <a:rPr lang="en-IN" sz="2400" dirty="0" err="1"/>
              <a:t>endarterectomy</a:t>
            </a:r>
            <a:r>
              <a:rPr lang="en-IN" sz="2400" dirty="0"/>
              <a:t>—an evidence-based review: report of the Therapeutics and Technology Assessment Subcommittee of the American Academy of Neurology. </a:t>
            </a:r>
            <a:r>
              <a:rPr lang="en-IN" sz="2400" i="1" dirty="0"/>
              <a:t>Neurology </a:t>
            </a:r>
            <a:r>
              <a:rPr lang="en-IN" sz="2400" dirty="0"/>
              <a:t>65, 794–801 (2005</a:t>
            </a:r>
            <a:r>
              <a:rPr lang="en-IN" sz="2400" dirty="0" smtClean="0"/>
              <a:t>).</a:t>
            </a:r>
          </a:p>
          <a:p>
            <a:endParaRPr lang="en-US" sz="2400" dirty="0"/>
          </a:p>
          <a:p>
            <a:r>
              <a:rPr lang="en-IN" sz="2400" dirty="0"/>
              <a:t>Naylor, </a:t>
            </a:r>
            <a:r>
              <a:rPr lang="en-IN" sz="2400" dirty="0" smtClean="0"/>
              <a:t>A</a:t>
            </a:r>
            <a:r>
              <a:rPr lang="en-IN" sz="2400" dirty="0"/>
              <a:t> </a:t>
            </a:r>
            <a:r>
              <a:rPr lang="en-IN" sz="2400" dirty="0" smtClean="0"/>
              <a:t>R </a:t>
            </a:r>
            <a:r>
              <a:rPr lang="en-IN" sz="2400" dirty="0"/>
              <a:t>Who benefits most from intervention for asymptomatic carotid stenosis: patients or professionals? </a:t>
            </a:r>
            <a:r>
              <a:rPr lang="en-IN" sz="2400" i="1" dirty="0"/>
              <a:t>Eur. J. </a:t>
            </a:r>
            <a:r>
              <a:rPr lang="en-IN" sz="2400" i="1" dirty="0" err="1"/>
              <a:t>Vasc</a:t>
            </a:r>
            <a:r>
              <a:rPr lang="en-IN" sz="2400" i="1" dirty="0"/>
              <a:t>. </a:t>
            </a:r>
            <a:r>
              <a:rPr lang="en-IN" sz="2400" i="1" dirty="0" err="1"/>
              <a:t>Endovasc</a:t>
            </a:r>
            <a:r>
              <a:rPr lang="en-IN" sz="2400" i="1" dirty="0"/>
              <a:t>. Surg. </a:t>
            </a:r>
            <a:r>
              <a:rPr lang="en-IN" sz="2400" dirty="0"/>
              <a:t>37, 625–632 (2009</a:t>
            </a:r>
            <a:r>
              <a:rPr lang="en-IN" sz="2400" dirty="0" smtClean="0"/>
              <a:t>).</a:t>
            </a:r>
          </a:p>
          <a:p>
            <a:endParaRPr lang="en-US" sz="2400" dirty="0"/>
          </a:p>
          <a:p>
            <a:r>
              <a:rPr lang="en-IN" sz="2400" dirty="0"/>
              <a:t>Spence, J. D. </a:t>
            </a:r>
            <a:r>
              <a:rPr lang="en-IN" sz="2400" i="1" dirty="0"/>
              <a:t>et al. </a:t>
            </a:r>
            <a:r>
              <a:rPr lang="en-IN" sz="2400" dirty="0"/>
              <a:t>Effects of intensive medical therapy on </a:t>
            </a:r>
            <a:r>
              <a:rPr lang="en-IN" sz="2400" dirty="0" err="1"/>
              <a:t>microemboli</a:t>
            </a:r>
            <a:r>
              <a:rPr lang="en-IN" sz="2400" dirty="0"/>
              <a:t> and cardiovascular risk in asymptomatic carotid stenosis. </a:t>
            </a:r>
            <a:r>
              <a:rPr lang="en-IN" sz="2400" i="1" dirty="0"/>
              <a:t>Arch. Neurol. </a:t>
            </a:r>
            <a:r>
              <a:rPr lang="en-IN" sz="2400" dirty="0"/>
              <a:t>67, 180–186 (2010).</a:t>
            </a:r>
          </a:p>
        </p:txBody>
      </p:sp>
    </p:spTree>
    <p:extLst>
      <p:ext uri="{BB962C8B-B14F-4D97-AF65-F5344CB8AC3E}">
        <p14:creationId xmlns:p14="http://schemas.microsoft.com/office/powerpoint/2010/main" xmlns="" val="25580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trials showed </a:t>
            </a:r>
            <a:r>
              <a:rPr lang="en-US" dirty="0" err="1" smtClean="0"/>
              <a:t>favourable</a:t>
            </a:r>
            <a:r>
              <a:rPr lang="en-US" dirty="0" smtClean="0"/>
              <a:t> outcome for CEA in ACS?</a:t>
            </a:r>
          </a:p>
          <a:p>
            <a:pPr marL="514350" indent="-514350">
              <a:buAutoNum type="arabicPeriod"/>
            </a:pPr>
            <a:r>
              <a:rPr lang="en-US" dirty="0" smtClean="0"/>
              <a:t>NASCET</a:t>
            </a:r>
          </a:p>
          <a:p>
            <a:pPr marL="514350" indent="-514350">
              <a:buAutoNum type="arabicPeriod"/>
            </a:pPr>
            <a:r>
              <a:rPr lang="en-US" dirty="0" smtClean="0"/>
              <a:t>MACE</a:t>
            </a:r>
          </a:p>
          <a:p>
            <a:pPr marL="514350" indent="-514350">
              <a:buAutoNum type="arabicPeriod"/>
            </a:pPr>
            <a:r>
              <a:rPr lang="en-US" dirty="0" smtClean="0"/>
              <a:t>SAPHIRE</a:t>
            </a:r>
          </a:p>
          <a:p>
            <a:pPr marL="514350" indent="-514350">
              <a:buAutoNum type="arabicPeriod"/>
            </a:pPr>
            <a:r>
              <a:rPr lang="en-US" dirty="0" smtClean="0"/>
              <a:t>ACST</a:t>
            </a:r>
            <a:endParaRPr lang="en-IN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trials showed </a:t>
            </a:r>
            <a:r>
              <a:rPr lang="en-US" dirty="0" err="1" smtClean="0"/>
              <a:t>favourable</a:t>
            </a:r>
            <a:r>
              <a:rPr lang="en-US" dirty="0" smtClean="0"/>
              <a:t> outcome for CEA in ACS?</a:t>
            </a:r>
          </a:p>
          <a:p>
            <a:pPr marL="514350" indent="-514350">
              <a:buAutoNum type="arabicPeriod"/>
            </a:pPr>
            <a:r>
              <a:rPr lang="en-US" dirty="0" smtClean="0"/>
              <a:t>NASCET</a:t>
            </a:r>
          </a:p>
          <a:p>
            <a:pPr marL="514350" indent="-514350">
              <a:buAutoNum type="arabicPeriod"/>
            </a:pPr>
            <a:r>
              <a:rPr lang="en-US" dirty="0" smtClean="0"/>
              <a:t>MACE</a:t>
            </a:r>
          </a:p>
          <a:p>
            <a:pPr marL="514350" indent="-514350">
              <a:buAutoNum type="arabicPeriod"/>
            </a:pPr>
            <a:r>
              <a:rPr lang="en-US" dirty="0" smtClean="0"/>
              <a:t>SAPHIRE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ACST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predicts high risk for TIA/Stroke in ACS?</a:t>
            </a:r>
          </a:p>
          <a:p>
            <a:pPr marL="514350" indent="-514350">
              <a:buAutoNum type="arabicPeriod"/>
            </a:pPr>
            <a:r>
              <a:rPr lang="en-US" dirty="0" smtClean="0"/>
              <a:t>Uniformly </a:t>
            </a:r>
            <a:r>
              <a:rPr lang="en-US" dirty="0" err="1" smtClean="0"/>
              <a:t>echolucent</a:t>
            </a:r>
            <a:r>
              <a:rPr lang="en-US" dirty="0" smtClean="0"/>
              <a:t> plaque with gray scale value &gt; 15 in &lt;15%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Uniformly </a:t>
            </a:r>
            <a:r>
              <a:rPr lang="en-US" dirty="0" err="1" smtClean="0"/>
              <a:t>echogenic</a:t>
            </a:r>
            <a:r>
              <a:rPr lang="en-US" dirty="0" smtClean="0"/>
              <a:t> plaque with gray scale value &gt; 15 in &gt;85%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Absent </a:t>
            </a:r>
            <a:r>
              <a:rPr lang="en-US" dirty="0" err="1" smtClean="0"/>
              <a:t>microembolic</a:t>
            </a:r>
            <a:r>
              <a:rPr lang="en-US" dirty="0" smtClean="0"/>
              <a:t> in TCD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Total occlusion of vessel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IN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predicts high risk for TIA/Stroke in ACS?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Uniformly </a:t>
            </a:r>
            <a:r>
              <a:rPr lang="en-US" dirty="0" err="1" smtClean="0">
                <a:solidFill>
                  <a:srgbClr val="FFFF00"/>
                </a:solidFill>
              </a:rPr>
              <a:t>echolucent</a:t>
            </a:r>
            <a:r>
              <a:rPr lang="en-US" dirty="0" smtClean="0">
                <a:solidFill>
                  <a:srgbClr val="FFFF00"/>
                </a:solidFill>
              </a:rPr>
              <a:t> plaque with gray scale value &gt; 15 in &lt;15%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Uniformly </a:t>
            </a:r>
            <a:r>
              <a:rPr lang="en-US" dirty="0" err="1" smtClean="0"/>
              <a:t>echogenic</a:t>
            </a:r>
            <a:r>
              <a:rPr lang="en-US" dirty="0" smtClean="0"/>
              <a:t> plaque with gray scale value &gt; 15 in &gt;85%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Absent </a:t>
            </a:r>
            <a:r>
              <a:rPr lang="en-US" dirty="0" err="1" smtClean="0"/>
              <a:t>microembolic</a:t>
            </a:r>
            <a:r>
              <a:rPr lang="en-US" dirty="0" smtClean="0"/>
              <a:t> in TCD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Total occlusion of vessel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IN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Which of the following is true of carotid artery </a:t>
            </a:r>
            <a:r>
              <a:rPr lang="en-IN" dirty="0" err="1" smtClean="0"/>
              <a:t>stenting</a:t>
            </a:r>
            <a:r>
              <a:rPr lang="en-IN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Preferred intervention in elderly as compared to CEA</a:t>
            </a:r>
          </a:p>
          <a:p>
            <a:pPr marL="514350" indent="-514350">
              <a:buAutoNum type="arabicPeriod"/>
            </a:pPr>
            <a:r>
              <a:rPr lang="en-US" dirty="0" smtClean="0"/>
              <a:t>Better than BMT in ACS &gt; 70%</a:t>
            </a:r>
          </a:p>
          <a:p>
            <a:pPr marL="514350" indent="-514350">
              <a:buAutoNum type="arabicPeriod"/>
            </a:pPr>
            <a:r>
              <a:rPr lang="en-US" dirty="0" smtClean="0"/>
              <a:t>Preferred when vessel is totally occluded</a:t>
            </a:r>
          </a:p>
          <a:p>
            <a:pPr marL="514350" indent="-514350">
              <a:buAutoNum type="arabicPeriod"/>
            </a:pPr>
            <a:r>
              <a:rPr lang="en-US" dirty="0" smtClean="0"/>
              <a:t>Preferred over CEA when neck anatomy is </a:t>
            </a:r>
            <a:r>
              <a:rPr lang="en-US" dirty="0" err="1" smtClean="0"/>
              <a:t>unfavourable</a:t>
            </a:r>
            <a:r>
              <a:rPr lang="en-US" dirty="0" smtClean="0"/>
              <a:t> for CEA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Which of the following is true of carotid artery </a:t>
            </a:r>
            <a:r>
              <a:rPr lang="en-IN" dirty="0" err="1" smtClean="0"/>
              <a:t>stenting</a:t>
            </a:r>
            <a:r>
              <a:rPr lang="en-IN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Preferred intervention in elderly as compared to CEA</a:t>
            </a:r>
          </a:p>
          <a:p>
            <a:pPr marL="514350" indent="-514350">
              <a:buAutoNum type="arabicPeriod"/>
            </a:pPr>
            <a:r>
              <a:rPr lang="en-US" dirty="0" smtClean="0"/>
              <a:t>Better than BMT in ACS &gt; 70%</a:t>
            </a:r>
          </a:p>
          <a:p>
            <a:pPr marL="514350" indent="-514350">
              <a:buAutoNum type="arabicPeriod"/>
            </a:pPr>
            <a:r>
              <a:rPr lang="en-US" dirty="0" smtClean="0"/>
              <a:t>Preferred when vessel is totally occluded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Preferred over CEA when neck anatomy is </a:t>
            </a:r>
            <a:r>
              <a:rPr lang="en-US" dirty="0" err="1" smtClean="0">
                <a:solidFill>
                  <a:srgbClr val="FFFF00"/>
                </a:solidFill>
              </a:rPr>
              <a:t>unfavourable</a:t>
            </a:r>
            <a:r>
              <a:rPr lang="en-US" dirty="0" smtClean="0">
                <a:solidFill>
                  <a:srgbClr val="FFFF00"/>
                </a:solidFill>
              </a:rPr>
              <a:t> for CEA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for screening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asymptomatic patients with known or suspected carotid </a:t>
            </a:r>
            <a:r>
              <a:rPr lang="en-IN" dirty="0" err="1" smtClean="0"/>
              <a:t>stenosis</a:t>
            </a:r>
            <a:r>
              <a:rPr lang="en-IN" dirty="0" smtClean="0"/>
              <a:t>, DUS, performed by a qualified technologist is recommended as the initial diagnostic test to detect </a:t>
            </a:r>
            <a:r>
              <a:rPr lang="en-IN" dirty="0" err="1" smtClean="0"/>
              <a:t>hemodynamically</a:t>
            </a:r>
            <a:r>
              <a:rPr lang="en-IN" dirty="0" smtClean="0"/>
              <a:t> significant carotid </a:t>
            </a:r>
            <a:r>
              <a:rPr lang="en-IN" dirty="0" err="1" smtClean="0"/>
              <a:t>stenosis</a:t>
            </a:r>
            <a:r>
              <a:rPr lang="en-IN" dirty="0" smtClean="0"/>
              <a:t>. </a:t>
            </a:r>
            <a:r>
              <a:rPr lang="en-IN" i="1" dirty="0" smtClean="0"/>
              <a:t>(Level of Evidence C)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en-IN" sz="2800" dirty="0" smtClean="0"/>
              <a:t>Opinion remains polarised 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Continued inability to identify ‘high risk for stroke’ patients in whom to target therapies 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Growing evidence that improvements in BMT has significantly reduced the risk of stroke compared to that observed in ACAS and ACST</a:t>
            </a:r>
            <a:endParaRPr lang="en-I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28092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3319525" cy="3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for screening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reasonable to perform DUS to detect </a:t>
            </a:r>
            <a:r>
              <a:rPr lang="en-IN" dirty="0" err="1" smtClean="0"/>
              <a:t>hemodynamically</a:t>
            </a:r>
            <a:r>
              <a:rPr lang="en-IN" dirty="0" smtClean="0"/>
              <a:t> significant carotid </a:t>
            </a:r>
            <a:r>
              <a:rPr lang="en-IN" dirty="0" err="1" smtClean="0"/>
              <a:t>stenosis</a:t>
            </a:r>
            <a:r>
              <a:rPr lang="en-IN" dirty="0" smtClean="0"/>
              <a:t> in asymptomatic patients with carotid bruit. </a:t>
            </a:r>
            <a:r>
              <a:rPr lang="en-IN" i="1" dirty="0" smtClean="0"/>
              <a:t>(Level of Evidence: C)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for screening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DUS may be considered in asymptomatic patients peripheral arterial disease (PAD), CAD, or atherosclerotic aortic aneurysm, 2 &gt; of </a:t>
            </a:r>
            <a:r>
              <a:rPr lang="en-IN" dirty="0" err="1" smtClean="0"/>
              <a:t>hyperlipidemia</a:t>
            </a:r>
            <a:r>
              <a:rPr lang="en-IN" dirty="0" smtClean="0"/>
              <a:t>, smoking, a family history in a first-degree relative &lt; 60 yrs, or a family history of ischemic stroke.</a:t>
            </a:r>
            <a:endParaRPr lang="en-IN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713"/>
            <a:ext cx="9268241" cy="67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46869" cy="54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237931"/>
          </a:xfrm>
        </p:spPr>
        <p:txBody>
          <a:bodyPr>
            <a:normAutofit/>
          </a:bodyPr>
          <a:lstStyle/>
          <a:p>
            <a:r>
              <a:rPr lang="en-IN" sz="2400" dirty="0"/>
              <a:t>The lack </a:t>
            </a:r>
            <a:r>
              <a:rPr lang="en-IN" sz="2400" dirty="0" smtClean="0"/>
              <a:t>of consensus </a:t>
            </a:r>
            <a:r>
              <a:rPr lang="en-IN" sz="2400" dirty="0"/>
              <a:t>was illustrated by a 2008 poll undertaken by </a:t>
            </a:r>
            <a:r>
              <a:rPr lang="en-IN" sz="2400" dirty="0" smtClean="0"/>
              <a:t>the NEJM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/>
              <a:t>O</a:t>
            </a:r>
            <a:r>
              <a:rPr lang="en-IN" sz="2400" dirty="0" smtClean="0"/>
              <a:t>ut </a:t>
            </a:r>
            <a:r>
              <a:rPr lang="en-IN" sz="2400" dirty="0"/>
              <a:t>of the &gt;</a:t>
            </a:r>
            <a:r>
              <a:rPr lang="en-IN" sz="2400" dirty="0" smtClean="0"/>
              <a:t>5000 </a:t>
            </a:r>
            <a:r>
              <a:rPr lang="en-IN" sz="2400" dirty="0"/>
              <a:t>respondents to the survey, </a:t>
            </a:r>
            <a:r>
              <a:rPr lang="en-IN" sz="2400" dirty="0" smtClean="0"/>
              <a:t>~ 50</a:t>
            </a:r>
            <a:r>
              <a:rPr lang="en-IN" sz="2400" dirty="0"/>
              <a:t>% voted to treat the patient conservatively, a pattern replicated across every </a:t>
            </a:r>
            <a:r>
              <a:rPr lang="en-IN" sz="2400" dirty="0" smtClean="0"/>
              <a:t>continent</a:t>
            </a:r>
            <a:endParaRPr lang="en-IN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451"/>
            <a:ext cx="8352928" cy="172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71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13" y="476672"/>
            <a:ext cx="864870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48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19" y="0"/>
            <a:ext cx="8878269" cy="139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64254"/>
            <a:ext cx="2628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19" y="1441102"/>
            <a:ext cx="8878269" cy="53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70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Rise of CEA in </a:t>
            </a:r>
            <a:r>
              <a:rPr lang="en-US" b="0" dirty="0" err="1" smtClean="0"/>
              <a:t>acs</a:t>
            </a:r>
            <a:endParaRPr lang="en-IN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of CEA in ACS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sz="2400" dirty="0" smtClean="0"/>
              <a:t>Because of impressive results in symptomatic disease, studies on the effect of CEA for ACAS as primary prevention  was considered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Rise of CEA in asymptomatic CS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Three </a:t>
            </a:r>
            <a:r>
              <a:rPr lang="en-IN" sz="2400" dirty="0">
                <a:solidFill>
                  <a:srgbClr val="33CC33"/>
                </a:solidFill>
              </a:rPr>
              <a:t>Class I </a:t>
            </a:r>
            <a:r>
              <a:rPr lang="en-IN" sz="2400" dirty="0"/>
              <a:t>studies are available: </a:t>
            </a:r>
            <a:endParaRPr lang="en-IN" sz="2400" dirty="0" smtClean="0"/>
          </a:p>
          <a:p>
            <a:r>
              <a:rPr lang="en-IN" sz="2400" dirty="0" smtClean="0"/>
              <a:t>Veterans Affairs Study</a:t>
            </a:r>
            <a:endParaRPr lang="en-IN" sz="2400" dirty="0"/>
          </a:p>
          <a:p>
            <a:r>
              <a:rPr lang="en-IN" sz="2400" dirty="0" smtClean="0"/>
              <a:t>Asymptomatic </a:t>
            </a:r>
            <a:r>
              <a:rPr lang="en-IN" sz="2400" dirty="0"/>
              <a:t>Carotid Atherosclerosis Study (ACAS), </a:t>
            </a:r>
          </a:p>
          <a:p>
            <a:r>
              <a:rPr lang="en-IN" sz="2400" dirty="0" smtClean="0"/>
              <a:t>Asymptomatic </a:t>
            </a:r>
            <a:r>
              <a:rPr lang="en-IN" sz="2400" dirty="0"/>
              <a:t>Carotid Surgery Trial (ACST</a:t>
            </a:r>
            <a:r>
              <a:rPr lang="en-IN" sz="2400" dirty="0" smtClean="0"/>
              <a:t>)</a:t>
            </a:r>
          </a:p>
          <a:p>
            <a:endParaRPr lang="en-IN" sz="2400" baseline="30000" dirty="0"/>
          </a:p>
          <a:p>
            <a:r>
              <a:rPr lang="en-IN" sz="2400" dirty="0" smtClean="0"/>
              <a:t>Two </a:t>
            </a:r>
            <a:r>
              <a:rPr lang="en-IN" sz="2400" dirty="0"/>
              <a:t>other studies were either </a:t>
            </a:r>
            <a:r>
              <a:rPr lang="en-IN" sz="2400" dirty="0" smtClean="0"/>
              <a:t>completed/planned </a:t>
            </a:r>
            <a:r>
              <a:rPr lang="en-IN" sz="2400" dirty="0"/>
              <a:t>but these were either stopped prematurely </a:t>
            </a:r>
            <a:r>
              <a:rPr lang="en-IN" sz="2400" dirty="0">
                <a:solidFill>
                  <a:srgbClr val="33CC33"/>
                </a:solidFill>
              </a:rPr>
              <a:t>(Mayo Clinic trial) </a:t>
            </a:r>
            <a:r>
              <a:rPr lang="en-IN" sz="2400" dirty="0"/>
              <a:t>or poorly designed (Carotid Artery Stenosis with Asymptomatic Narrowing: Operation Vs Aspirin </a:t>
            </a:r>
            <a:r>
              <a:rPr lang="en-IN" sz="2400" dirty="0" smtClean="0">
                <a:solidFill>
                  <a:srgbClr val="33CC33"/>
                </a:solidFill>
              </a:rPr>
              <a:t>CASANOVA </a:t>
            </a:r>
            <a:r>
              <a:rPr lang="en-IN" sz="2400" dirty="0">
                <a:solidFill>
                  <a:srgbClr val="33CC33"/>
                </a:solidFill>
              </a:rPr>
              <a:t>study</a:t>
            </a:r>
            <a:r>
              <a:rPr lang="en-IN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31391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endParaRPr lang="en-IN" sz="2600" dirty="0" smtClean="0"/>
          </a:p>
          <a:p>
            <a:r>
              <a:rPr lang="en-IN" sz="2600" dirty="0" smtClean="0"/>
              <a:t>The first prospective RCT comparing CEA with medical Rx was multi-institutional VA study; &gt; 50% </a:t>
            </a:r>
            <a:r>
              <a:rPr lang="en-IN" sz="2600" dirty="0" err="1" smtClean="0"/>
              <a:t>stenosis</a:t>
            </a:r>
            <a:endParaRPr lang="en-IN" sz="2600" dirty="0" smtClean="0"/>
          </a:p>
          <a:p>
            <a:pPr>
              <a:buNone/>
            </a:pPr>
            <a:endParaRPr lang="en-IN" sz="2600" dirty="0" smtClean="0"/>
          </a:p>
          <a:p>
            <a:r>
              <a:rPr lang="en-IN" sz="2600" dirty="0" smtClean="0"/>
              <a:t>The incidence of death, </a:t>
            </a:r>
            <a:r>
              <a:rPr lang="en-IN" sz="2600" dirty="0" err="1" smtClean="0"/>
              <a:t>ipsilat</a:t>
            </a:r>
            <a:r>
              <a:rPr lang="en-IN" sz="2600" dirty="0" smtClean="0"/>
              <a:t> TIA, and </a:t>
            </a:r>
            <a:r>
              <a:rPr lang="en-IN" sz="2600" dirty="0" err="1" smtClean="0"/>
              <a:t>ipsilat</a:t>
            </a:r>
            <a:r>
              <a:rPr lang="en-IN" sz="2600" dirty="0" smtClean="0"/>
              <a:t> stroke in the surgical group was </a:t>
            </a:r>
            <a:r>
              <a:rPr lang="en-IN" sz="2600" dirty="0" smtClean="0">
                <a:solidFill>
                  <a:srgbClr val="FFFF00"/>
                </a:solidFill>
              </a:rPr>
              <a:t>8% compared with 20.6% </a:t>
            </a:r>
            <a:r>
              <a:rPr lang="en-IN" sz="2600" dirty="0" smtClean="0"/>
              <a:t>in the group treated with medical Rx alone (</a:t>
            </a:r>
            <a:r>
              <a:rPr lang="en-IN" sz="2600" i="1" dirty="0" smtClean="0"/>
              <a:t>P &lt; </a:t>
            </a:r>
            <a:r>
              <a:rPr lang="en-IN" sz="2600" dirty="0" smtClean="0"/>
              <a:t>0.002)</a:t>
            </a:r>
            <a:endParaRPr lang="en-IN" sz="2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4104457"/>
          </a:xfrm>
        </p:spPr>
        <p:txBody>
          <a:bodyPr>
            <a:noAutofit/>
          </a:bodyPr>
          <a:lstStyle/>
          <a:p>
            <a:r>
              <a:rPr lang="en-IN" sz="2800" dirty="0" smtClean="0"/>
              <a:t>CAS is defined as atherosclerotic narrowing of the proximal ICA exceeding </a:t>
            </a:r>
            <a:r>
              <a:rPr lang="en-IN" sz="2800" dirty="0" smtClean="0">
                <a:solidFill>
                  <a:srgbClr val="33CC33"/>
                </a:solidFill>
              </a:rPr>
              <a:t>70% </a:t>
            </a:r>
            <a:r>
              <a:rPr lang="en-IN" sz="2800" dirty="0" smtClean="0"/>
              <a:t>in severe cases and </a:t>
            </a:r>
            <a:r>
              <a:rPr lang="en-IN" sz="2800" dirty="0" smtClean="0">
                <a:solidFill>
                  <a:srgbClr val="33CC33"/>
                </a:solidFill>
              </a:rPr>
              <a:t>50% </a:t>
            </a:r>
            <a:r>
              <a:rPr lang="en-IN" sz="2800" dirty="0" smtClean="0"/>
              <a:t>in moderate cases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Symptomatic CAS is transient or permanent focal neurologic symptoms related to </a:t>
            </a:r>
            <a:r>
              <a:rPr lang="en-IN" sz="2800" dirty="0" err="1" smtClean="0"/>
              <a:t>ipsilateral</a:t>
            </a:r>
            <a:r>
              <a:rPr lang="en-IN" sz="2800" dirty="0" smtClean="0"/>
              <a:t> retina or cerebral hemisphere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Pts randomly assigned to ‘optimal medical management’ plus CEA and medical management alone(211 </a:t>
            </a:r>
            <a:r>
              <a:rPr lang="en-US" sz="2400" dirty="0" err="1" smtClean="0"/>
              <a:t>vs</a:t>
            </a:r>
            <a:r>
              <a:rPr lang="en-US" sz="2400" dirty="0" smtClean="0"/>
              <a:t> 233)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Results: </a:t>
            </a:r>
            <a:r>
              <a:rPr lang="en-US" sz="2400" dirty="0" smtClean="0">
                <a:solidFill>
                  <a:srgbClr val="FFFF00"/>
                </a:solidFill>
              </a:rPr>
              <a:t>combined incidence of neurological events was 8.0 </a:t>
            </a:r>
            <a:r>
              <a:rPr lang="en-US" sz="2400" dirty="0" err="1" smtClean="0">
                <a:solidFill>
                  <a:srgbClr val="FFFF00"/>
                </a:solidFill>
              </a:rPr>
              <a:t>vs</a:t>
            </a:r>
            <a:r>
              <a:rPr lang="en-US" sz="2400" dirty="0" smtClean="0">
                <a:solidFill>
                  <a:srgbClr val="FFFF00"/>
                </a:solidFill>
              </a:rPr>
              <a:t> 20.6 </a:t>
            </a:r>
            <a:r>
              <a:rPr lang="en-US" sz="2400" dirty="0" smtClean="0"/>
              <a:t>(p&lt;0.001)</a:t>
            </a:r>
            <a:r>
              <a:rPr lang="en-IN" sz="2400" dirty="0" smtClean="0"/>
              <a:t>; RR- 0.38(CI 0.22-0.67)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US" sz="2400" dirty="0" smtClean="0"/>
              <a:t>Rate of stroke or death at 30 days was </a:t>
            </a:r>
            <a:r>
              <a:rPr lang="en-US" sz="2400" dirty="0" smtClean="0">
                <a:solidFill>
                  <a:srgbClr val="FFFF00"/>
                </a:solidFill>
              </a:rPr>
              <a:t>4.7%</a:t>
            </a:r>
            <a:r>
              <a:rPr lang="en-US" sz="2400" dirty="0" smtClean="0"/>
              <a:t>(including </a:t>
            </a:r>
            <a:r>
              <a:rPr lang="en-US" sz="2400" dirty="0" err="1" smtClean="0"/>
              <a:t>arteriography</a:t>
            </a:r>
            <a:r>
              <a:rPr lang="en-US" sz="2400" dirty="0" smtClean="0"/>
              <a:t>) in surgical group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1.3%</a:t>
            </a:r>
            <a:r>
              <a:rPr lang="en-US" sz="2400" dirty="0" smtClean="0"/>
              <a:t> in medical group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No significant difference in all strokes or death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study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9068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4499992" cy="52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1628800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589240"/>
            <a:ext cx="42484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CEA can reduce </a:t>
            </a:r>
            <a:r>
              <a:rPr lang="en-US" dirty="0" err="1" smtClean="0"/>
              <a:t>ipsilateral</a:t>
            </a:r>
            <a:r>
              <a:rPr lang="en-US" dirty="0" smtClean="0"/>
              <a:t> neurological outcome in ACS &gt; 50% compared to ‘optimal medical management’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94649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628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813690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Reduction Due to Surgery in 5-Year Risk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ACAS- Implications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000" dirty="0" smtClean="0"/>
              <a:t>The results led to major increases in rates of CEA in ACS</a:t>
            </a:r>
          </a:p>
          <a:p>
            <a:r>
              <a:rPr lang="en-IN" sz="3000" dirty="0" smtClean="0"/>
              <a:t>Of the approximate 1,50 000 </a:t>
            </a:r>
            <a:r>
              <a:rPr lang="en-IN" sz="3000" dirty="0" err="1" smtClean="0"/>
              <a:t>endarterectomies</a:t>
            </a:r>
            <a:r>
              <a:rPr lang="en-IN" sz="3000" dirty="0" smtClean="0"/>
              <a:t> performed in US each year, at least half are done for ACS</a:t>
            </a:r>
          </a:p>
          <a:p>
            <a:r>
              <a:rPr lang="en-IN" sz="3000" dirty="0" smtClean="0"/>
              <a:t>Had little effect in UK- benefit (40 operations were needed to prevent 1 disabling/fatal stroke after 5 years) did not justify the cost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ACAS- Implication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Annual absolute risk reduction was 1.2% only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CEA was not beneficial for women, who had more surgical complications</a:t>
            </a:r>
          </a:p>
          <a:p>
            <a:endParaRPr lang="en-IN" sz="2400" dirty="0" smtClean="0"/>
          </a:p>
          <a:p>
            <a:r>
              <a:rPr lang="en-IN" sz="2400" dirty="0" smtClean="0"/>
              <a:t>30-day morbidity and mortality of ACAS patients, 2.7%(including </a:t>
            </a:r>
            <a:r>
              <a:rPr lang="en-IN" sz="2400" dirty="0" err="1" smtClean="0"/>
              <a:t>arteriography</a:t>
            </a:r>
            <a:r>
              <a:rPr lang="en-IN" sz="2400" dirty="0" smtClean="0"/>
              <a:t>), could not be matched in routine clinical practice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ACAS only accepted surgeons with an excellent safety record,.</a:t>
            </a:r>
          </a:p>
          <a:p>
            <a:endParaRPr lang="en-IN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400" dirty="0" smtClean="0"/>
              <a:t>The annual stroke rate in the medical limb of both the V A and ACAS studies was 2%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In the surgical limb after successful CEA it was 1 % in both studies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Stroke as an endpoint alone was not quite statistically significant in the VA study (p=0.056) but in the ACAS it was (p=0.006)</a:t>
            </a:r>
          </a:p>
          <a:p>
            <a:endParaRPr lang="en-IN" sz="2400" dirty="0" smtClean="0"/>
          </a:p>
          <a:p>
            <a:r>
              <a:rPr lang="en-IN" sz="2400" dirty="0" smtClean="0"/>
              <a:t>Thus, the ACAS study has provided the first scientific evidence that CEA can reduce the incidence of stroke in patients with ACS</a:t>
            </a:r>
            <a:endParaRPr lang="en-IN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MACE &amp; CASANOVA </a:t>
            </a:r>
            <a:r>
              <a:rPr lang="en-IN" sz="4000" dirty="0"/>
              <a:t>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The </a:t>
            </a:r>
            <a:r>
              <a:rPr lang="en-IN" sz="2400" dirty="0" smtClean="0"/>
              <a:t>(MACE) </a:t>
            </a:r>
            <a:r>
              <a:rPr lang="en-IN" sz="2400" dirty="0"/>
              <a:t>study was prematurely stopped after only 71 patients due to a high rate of myocardial infarction (22%) in the surgical group</a:t>
            </a:r>
            <a:r>
              <a:rPr lang="en-IN" sz="2400" dirty="0" smtClean="0"/>
              <a:t>.</a:t>
            </a:r>
          </a:p>
          <a:p>
            <a:endParaRPr lang="en-IN" sz="2400" baseline="30000" dirty="0"/>
          </a:p>
          <a:p>
            <a:r>
              <a:rPr lang="en-IN" sz="2400" baseline="30000" dirty="0" smtClean="0"/>
              <a:t> </a:t>
            </a:r>
            <a:r>
              <a:rPr lang="en-IN" sz="2400" dirty="0"/>
              <a:t>This was likely due to the trial policy of withholding aspirin from the surgical group </a:t>
            </a:r>
            <a:endParaRPr lang="en-IN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CASANOVA trial which randomized 410 pts for CEA </a:t>
            </a:r>
            <a:r>
              <a:rPr lang="en-US" sz="2400" dirty="0" err="1" smtClean="0"/>
              <a:t>vs</a:t>
            </a:r>
            <a:r>
              <a:rPr lang="en-US" sz="2400" dirty="0" smtClean="0"/>
              <a:t> BMT with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 between 60%-90% found no significant benefit</a:t>
            </a:r>
          </a:p>
          <a:p>
            <a:endParaRPr lang="en-US" sz="2400" dirty="0" smtClean="0"/>
          </a:p>
          <a:p>
            <a:r>
              <a:rPr lang="en-US" sz="2400" dirty="0" smtClean="0"/>
              <a:t>Both trials criticized because of study design</a:t>
            </a:r>
            <a:endParaRPr lang="en-IN" sz="2400" dirty="0" smtClean="0"/>
          </a:p>
          <a:p>
            <a:endParaRPr lang="en-US" sz="2400" dirty="0" smtClean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38319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705561" cy="28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9" y="39729"/>
            <a:ext cx="8506466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9" y="1124744"/>
            <a:ext cx="5800905" cy="28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947200" y="1178640"/>
              <a:ext cx="2607840" cy="161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931360" y="1115280"/>
                <a:ext cx="2639520" cy="288000"/>
              </a:xfrm>
              <a:prstGeom prst="rect">
                <a:avLst/>
              </a:prstGeom>
            </p:spPr>
          </p:pic>
        </mc:Fallback>
      </mc:AlternateContent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949" y="2492897"/>
            <a:ext cx="48260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8" y="1439590"/>
            <a:ext cx="4072713" cy="53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6527" y="1700808"/>
            <a:ext cx="418137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4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carotid artery </a:t>
            </a:r>
            <a:r>
              <a:rPr lang="en-US" dirty="0" err="1" smtClean="0"/>
              <a:t>stenosis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76263"/>
            <a:ext cx="5904656" cy="587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ACST trial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en-IN" sz="2400" dirty="0" smtClean="0"/>
              <a:t>ACST was carried </a:t>
            </a:r>
            <a:r>
              <a:rPr lang="en-IN" sz="2400" dirty="0"/>
              <a:t>out in the </a:t>
            </a:r>
            <a:r>
              <a:rPr lang="en-IN" sz="2400" dirty="0" smtClean="0"/>
              <a:t>UK and </a:t>
            </a:r>
            <a:r>
              <a:rPr lang="en-IN" sz="2400" dirty="0"/>
              <a:t>included </a:t>
            </a:r>
            <a:r>
              <a:rPr lang="en-IN" sz="2400" dirty="0" smtClean="0">
                <a:solidFill>
                  <a:srgbClr val="33CC33"/>
                </a:solidFill>
              </a:rPr>
              <a:t>3120 </a:t>
            </a:r>
            <a:r>
              <a:rPr lang="en-IN" sz="2400" dirty="0" err="1" smtClean="0">
                <a:solidFill>
                  <a:srgbClr val="33CC33"/>
                </a:solidFill>
              </a:rPr>
              <a:t>pts</a:t>
            </a:r>
            <a:r>
              <a:rPr lang="en-IN" sz="2400" dirty="0" smtClean="0">
                <a:solidFill>
                  <a:srgbClr val="33CC33"/>
                </a:solidFill>
              </a:rPr>
              <a:t> </a:t>
            </a:r>
            <a:r>
              <a:rPr lang="en-IN" sz="2400" dirty="0"/>
              <a:t>with </a:t>
            </a:r>
            <a:r>
              <a:rPr lang="en-IN" sz="2400" dirty="0" err="1" smtClean="0"/>
              <a:t>asympt</a:t>
            </a:r>
            <a:r>
              <a:rPr lang="en-IN" sz="2400" dirty="0" smtClean="0"/>
              <a:t> CS of ≥ 70</a:t>
            </a:r>
            <a:r>
              <a:rPr lang="en-IN" sz="2400" dirty="0"/>
              <a:t>% </a:t>
            </a:r>
            <a:r>
              <a:rPr lang="en-IN" sz="2400" dirty="0" smtClean="0"/>
              <a:t>as measured </a:t>
            </a:r>
            <a:r>
              <a:rPr lang="en-IN" sz="2400" dirty="0"/>
              <a:t>by </a:t>
            </a:r>
            <a:r>
              <a:rPr lang="en-IN" sz="2400" dirty="0" smtClean="0"/>
              <a:t>DUS. </a:t>
            </a:r>
          </a:p>
          <a:p>
            <a:endParaRPr lang="en-IN" sz="2400" dirty="0" smtClean="0"/>
          </a:p>
          <a:p>
            <a:r>
              <a:rPr lang="en-IN" sz="2400" dirty="0" smtClean="0"/>
              <a:t>Subjects </a:t>
            </a:r>
            <a:r>
              <a:rPr lang="en-IN" sz="2400" dirty="0"/>
              <a:t>were </a:t>
            </a:r>
            <a:r>
              <a:rPr lang="en-IN" sz="2400" dirty="0" smtClean="0"/>
              <a:t>randomized to immediate CEA </a:t>
            </a:r>
            <a:r>
              <a:rPr lang="en-IN" sz="2400" dirty="0"/>
              <a:t>versus indefinite deferral of </a:t>
            </a:r>
            <a:r>
              <a:rPr lang="en-IN" sz="2400" dirty="0" smtClean="0"/>
              <a:t>the operation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trial used different end points than were </a:t>
            </a:r>
            <a:r>
              <a:rPr lang="en-IN" sz="2400" dirty="0" smtClean="0"/>
              <a:t>used in </a:t>
            </a:r>
            <a:r>
              <a:rPr lang="en-IN" sz="2400" dirty="0"/>
              <a:t>ACAS (perioperative stroke, MI or death and </a:t>
            </a:r>
            <a:r>
              <a:rPr lang="en-IN" sz="2400" dirty="0" err="1" smtClean="0"/>
              <a:t>nonperioperative</a:t>
            </a:r>
            <a:r>
              <a:rPr lang="en-IN" sz="2400" dirty="0" smtClean="0"/>
              <a:t> stroke</a:t>
            </a:r>
            <a:r>
              <a:rPr lang="en-IN" sz="2400" dirty="0"/>
              <a:t>).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net 5-year risks were </a:t>
            </a:r>
            <a:r>
              <a:rPr lang="en-IN" sz="2400" dirty="0">
                <a:solidFill>
                  <a:srgbClr val="33CC33"/>
                </a:solidFill>
              </a:rPr>
              <a:t>6.4% versus 11.8</a:t>
            </a:r>
            <a:r>
              <a:rPr lang="en-IN" sz="2400" dirty="0" smtClean="0">
                <a:solidFill>
                  <a:srgbClr val="33CC33"/>
                </a:solidFill>
              </a:rPr>
              <a:t>% </a:t>
            </a:r>
            <a:r>
              <a:rPr lang="en-IN" sz="2400" dirty="0" smtClean="0"/>
              <a:t>for </a:t>
            </a:r>
            <a:r>
              <a:rPr lang="en-IN" sz="2400" dirty="0"/>
              <a:t>any stroke or perioperative death (net gain, 5.4%; 95% CI</a:t>
            </a:r>
            <a:r>
              <a:rPr lang="en-IN" sz="2400" dirty="0" smtClean="0"/>
              <a:t>, 3.0</a:t>
            </a:r>
            <a:r>
              <a:rPr lang="en-IN" sz="2400" dirty="0"/>
              <a:t>% to 7.8%; </a:t>
            </a:r>
            <a:r>
              <a:rPr lang="en-IN" sz="2400" i="1" dirty="0" smtClean="0"/>
              <a:t>P &lt; </a:t>
            </a:r>
            <a:r>
              <a:rPr lang="en-IN" sz="2400" dirty="0" smtClean="0"/>
              <a:t>0.0001</a:t>
            </a:r>
            <a:r>
              <a:rPr lang="en-IN" sz="2400" dirty="0"/>
              <a:t>). </a:t>
            </a:r>
            <a:endParaRPr lang="en-IN" sz="2400" dirty="0" smtClean="0"/>
          </a:p>
          <a:p>
            <a:endParaRPr lang="en-IN" sz="2000" dirty="0" smtClean="0"/>
          </a:p>
          <a:p>
            <a:pPr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4154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77215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8784976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39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71"/>
          <a:stretch/>
        </p:blipFill>
        <p:spPr bwMode="auto">
          <a:xfrm>
            <a:off x="277151" y="32958"/>
            <a:ext cx="8111273" cy="680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652800" y="1848600"/>
              <a:ext cx="509400" cy="53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36960" y="1784880"/>
                <a:ext cx="54108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77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authors concluded that in </a:t>
            </a:r>
            <a:r>
              <a:rPr lang="en-IN" dirty="0" err="1" smtClean="0"/>
              <a:t>asympt</a:t>
            </a:r>
            <a:r>
              <a:rPr lang="en-IN" dirty="0" smtClean="0"/>
              <a:t> pts </a:t>
            </a:r>
            <a:r>
              <a:rPr lang="en-IN" dirty="0" smtClean="0">
                <a:cs typeface="Calibri"/>
              </a:rPr>
              <a:t>≤</a:t>
            </a:r>
            <a:r>
              <a:rPr lang="en-IN" dirty="0" smtClean="0"/>
              <a:t>75 yrs of age with ≥ 70% </a:t>
            </a:r>
            <a:r>
              <a:rPr lang="en-IN" dirty="0" err="1" smtClean="0"/>
              <a:t>stenosis</a:t>
            </a:r>
            <a:r>
              <a:rPr lang="en-IN" dirty="0" smtClean="0"/>
              <a:t> as measured by DUS, immediate CEA reduced stroke risk by half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62" y="260648"/>
            <a:ext cx="887392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8" y="4964662"/>
            <a:ext cx="8434483" cy="1891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/>
              <a:t>A significant difference </a:t>
            </a:r>
            <a:r>
              <a:rPr lang="en-IN" sz="2000" dirty="0" smtClean="0"/>
              <a:t> of ACAS </a:t>
            </a:r>
            <a:r>
              <a:rPr lang="en-IN" sz="2000" dirty="0"/>
              <a:t>and ACST was the primary endpoint. 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ACAS utilized </a:t>
            </a:r>
            <a:r>
              <a:rPr lang="en-IN" sz="2000" dirty="0" err="1" smtClean="0">
                <a:solidFill>
                  <a:srgbClr val="33CC33"/>
                </a:solidFill>
              </a:rPr>
              <a:t>ipsilat</a:t>
            </a:r>
            <a:r>
              <a:rPr lang="en-IN" sz="2000" dirty="0" smtClean="0">
                <a:solidFill>
                  <a:srgbClr val="33CC33"/>
                </a:solidFill>
              </a:rPr>
              <a:t> </a:t>
            </a:r>
            <a:r>
              <a:rPr lang="en-IN" sz="2000" dirty="0">
                <a:solidFill>
                  <a:srgbClr val="33CC33"/>
                </a:solidFill>
              </a:rPr>
              <a:t>stroke </a:t>
            </a:r>
            <a:r>
              <a:rPr lang="en-IN" sz="2000" dirty="0"/>
              <a:t>as the primary endpoint whereas ACST included all strokes, including </a:t>
            </a:r>
            <a:r>
              <a:rPr lang="en-IN" sz="2000" dirty="0" err="1" smtClean="0"/>
              <a:t>contralat</a:t>
            </a:r>
            <a:r>
              <a:rPr lang="en-IN" sz="2000" dirty="0" smtClean="0"/>
              <a:t> </a:t>
            </a:r>
            <a:r>
              <a:rPr lang="en-IN" sz="2000" dirty="0"/>
              <a:t>events and </a:t>
            </a:r>
            <a:r>
              <a:rPr lang="en-IN" sz="2000" dirty="0" err="1"/>
              <a:t>vertebrobasilar</a:t>
            </a:r>
            <a:r>
              <a:rPr lang="en-IN" sz="2000" dirty="0"/>
              <a:t> strokes</a:t>
            </a:r>
            <a:r>
              <a:rPr lang="en-IN" sz="2000" dirty="0" smtClean="0"/>
              <a:t>.</a:t>
            </a:r>
          </a:p>
          <a:p>
            <a:pPr marL="0" indent="0">
              <a:buNone/>
            </a:pPr>
            <a:r>
              <a:rPr lang="en-IN" sz="2000" dirty="0" smtClean="0"/>
              <a:t> </a:t>
            </a:r>
            <a:r>
              <a:rPr lang="en-IN" sz="2000" dirty="0"/>
              <a:t>If the ACST analysis was limited to </a:t>
            </a:r>
            <a:r>
              <a:rPr lang="en-IN" sz="2000" dirty="0" err="1" smtClean="0"/>
              <a:t>ipsilat</a:t>
            </a:r>
            <a:r>
              <a:rPr lang="en-IN" sz="2000" dirty="0" smtClean="0"/>
              <a:t> </a:t>
            </a:r>
            <a:r>
              <a:rPr lang="en-IN" sz="2000" dirty="0"/>
              <a:t>stroke only, the absolute benefit would be reduced.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5" y="188640"/>
            <a:ext cx="9036496" cy="386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5" y="4058394"/>
            <a:ext cx="9036496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21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 smtClean="0"/>
              <a:t>The number of patients that must be treated by CEA to prevent one additional </a:t>
            </a:r>
            <a:r>
              <a:rPr lang="en-IN" dirty="0" err="1" smtClean="0"/>
              <a:t>ipsilat</a:t>
            </a:r>
            <a:r>
              <a:rPr lang="en-IN" dirty="0" smtClean="0"/>
              <a:t> stroke in the 2 yr period after the procedure, compared to medical Rx, is known as NNT. </a:t>
            </a:r>
          </a:p>
          <a:p>
            <a:endParaRPr lang="en-IN" dirty="0" smtClean="0"/>
          </a:p>
          <a:p>
            <a:r>
              <a:rPr lang="en-IN" dirty="0" smtClean="0"/>
              <a:t>NASCET established that the NNT to prevent one stroke was </a:t>
            </a:r>
            <a:r>
              <a:rPr lang="en-IN" dirty="0" smtClean="0">
                <a:solidFill>
                  <a:srgbClr val="33CC33"/>
                </a:solidFill>
              </a:rPr>
              <a:t>19</a:t>
            </a:r>
            <a:r>
              <a:rPr lang="en-IN" dirty="0" smtClean="0"/>
              <a:t> for symptomatic patients with </a:t>
            </a:r>
            <a:r>
              <a:rPr lang="en-IN" dirty="0" smtClean="0">
                <a:solidFill>
                  <a:srgbClr val="33CC33"/>
                </a:solidFill>
              </a:rPr>
              <a:t>moderate </a:t>
            </a:r>
            <a:r>
              <a:rPr lang="en-IN" dirty="0" err="1" smtClean="0">
                <a:solidFill>
                  <a:srgbClr val="33CC33"/>
                </a:solidFill>
              </a:rPr>
              <a:t>stenosis</a:t>
            </a:r>
            <a:r>
              <a:rPr lang="en-IN" dirty="0" smtClean="0"/>
              <a:t> and </a:t>
            </a:r>
            <a:r>
              <a:rPr lang="en-IN" dirty="0" smtClean="0">
                <a:solidFill>
                  <a:srgbClr val="FFFF00"/>
                </a:solidFill>
              </a:rPr>
              <a:t>6</a:t>
            </a:r>
            <a:r>
              <a:rPr lang="en-IN" dirty="0" smtClean="0"/>
              <a:t> for those with </a:t>
            </a:r>
            <a:r>
              <a:rPr lang="en-IN" dirty="0" smtClean="0">
                <a:solidFill>
                  <a:srgbClr val="FFFF00"/>
                </a:solidFill>
              </a:rPr>
              <a:t>severe </a:t>
            </a:r>
            <a:r>
              <a:rPr lang="en-IN" dirty="0" err="1" smtClean="0">
                <a:solidFill>
                  <a:srgbClr val="FFFF00"/>
                </a:solidFill>
              </a:rPr>
              <a:t>stenosis</a:t>
            </a:r>
            <a:r>
              <a:rPr lang="en-IN" dirty="0" smtClean="0">
                <a:solidFill>
                  <a:srgbClr val="FFFF00"/>
                </a:solidFill>
              </a:rPr>
              <a:t>.</a:t>
            </a:r>
          </a:p>
          <a:p>
            <a:endParaRPr lang="en-IN" dirty="0" smtClean="0"/>
          </a:p>
          <a:p>
            <a:r>
              <a:rPr lang="en-IN" dirty="0" smtClean="0"/>
              <a:t>In contrast, due to the low risk faced by the </a:t>
            </a:r>
            <a:r>
              <a:rPr lang="en-IN" dirty="0" err="1" smtClean="0"/>
              <a:t>asympt</a:t>
            </a:r>
            <a:r>
              <a:rPr lang="en-IN" dirty="0" smtClean="0"/>
              <a:t> pts, the NNT to prevent one additional stroke in 2 yrs was </a:t>
            </a:r>
            <a:r>
              <a:rPr lang="en-IN" dirty="0" smtClean="0">
                <a:solidFill>
                  <a:srgbClr val="FFFF00"/>
                </a:solidFill>
              </a:rPr>
              <a:t>83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Based on the ACAS results it has been calculated that in order to prevent one stroke in 5 years, approximately over </a:t>
            </a:r>
            <a:r>
              <a:rPr lang="en-IN" dirty="0" smtClean="0">
                <a:solidFill>
                  <a:srgbClr val="FFFF00"/>
                </a:solidFill>
              </a:rPr>
              <a:t>20 operations have to be performed or 100 operations to prevent one stroke in 1 year.</a:t>
            </a:r>
          </a:p>
          <a:p>
            <a:pPr>
              <a:buNone/>
            </a:pPr>
            <a:r>
              <a:rPr lang="en-IN" dirty="0" smtClean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2388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bmt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</a:t>
            </a:r>
            <a:r>
              <a:rPr lang="en-US" dirty="0" err="1" smtClean="0"/>
              <a:t>favour</a:t>
            </a:r>
            <a:r>
              <a:rPr lang="en-US" dirty="0" smtClean="0"/>
              <a:t> of BMT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 of best medical therapy has dramatically changed since 1980s &amp; 90s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In VA &amp; ACAS, BMT consisted of 3</a:t>
            </a:r>
            <a:r>
              <a:rPr lang="en-IN" sz="2800" dirty="0" smtClean="0"/>
              <a:t>25 mg of aspirin daily, modification of risk factors by ‘discussion of diastolic and systolic hypertension, diabetes mellitus, abnormal lipid levels, excessive consumption of ethanol, and tobacco use’ </a:t>
            </a:r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2202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favour</a:t>
            </a:r>
            <a:r>
              <a:rPr lang="en-US" dirty="0" smtClean="0"/>
              <a:t> of medical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Annual rates of stroke in medically treated patients with ACS have fallen from 2% - 2.5% to 1% in recent years with the advent of modern medical therapy</a:t>
            </a:r>
          </a:p>
          <a:p>
            <a:pPr>
              <a:buNone/>
            </a:pPr>
            <a:r>
              <a:rPr lang="en-IN" sz="2400" dirty="0" smtClean="0"/>
              <a:t> </a:t>
            </a:r>
          </a:p>
          <a:p>
            <a:r>
              <a:rPr lang="en-IN" sz="2400" dirty="0" smtClean="0"/>
              <a:t>Mainly due to major improvements of medical therapy, particularly the use of </a:t>
            </a:r>
            <a:r>
              <a:rPr lang="en-IN" sz="2400" dirty="0" err="1" smtClean="0"/>
              <a:t>statins</a:t>
            </a:r>
            <a:r>
              <a:rPr lang="en-IN" sz="2400" dirty="0" smtClean="0"/>
              <a:t> and blood pressure–lowering medication</a:t>
            </a:r>
          </a:p>
          <a:p>
            <a:endParaRPr lang="en-US" sz="2400" dirty="0" smtClean="0"/>
          </a:p>
          <a:p>
            <a:r>
              <a:rPr lang="en-IN" sz="2400" dirty="0" smtClean="0"/>
              <a:t>In ACST, the proportion of patients on lipid-lowering therapy rose from less than 10% in 1993 to more than 80% when follow-up ended in 2006–08.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Conversely, stroke risk after carotid revascularization remained unchanged over the last 2 decades</a:t>
            </a:r>
            <a:endParaRPr lang="en-IN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BMT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 smtClean="0"/>
              <a:t>During 1997-98, nearly </a:t>
            </a:r>
            <a:r>
              <a:rPr lang="en-IN" sz="2000" dirty="0" smtClean="0">
                <a:solidFill>
                  <a:srgbClr val="33CC33"/>
                </a:solidFill>
              </a:rPr>
              <a:t>3/4th</a:t>
            </a:r>
            <a:r>
              <a:rPr lang="en-IN" sz="2000" dirty="0" smtClean="0"/>
              <a:t> of CEAs were performed on </a:t>
            </a:r>
            <a:r>
              <a:rPr lang="en-IN" sz="2000" dirty="0" err="1" smtClean="0"/>
              <a:t>asympt</a:t>
            </a:r>
            <a:r>
              <a:rPr lang="en-IN" sz="2000" dirty="0" smtClean="0"/>
              <a:t> pts.</a:t>
            </a:r>
          </a:p>
          <a:p>
            <a:endParaRPr lang="en-IN" sz="2000" dirty="0" smtClean="0"/>
          </a:p>
          <a:p>
            <a:r>
              <a:rPr lang="en-IN" sz="2000" dirty="0" smtClean="0"/>
              <a:t>Enthusiasm was highest amongst those surgeons, radiologists and cardiologists who promote their procedures and lowest amongst neurologists &amp; stroke physicians. </a:t>
            </a:r>
          </a:p>
          <a:p>
            <a:endParaRPr lang="en-IN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IN" sz="2000" dirty="0" smtClean="0"/>
              <a:t>1997- a consortium of Canadian stroke neurologists campaigned against screening &amp; intervention in </a:t>
            </a:r>
            <a:r>
              <a:rPr lang="en-IN" sz="2000" dirty="0" err="1" smtClean="0"/>
              <a:t>asympt</a:t>
            </a:r>
            <a:r>
              <a:rPr lang="en-IN" sz="2000" dirty="0" smtClean="0"/>
              <a:t> pts.(Perry JR Arch </a:t>
            </a:r>
            <a:r>
              <a:rPr lang="en-IN" sz="2000" dirty="0" err="1" smtClean="0"/>
              <a:t>Neurol</a:t>
            </a:r>
            <a:r>
              <a:rPr lang="en-IN" sz="2000" dirty="0" smtClean="0"/>
              <a:t> 1997)</a:t>
            </a:r>
          </a:p>
          <a:p>
            <a:endParaRPr lang="en-IN" sz="2000" dirty="0" smtClean="0"/>
          </a:p>
          <a:p>
            <a:r>
              <a:rPr lang="en-IN" sz="2000" dirty="0" smtClean="0"/>
              <a:t> By 2003, some called for the RCTs to be repeated (</a:t>
            </a:r>
            <a:r>
              <a:rPr lang="en-IN" sz="2000" dirty="0" err="1" smtClean="0"/>
              <a:t>Chaturvedi</a:t>
            </a:r>
            <a:r>
              <a:rPr lang="en-IN" sz="2000" dirty="0" smtClean="0"/>
              <a:t> S Arch </a:t>
            </a:r>
            <a:r>
              <a:rPr lang="en-IN" sz="2000" dirty="0" err="1" smtClean="0"/>
              <a:t>Neurol</a:t>
            </a:r>
            <a:r>
              <a:rPr lang="en-IN" sz="2000" dirty="0" smtClean="0"/>
              <a:t> 2003)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against intervention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163050" cy="521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620688"/>
            <a:ext cx="90297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2195736" y="2132856"/>
            <a:ext cx="504056" cy="3672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The key findings included significant falls in annual rates of </a:t>
            </a:r>
            <a:r>
              <a:rPr lang="en-IN" sz="2400" dirty="0" err="1" smtClean="0"/>
              <a:t>ipsilateral</a:t>
            </a:r>
            <a:r>
              <a:rPr lang="en-IN" sz="2400" dirty="0" smtClean="0"/>
              <a:t> &amp; any-territory stroke with isolated medical intervention for asymptomatic severe proximal ICA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since the mid-1980s</a:t>
            </a:r>
          </a:p>
          <a:p>
            <a:pPr>
              <a:buNone/>
            </a:pP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This 25-year falls consistent with falls in incidence of  heart attack and sudden death-  </a:t>
            </a:r>
            <a:r>
              <a:rPr lang="en-IN" sz="2400" dirty="0" smtClean="0">
                <a:solidFill>
                  <a:srgbClr val="FFFF00"/>
                </a:solidFill>
              </a:rPr>
              <a:t>improving efficacy of vascular disease medical intervention</a:t>
            </a:r>
            <a:endParaRPr lang="en-IN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Medical intervention is 3 to 8 times cheaper in preventing stroke/TIA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Further, vascular disease medical intervention can be more easily administered in the wider community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260648"/>
            <a:ext cx="9096375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average annual risk of </a:t>
            </a:r>
            <a:r>
              <a:rPr lang="en-IN" dirty="0" err="1" smtClean="0"/>
              <a:t>ipsilateral</a:t>
            </a:r>
            <a:r>
              <a:rPr lang="en-IN" dirty="0" smtClean="0"/>
              <a:t> stroke and/or TIA in patients with asymptomatic 50% carotid </a:t>
            </a:r>
            <a:r>
              <a:rPr lang="en-IN" dirty="0" err="1" smtClean="0"/>
              <a:t>stenosis</a:t>
            </a:r>
            <a:r>
              <a:rPr lang="en-IN" dirty="0" smtClean="0"/>
              <a:t> on intensive contemporary medical intervention was very low, albeit with relatively wide CIs</a:t>
            </a: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reduction on BMT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572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75" y="1916832"/>
            <a:ext cx="44672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4522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IN" sz="1900" dirty="0" err="1" smtClean="0"/>
              <a:t>Avg</a:t>
            </a:r>
            <a:r>
              <a:rPr lang="en-IN" sz="1900" dirty="0" smtClean="0"/>
              <a:t> annual risk rates of stroke in patients with at least 50% asymptomatic carotid </a:t>
            </a:r>
            <a:r>
              <a:rPr lang="en-IN" sz="1900" dirty="0" err="1" smtClean="0"/>
              <a:t>stenosis</a:t>
            </a:r>
            <a:r>
              <a:rPr lang="en-IN" sz="1900" dirty="0" smtClean="0"/>
              <a:t> in published studies that reported data. </a:t>
            </a:r>
          </a:p>
          <a:p>
            <a:pPr marL="0" indent="0">
              <a:buNone/>
            </a:pPr>
            <a:r>
              <a:rPr lang="en-IN" sz="1900" dirty="0" smtClean="0"/>
              <a:t>-The size of each bubble reflects the relative no. of patients in the study, </a:t>
            </a:r>
          </a:p>
          <a:p>
            <a:pPr marL="0" indent="0">
              <a:buNone/>
            </a:pPr>
            <a:r>
              <a:rPr lang="en-IN" sz="1900" dirty="0" smtClean="0"/>
              <a:t>-Risk of </a:t>
            </a:r>
            <a:r>
              <a:rPr lang="en-IN" sz="1900" dirty="0" err="1" smtClean="0"/>
              <a:t>ipsilateral</a:t>
            </a:r>
            <a:r>
              <a:rPr lang="en-IN" sz="1900" dirty="0" smtClean="0"/>
              <a:t> (to </a:t>
            </a:r>
            <a:r>
              <a:rPr lang="en-IN" sz="1900" dirty="0" err="1" smtClean="0"/>
              <a:t>asympt</a:t>
            </a:r>
            <a:r>
              <a:rPr lang="en-IN" sz="1900" dirty="0" smtClean="0"/>
              <a:t> CS) stroke displayed by recruitment period (horizontal bar; dashed line indicates estimated recruitment period</a:t>
            </a:r>
            <a:r>
              <a:rPr lang="en-IN" sz="2300" dirty="0" smtClean="0"/>
              <a:t>)</a:t>
            </a:r>
            <a:endParaRPr lang="en-IN" sz="2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29" y="101181"/>
            <a:ext cx="8837759" cy="49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800" dirty="0" smtClean="0"/>
          </a:p>
          <a:p>
            <a:r>
              <a:rPr lang="en-IN" sz="2800" dirty="0" smtClean="0"/>
              <a:t>Risk of stroke in ACS is </a:t>
            </a:r>
            <a:r>
              <a:rPr lang="en-IN" sz="2800" dirty="0" smtClean="0">
                <a:solidFill>
                  <a:srgbClr val="FFFF00"/>
                </a:solidFill>
              </a:rPr>
              <a:t>0.1% to 1.6% </a:t>
            </a:r>
            <a:r>
              <a:rPr lang="en-IN" sz="2800" dirty="0" smtClean="0"/>
              <a:t>per year for 75% to 80% </a:t>
            </a:r>
            <a:r>
              <a:rPr lang="en-IN" sz="2800" dirty="0" err="1" smtClean="0"/>
              <a:t>stenosis</a:t>
            </a:r>
            <a:r>
              <a:rPr lang="en-IN" sz="2800" dirty="0" smtClean="0"/>
              <a:t> (NASCET) method and </a:t>
            </a:r>
            <a:r>
              <a:rPr lang="en-IN" sz="2800" dirty="0" smtClean="0">
                <a:solidFill>
                  <a:srgbClr val="FFFF00"/>
                </a:solidFill>
              </a:rPr>
              <a:t>2.0% to 3.3% </a:t>
            </a:r>
            <a:r>
              <a:rPr lang="en-IN" sz="2800" dirty="0" smtClean="0"/>
              <a:t>per year with greater degrees of </a:t>
            </a:r>
            <a:r>
              <a:rPr lang="en-IN" sz="2800" dirty="0" err="1" smtClean="0"/>
              <a:t>stenosis</a:t>
            </a:r>
            <a:endParaRPr lang="en-IN" sz="2800" dirty="0" smtClean="0"/>
          </a:p>
          <a:p>
            <a:endParaRPr lang="en-US" sz="2800" dirty="0" smtClean="0"/>
          </a:p>
          <a:p>
            <a:endParaRPr lang="en-IN" sz="2800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848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115500" cy="511256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5126"/>
            <a:ext cx="1666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6016" y="5229200"/>
            <a:ext cx="424847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6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2008"/>
            <a:ext cx="3903066" cy="621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20" y="332656"/>
            <a:ext cx="44649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319589"/>
            <a:ext cx="4464496" cy="180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149080"/>
            <a:ext cx="44644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2008"/>
            <a:ext cx="3903066" cy="621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95773" cy="15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404665"/>
            <a:ext cx="4374012" cy="274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7880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2008"/>
            <a:ext cx="3903066" cy="621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IN" sz="2400" dirty="0" smtClean="0"/>
              <a:t>Medical management is the most appropriate option for most asymptomatic subjects</a:t>
            </a:r>
          </a:p>
          <a:p>
            <a:endParaRPr lang="en-IN" sz="2400" dirty="0" smtClean="0"/>
          </a:p>
          <a:p>
            <a:r>
              <a:rPr lang="en-IN" sz="2400" dirty="0" smtClean="0"/>
              <a:t>Only centres with a </a:t>
            </a:r>
            <a:r>
              <a:rPr lang="en-IN" sz="2400" dirty="0" err="1" smtClean="0"/>
              <a:t>perioperative</a:t>
            </a:r>
            <a:r>
              <a:rPr lang="en-IN" sz="2400" dirty="0" smtClean="0"/>
              <a:t> complication rate of 3% or less should contemplate surgery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Patients with a high risk of stroke (men with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of more than 80% and a life expectancy of more than 5 years) may derive some benefit from surgery in appropriate </a:t>
            </a:r>
            <a:r>
              <a:rPr lang="en-IN" sz="2400" dirty="0" err="1" smtClean="0"/>
              <a:t>centers</a:t>
            </a:r>
            <a:endParaRPr lang="en-IN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29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79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endParaRPr lang="en-IN" dirty="0" smtClean="0">
              <a:solidFill>
                <a:srgbClr val="FFFF00"/>
              </a:solidFill>
            </a:endParaRPr>
          </a:p>
          <a:p>
            <a:r>
              <a:rPr lang="en-IN" sz="2600" dirty="0" smtClean="0">
                <a:solidFill>
                  <a:srgbClr val="FFFF00"/>
                </a:solidFill>
              </a:rPr>
              <a:t>Plaque morphology </a:t>
            </a:r>
            <a:r>
              <a:rPr lang="en-IN" sz="2600" dirty="0" smtClean="0"/>
              <a:t>and the presence of </a:t>
            </a:r>
            <a:r>
              <a:rPr lang="en-IN" sz="2600" dirty="0" smtClean="0">
                <a:solidFill>
                  <a:srgbClr val="FFFF00"/>
                </a:solidFill>
              </a:rPr>
              <a:t>emboli in TCD</a:t>
            </a:r>
            <a:endParaRPr lang="en-IN" sz="2600" dirty="0" smtClean="0"/>
          </a:p>
          <a:p>
            <a:pPr>
              <a:buNone/>
            </a:pPr>
            <a:endParaRPr lang="en-IN" sz="2600" dirty="0" smtClean="0"/>
          </a:p>
          <a:p>
            <a:r>
              <a:rPr lang="en-IN" sz="2600" dirty="0" smtClean="0"/>
              <a:t>TCD is a simple, </a:t>
            </a:r>
            <a:r>
              <a:rPr lang="en-IN" sz="2600" dirty="0" err="1" smtClean="0"/>
              <a:t>noninvasive</a:t>
            </a:r>
            <a:r>
              <a:rPr lang="en-IN" sz="2600" dirty="0" smtClean="0"/>
              <a:t> technique but further work required to confirm less intense signals seen in ACS</a:t>
            </a:r>
          </a:p>
          <a:p>
            <a:pPr>
              <a:buNone/>
            </a:pPr>
            <a:endParaRPr lang="en-IN" sz="2600" dirty="0" smtClean="0"/>
          </a:p>
          <a:p>
            <a:r>
              <a:rPr lang="en-IN" sz="2600" dirty="0" smtClean="0"/>
              <a:t>Presence of CT infarction, degree of </a:t>
            </a:r>
            <a:r>
              <a:rPr lang="en-IN" sz="2600" dirty="0" err="1" smtClean="0"/>
              <a:t>stenosis</a:t>
            </a:r>
            <a:r>
              <a:rPr lang="en-IN" sz="2600" dirty="0" smtClean="0"/>
              <a:t>, plaque morphology on ultrasound or MRI also points in favour of CEA</a:t>
            </a:r>
            <a:endParaRPr lang="en-IN" sz="2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56" y="161136"/>
            <a:ext cx="8492708" cy="171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Stratification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stratification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Stroke rates in ACS have fallen over the last decade with medical intervention alone &amp; cost-effectiveness of CEA in has been questioned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Identification of the group of ACS patients at higher risk, to whom intervention could be limited would improve cost-benefit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91630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20000"/>
          </a:bodyPr>
          <a:lstStyle/>
          <a:p>
            <a:endParaRPr lang="en-IN" dirty="0" smtClean="0"/>
          </a:p>
          <a:p>
            <a:r>
              <a:rPr lang="en-IN" dirty="0" smtClean="0"/>
              <a:t>1115 pts with ACS &gt; 50%  up for a mean period of 37.1 months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Stenosis was graded using duplex, and clinical and biochemical risk factors were recorded</a:t>
            </a:r>
          </a:p>
          <a:p>
            <a:endParaRPr lang="en-US" dirty="0" smtClean="0"/>
          </a:p>
          <a:p>
            <a:r>
              <a:rPr lang="en-IN" dirty="0" smtClean="0"/>
              <a:t>Three factors: severity of </a:t>
            </a:r>
            <a:r>
              <a:rPr lang="en-IN" dirty="0" err="1" smtClean="0">
                <a:solidFill>
                  <a:srgbClr val="FFFF00"/>
                </a:solidFill>
              </a:rPr>
              <a:t>ipsilateral</a:t>
            </a:r>
            <a:r>
              <a:rPr lang="en-IN" dirty="0" smtClean="0">
                <a:solidFill>
                  <a:srgbClr val="FFFF00"/>
                </a:solidFill>
              </a:rPr>
              <a:t> stenosis </a:t>
            </a:r>
            <a:r>
              <a:rPr lang="en-IN" dirty="0" smtClean="0"/>
              <a:t>ECST, h/o </a:t>
            </a:r>
            <a:r>
              <a:rPr lang="en-IN" dirty="0" err="1" smtClean="0">
                <a:solidFill>
                  <a:srgbClr val="FFFF00"/>
                </a:solidFill>
              </a:rPr>
              <a:t>contralateral</a:t>
            </a:r>
            <a:r>
              <a:rPr lang="en-IN" dirty="0" smtClean="0">
                <a:solidFill>
                  <a:srgbClr val="FFFF00"/>
                </a:solidFill>
              </a:rPr>
              <a:t> hemispheric TIAs </a:t>
            </a:r>
            <a:r>
              <a:rPr lang="en-IN" dirty="0" smtClean="0"/>
              <a:t>and </a:t>
            </a:r>
            <a:r>
              <a:rPr lang="en-IN" dirty="0" err="1" smtClean="0">
                <a:solidFill>
                  <a:srgbClr val="FFFF00"/>
                </a:solidFill>
              </a:rPr>
              <a:t>creatinine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smtClean="0"/>
              <a:t>were independent predictors of risk</a:t>
            </a:r>
          </a:p>
          <a:p>
            <a:endParaRPr lang="en-IN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28092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836712"/>
            <a:ext cx="4638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CEA is a surgical procedure of removing the plaque from the carotid artery, thus reducing the risk of stroke by enlarging the lumen and by removing a possible embolic </a:t>
            </a:r>
            <a:r>
              <a:rPr lang="en-IN" sz="2400" dirty="0" err="1" smtClean="0"/>
              <a:t>nidus</a:t>
            </a:r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NASCET &amp; ECST showed that in symptomatic patients &gt; 70%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, CEA plus BMT, when compared to BMT alone, reduces stroke incidence by 50%</a:t>
            </a:r>
          </a:p>
          <a:p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ACSRS study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Relationship between ICA stenosis and event rate is linear when stenosis is expressed by the ECST method</a:t>
            </a:r>
          </a:p>
          <a:p>
            <a:endParaRPr lang="en-IN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246512" cy="273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324036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ACSRS study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Paradoxically, patients with ICAs severely narrowed or nearly collapsed have a relatively lower risk of stroke on best medical treatment alone (HR = 0.49; CI 0.19–1.24) compared to vessels with moderate degree of </a:t>
            </a:r>
            <a:r>
              <a:rPr lang="en-IN" sz="2800" dirty="0" err="1" smtClean="0"/>
              <a:t>stenosis</a:t>
            </a:r>
            <a:endParaRPr lang="en-IN" sz="28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</a:t>
            </a:r>
            <a:r>
              <a:rPr lang="en-US" dirty="0" err="1" smtClean="0"/>
              <a:t>stenosis</a:t>
            </a:r>
            <a:r>
              <a:rPr lang="en-US" dirty="0" smtClean="0"/>
              <a:t> alone?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Shortcoming is that not all plaques that generate a vessel stenosis are unstable enough to prompt distal </a:t>
            </a:r>
            <a:r>
              <a:rPr lang="en-IN" sz="2800" dirty="0" err="1" smtClean="0"/>
              <a:t>embolization</a:t>
            </a: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Spence et al., investigating 319 ACS pts with &gt;60% stenosis, demonstrated that &lt;1% of them developed stroke if there were no HITS on TCD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Embolic signals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Spence following a cohort of 319 for a two-year period, reported incidence of </a:t>
            </a:r>
            <a:r>
              <a:rPr lang="en-IN" sz="2800" dirty="0" smtClean="0">
                <a:solidFill>
                  <a:srgbClr val="FFFF00"/>
                </a:solidFill>
              </a:rPr>
              <a:t>10% of patients with ACAD with positive embolic signals</a:t>
            </a:r>
          </a:p>
          <a:p>
            <a:endParaRPr lang="en-US" sz="2800" dirty="0" smtClean="0"/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Those patients with negative TCD for embolic signals had lower risk of stroke during the first year of follow-up </a:t>
            </a:r>
            <a:r>
              <a:rPr lang="en-IN" sz="2800" dirty="0" smtClean="0">
                <a:solidFill>
                  <a:srgbClr val="FFFF00"/>
                </a:solidFill>
              </a:rPr>
              <a:t>(15.6% vs.1%)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848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1155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5126"/>
            <a:ext cx="1666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6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8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/>
              <a:t>Detection of emboli on ultrasonography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58" y="1412777"/>
            <a:ext cx="8229600" cy="2304256"/>
          </a:xfrm>
        </p:spPr>
        <p:txBody>
          <a:bodyPr>
            <a:normAutofit/>
          </a:bodyPr>
          <a:lstStyle/>
          <a:p>
            <a:r>
              <a:rPr lang="en-IN" sz="2400" dirty="0"/>
              <a:t>One of the unique advantages of </a:t>
            </a:r>
            <a:r>
              <a:rPr lang="en-IN" sz="2400" dirty="0" smtClean="0"/>
              <a:t>TCD  </a:t>
            </a:r>
            <a:r>
              <a:rPr lang="en-IN" sz="2400" dirty="0"/>
              <a:t>is that it is the only method available for diagnosing spontaneous </a:t>
            </a:r>
            <a:r>
              <a:rPr lang="en-IN" sz="2400" dirty="0" err="1"/>
              <a:t>embolization</a:t>
            </a:r>
            <a:r>
              <a:rPr lang="en-IN" sz="2400" dirty="0"/>
              <a:t> </a:t>
            </a:r>
            <a:endParaRPr lang="en-IN" sz="2400" dirty="0" smtClean="0"/>
          </a:p>
          <a:p>
            <a:endParaRPr lang="en-US" sz="2400" dirty="0"/>
          </a:p>
          <a:p>
            <a:r>
              <a:rPr lang="en-IN" sz="2400" dirty="0"/>
              <a:t>The predictive role of emboli detected by TCD </a:t>
            </a:r>
            <a:r>
              <a:rPr lang="en-IN" sz="2400" dirty="0" smtClean="0"/>
              <a:t>in </a:t>
            </a:r>
            <a:r>
              <a:rPr lang="en-IN" sz="2400" dirty="0" err="1" smtClean="0"/>
              <a:t>pts</a:t>
            </a:r>
            <a:r>
              <a:rPr lang="en-IN" sz="2400" dirty="0" smtClean="0"/>
              <a:t> </a:t>
            </a:r>
            <a:r>
              <a:rPr lang="en-IN" sz="2400" dirty="0"/>
              <a:t>with </a:t>
            </a:r>
            <a:r>
              <a:rPr lang="en-IN" sz="2400" dirty="0" err="1" smtClean="0"/>
              <a:t>asympt</a:t>
            </a:r>
            <a:r>
              <a:rPr lang="en-IN" sz="2400" dirty="0" smtClean="0"/>
              <a:t> stenosis </a:t>
            </a:r>
            <a:r>
              <a:rPr lang="en-IN" sz="2400" dirty="0"/>
              <a:t>has been evaluated in several studies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7743"/>
            <a:ext cx="6849535" cy="314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56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3" y="16613"/>
            <a:ext cx="7356113" cy="127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56606"/>
            <a:ext cx="2621790" cy="32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84232" cy="547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772816"/>
            <a:ext cx="8384232" cy="432048"/>
          </a:xfrm>
          <a:prstGeom prst="rect">
            <a:avLst/>
          </a:prstGeom>
          <a:solidFill>
            <a:srgbClr val="00FFFF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395536" y="5949279"/>
            <a:ext cx="8384232" cy="862555"/>
          </a:xfrm>
          <a:prstGeom prst="rect">
            <a:avLst/>
          </a:prstGeom>
          <a:solidFill>
            <a:srgbClr val="7030A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428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85000" lnSpcReduction="20000"/>
          </a:bodyPr>
          <a:lstStyle/>
          <a:p>
            <a:r>
              <a:rPr lang="en-IN" sz="2800" dirty="0" smtClean="0"/>
              <a:t>ACES study also prospectively collected data on ultrasonic plaque morphology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A total of 435 subjects with ACS 70% &amp; baseline ultrasound images and TCD data followed up for 2years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Plaque </a:t>
            </a:r>
            <a:r>
              <a:rPr lang="en-IN" sz="2800" dirty="0" err="1" smtClean="0"/>
              <a:t>echolucency</a:t>
            </a:r>
            <a:r>
              <a:rPr lang="en-IN" sz="2800" dirty="0" smtClean="0"/>
              <a:t> at baseline  was associated with an increased risk of </a:t>
            </a:r>
            <a:r>
              <a:rPr lang="en-IN" sz="2800" dirty="0" err="1" smtClean="0"/>
              <a:t>ipsilateral</a:t>
            </a:r>
            <a:r>
              <a:rPr lang="en-IN" sz="2800" dirty="0" smtClean="0"/>
              <a:t> stroke (HR 6.43, 95&amp;CI 1.36–30.44, </a:t>
            </a:r>
            <a:r>
              <a:rPr lang="en-IN" sz="2800" i="1" dirty="0" smtClean="0"/>
              <a:t>p  0.019). </a:t>
            </a:r>
          </a:p>
          <a:p>
            <a:pPr>
              <a:buNone/>
            </a:pPr>
            <a:endParaRPr lang="en-IN" sz="2800" i="1" dirty="0" smtClean="0"/>
          </a:p>
          <a:p>
            <a:r>
              <a:rPr lang="en-IN" sz="2800" i="1" dirty="0" smtClean="0"/>
              <a:t>A combined variable of </a:t>
            </a:r>
            <a:r>
              <a:rPr lang="en-IN" sz="2800" i="1" dirty="0" smtClean="0">
                <a:solidFill>
                  <a:srgbClr val="FFFF00"/>
                </a:solidFill>
              </a:rPr>
              <a:t>plaque </a:t>
            </a:r>
            <a:r>
              <a:rPr lang="en-IN" sz="2800" i="1" dirty="0" err="1" smtClean="0">
                <a:solidFill>
                  <a:srgbClr val="FFFF00"/>
                </a:solidFill>
              </a:rPr>
              <a:t>echolucency</a:t>
            </a:r>
            <a:r>
              <a:rPr lang="en-IN" sz="2800" i="1" dirty="0" smtClean="0">
                <a:solidFill>
                  <a:srgbClr val="FFFF00"/>
                </a:solidFill>
              </a:rPr>
              <a:t> and </a:t>
            </a:r>
            <a:r>
              <a:rPr lang="en-IN" sz="2800" dirty="0" smtClean="0">
                <a:solidFill>
                  <a:srgbClr val="FFFF00"/>
                </a:solidFill>
              </a:rPr>
              <a:t>ES positivity </a:t>
            </a:r>
            <a:r>
              <a:rPr lang="en-IN" sz="2800" dirty="0" smtClean="0"/>
              <a:t>at baseline was associated with a </a:t>
            </a:r>
            <a:r>
              <a:rPr lang="en-IN" sz="2800" dirty="0" smtClean="0">
                <a:solidFill>
                  <a:srgbClr val="FFFF00"/>
                </a:solidFill>
              </a:rPr>
              <a:t>markedly increased </a:t>
            </a:r>
            <a:r>
              <a:rPr lang="en-IN" sz="2800" dirty="0" smtClean="0"/>
              <a:t>risk of </a:t>
            </a:r>
            <a:r>
              <a:rPr lang="en-IN" sz="2800" dirty="0" err="1" smtClean="0"/>
              <a:t>ipsilateral</a:t>
            </a:r>
            <a:r>
              <a:rPr lang="en-IN" sz="2800" dirty="0" smtClean="0"/>
              <a:t> stroke (HR 10.61, 95% CI 2.98–37.82, </a:t>
            </a:r>
            <a:r>
              <a:rPr lang="en-IN" sz="2800" i="1" dirty="0" smtClean="0"/>
              <a:t>p  0.0003</a:t>
            </a:r>
            <a:r>
              <a:rPr lang="en-IN" i="1" dirty="0" smtClean="0"/>
              <a:t>). 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"/>
            <a:ext cx="78123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80728"/>
            <a:ext cx="2952088" cy="3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1"/>
            <a:ext cx="13144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smtClean="0"/>
              <a:t>The combination of </a:t>
            </a:r>
            <a:r>
              <a:rPr lang="en-IN" i="1" dirty="0" smtClean="0">
                <a:solidFill>
                  <a:srgbClr val="FFFF00"/>
                </a:solidFill>
              </a:rPr>
              <a:t>ES and plaque morphology </a:t>
            </a:r>
            <a:r>
              <a:rPr lang="en-IN" i="1" dirty="0" smtClean="0"/>
              <a:t>allows a greater prediction than either measure alone and identifies a high-risk group with an annual stroke risk of 8%, and a low-risk group with a risk of 1% per annum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Plaque morphology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Surface characteristics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Echogenicity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Distribution of plaque content, volume, and plaque kinetics</a:t>
            </a:r>
          </a:p>
          <a:p>
            <a:pPr>
              <a:buNone/>
            </a:pPr>
            <a:endParaRPr lang="en-US" dirty="0" smtClean="0"/>
          </a:p>
          <a:p>
            <a:r>
              <a:rPr lang="en-IN" dirty="0" smtClean="0"/>
              <a:t>These have been studied by several methods such as DU, MRI, CT and histology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CEA is effective in preventing future </a:t>
            </a:r>
            <a:r>
              <a:rPr lang="en-IN" dirty="0" err="1" smtClean="0"/>
              <a:t>ipsilateral</a:t>
            </a:r>
            <a:r>
              <a:rPr lang="en-IN" dirty="0" smtClean="0"/>
              <a:t> ischemic events, provided that the </a:t>
            </a:r>
            <a:r>
              <a:rPr lang="en-IN" dirty="0" err="1" smtClean="0"/>
              <a:t>perioperative</a:t>
            </a:r>
            <a:r>
              <a:rPr lang="en-IN" dirty="0" smtClean="0"/>
              <a:t> combined risk of stroke and death is not higher than 6%.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Thus, </a:t>
            </a:r>
            <a:r>
              <a:rPr lang="en-IN" i="1" dirty="0" smtClean="0">
                <a:solidFill>
                  <a:srgbClr val="FFFF00"/>
                </a:solidFill>
              </a:rPr>
              <a:t>NASCET and ECST studies have provided the evidence in support of CEA</a:t>
            </a:r>
            <a:endParaRPr lang="en-IN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Plaque morphology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Plaque surface: Defined by the lining that covers the plaque contents- smooth, irregular or ulcerated</a:t>
            </a:r>
            <a:endParaRPr lang="en-US" sz="2800" dirty="0" smtClean="0"/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The risk of stroke in patients with carotid stenosis and </a:t>
            </a:r>
            <a:r>
              <a:rPr lang="en-IN" sz="2800" dirty="0" smtClean="0">
                <a:solidFill>
                  <a:srgbClr val="FFFF00"/>
                </a:solidFill>
              </a:rPr>
              <a:t>ulcerated plaque was doubled </a:t>
            </a:r>
            <a:r>
              <a:rPr lang="en-IN" sz="2800" dirty="0" smtClean="0"/>
              <a:t>among patients with &gt;70% stenosis compared to those without plaque ulceration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IN" sz="2000" i="1" dirty="0" err="1" smtClean="0"/>
              <a:t>Eliasziw</a:t>
            </a:r>
            <a:r>
              <a:rPr lang="en-IN" sz="2000" i="1" dirty="0" smtClean="0"/>
              <a:t> M NASCET. Stroke. 1994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Plaque morphology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Asymptomatic carotid artery plaques that are </a:t>
            </a:r>
            <a:r>
              <a:rPr lang="en-IN" dirty="0" smtClean="0">
                <a:solidFill>
                  <a:srgbClr val="FFFF00"/>
                </a:solidFill>
              </a:rPr>
              <a:t>ulcerated or have surface thrombi </a:t>
            </a:r>
            <a:r>
              <a:rPr lang="en-IN" dirty="0" smtClean="0"/>
              <a:t>were found to be associated with higher cerebral </a:t>
            </a:r>
            <a:r>
              <a:rPr lang="en-IN" dirty="0" err="1" smtClean="0"/>
              <a:t>embolization</a:t>
            </a:r>
            <a:r>
              <a:rPr lang="en-IN" dirty="0" smtClean="0"/>
              <a:t> rate up to 53%</a:t>
            </a:r>
          </a:p>
          <a:p>
            <a:endParaRPr lang="en-US" dirty="0" smtClean="0"/>
          </a:p>
          <a:p>
            <a:pPr>
              <a:buNone/>
            </a:pPr>
            <a:endParaRPr lang="en-IN" dirty="0" smtClean="0"/>
          </a:p>
          <a:p>
            <a:r>
              <a:rPr lang="en-IN" sz="1900" dirty="0" err="1" smtClean="0"/>
              <a:t>Bassiouny</a:t>
            </a:r>
            <a:r>
              <a:rPr lang="en-IN" sz="1900" dirty="0" smtClean="0"/>
              <a:t> </a:t>
            </a:r>
            <a:r>
              <a:rPr lang="en-IN" sz="1900" dirty="0" err="1" smtClean="0"/>
              <a:t>HS,morphologic</a:t>
            </a:r>
            <a:r>
              <a:rPr lang="en-IN" sz="1900" dirty="0" smtClean="0"/>
              <a:t> and chemical similarity between symptomatic and asymptomatic plaques. J </a:t>
            </a:r>
            <a:r>
              <a:rPr lang="en-IN" sz="1900" dirty="0" err="1" smtClean="0"/>
              <a:t>Vasc</a:t>
            </a:r>
            <a:r>
              <a:rPr lang="en-IN" sz="1900" dirty="0" smtClean="0"/>
              <a:t> Surg. 1989;9(2):202-12.</a:t>
            </a:r>
          </a:p>
          <a:p>
            <a:r>
              <a:rPr lang="en-IN" sz="1900" dirty="0" err="1" smtClean="0"/>
              <a:t>Sitzer</a:t>
            </a:r>
            <a:r>
              <a:rPr lang="en-IN" sz="1900" dirty="0" smtClean="0"/>
              <a:t> M, Plaque ulceration and lumen thrombus are the main sources of cerebral </a:t>
            </a:r>
            <a:r>
              <a:rPr lang="en-IN" sz="1900" dirty="0" err="1" smtClean="0"/>
              <a:t>microemboli</a:t>
            </a:r>
            <a:r>
              <a:rPr lang="en-IN" sz="1900" dirty="0" smtClean="0"/>
              <a:t> in high-grade internal carotid artery stenosis. Stroke. 1995;26</a:t>
            </a:r>
            <a:endParaRPr lang="en-IN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Plaque morphology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Plaque cap thickness has been correlated with plaque vulnerability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A greater number of plaques with </a:t>
            </a:r>
            <a:r>
              <a:rPr lang="en-IN" dirty="0" smtClean="0">
                <a:solidFill>
                  <a:srgbClr val="FFFF00"/>
                </a:solidFill>
              </a:rPr>
              <a:t>cap thickness defined as &lt;200 </a:t>
            </a:r>
            <a:r>
              <a:rPr lang="en-IN" dirty="0" err="1" smtClean="0">
                <a:solidFill>
                  <a:srgbClr val="FFFF00"/>
                </a:solidFill>
              </a:rPr>
              <a:t>μm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smtClean="0"/>
              <a:t>was found to be associated with </a:t>
            </a:r>
            <a:r>
              <a:rPr lang="en-IN" dirty="0" err="1" smtClean="0"/>
              <a:t>cerebrovascular</a:t>
            </a:r>
            <a:r>
              <a:rPr lang="en-IN" dirty="0" smtClean="0"/>
              <a:t> events (p=0.01)</a:t>
            </a:r>
          </a:p>
          <a:p>
            <a:endParaRPr lang="en-US" dirty="0" smtClean="0"/>
          </a:p>
          <a:p>
            <a:r>
              <a:rPr lang="en-IN" sz="2400" dirty="0" err="1" smtClean="0"/>
              <a:t>Faggioli</a:t>
            </a:r>
            <a:r>
              <a:rPr lang="en-IN" sz="2400" dirty="0" smtClean="0"/>
              <a:t> GL, </a:t>
            </a:r>
            <a:r>
              <a:rPr lang="en-IN" sz="2400" dirty="0" err="1" smtClean="0"/>
              <a:t>Pini</a:t>
            </a:r>
            <a:r>
              <a:rPr lang="en-IN" sz="2400" dirty="0" smtClean="0"/>
              <a:t> R, Mauro R, et al. Identification of carotid ‘vulnerable plaque’ by contrast-enhanced </a:t>
            </a:r>
            <a:r>
              <a:rPr lang="en-IN" sz="2400" dirty="0" err="1" smtClean="0"/>
              <a:t>ultrasonography</a:t>
            </a:r>
            <a:r>
              <a:rPr lang="en-IN" sz="2400" dirty="0" smtClean="0"/>
              <a:t>: correlation with plaque histology, symptoms and cerebral computed tomography. Eur J </a:t>
            </a:r>
            <a:r>
              <a:rPr lang="en-IN" sz="2400" dirty="0" err="1" smtClean="0"/>
              <a:t>Vasc</a:t>
            </a:r>
            <a:r>
              <a:rPr lang="en-IN" sz="2400" dirty="0" smtClean="0"/>
              <a:t> </a:t>
            </a:r>
            <a:r>
              <a:rPr lang="en-IN" sz="2400" dirty="0" err="1" smtClean="0"/>
              <a:t>Endovasc</a:t>
            </a:r>
            <a:r>
              <a:rPr lang="en-IN" sz="2400" dirty="0" smtClean="0"/>
              <a:t> Surg. 2011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245868" cy="1224137"/>
          </a:xfrm>
        </p:spPr>
        <p:txBody>
          <a:bodyPr/>
          <a:lstStyle/>
          <a:p>
            <a:pPr algn="ctr"/>
            <a:r>
              <a:rPr lang="en-US" dirty="0" smtClean="0"/>
              <a:t>Plaque morphology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Distinct nomenclature is used to characterize the plaque morphology (i.e., </a:t>
            </a:r>
            <a:r>
              <a:rPr lang="en-IN" dirty="0" err="1" smtClean="0"/>
              <a:t>echolucent</a:t>
            </a:r>
            <a:r>
              <a:rPr lang="en-IN" dirty="0" smtClean="0"/>
              <a:t> </a:t>
            </a:r>
            <a:r>
              <a:rPr lang="en-IN" i="1" dirty="0" smtClean="0"/>
              <a:t>vs. </a:t>
            </a:r>
            <a:r>
              <a:rPr lang="en-IN" i="1" dirty="0" err="1" smtClean="0"/>
              <a:t>Echogenic</a:t>
            </a:r>
            <a:endParaRPr lang="en-IN" i="1" dirty="0" smtClean="0"/>
          </a:p>
          <a:p>
            <a:pPr>
              <a:buNone/>
            </a:pPr>
            <a:endParaRPr lang="en-IN" i="1" dirty="0" smtClean="0"/>
          </a:p>
          <a:p>
            <a:r>
              <a:rPr lang="en-IN" dirty="0" smtClean="0"/>
              <a:t>Plaques have been classified into 4-5 types based on their </a:t>
            </a:r>
            <a:r>
              <a:rPr lang="en-IN" dirty="0" err="1" smtClean="0"/>
              <a:t>echogenicity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38" y="188640"/>
            <a:ext cx="8229600" cy="9361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ACSRS Study: US Plaque characteristics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7992888" cy="4525963"/>
          </a:xfrm>
        </p:spPr>
        <p:txBody>
          <a:bodyPr>
            <a:normAutofit/>
          </a:bodyPr>
          <a:lstStyle/>
          <a:p>
            <a:r>
              <a:rPr lang="en-IN" sz="2400" dirty="0"/>
              <a:t>Atherosclerosis deposition in the ICA begins as wall thickening; when the intima-media complex exceeds 1 mm the term </a:t>
            </a:r>
            <a:r>
              <a:rPr lang="en-IN" sz="2400" dirty="0">
                <a:solidFill>
                  <a:srgbClr val="33CC33"/>
                </a:solidFill>
              </a:rPr>
              <a:t>plaque</a:t>
            </a:r>
            <a:r>
              <a:rPr lang="en-IN" sz="2400" dirty="0"/>
              <a:t> is </a:t>
            </a:r>
            <a:r>
              <a:rPr lang="en-IN" sz="2400" dirty="0" smtClean="0"/>
              <a:t>used</a:t>
            </a:r>
          </a:p>
          <a:p>
            <a:endParaRPr lang="en-IN" sz="2400" dirty="0"/>
          </a:p>
          <a:p>
            <a:r>
              <a:rPr lang="en-IN" sz="2400" dirty="0" smtClean="0"/>
              <a:t>76</a:t>
            </a:r>
            <a:r>
              <a:rPr lang="en-IN" sz="2400" dirty="0"/>
              <a:t>% of all late strokes in the ACSRS study </a:t>
            </a:r>
            <a:endParaRPr lang="en-IN" sz="2400" dirty="0" smtClean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population </a:t>
            </a:r>
            <a:r>
              <a:rPr lang="en-IN" sz="2400" dirty="0"/>
              <a:t>were observed in the 38% of </a:t>
            </a:r>
            <a:endParaRPr lang="en-IN" sz="2400" dirty="0" smtClean="0"/>
          </a:p>
          <a:p>
            <a:pPr marL="0" indent="0">
              <a:buNone/>
            </a:pPr>
            <a:r>
              <a:rPr lang="en-IN" sz="2400" dirty="0" smtClean="0"/>
              <a:t>     patients </a:t>
            </a:r>
            <a:r>
              <a:rPr lang="en-IN" sz="2400" dirty="0"/>
              <a:t>(426 of 1,121) who had type 1 </a:t>
            </a:r>
            <a:r>
              <a:rPr lang="en-IN" sz="2400" dirty="0" smtClean="0"/>
              <a:t>or</a:t>
            </a:r>
          </a:p>
          <a:p>
            <a:pPr marL="0" indent="0">
              <a:buNone/>
            </a:pPr>
            <a:r>
              <a:rPr lang="en-IN" sz="2400" dirty="0" smtClean="0"/>
              <a:t>      </a:t>
            </a:r>
            <a:r>
              <a:rPr lang="en-IN" sz="2400" dirty="0"/>
              <a:t>type 2 plaques.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881" y="4833740"/>
            <a:ext cx="8447698" cy="19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00710"/>
            <a:ext cx="3203848" cy="51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7775"/>
            <a:ext cx="3172870" cy="11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88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Plaque content, volume and kinetics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Lipid-rich plaque core is seen in the DU as </a:t>
            </a:r>
            <a:r>
              <a:rPr lang="en-IN" dirty="0" err="1" smtClean="0"/>
              <a:t>echolucent</a:t>
            </a:r>
            <a:r>
              <a:rPr lang="en-IN" dirty="0" smtClean="0"/>
              <a:t>, and fibrotic components as </a:t>
            </a:r>
            <a:r>
              <a:rPr lang="en-IN" dirty="0" err="1" smtClean="0"/>
              <a:t>echogenic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>
                <a:solidFill>
                  <a:srgbClr val="FFFF00"/>
                </a:solidFill>
              </a:rPr>
              <a:t>Plaque heterogeneity </a:t>
            </a:r>
            <a:r>
              <a:rPr lang="en-IN" dirty="0" smtClean="0"/>
              <a:t>is the most important predictor of intra-plaque </a:t>
            </a:r>
            <a:r>
              <a:rPr lang="en-IN" dirty="0" err="1" smtClean="0"/>
              <a:t>hemorrhage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Plaque content, volume and kinetics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3D ultrasound measurement of plaque volume and its changes related to medical treatment has been described</a:t>
            </a:r>
          </a:p>
          <a:p>
            <a:pPr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Plaque volume reduction in the </a:t>
            </a:r>
            <a:r>
              <a:rPr lang="en-IN" dirty="0" err="1" smtClean="0"/>
              <a:t>Statin</a:t>
            </a:r>
            <a:r>
              <a:rPr lang="en-IN" dirty="0" smtClean="0"/>
              <a:t> Group</a:t>
            </a:r>
          </a:p>
          <a:p>
            <a:pPr>
              <a:buNone/>
            </a:pPr>
            <a:endParaRPr lang="en-IN" dirty="0" smtClean="0"/>
          </a:p>
          <a:p>
            <a:r>
              <a:rPr lang="en-IN" i="1" dirty="0" smtClean="0"/>
              <a:t>These initial findings signalize to a potential tool for treatment monitoring and surveillance in asymptomatic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Plaque content, volume and kinetics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Plaque kinetics: plaque and vessel wall move in the opposite direction of the blood flow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Hypothesized to be a potential cause of external plaque layer disruption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Higher in symptomatic patients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Plaque kinetics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Asymptomatic patients were found to have more homogenous orientation and magnitude of velocity vectors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Clinical association of plaque motion was assessed in a study of 242 stroke and 336 TIA patients showing that the presence of longitudinal plaque motion </a:t>
            </a:r>
            <a:r>
              <a:rPr lang="en-IN" sz="2800" dirty="0" smtClean="0">
                <a:solidFill>
                  <a:srgbClr val="FFFF00"/>
                </a:solidFill>
              </a:rPr>
              <a:t>tripled the risk </a:t>
            </a:r>
            <a:r>
              <a:rPr lang="en-IN" sz="2800" dirty="0" smtClean="0"/>
              <a:t>(p 0.02)* 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02128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*</a:t>
            </a:r>
            <a:r>
              <a:rPr lang="en-IN" dirty="0" err="1" smtClean="0"/>
              <a:t>Ultrasonographic</a:t>
            </a:r>
            <a:r>
              <a:rPr lang="en-IN" dirty="0" smtClean="0"/>
              <a:t> correlates of carotid atherosclerosis in transient ischemic attack and stroke. Stroke. 1995</a:t>
            </a:r>
            <a:endParaRPr lang="en-IN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Contralateral</a:t>
            </a:r>
            <a:r>
              <a:rPr lang="en-IN" dirty="0" smtClean="0"/>
              <a:t> infarcts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ACS pts with c/l ischemic events secondary to carotid plaque were found to have more </a:t>
            </a:r>
            <a:r>
              <a:rPr lang="en-IN" sz="2400" dirty="0" err="1" smtClean="0"/>
              <a:t>ipsilateral</a:t>
            </a:r>
            <a:r>
              <a:rPr lang="en-IN" sz="2400" dirty="0" smtClean="0"/>
              <a:t> strokes</a:t>
            </a:r>
          </a:p>
          <a:p>
            <a:pPr>
              <a:buNone/>
            </a:pPr>
            <a:endParaRPr lang="en-IN" sz="2400" i="1" dirty="0" smtClean="0"/>
          </a:p>
          <a:p>
            <a:r>
              <a:rPr lang="en-IN" sz="2400" dirty="0" smtClean="0"/>
              <a:t>Pts with ACS who had a history of </a:t>
            </a:r>
            <a:r>
              <a:rPr lang="en-IN" sz="2400" dirty="0" err="1" smtClean="0"/>
              <a:t>contralateral</a:t>
            </a:r>
            <a:r>
              <a:rPr lang="en-IN" sz="2400" dirty="0" smtClean="0"/>
              <a:t> TIAs/stroke had an increased risk of </a:t>
            </a:r>
            <a:r>
              <a:rPr lang="en-IN" sz="2400" dirty="0" err="1" smtClean="0"/>
              <a:t>ipsilateral</a:t>
            </a:r>
            <a:r>
              <a:rPr lang="en-IN" sz="2400" dirty="0" smtClean="0"/>
              <a:t> ischemic events (HR=2.35; 95%CI 1.60–3.43)*</a:t>
            </a:r>
          </a:p>
          <a:p>
            <a:pPr>
              <a:buNone/>
            </a:pPr>
            <a:endParaRPr lang="en-US" sz="2400" i="1" dirty="0" smtClean="0"/>
          </a:p>
          <a:p>
            <a:r>
              <a:rPr lang="en-IN" sz="2400" dirty="0" smtClean="0"/>
              <a:t>The embolic activity of carotid plaque can be indirectly stated in the by finding a silent brain infarct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71600" y="6396335"/>
            <a:ext cx="863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prstClr val="white"/>
                </a:solidFill>
              </a:rPr>
              <a:t>*</a:t>
            </a:r>
            <a:r>
              <a:rPr lang="en-US" sz="2000" dirty="0" smtClean="0">
                <a:solidFill>
                  <a:prstClr val="white"/>
                </a:solidFill>
              </a:rPr>
              <a:t>ACST</a:t>
            </a:r>
            <a:endParaRPr lang="en-IN" sz="20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Because of impressive results in symptomatic disease, studies on the effect of </a:t>
            </a:r>
            <a:r>
              <a:rPr lang="en-IN" sz="2800" dirty="0" smtClean="0">
                <a:solidFill>
                  <a:srgbClr val="FFFF00"/>
                </a:solidFill>
              </a:rPr>
              <a:t>CEA for ACS </a:t>
            </a:r>
            <a:r>
              <a:rPr lang="en-IN" sz="2800" dirty="0" smtClean="0"/>
              <a:t>as primary prevention considered</a:t>
            </a:r>
          </a:p>
          <a:p>
            <a:pPr>
              <a:buNone/>
            </a:pP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However, therapeutic recommendations for asymptomatic patients are still uncertain and controversial</a:t>
            </a:r>
          </a:p>
          <a:p>
            <a:endParaRPr lang="en-IN" sz="28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20301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0" y="692696"/>
            <a:ext cx="906736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2492896"/>
            <a:ext cx="2376264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51520" y="5661248"/>
            <a:ext cx="2304256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188640"/>
            <a:ext cx="829126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Endovascular treatment (CAS) in ACS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IN" sz="2400" dirty="0"/>
              <a:t>In the last decade, </a:t>
            </a:r>
            <a:r>
              <a:rPr lang="en-IN" sz="2400" dirty="0" smtClean="0"/>
              <a:t>CAS emerged </a:t>
            </a:r>
            <a:r>
              <a:rPr lang="en-IN" sz="2400" dirty="0"/>
              <a:t>as a valuable alternative to CEA and is the </a:t>
            </a:r>
            <a:r>
              <a:rPr lang="en-IN" sz="2400" dirty="0" smtClean="0"/>
              <a:t>Rx of </a:t>
            </a:r>
            <a:r>
              <a:rPr lang="en-IN" sz="2400" dirty="0"/>
              <a:t>choice for selected </a:t>
            </a:r>
            <a:r>
              <a:rPr lang="en-IN" sz="2400" dirty="0" smtClean="0"/>
              <a:t>pts</a:t>
            </a:r>
            <a:r>
              <a:rPr lang="en-IN" sz="2400" dirty="0"/>
              <a:t>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Carotid </a:t>
            </a:r>
            <a:r>
              <a:rPr lang="en-IN" sz="2400" dirty="0"/>
              <a:t>stenting gained </a:t>
            </a:r>
            <a:r>
              <a:rPr lang="en-IN" sz="2400" dirty="0" smtClean="0"/>
              <a:t>acceptance &amp; </a:t>
            </a:r>
            <a:r>
              <a:rPr lang="en-IN" sz="2400" dirty="0"/>
              <a:t>popularity mainly due to the perceived </a:t>
            </a:r>
            <a:r>
              <a:rPr lang="en-IN" sz="2400" dirty="0" smtClean="0"/>
              <a:t>advantages of </a:t>
            </a:r>
            <a:r>
              <a:rPr lang="en-IN" sz="2400" dirty="0"/>
              <a:t>a less invasive treatment for carotid occlusive </a:t>
            </a:r>
            <a:r>
              <a:rPr lang="en-IN" sz="2400" dirty="0" smtClean="0"/>
              <a:t>disease</a:t>
            </a:r>
          </a:p>
          <a:p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 smtClean="0">
                <a:solidFill>
                  <a:srgbClr val="33CC33"/>
                </a:solidFill>
              </a:rPr>
              <a:t>SAPPHIRE trial </a:t>
            </a:r>
            <a:r>
              <a:rPr lang="en-IN" sz="2400" dirty="0" smtClean="0"/>
              <a:t>&amp; </a:t>
            </a:r>
            <a:r>
              <a:rPr lang="en-IN" sz="2400" dirty="0" smtClean="0">
                <a:solidFill>
                  <a:srgbClr val="33CC33"/>
                </a:solidFill>
              </a:rPr>
              <a:t>CREST trial</a:t>
            </a:r>
            <a:r>
              <a:rPr lang="en-IN" sz="2400" dirty="0" smtClean="0"/>
              <a:t>, are </a:t>
            </a:r>
            <a:r>
              <a:rPr lang="en-IN" sz="2400" dirty="0"/>
              <a:t>class </a:t>
            </a:r>
            <a:r>
              <a:rPr lang="en-IN" sz="2400" dirty="0" smtClean="0"/>
              <a:t>I studies </a:t>
            </a:r>
            <a:r>
              <a:rPr lang="en-IN" sz="2400" dirty="0"/>
              <a:t>that attempted to </a:t>
            </a:r>
            <a:r>
              <a:rPr lang="en-IN" sz="2400" dirty="0" smtClean="0"/>
              <a:t>compare carotid </a:t>
            </a:r>
            <a:r>
              <a:rPr lang="en-IN" sz="2400" dirty="0"/>
              <a:t>stenting </a:t>
            </a:r>
            <a:r>
              <a:rPr lang="en-IN" sz="2400" dirty="0" smtClean="0"/>
              <a:t>with carotid </a:t>
            </a:r>
            <a:r>
              <a:rPr lang="en-IN" sz="2400" dirty="0"/>
              <a:t>CEA in patients </a:t>
            </a:r>
            <a:r>
              <a:rPr lang="en-IN" sz="2400" dirty="0" smtClean="0"/>
              <a:t>with asymptomatic </a:t>
            </a:r>
            <a:r>
              <a:rPr lang="en-IN" sz="2400" dirty="0"/>
              <a:t>carotid stenosis.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13017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Carotid Revascularization Using </a:t>
            </a:r>
            <a:r>
              <a:rPr lang="en-IN" sz="1600" dirty="0" err="1"/>
              <a:t>Endarterectomy</a:t>
            </a:r>
            <a:r>
              <a:rPr lang="en-IN" sz="1600" dirty="0"/>
              <a:t> or Stenting </a:t>
            </a:r>
            <a:r>
              <a:rPr lang="en-IN" sz="1600" dirty="0" smtClean="0"/>
              <a:t>Systems (</a:t>
            </a:r>
            <a:r>
              <a:rPr lang="en-IN" sz="1600" dirty="0" err="1"/>
              <a:t>CaRESS</a:t>
            </a:r>
            <a:r>
              <a:rPr lang="en-IN" sz="1600" dirty="0"/>
              <a:t>) phase I clinical trial: 1-year results. </a:t>
            </a:r>
            <a:r>
              <a:rPr lang="en-IN" sz="1600" i="1" dirty="0"/>
              <a:t>J </a:t>
            </a:r>
            <a:r>
              <a:rPr lang="en-IN" sz="1600" i="1" dirty="0" err="1"/>
              <a:t>Vasc</a:t>
            </a:r>
            <a:r>
              <a:rPr lang="en-IN" sz="1600" i="1" dirty="0"/>
              <a:t> Surg. </a:t>
            </a:r>
            <a:r>
              <a:rPr lang="en-IN" sz="1600" dirty="0"/>
              <a:t>2005</a:t>
            </a:r>
          </a:p>
        </p:txBody>
      </p:sp>
    </p:spTree>
    <p:extLst>
      <p:ext uri="{BB962C8B-B14F-4D97-AF65-F5344CB8AC3E}">
        <p14:creationId xmlns="" xmlns:p14="http://schemas.microsoft.com/office/powerpoint/2010/main" val="25245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320639" cy="4525963"/>
          </a:xfrm>
        </p:spPr>
        <p:txBody>
          <a:bodyPr>
            <a:normAutofit/>
          </a:bodyPr>
          <a:lstStyle/>
          <a:p>
            <a:r>
              <a:rPr lang="en-IN" sz="2200" dirty="0" smtClean="0"/>
              <a:t>The SAPPHIRE </a:t>
            </a:r>
            <a:r>
              <a:rPr lang="en-IN" sz="2200" dirty="0"/>
              <a:t>study was a randomized non-inferiority </a:t>
            </a:r>
            <a:r>
              <a:rPr lang="en-IN" sz="2200" dirty="0" smtClean="0"/>
              <a:t>trial involving </a:t>
            </a:r>
            <a:r>
              <a:rPr lang="en-IN" sz="2200" dirty="0"/>
              <a:t>29 institutions throughout the </a:t>
            </a:r>
            <a:r>
              <a:rPr lang="en-IN" sz="2200" dirty="0" smtClean="0"/>
              <a:t>US and included </a:t>
            </a:r>
            <a:r>
              <a:rPr lang="en-IN" sz="2200" dirty="0">
                <a:solidFill>
                  <a:srgbClr val="33CC33"/>
                </a:solidFill>
              </a:rPr>
              <a:t>334 high risk patients </a:t>
            </a:r>
            <a:r>
              <a:rPr lang="en-IN" sz="2200" dirty="0"/>
              <a:t>considered ideal </a:t>
            </a:r>
            <a:r>
              <a:rPr lang="en-IN" sz="2200" dirty="0" smtClean="0"/>
              <a:t>candidates for </a:t>
            </a:r>
            <a:r>
              <a:rPr lang="en-IN" sz="2200" dirty="0"/>
              <a:t>either stenting or surgery. </a:t>
            </a:r>
            <a:endParaRPr lang="en-IN" sz="2200" dirty="0" smtClean="0"/>
          </a:p>
          <a:p>
            <a:endParaRPr lang="en-IN" sz="2200" dirty="0" smtClean="0"/>
          </a:p>
          <a:p>
            <a:r>
              <a:rPr lang="en-IN" sz="2200" dirty="0" smtClean="0"/>
              <a:t>Patients </a:t>
            </a:r>
            <a:r>
              <a:rPr lang="en-IN" sz="2200" dirty="0"/>
              <a:t>had to have </a:t>
            </a:r>
            <a:r>
              <a:rPr lang="en-IN" sz="2200" dirty="0" smtClean="0"/>
              <a:t>either symptomatic </a:t>
            </a:r>
            <a:r>
              <a:rPr lang="en-IN" sz="2200" dirty="0"/>
              <a:t>stenosis of 50% or asymptomatic stenosis </a:t>
            </a:r>
            <a:r>
              <a:rPr lang="en-IN" sz="2200" dirty="0" smtClean="0"/>
              <a:t>of </a:t>
            </a:r>
            <a:r>
              <a:rPr lang="en-IN" sz="2200" dirty="0" smtClean="0">
                <a:solidFill>
                  <a:srgbClr val="33CC33"/>
                </a:solidFill>
              </a:rPr>
              <a:t>80</a:t>
            </a:r>
            <a:r>
              <a:rPr lang="en-IN" sz="2200" dirty="0">
                <a:solidFill>
                  <a:srgbClr val="33CC33"/>
                </a:solidFill>
              </a:rPr>
              <a:t>%</a:t>
            </a:r>
            <a:r>
              <a:rPr lang="en-IN" sz="2200" dirty="0"/>
              <a:t> on ultrasound. </a:t>
            </a:r>
            <a:endParaRPr lang="en-IN" sz="2200" dirty="0" smtClean="0"/>
          </a:p>
          <a:p>
            <a:endParaRPr lang="en-IN" sz="2200" dirty="0" smtClean="0"/>
          </a:p>
          <a:p>
            <a:r>
              <a:rPr lang="en-IN" sz="2200" dirty="0" smtClean="0">
                <a:solidFill>
                  <a:srgbClr val="FFFF00"/>
                </a:solidFill>
              </a:rPr>
              <a:t>Of </a:t>
            </a:r>
            <a:r>
              <a:rPr lang="en-IN" sz="2200" dirty="0">
                <a:solidFill>
                  <a:srgbClr val="FFFF00"/>
                </a:solidFill>
              </a:rPr>
              <a:t>the 334 patients 238 </a:t>
            </a:r>
            <a:r>
              <a:rPr lang="en-IN" sz="2200" dirty="0">
                <a:solidFill>
                  <a:srgbClr val="33CC33"/>
                </a:solidFill>
              </a:rPr>
              <a:t>(71%) </a:t>
            </a:r>
            <a:r>
              <a:rPr lang="en-IN" sz="2200" dirty="0" smtClean="0">
                <a:solidFill>
                  <a:srgbClr val="FFFF00"/>
                </a:solidFill>
              </a:rPr>
              <a:t>were asymptomatic</a:t>
            </a:r>
            <a:r>
              <a:rPr lang="en-IN" sz="2200" dirty="0"/>
              <a:t>. </a:t>
            </a:r>
            <a:endParaRPr lang="en-IN" sz="2200" dirty="0" smtClean="0"/>
          </a:p>
          <a:p>
            <a:endParaRPr lang="en-IN" sz="2200" dirty="0" smtClean="0"/>
          </a:p>
          <a:p>
            <a:r>
              <a:rPr lang="en-IN" sz="2200" dirty="0" smtClean="0"/>
              <a:t>Patients </a:t>
            </a:r>
            <a:r>
              <a:rPr lang="en-IN" sz="2200" dirty="0"/>
              <a:t>were then randomized to stenting </a:t>
            </a:r>
            <a:r>
              <a:rPr lang="en-IN" sz="2200" dirty="0" smtClean="0"/>
              <a:t>or surgery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44625"/>
            <a:ext cx="901425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24036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16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SAPPHIRE Trial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IN" sz="2200" dirty="0"/>
              <a:t>Primary endpoint comparison at one </a:t>
            </a:r>
            <a:r>
              <a:rPr lang="en-IN" sz="2200" dirty="0" err="1" smtClean="0"/>
              <a:t>yr</a:t>
            </a:r>
            <a:r>
              <a:rPr lang="en-IN" sz="2200" dirty="0" smtClean="0"/>
              <a:t> post-Rx </a:t>
            </a:r>
            <a:r>
              <a:rPr lang="en-IN" sz="2200" dirty="0"/>
              <a:t>revealed a risk of </a:t>
            </a:r>
            <a:r>
              <a:rPr lang="en-IN" sz="2200" dirty="0">
                <a:solidFill>
                  <a:srgbClr val="33CC33"/>
                </a:solidFill>
              </a:rPr>
              <a:t>12.2% </a:t>
            </a:r>
            <a:r>
              <a:rPr lang="en-IN" sz="2200" dirty="0"/>
              <a:t>in the stenting group compared to </a:t>
            </a:r>
            <a:r>
              <a:rPr lang="en-IN" sz="2200" dirty="0">
                <a:solidFill>
                  <a:srgbClr val="33CC33"/>
                </a:solidFill>
              </a:rPr>
              <a:t>20.1% </a:t>
            </a:r>
            <a:r>
              <a:rPr lang="en-IN" sz="2200" dirty="0"/>
              <a:t>in the surgery group. </a:t>
            </a:r>
            <a:endParaRPr lang="en-IN" sz="2200" dirty="0" smtClean="0"/>
          </a:p>
          <a:p>
            <a:endParaRPr lang="en-IN" sz="2200" dirty="0"/>
          </a:p>
          <a:p>
            <a:r>
              <a:rPr lang="en-IN" sz="2200" dirty="0"/>
              <a:t>This difference was significant (</a:t>
            </a:r>
            <a:r>
              <a:rPr lang="en-IN" sz="2200" i="1" dirty="0"/>
              <a:t>P </a:t>
            </a:r>
            <a:r>
              <a:rPr lang="en-IN" sz="2200" dirty="0"/>
              <a:t>= 0.05) to prove non-inferiority of stenting versus carotid CEA at one </a:t>
            </a:r>
            <a:r>
              <a:rPr lang="en-IN" sz="2200" dirty="0" err="1" smtClean="0"/>
              <a:t>yr</a:t>
            </a:r>
            <a:r>
              <a:rPr lang="en-IN" sz="2200" dirty="0" smtClean="0"/>
              <a:t> post-Rx. </a:t>
            </a:r>
          </a:p>
          <a:p>
            <a:endParaRPr lang="en-IN" sz="2200" dirty="0"/>
          </a:p>
          <a:p>
            <a:r>
              <a:rPr lang="en-IN" sz="2200" dirty="0" smtClean="0"/>
              <a:t>The </a:t>
            </a:r>
            <a:r>
              <a:rPr lang="en-IN" sz="2200" dirty="0"/>
              <a:t>overall incidence of stroke within one year of treatment was 6.2% in the stenting group and 7.9% in the surgery group, a difference that was not significant (</a:t>
            </a:r>
            <a:r>
              <a:rPr lang="en-IN" sz="2200" i="1" dirty="0"/>
              <a:t>P </a:t>
            </a:r>
            <a:r>
              <a:rPr lang="en-IN" sz="2200" dirty="0"/>
              <a:t>= 0.60). </a:t>
            </a:r>
            <a:endParaRPr lang="en-IN" sz="2200" dirty="0" smtClean="0"/>
          </a:p>
          <a:p>
            <a:endParaRPr lang="en-IN" sz="2200" dirty="0"/>
          </a:p>
          <a:p>
            <a:r>
              <a:rPr lang="en-IN" sz="2200" dirty="0"/>
              <a:t>The trend towards stenting leading to reduced stroke incidence compared with surgery lent support to the non-inferiority of stenting versus carotid CEA at one year follow-up.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515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Symptomatic </a:t>
            </a:r>
            <a:r>
              <a:rPr lang="en-IN" sz="2800" dirty="0" err="1" smtClean="0"/>
              <a:t>stenosis</a:t>
            </a:r>
            <a:r>
              <a:rPr lang="en-IN" sz="2800" dirty="0" smtClean="0"/>
              <a:t> of 50% or asymptomatic </a:t>
            </a:r>
            <a:r>
              <a:rPr lang="en-IN" sz="2800" dirty="0" err="1" smtClean="0"/>
              <a:t>stenosis</a:t>
            </a:r>
            <a:r>
              <a:rPr lang="en-IN" sz="2800" dirty="0" smtClean="0"/>
              <a:t> of </a:t>
            </a:r>
            <a:r>
              <a:rPr lang="en-IN" sz="2800" dirty="0" smtClean="0">
                <a:solidFill>
                  <a:srgbClr val="33CC33"/>
                </a:solidFill>
              </a:rPr>
              <a:t>80%</a:t>
            </a:r>
            <a:r>
              <a:rPr lang="en-IN" sz="2800" dirty="0" smtClean="0"/>
              <a:t> on ultrasound randomized to CAS or CEA(2502pts) 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US" sz="2800" dirty="0" smtClean="0"/>
              <a:t>Primary end point </a:t>
            </a:r>
            <a:r>
              <a:rPr lang="en-IN" sz="2800" dirty="0" smtClean="0"/>
              <a:t>was composite of any stroke, MI or death during the </a:t>
            </a:r>
            <a:r>
              <a:rPr lang="en-IN" sz="2800" dirty="0" err="1" smtClean="0"/>
              <a:t>periprocedural</a:t>
            </a:r>
            <a:r>
              <a:rPr lang="en-IN" sz="2800" dirty="0" smtClean="0"/>
              <a:t> period &amp; </a:t>
            </a:r>
            <a:r>
              <a:rPr lang="en-IN" sz="2800" dirty="0" err="1" smtClean="0"/>
              <a:t>ipsilateral</a:t>
            </a:r>
            <a:r>
              <a:rPr lang="en-IN" sz="2800" dirty="0" smtClean="0"/>
              <a:t> stroke thereafter, up to 4 years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No significant difference in the rates of the primary end point between CAS and CEA</a:t>
            </a:r>
            <a:endParaRPr lang="en-IN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867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40768"/>
            <a:ext cx="2228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sz="2400" dirty="0" smtClean="0"/>
          </a:p>
          <a:p>
            <a:endParaRPr lang="en-IN" sz="2400" dirty="0" smtClean="0"/>
          </a:p>
          <a:p>
            <a:r>
              <a:rPr lang="en-IN" sz="2800" dirty="0" smtClean="0"/>
              <a:t>Outcomes were slightly better after CAS for patients aged &lt; 70 years and better after CEA for patients aged &gt; 70 years</a:t>
            </a:r>
          </a:p>
          <a:p>
            <a:endParaRPr lang="en-IN" sz="2800" dirty="0" smtClean="0"/>
          </a:p>
          <a:p>
            <a:r>
              <a:rPr lang="en-US" sz="2800" dirty="0" smtClean="0"/>
              <a:t>Also there was a </a:t>
            </a:r>
            <a:r>
              <a:rPr lang="en-IN" sz="2800" dirty="0" smtClean="0"/>
              <a:t>lower incidence of MI immediately after CAS and a lower incidence of stroke immediately after CEA (stroke 4.1% versus 2.3%, </a:t>
            </a:r>
            <a:r>
              <a:rPr lang="en-IN" sz="2800" i="1" dirty="0" smtClean="0"/>
              <a:t>P-0.012; </a:t>
            </a:r>
            <a:r>
              <a:rPr lang="en-IN" sz="2800" dirty="0" smtClean="0"/>
              <a:t> MI 1.1% versus 2.3%, </a:t>
            </a:r>
            <a:r>
              <a:rPr lang="en-IN" sz="2800" i="1" dirty="0" smtClean="0"/>
              <a:t>P-0.032).</a:t>
            </a:r>
            <a:endParaRPr lang="en-IN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867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Outcome With CAS in High-Surgical Risk Patients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There is no evidence that ACS &gt; 80yrs are better treated with CAS than with medical therapy</a:t>
            </a:r>
          </a:p>
          <a:p>
            <a:r>
              <a:rPr lang="en-IN" dirty="0" smtClean="0"/>
              <a:t>SAPPHIRE had no BMT group</a:t>
            </a:r>
          </a:p>
          <a:p>
            <a:r>
              <a:rPr lang="en-IN" dirty="0" smtClean="0"/>
              <a:t>These patients were clearly at high risk for surgery, but they may not have been at high risk for stroke on BMT</a:t>
            </a:r>
            <a:endParaRPr lang="en-IN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US" sz="6200" dirty="0" smtClean="0"/>
          </a:p>
          <a:p>
            <a:endParaRPr lang="en-US" sz="6200" dirty="0" smtClean="0"/>
          </a:p>
          <a:p>
            <a:endParaRPr lang="en-IN" sz="6200" dirty="0" smtClean="0"/>
          </a:p>
          <a:p>
            <a:r>
              <a:rPr lang="en-IN" sz="6200" dirty="0" smtClean="0"/>
              <a:t>Comparison of 30 day </a:t>
            </a:r>
            <a:r>
              <a:rPr lang="en-IN" sz="6200" dirty="0" err="1" smtClean="0"/>
              <a:t>perioperative</a:t>
            </a:r>
            <a:r>
              <a:rPr lang="en-IN" sz="6200" dirty="0" smtClean="0"/>
              <a:t> stroke/death/MI &amp; subsequent </a:t>
            </a:r>
            <a:r>
              <a:rPr lang="en-IN" sz="6200" dirty="0" err="1" smtClean="0"/>
              <a:t>ipsilateral</a:t>
            </a:r>
            <a:r>
              <a:rPr lang="en-IN" sz="6200" dirty="0" smtClean="0"/>
              <a:t> stroke. Outcome in SAPPHIRE CAS versus ACST 80% to 99% </a:t>
            </a:r>
            <a:r>
              <a:rPr lang="en-IN" sz="6200" dirty="0" err="1" smtClean="0"/>
              <a:t>stenosis</a:t>
            </a:r>
            <a:r>
              <a:rPr lang="en-IN" sz="6200" dirty="0" smtClean="0"/>
              <a:t> medical and CEA groups.</a:t>
            </a:r>
          </a:p>
          <a:p>
            <a:pPr>
              <a:buNone/>
            </a:pPr>
            <a:endParaRPr lang="en-IN" sz="6200" dirty="0" smtClean="0"/>
          </a:p>
          <a:p>
            <a:r>
              <a:rPr lang="en-IN" sz="6200" dirty="0" smtClean="0"/>
              <a:t>The outcome in the SAPPHIRE CAS group was worse than either ACST medical or CEA groups in terms of both </a:t>
            </a:r>
            <a:r>
              <a:rPr lang="en-IN" sz="6200" dirty="0" err="1" smtClean="0"/>
              <a:t>perioperative</a:t>
            </a:r>
            <a:r>
              <a:rPr lang="en-IN" sz="6200" dirty="0" smtClean="0"/>
              <a:t> and subsequent event rates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3162"/>
            <a:ext cx="6488745" cy="471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IN" sz="2400" dirty="0"/>
              <a:t>Two </a:t>
            </a:r>
            <a:r>
              <a:rPr lang="en-IN" sz="2400" dirty="0" smtClean="0"/>
              <a:t>RCTs, ACAS</a:t>
            </a:r>
            <a:r>
              <a:rPr lang="en-IN" sz="2400" dirty="0" smtClean="0">
                <a:solidFill>
                  <a:srgbClr val="33CC33"/>
                </a:solidFill>
              </a:rPr>
              <a:t> </a:t>
            </a:r>
            <a:r>
              <a:rPr lang="en-IN" sz="2400" dirty="0" smtClean="0"/>
              <a:t>and </a:t>
            </a:r>
            <a:r>
              <a:rPr lang="en-IN" sz="2400" dirty="0"/>
              <a:t>the </a:t>
            </a:r>
            <a:r>
              <a:rPr lang="en-IN" sz="2400" dirty="0" smtClean="0"/>
              <a:t>ACST</a:t>
            </a:r>
            <a:r>
              <a:rPr lang="en-IN" sz="2400" dirty="0" smtClean="0">
                <a:solidFill>
                  <a:srgbClr val="33CC33"/>
                </a:solidFill>
              </a:rPr>
              <a:t> </a:t>
            </a:r>
            <a:r>
              <a:rPr lang="en-IN" sz="2400" dirty="0"/>
              <a:t>concluded that </a:t>
            </a:r>
            <a:r>
              <a:rPr lang="en-IN" sz="2400" dirty="0" smtClean="0"/>
              <a:t>CEA </a:t>
            </a:r>
            <a:r>
              <a:rPr lang="en-IN" sz="2400" dirty="0"/>
              <a:t>conferred a </a:t>
            </a:r>
            <a:r>
              <a:rPr lang="en-IN" sz="2400" dirty="0">
                <a:solidFill>
                  <a:srgbClr val="FFFF00"/>
                </a:solidFill>
              </a:rPr>
              <a:t>50% </a:t>
            </a:r>
            <a:r>
              <a:rPr lang="en-IN" sz="2400" dirty="0" smtClean="0">
                <a:solidFill>
                  <a:srgbClr val="FFFF00"/>
                </a:solidFill>
              </a:rPr>
              <a:t>RR reduction</a:t>
            </a:r>
            <a:r>
              <a:rPr lang="en-IN" sz="2400" dirty="0" smtClean="0"/>
              <a:t>( 2% to 1% per year &amp; </a:t>
            </a:r>
            <a:r>
              <a:rPr lang="en-IN" sz="2400" dirty="0"/>
              <a:t>5 </a:t>
            </a:r>
            <a:r>
              <a:rPr lang="en-IN" sz="2400" dirty="0" smtClean="0"/>
              <a:t>yr </a:t>
            </a:r>
            <a:r>
              <a:rPr lang="en-IN" sz="2400" dirty="0"/>
              <a:t>risk of </a:t>
            </a:r>
            <a:r>
              <a:rPr lang="en-IN" sz="2400" dirty="0" smtClean="0"/>
              <a:t>stroke </a:t>
            </a:r>
            <a:r>
              <a:rPr lang="en-IN" sz="2400" dirty="0"/>
              <a:t>from </a:t>
            </a:r>
            <a:r>
              <a:rPr lang="en-IN" sz="2400" dirty="0" smtClean="0"/>
              <a:t> ~ 12% down </a:t>
            </a:r>
            <a:r>
              <a:rPr lang="en-IN" sz="2400" dirty="0"/>
              <a:t>to 6</a:t>
            </a:r>
            <a:r>
              <a:rPr lang="en-IN" sz="2400" dirty="0" smtClean="0"/>
              <a:t>%)</a:t>
            </a:r>
          </a:p>
          <a:p>
            <a:endParaRPr lang="en-US" sz="2400" dirty="0" smtClean="0"/>
          </a:p>
          <a:p>
            <a:pPr>
              <a:buNone/>
            </a:pP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However</a:t>
            </a:r>
            <a:r>
              <a:rPr lang="en-IN" sz="2400" dirty="0"/>
              <a:t>, despite level I (Grade A</a:t>
            </a:r>
            <a:r>
              <a:rPr lang="en-IN" sz="2400" dirty="0" smtClean="0"/>
              <a:t>) evidence management of patients </a:t>
            </a:r>
            <a:r>
              <a:rPr lang="en-IN" sz="2400" dirty="0"/>
              <a:t>with </a:t>
            </a:r>
            <a:r>
              <a:rPr lang="en-IN" sz="2400" dirty="0" smtClean="0"/>
              <a:t>ACS continues to be controversial</a:t>
            </a:r>
          </a:p>
          <a:p>
            <a:endParaRPr lang="en-IN" sz="24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400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stenting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04456"/>
          </a:xfrm>
        </p:spPr>
        <p:txBody>
          <a:bodyPr>
            <a:normAutofit/>
          </a:bodyPr>
          <a:lstStyle/>
          <a:p>
            <a:r>
              <a:rPr lang="en-IN" sz="2400" dirty="0"/>
              <a:t>1. </a:t>
            </a:r>
            <a:r>
              <a:rPr lang="en-IN" sz="2400" dirty="0" smtClean="0"/>
              <a:t>Pts with ACS should </a:t>
            </a:r>
            <a:r>
              <a:rPr lang="en-IN" sz="2400" dirty="0"/>
              <a:t>be screened for other treatable </a:t>
            </a:r>
            <a:r>
              <a:rPr lang="en-IN" sz="2400" dirty="0" smtClean="0"/>
              <a:t>RFs for </a:t>
            </a:r>
            <a:r>
              <a:rPr lang="en-IN" sz="2400" dirty="0"/>
              <a:t>stroke with </a:t>
            </a:r>
            <a:r>
              <a:rPr lang="en-IN" sz="2400" dirty="0" smtClean="0"/>
              <a:t>appropriate lifestyle changes &amp; </a:t>
            </a:r>
            <a:r>
              <a:rPr lang="en-IN" sz="2400" dirty="0"/>
              <a:t>medical therapy </a:t>
            </a:r>
            <a:r>
              <a:rPr lang="en-IN" sz="2400" dirty="0">
                <a:solidFill>
                  <a:srgbClr val="33CC33"/>
                </a:solidFill>
              </a:rPr>
              <a:t>(</a:t>
            </a:r>
            <a:r>
              <a:rPr lang="en-IN" sz="2400" i="1" dirty="0">
                <a:solidFill>
                  <a:srgbClr val="33CC33"/>
                </a:solidFill>
              </a:rPr>
              <a:t>Class I; Level </a:t>
            </a:r>
            <a:r>
              <a:rPr lang="en-IN" sz="2400" i="1" dirty="0" smtClean="0">
                <a:solidFill>
                  <a:srgbClr val="33CC33"/>
                </a:solidFill>
              </a:rPr>
              <a:t>of Evidence </a:t>
            </a:r>
            <a:r>
              <a:rPr lang="en-IN" sz="2400" i="1" dirty="0">
                <a:solidFill>
                  <a:srgbClr val="33CC33"/>
                </a:solidFill>
              </a:rPr>
              <a:t>C</a:t>
            </a:r>
            <a:r>
              <a:rPr lang="en-IN" sz="2400" dirty="0" smtClean="0">
                <a:solidFill>
                  <a:srgbClr val="33CC33"/>
                </a:solidFill>
              </a:rPr>
              <a:t>)</a:t>
            </a:r>
          </a:p>
          <a:p>
            <a:endParaRPr lang="en-IN" sz="2400" dirty="0" smtClean="0">
              <a:solidFill>
                <a:srgbClr val="33CC33"/>
              </a:solidFill>
            </a:endParaRPr>
          </a:p>
          <a:p>
            <a:r>
              <a:rPr lang="en-IN" sz="2400" dirty="0" smtClean="0"/>
              <a:t>2. Selection </a:t>
            </a:r>
            <a:r>
              <a:rPr lang="en-IN" sz="2400" dirty="0"/>
              <a:t>of </a:t>
            </a:r>
            <a:r>
              <a:rPr lang="en-IN" sz="2400" dirty="0" smtClean="0"/>
              <a:t>ACS for CEA should </a:t>
            </a:r>
            <a:r>
              <a:rPr lang="en-IN" sz="2400" dirty="0"/>
              <a:t>be guided by an </a:t>
            </a:r>
            <a:r>
              <a:rPr lang="en-IN" sz="2400" dirty="0" err="1" smtClean="0"/>
              <a:t>comorbid</a:t>
            </a:r>
            <a:r>
              <a:rPr lang="en-IN" sz="2400" dirty="0" smtClean="0"/>
              <a:t> </a:t>
            </a:r>
            <a:r>
              <a:rPr lang="en-IN" sz="2400" dirty="0"/>
              <a:t>conditions &amp;</a:t>
            </a:r>
            <a:r>
              <a:rPr lang="en-IN" sz="2400" dirty="0" smtClean="0"/>
              <a:t> </a:t>
            </a:r>
            <a:r>
              <a:rPr lang="en-IN" sz="2400" dirty="0"/>
              <a:t>life </a:t>
            </a:r>
            <a:r>
              <a:rPr lang="en-IN" sz="2400" dirty="0" smtClean="0"/>
              <a:t>expectancy &amp; other </a:t>
            </a:r>
            <a:r>
              <a:rPr lang="en-IN" sz="2400" dirty="0"/>
              <a:t>individual factors, and should include a </a:t>
            </a:r>
            <a:r>
              <a:rPr lang="en-IN" sz="2400" dirty="0" smtClean="0"/>
              <a:t>thorough discussion </a:t>
            </a:r>
            <a:r>
              <a:rPr lang="en-IN" sz="2400" dirty="0"/>
              <a:t>of the risks &amp;</a:t>
            </a:r>
            <a:r>
              <a:rPr lang="en-IN" sz="2400" dirty="0" smtClean="0"/>
              <a:t> </a:t>
            </a:r>
            <a:r>
              <a:rPr lang="en-IN" sz="2400" dirty="0"/>
              <a:t>benefits of </a:t>
            </a:r>
            <a:r>
              <a:rPr lang="en-IN" sz="2400" dirty="0" smtClean="0"/>
              <a:t>the procedure </a:t>
            </a:r>
            <a:r>
              <a:rPr lang="en-IN" sz="2400" dirty="0"/>
              <a:t>with an understanding of </a:t>
            </a:r>
            <a:r>
              <a:rPr lang="en-IN" sz="2400" dirty="0" smtClean="0">
                <a:solidFill>
                  <a:srgbClr val="FFFF00"/>
                </a:solidFill>
              </a:rPr>
              <a:t>pt preferences </a:t>
            </a:r>
            <a:r>
              <a:rPr lang="en-IN" sz="2400" dirty="0" smtClean="0">
                <a:solidFill>
                  <a:srgbClr val="33CC33"/>
                </a:solidFill>
              </a:rPr>
              <a:t>(</a:t>
            </a:r>
            <a:r>
              <a:rPr lang="en-IN" sz="2400" i="1" dirty="0">
                <a:solidFill>
                  <a:srgbClr val="33CC33"/>
                </a:solidFill>
              </a:rPr>
              <a:t>Class I; Level of Evidence C</a:t>
            </a:r>
            <a:r>
              <a:rPr lang="en-IN" sz="2400" dirty="0">
                <a:solidFill>
                  <a:srgbClr val="33CC33"/>
                </a:solidFill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2088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949" y="2012770"/>
            <a:ext cx="2276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4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Guidelines..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/>
              <a:t>3. The </a:t>
            </a:r>
            <a:r>
              <a:rPr lang="en-IN" sz="2400" dirty="0"/>
              <a:t>use of </a:t>
            </a:r>
            <a:r>
              <a:rPr lang="en-IN" sz="2400" dirty="0">
                <a:solidFill>
                  <a:srgbClr val="FFFF00"/>
                </a:solidFill>
              </a:rPr>
              <a:t>aspirin</a:t>
            </a:r>
            <a:r>
              <a:rPr lang="en-IN" sz="2400" dirty="0"/>
              <a:t> </a:t>
            </a:r>
            <a:r>
              <a:rPr lang="en-IN" sz="2400" dirty="0" smtClean="0"/>
              <a:t>with </a:t>
            </a:r>
            <a:r>
              <a:rPr lang="en-IN" sz="2400" dirty="0"/>
              <a:t>CEA </a:t>
            </a:r>
            <a:r>
              <a:rPr lang="en-IN" sz="2400" dirty="0" smtClean="0"/>
              <a:t>is recommended </a:t>
            </a:r>
            <a:r>
              <a:rPr lang="en-IN" sz="2400" dirty="0"/>
              <a:t>unless </a:t>
            </a:r>
            <a:r>
              <a:rPr lang="en-IN" sz="2400" dirty="0" smtClean="0"/>
              <a:t>C/I </a:t>
            </a:r>
            <a:r>
              <a:rPr lang="en-IN" sz="2400" dirty="0"/>
              <a:t>because </a:t>
            </a:r>
            <a:r>
              <a:rPr lang="en-IN" sz="2400" dirty="0" smtClean="0"/>
              <a:t>aspirin was </a:t>
            </a:r>
            <a:r>
              <a:rPr lang="en-IN" sz="2400" dirty="0"/>
              <a:t>used in all of the cited trials of CEA as </a:t>
            </a:r>
            <a:r>
              <a:rPr lang="en-IN" sz="2400" dirty="0" smtClean="0"/>
              <a:t>an antiplatelet </a:t>
            </a:r>
            <a:r>
              <a:rPr lang="en-IN" sz="2400" dirty="0"/>
              <a:t>drug </a:t>
            </a:r>
            <a:r>
              <a:rPr lang="en-IN" sz="2400" dirty="0">
                <a:solidFill>
                  <a:srgbClr val="33CC33"/>
                </a:solidFill>
              </a:rPr>
              <a:t>(</a:t>
            </a:r>
            <a:r>
              <a:rPr lang="en-IN" sz="2400" i="1" dirty="0">
                <a:solidFill>
                  <a:srgbClr val="33CC33"/>
                </a:solidFill>
              </a:rPr>
              <a:t>Class I; Level of Evidence C</a:t>
            </a:r>
            <a:r>
              <a:rPr lang="en-IN" sz="2400" dirty="0" smtClean="0">
                <a:solidFill>
                  <a:srgbClr val="33CC33"/>
                </a:solidFill>
              </a:rPr>
              <a:t>).</a:t>
            </a:r>
          </a:p>
          <a:p>
            <a:pPr marL="0" indent="0">
              <a:buNone/>
            </a:pPr>
            <a:endParaRPr lang="en-IN" sz="2400" dirty="0" smtClean="0">
              <a:solidFill>
                <a:srgbClr val="33CC33"/>
              </a:solidFill>
            </a:endParaRPr>
          </a:p>
          <a:p>
            <a:pPr marL="0" indent="0">
              <a:buNone/>
            </a:pPr>
            <a:r>
              <a:rPr lang="en-IN" sz="2400" dirty="0"/>
              <a:t>4. Prophylactic CEA performed with &lt;3% </a:t>
            </a:r>
            <a:r>
              <a:rPr lang="en-IN" sz="2400" dirty="0" smtClean="0"/>
              <a:t>morbidity &amp; mortality </a:t>
            </a:r>
            <a:r>
              <a:rPr lang="en-IN" sz="2400" dirty="0"/>
              <a:t>can be useful in highly selected </a:t>
            </a:r>
            <a:r>
              <a:rPr lang="en-IN" sz="2400" dirty="0" smtClean="0"/>
              <a:t>pts with ACS(min 60</a:t>
            </a:r>
            <a:r>
              <a:rPr lang="en-IN" sz="2400" dirty="0"/>
              <a:t>% by angiography, 70% by </a:t>
            </a:r>
            <a:r>
              <a:rPr lang="en-IN" sz="2400" dirty="0" smtClean="0"/>
              <a:t>DUS) </a:t>
            </a:r>
            <a:r>
              <a:rPr lang="en-IN" sz="2400" dirty="0">
                <a:solidFill>
                  <a:srgbClr val="33CC33"/>
                </a:solidFill>
              </a:rPr>
              <a:t>(</a:t>
            </a:r>
            <a:r>
              <a:rPr lang="en-IN" sz="2400" i="1" dirty="0">
                <a:solidFill>
                  <a:srgbClr val="33CC33"/>
                </a:solidFill>
              </a:rPr>
              <a:t>Class </a:t>
            </a:r>
            <a:r>
              <a:rPr lang="en-IN" sz="2400" i="1" dirty="0" err="1">
                <a:solidFill>
                  <a:srgbClr val="33CC33"/>
                </a:solidFill>
              </a:rPr>
              <a:t>IIa</a:t>
            </a:r>
            <a:r>
              <a:rPr lang="en-IN" sz="2400" i="1" dirty="0">
                <a:solidFill>
                  <a:srgbClr val="33CC33"/>
                </a:solidFill>
              </a:rPr>
              <a:t>; Level of Evidence A</a:t>
            </a:r>
            <a:r>
              <a:rPr lang="en-IN" sz="2400" dirty="0">
                <a:solidFill>
                  <a:srgbClr val="33CC33"/>
                </a:solidFill>
              </a:rPr>
              <a:t>).</a:t>
            </a:r>
            <a:r>
              <a:rPr lang="en-IN" sz="2400" dirty="0"/>
              <a:t> </a:t>
            </a:r>
            <a:endParaRPr lang="en-IN" sz="2400" dirty="0" smtClean="0"/>
          </a:p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r>
              <a:rPr lang="en-IN" sz="2400" dirty="0" smtClean="0"/>
              <a:t>It should </a:t>
            </a:r>
            <a:r>
              <a:rPr lang="en-IN" sz="2400" dirty="0"/>
              <a:t>be noted that the benefit of surgery may </a:t>
            </a:r>
            <a:r>
              <a:rPr lang="en-IN" sz="2400" dirty="0" smtClean="0"/>
              <a:t>now be </a:t>
            </a:r>
            <a:r>
              <a:rPr lang="en-IN" sz="2400" dirty="0"/>
              <a:t>lower than anticipated based on </a:t>
            </a:r>
            <a:r>
              <a:rPr lang="en-IN" sz="2400" dirty="0" smtClean="0"/>
              <a:t>RCT results</a:t>
            </a:r>
            <a:r>
              <a:rPr lang="en-IN" sz="2400" dirty="0"/>
              <a:t>, and the cited 3% threshold for </a:t>
            </a:r>
            <a:r>
              <a:rPr lang="en-IN" sz="2400" dirty="0" smtClean="0"/>
              <a:t>complication rates </a:t>
            </a:r>
            <a:r>
              <a:rPr lang="en-IN" sz="2400" dirty="0"/>
              <a:t>may be high because of interim advances </a:t>
            </a:r>
            <a:r>
              <a:rPr lang="en-IN" sz="2400" dirty="0" smtClean="0"/>
              <a:t>in medical </a:t>
            </a:r>
            <a:r>
              <a:rPr lang="en-IN" sz="2400" dirty="0"/>
              <a:t>therapy.</a:t>
            </a:r>
            <a:endParaRPr lang="en-IN" sz="2400" dirty="0" smtClean="0">
              <a:solidFill>
                <a:srgbClr val="33CC33"/>
              </a:solidFill>
            </a:endParaRPr>
          </a:p>
          <a:p>
            <a:endParaRPr lang="en-IN" sz="24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4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prstClr val="white"/>
                </a:solidFill>
              </a:rPr>
              <a:t>Guidelines..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/>
              <a:t>5. Prophylactic CAS might </a:t>
            </a:r>
            <a:r>
              <a:rPr lang="en-IN" sz="2400" dirty="0"/>
              <a:t>be </a:t>
            </a:r>
            <a:r>
              <a:rPr lang="en-IN" sz="2400" dirty="0" smtClean="0"/>
              <a:t>considered in </a:t>
            </a:r>
            <a:r>
              <a:rPr lang="en-IN" sz="2400" dirty="0"/>
              <a:t>highly selected </a:t>
            </a:r>
            <a:r>
              <a:rPr lang="en-IN" sz="2400" dirty="0" err="1" smtClean="0"/>
              <a:t>pts</a:t>
            </a:r>
            <a:r>
              <a:rPr lang="en-IN" sz="2400" dirty="0" smtClean="0"/>
              <a:t> </a:t>
            </a:r>
            <a:r>
              <a:rPr lang="en-IN" sz="2400" dirty="0"/>
              <a:t>with an </a:t>
            </a:r>
            <a:r>
              <a:rPr lang="en-IN" sz="2400" dirty="0" err="1" smtClean="0"/>
              <a:t>asympt</a:t>
            </a:r>
            <a:r>
              <a:rPr lang="en-IN" sz="2400" dirty="0" smtClean="0"/>
              <a:t> CS (&gt;</a:t>
            </a:r>
            <a:r>
              <a:rPr lang="en-IN" sz="2400" dirty="0"/>
              <a:t>60% on angiography</a:t>
            </a:r>
            <a:r>
              <a:rPr lang="en-IN" sz="2400" dirty="0" smtClean="0"/>
              <a:t>, &gt;</a:t>
            </a:r>
            <a:r>
              <a:rPr lang="en-IN" sz="2400" dirty="0"/>
              <a:t>70% on </a:t>
            </a:r>
            <a:r>
              <a:rPr lang="en-IN" sz="2400" dirty="0" smtClean="0"/>
              <a:t>DUS, or &gt;</a:t>
            </a:r>
            <a:r>
              <a:rPr lang="en-IN" sz="2400" dirty="0"/>
              <a:t>80% on </a:t>
            </a:r>
            <a:r>
              <a:rPr lang="en-IN" sz="2400" dirty="0" smtClean="0"/>
              <a:t>CTA/MRA </a:t>
            </a:r>
            <a:r>
              <a:rPr lang="en-IN" sz="2400" dirty="0"/>
              <a:t>if the stenosis on </a:t>
            </a:r>
            <a:r>
              <a:rPr lang="en-IN" sz="2400" dirty="0" smtClean="0"/>
              <a:t>DUS </a:t>
            </a:r>
            <a:r>
              <a:rPr lang="en-IN" sz="2400" dirty="0"/>
              <a:t>was 50% </a:t>
            </a:r>
            <a:r>
              <a:rPr lang="en-IN" sz="2400" dirty="0" smtClean="0"/>
              <a:t>to 69</a:t>
            </a:r>
            <a:r>
              <a:rPr lang="en-IN" sz="2400" dirty="0"/>
              <a:t>%).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advantage of </a:t>
            </a:r>
            <a:r>
              <a:rPr lang="en-IN" sz="2400" dirty="0" smtClean="0"/>
              <a:t>CAS over current medical </a:t>
            </a:r>
            <a:r>
              <a:rPr lang="en-IN" sz="2400" dirty="0"/>
              <a:t>therapy alone is not well </a:t>
            </a:r>
            <a:r>
              <a:rPr lang="en-IN" sz="2400" dirty="0" smtClean="0"/>
              <a:t>established </a:t>
            </a:r>
            <a:r>
              <a:rPr lang="en-IN" sz="2400" dirty="0" smtClean="0">
                <a:solidFill>
                  <a:srgbClr val="33CC33"/>
                </a:solidFill>
              </a:rPr>
              <a:t>(</a:t>
            </a:r>
            <a:r>
              <a:rPr lang="en-IN" sz="2400" i="1" dirty="0">
                <a:solidFill>
                  <a:srgbClr val="33CC33"/>
                </a:solidFill>
              </a:rPr>
              <a:t>Class </a:t>
            </a:r>
            <a:r>
              <a:rPr lang="en-IN" sz="2400" i="1" dirty="0" err="1">
                <a:solidFill>
                  <a:srgbClr val="33CC33"/>
                </a:solidFill>
              </a:rPr>
              <a:t>IIb</a:t>
            </a:r>
            <a:r>
              <a:rPr lang="en-IN" sz="2400" i="1" dirty="0">
                <a:solidFill>
                  <a:srgbClr val="33CC33"/>
                </a:solidFill>
              </a:rPr>
              <a:t>; Level of Evidence B</a:t>
            </a:r>
            <a:r>
              <a:rPr lang="en-IN" sz="2400" dirty="0" smtClean="0">
                <a:solidFill>
                  <a:srgbClr val="33CC33"/>
                </a:solidFill>
              </a:rPr>
              <a:t>).</a:t>
            </a:r>
          </a:p>
          <a:p>
            <a:endParaRPr lang="en-IN" sz="2400" dirty="0" smtClean="0"/>
          </a:p>
          <a:p>
            <a:pPr marL="0" indent="0">
              <a:buNone/>
            </a:pPr>
            <a:r>
              <a:rPr lang="en-IN" sz="2400" dirty="0"/>
              <a:t>6. The usefulness of CAS as an alternative to CEA </a:t>
            </a:r>
            <a:r>
              <a:rPr lang="en-IN" sz="2400" dirty="0" smtClean="0"/>
              <a:t>in </a:t>
            </a:r>
            <a:r>
              <a:rPr lang="en-IN" sz="2400" dirty="0" err="1" smtClean="0"/>
              <a:t>asympt</a:t>
            </a:r>
            <a:r>
              <a:rPr lang="en-IN" sz="2400" dirty="0" smtClean="0"/>
              <a:t> </a:t>
            </a:r>
            <a:r>
              <a:rPr lang="en-IN" sz="2400" dirty="0" err="1" smtClean="0"/>
              <a:t>pts</a:t>
            </a:r>
            <a:r>
              <a:rPr lang="en-IN" sz="2400" dirty="0" smtClean="0"/>
              <a:t> </a:t>
            </a:r>
            <a:r>
              <a:rPr lang="en-IN" sz="2400" dirty="0"/>
              <a:t>at high risk for the </a:t>
            </a:r>
            <a:r>
              <a:rPr lang="en-IN" sz="2400" dirty="0" smtClean="0"/>
              <a:t>surgical procedure </a:t>
            </a:r>
            <a:r>
              <a:rPr lang="en-IN" sz="2400" dirty="0"/>
              <a:t>is uncertain </a:t>
            </a:r>
            <a:r>
              <a:rPr lang="en-IN" sz="2400" dirty="0">
                <a:solidFill>
                  <a:srgbClr val="33CC33"/>
                </a:solidFill>
              </a:rPr>
              <a:t>(</a:t>
            </a:r>
            <a:r>
              <a:rPr lang="en-IN" sz="2400" i="1" dirty="0">
                <a:solidFill>
                  <a:srgbClr val="33CC33"/>
                </a:solidFill>
              </a:rPr>
              <a:t>Class </a:t>
            </a:r>
            <a:r>
              <a:rPr lang="en-IN" sz="2400" i="1" dirty="0" err="1">
                <a:solidFill>
                  <a:srgbClr val="33CC33"/>
                </a:solidFill>
              </a:rPr>
              <a:t>IIb</a:t>
            </a:r>
            <a:r>
              <a:rPr lang="en-IN" sz="2400" i="1" dirty="0">
                <a:solidFill>
                  <a:srgbClr val="33CC33"/>
                </a:solidFill>
              </a:rPr>
              <a:t>; Level of Evidence C</a:t>
            </a:r>
            <a:r>
              <a:rPr lang="en-IN" sz="2400" dirty="0" smtClean="0">
                <a:solidFill>
                  <a:srgbClr val="33CC33"/>
                </a:solidFill>
              </a:rPr>
              <a:t>).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7. Population screening for </a:t>
            </a:r>
            <a:r>
              <a:rPr lang="en-IN" sz="2400" dirty="0" err="1" smtClean="0"/>
              <a:t>asympt</a:t>
            </a:r>
            <a:r>
              <a:rPr lang="en-IN" sz="2400" dirty="0" smtClean="0"/>
              <a:t> CS is </a:t>
            </a:r>
            <a:r>
              <a:rPr lang="en-IN" sz="2400" dirty="0"/>
              <a:t>not recommended </a:t>
            </a:r>
            <a:r>
              <a:rPr lang="en-IN" sz="2400" dirty="0">
                <a:solidFill>
                  <a:srgbClr val="33CC33"/>
                </a:solidFill>
              </a:rPr>
              <a:t>(</a:t>
            </a:r>
            <a:r>
              <a:rPr lang="en-IN" sz="2400" i="1" dirty="0">
                <a:solidFill>
                  <a:srgbClr val="33CC33"/>
                </a:solidFill>
              </a:rPr>
              <a:t>Class III</a:t>
            </a:r>
            <a:r>
              <a:rPr lang="en-IN" sz="2400" i="1" dirty="0" smtClean="0">
                <a:solidFill>
                  <a:srgbClr val="33CC33"/>
                </a:solidFill>
              </a:rPr>
              <a:t>; Level </a:t>
            </a:r>
            <a:r>
              <a:rPr lang="en-IN" sz="2400" i="1" dirty="0">
                <a:solidFill>
                  <a:srgbClr val="33CC33"/>
                </a:solidFill>
              </a:rPr>
              <a:t>of Evidence B</a:t>
            </a:r>
            <a:r>
              <a:rPr lang="en-IN" sz="2400" dirty="0">
                <a:solidFill>
                  <a:srgbClr val="33CC33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3628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>
            <a:noAutofit/>
          </a:bodyPr>
          <a:lstStyle/>
          <a:p>
            <a:r>
              <a:rPr lang="en-IN" sz="2800" dirty="0"/>
              <a:t>At present, there are no clearly defined </a:t>
            </a:r>
            <a:r>
              <a:rPr lang="en-IN" sz="2800" dirty="0" smtClean="0"/>
              <a:t>indications</a:t>
            </a:r>
          </a:p>
          <a:p>
            <a:pPr>
              <a:buNone/>
            </a:pPr>
            <a:endParaRPr lang="en-IN" sz="2800" dirty="0"/>
          </a:p>
          <a:p>
            <a:r>
              <a:rPr lang="en-IN" sz="2800" b="1" dirty="0"/>
              <a:t>R</a:t>
            </a:r>
            <a:r>
              <a:rPr lang="en-IN" sz="2800" b="1" dirty="0" smtClean="0"/>
              <a:t>ecommendations</a:t>
            </a:r>
            <a:r>
              <a:rPr lang="en-IN" sz="2800" dirty="0"/>
              <a:t>:</a:t>
            </a:r>
          </a:p>
          <a:p>
            <a:r>
              <a:rPr lang="en-IN" sz="2800" dirty="0" smtClean="0"/>
              <a:t> </a:t>
            </a:r>
            <a:r>
              <a:rPr lang="en-IN" sz="2800" dirty="0"/>
              <a:t>In </a:t>
            </a:r>
            <a:r>
              <a:rPr lang="en-IN" sz="2800" dirty="0" err="1"/>
              <a:t>P</a:t>
            </a:r>
            <a:r>
              <a:rPr lang="en-IN" sz="2800" dirty="0" err="1" smtClean="0"/>
              <a:t>ts</a:t>
            </a:r>
            <a:r>
              <a:rPr lang="en-IN" sz="2800" dirty="0" smtClean="0"/>
              <a:t> </a:t>
            </a:r>
            <a:r>
              <a:rPr lang="en-IN" sz="2800" dirty="0"/>
              <a:t>with </a:t>
            </a:r>
            <a:r>
              <a:rPr lang="en-IN" sz="2800" dirty="0" err="1" smtClean="0"/>
              <a:t>asympt</a:t>
            </a:r>
            <a:r>
              <a:rPr lang="en-IN" sz="2800" dirty="0" smtClean="0"/>
              <a:t> CS </a:t>
            </a:r>
            <a:r>
              <a:rPr lang="en-IN" sz="2800" dirty="0" smtClean="0">
                <a:solidFill>
                  <a:srgbClr val="33CC33"/>
                </a:solidFill>
              </a:rPr>
              <a:t>(&lt; 50</a:t>
            </a:r>
            <a:r>
              <a:rPr lang="en-IN" sz="2800" dirty="0">
                <a:solidFill>
                  <a:srgbClr val="33CC33"/>
                </a:solidFill>
              </a:rPr>
              <a:t>%) </a:t>
            </a:r>
            <a:r>
              <a:rPr lang="en-IN" sz="2800" dirty="0"/>
              <a:t>planned to undergo general surgery</a:t>
            </a:r>
            <a:r>
              <a:rPr lang="en-IN" sz="2800" dirty="0" smtClean="0"/>
              <a:t>, available </a:t>
            </a:r>
            <a:r>
              <a:rPr lang="en-IN" sz="2800" dirty="0"/>
              <a:t>data do not support performing CEA prior </a:t>
            </a:r>
            <a:r>
              <a:rPr lang="en-IN" sz="2800" dirty="0" smtClean="0"/>
              <a:t>to surgical </a:t>
            </a:r>
            <a:r>
              <a:rPr lang="en-IN" sz="2800" dirty="0"/>
              <a:t>intervention</a:t>
            </a:r>
            <a:r>
              <a:rPr lang="en-IN" sz="2800" dirty="0" smtClean="0"/>
              <a:t>.</a:t>
            </a:r>
          </a:p>
          <a:p>
            <a:endParaRPr lang="en-IN" sz="2800" dirty="0"/>
          </a:p>
          <a:p>
            <a:r>
              <a:rPr lang="en-IN" sz="2800" dirty="0" smtClean="0"/>
              <a:t>In </a:t>
            </a:r>
            <a:r>
              <a:rPr lang="en-IN" sz="2800" dirty="0"/>
              <a:t>P</a:t>
            </a:r>
            <a:r>
              <a:rPr lang="en-IN" sz="2800" dirty="0" smtClean="0"/>
              <a:t>ts </a:t>
            </a:r>
            <a:r>
              <a:rPr lang="en-IN" sz="2800" dirty="0"/>
              <a:t>with unilateral </a:t>
            </a:r>
            <a:r>
              <a:rPr lang="en-IN" sz="2800" dirty="0" err="1"/>
              <a:t>asympt</a:t>
            </a:r>
            <a:r>
              <a:rPr lang="en-IN" sz="2800" dirty="0"/>
              <a:t> CS </a:t>
            </a:r>
            <a:r>
              <a:rPr lang="en-IN" sz="2800" dirty="0" smtClean="0">
                <a:solidFill>
                  <a:srgbClr val="33CC33"/>
                </a:solidFill>
              </a:rPr>
              <a:t>(&gt; 60</a:t>
            </a:r>
            <a:r>
              <a:rPr lang="en-IN" sz="2800" dirty="0">
                <a:solidFill>
                  <a:srgbClr val="33CC33"/>
                </a:solidFill>
              </a:rPr>
              <a:t>%) </a:t>
            </a:r>
            <a:r>
              <a:rPr lang="en-IN" sz="2800" dirty="0"/>
              <a:t>planned to undergo CABG</a:t>
            </a:r>
            <a:r>
              <a:rPr lang="en-IN" sz="2800" dirty="0" smtClean="0"/>
              <a:t>, </a:t>
            </a:r>
            <a:r>
              <a:rPr lang="en-IN" sz="2800" dirty="0" smtClean="0">
                <a:solidFill>
                  <a:srgbClr val="FFFF00"/>
                </a:solidFill>
              </a:rPr>
              <a:t>synchronous </a:t>
            </a:r>
            <a:r>
              <a:rPr lang="en-IN" sz="2800" dirty="0">
                <a:solidFill>
                  <a:srgbClr val="FFFF00"/>
                </a:solidFill>
              </a:rPr>
              <a:t>CEA+CABG </a:t>
            </a:r>
            <a:r>
              <a:rPr lang="en-IN" sz="2800" dirty="0"/>
              <a:t>is an acceptable option but </a:t>
            </a:r>
            <a:r>
              <a:rPr lang="en-IN" sz="2800" dirty="0" smtClean="0"/>
              <a:t>has not </a:t>
            </a:r>
            <a:r>
              <a:rPr lang="en-IN" sz="2800" dirty="0"/>
              <a:t>yet been proven</a:t>
            </a:r>
            <a:r>
              <a:rPr lang="en-IN" sz="22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8856984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79402"/>
            <a:ext cx="3672408" cy="31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46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/>
              <a:t>Asymptomatic carotid artery stenosis in the </a:t>
            </a:r>
            <a:r>
              <a:rPr lang="en-IN" sz="3200" dirty="0" smtClean="0"/>
              <a:t>surgical patient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997152"/>
          </a:xfrm>
        </p:spPr>
        <p:txBody>
          <a:bodyPr>
            <a:normAutofit/>
          </a:bodyPr>
          <a:lstStyle/>
          <a:p>
            <a:r>
              <a:rPr lang="en-IN" sz="2200" dirty="0"/>
              <a:t>In P</a:t>
            </a:r>
            <a:r>
              <a:rPr lang="en-IN" sz="2200" dirty="0" smtClean="0"/>
              <a:t>ts </a:t>
            </a:r>
            <a:r>
              <a:rPr lang="en-IN" sz="2200" dirty="0"/>
              <a:t>with </a:t>
            </a:r>
            <a:r>
              <a:rPr lang="en-IN" sz="2200" dirty="0">
                <a:solidFill>
                  <a:srgbClr val="33CC33"/>
                </a:solidFill>
              </a:rPr>
              <a:t>bilateral</a:t>
            </a:r>
            <a:r>
              <a:rPr lang="en-IN" sz="2200" dirty="0"/>
              <a:t> ICA stenosis </a:t>
            </a:r>
            <a:r>
              <a:rPr lang="en-IN" sz="2200" dirty="0">
                <a:solidFill>
                  <a:srgbClr val="33CC33"/>
                </a:solidFill>
              </a:rPr>
              <a:t>(&gt;75%) </a:t>
            </a:r>
            <a:r>
              <a:rPr lang="en-IN" sz="2200" dirty="0"/>
              <a:t>planned to undergo CABG, </a:t>
            </a:r>
            <a:r>
              <a:rPr lang="en-IN" sz="2200" dirty="0">
                <a:solidFill>
                  <a:srgbClr val="33CC33"/>
                </a:solidFill>
              </a:rPr>
              <a:t>synchronous CEA (on the side of the more severe stenosis) + CABG </a:t>
            </a:r>
            <a:r>
              <a:rPr lang="en-IN" sz="2200" dirty="0"/>
              <a:t>is an acceptable option but has not been proven to </a:t>
            </a:r>
            <a:r>
              <a:rPr lang="en-IN" sz="2200" dirty="0" smtClean="0"/>
              <a:t>date</a:t>
            </a:r>
          </a:p>
          <a:p>
            <a:endParaRPr lang="en-IN" sz="2200" dirty="0"/>
          </a:p>
          <a:p>
            <a:r>
              <a:rPr lang="en-IN" sz="2200" dirty="0" smtClean="0"/>
              <a:t>In </a:t>
            </a:r>
            <a:r>
              <a:rPr lang="en-IN" sz="2200" dirty="0" err="1"/>
              <a:t>P</a:t>
            </a:r>
            <a:r>
              <a:rPr lang="en-IN" sz="2200" dirty="0" err="1" smtClean="0"/>
              <a:t>ts</a:t>
            </a:r>
            <a:r>
              <a:rPr lang="en-IN" sz="2200" dirty="0" smtClean="0"/>
              <a:t> </a:t>
            </a:r>
            <a:r>
              <a:rPr lang="en-IN" sz="2200" dirty="0"/>
              <a:t>with ICA stenosis </a:t>
            </a:r>
            <a:r>
              <a:rPr lang="en-IN" sz="2200" dirty="0">
                <a:solidFill>
                  <a:srgbClr val="33CC33"/>
                </a:solidFill>
              </a:rPr>
              <a:t>(&gt; 60%) </a:t>
            </a:r>
            <a:r>
              <a:rPr lang="en-IN" sz="2200" dirty="0"/>
              <a:t>and contralateral </a:t>
            </a:r>
            <a:r>
              <a:rPr lang="en-IN" sz="2200" dirty="0">
                <a:solidFill>
                  <a:srgbClr val="33CC33"/>
                </a:solidFill>
              </a:rPr>
              <a:t>occlusion</a:t>
            </a:r>
            <a:r>
              <a:rPr lang="en-IN" sz="2200" dirty="0"/>
              <a:t> planned to undergo CABG, available data do not support performing CEA prior to surgical intervention</a:t>
            </a:r>
            <a:r>
              <a:rPr lang="en-IN" sz="2200" dirty="0" smtClean="0"/>
              <a:t>.</a:t>
            </a:r>
          </a:p>
          <a:p>
            <a:endParaRPr lang="en-IN" sz="2200" dirty="0"/>
          </a:p>
          <a:p>
            <a:r>
              <a:rPr lang="en-IN" sz="2200" dirty="0"/>
              <a:t>In </a:t>
            </a:r>
            <a:r>
              <a:rPr lang="en-IN" sz="2200" dirty="0" smtClean="0"/>
              <a:t>these patients </a:t>
            </a:r>
            <a:r>
              <a:rPr lang="en-IN" sz="2200" dirty="0"/>
              <a:t>planned to undergo CABG, carotid stenting could be a therapeutic alternative but no study has examined this issue.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7221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Evidence base for treatment of ACS may no longer apply for decision making today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Most of the patients enrolled in the 1990s</a:t>
            </a:r>
          </a:p>
          <a:p>
            <a:endParaRPr lang="en-IN" sz="2400" dirty="0" smtClean="0"/>
          </a:p>
          <a:p>
            <a:r>
              <a:rPr lang="en-IN" sz="2400" dirty="0" smtClean="0"/>
              <a:t>Outcomes following CEA, CAS, and BMT have all improved in the past 2 decades</a:t>
            </a:r>
          </a:p>
          <a:p>
            <a:endParaRPr lang="en-IN" sz="2400" dirty="0" smtClean="0"/>
          </a:p>
          <a:p>
            <a:r>
              <a:rPr lang="en-IN" sz="2400" dirty="0" smtClean="0"/>
              <a:t>Therefore, the time has come to test whether contemporary intensive medical therapy is an acceptable</a:t>
            </a:r>
            <a:endParaRPr lang="en-IN" sz="24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trials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9047"/>
            <a:ext cx="9078772" cy="664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829594" cy="47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6612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Figure 1. CREST-2 parallel study design. Endpoint = stroke and death in first 30 days and </a:t>
            </a:r>
            <a:r>
              <a:rPr lang="en-IN" dirty="0" err="1" smtClean="0"/>
              <a:t>ipsilateral</a:t>
            </a:r>
            <a:r>
              <a:rPr lang="en-IN" dirty="0" smtClean="0"/>
              <a:t> stroke thereafter up to</a:t>
            </a:r>
          </a:p>
          <a:p>
            <a:r>
              <a:rPr lang="en-IN" dirty="0" smtClean="0"/>
              <a:t>4 years. S, screening; R, randomization</a:t>
            </a:r>
            <a:endParaRPr lang="en-IN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Intervention in ACS has been shown to be beneficial in select high risk population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BMT continues to be the most preferred treatment option world wide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RCTs that compare BMT, CEA and CAS are underway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Until results are obtained, best to continue existing guidelines</a:t>
            </a:r>
            <a:endParaRPr lang="en-IN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10459</TotalTime>
  <Words>4846</Words>
  <Application>Microsoft Office PowerPoint</Application>
  <PresentationFormat>On-screen Show (4:3)</PresentationFormat>
  <Paragraphs>507</Paragraphs>
  <Slides>113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Risk stratification &amp; management of asymptomatic carotid stenosis</vt:lpstr>
      <vt:lpstr>Introduction</vt:lpstr>
      <vt:lpstr>Measuring carotid artery stenosis</vt:lpstr>
      <vt:lpstr>Slide 4</vt:lpstr>
      <vt:lpstr>Introduction</vt:lpstr>
      <vt:lpstr>Introduction</vt:lpstr>
      <vt:lpstr>Introduction</vt:lpstr>
      <vt:lpstr>Introduction</vt:lpstr>
      <vt:lpstr>Introduction</vt:lpstr>
      <vt:lpstr>Why?</vt:lpstr>
      <vt:lpstr>Slide 11</vt:lpstr>
      <vt:lpstr>Slide 12</vt:lpstr>
      <vt:lpstr>Slide 13</vt:lpstr>
      <vt:lpstr>Slide 14</vt:lpstr>
      <vt:lpstr>Slide 15</vt:lpstr>
      <vt:lpstr>Rise of CEA in acs</vt:lpstr>
      <vt:lpstr>Rationale of CEA in ACS</vt:lpstr>
      <vt:lpstr>Rise of CEA in asymptomatic CS</vt:lpstr>
      <vt:lpstr>Slide 19</vt:lpstr>
      <vt:lpstr>VA study</vt:lpstr>
      <vt:lpstr>VA study</vt:lpstr>
      <vt:lpstr>Conclusion</vt:lpstr>
      <vt:lpstr>Slide 23</vt:lpstr>
      <vt:lpstr>Reduction Due to Surgery in 5-Year Risk </vt:lpstr>
      <vt:lpstr>ACAS- Implications</vt:lpstr>
      <vt:lpstr>ACAS- Implication</vt:lpstr>
      <vt:lpstr>Implications</vt:lpstr>
      <vt:lpstr>MACE &amp; CASANOVA study </vt:lpstr>
      <vt:lpstr>Slide 29</vt:lpstr>
      <vt:lpstr>ACST trial</vt:lpstr>
      <vt:lpstr>Slide 31</vt:lpstr>
      <vt:lpstr>Slide 32</vt:lpstr>
      <vt:lpstr>Conclusion</vt:lpstr>
      <vt:lpstr>Slide 34</vt:lpstr>
      <vt:lpstr>Slide 35</vt:lpstr>
      <vt:lpstr>NNT</vt:lpstr>
      <vt:lpstr>Slide 37</vt:lpstr>
      <vt:lpstr>Role of bmt</vt:lpstr>
      <vt:lpstr>Data in favour of BMT</vt:lpstr>
      <vt:lpstr>In favour of medical treatment</vt:lpstr>
      <vt:lpstr>Role of BMT</vt:lpstr>
      <vt:lpstr>Data against intervention</vt:lpstr>
      <vt:lpstr>Slide 43</vt:lpstr>
      <vt:lpstr>Medical management</vt:lpstr>
      <vt:lpstr>Medical management</vt:lpstr>
      <vt:lpstr>Slide 46</vt:lpstr>
      <vt:lpstr>Conclusion</vt:lpstr>
      <vt:lpstr>Risk reduction on BMT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Risk Stratification</vt:lpstr>
      <vt:lpstr>Need for stratification</vt:lpstr>
      <vt:lpstr>Slide 58</vt:lpstr>
      <vt:lpstr>Slide 59</vt:lpstr>
      <vt:lpstr>ACSRS study</vt:lpstr>
      <vt:lpstr>ACSRS study</vt:lpstr>
      <vt:lpstr>Degree of stenosis alone?</vt:lpstr>
      <vt:lpstr>Embolic signals</vt:lpstr>
      <vt:lpstr>Slide 64</vt:lpstr>
      <vt:lpstr>Detection of emboli on ultrasonography</vt:lpstr>
      <vt:lpstr>Slide 66</vt:lpstr>
      <vt:lpstr>Slide 67</vt:lpstr>
      <vt:lpstr>Implication</vt:lpstr>
      <vt:lpstr>Plaque morphology</vt:lpstr>
      <vt:lpstr>Plaque morphology</vt:lpstr>
      <vt:lpstr>Plaque morphology</vt:lpstr>
      <vt:lpstr>Plaque morphology</vt:lpstr>
      <vt:lpstr>Slide 73</vt:lpstr>
      <vt:lpstr>ACSRS Study: US Plaque characteristics</vt:lpstr>
      <vt:lpstr>Plaque content, volume and kinetics</vt:lpstr>
      <vt:lpstr>Plaque content, volume and kinetics</vt:lpstr>
      <vt:lpstr>Plaque content, volume and kinetics</vt:lpstr>
      <vt:lpstr>Plaque kinetics</vt:lpstr>
      <vt:lpstr>Contralateral infarcts</vt:lpstr>
      <vt:lpstr>Slide 80</vt:lpstr>
      <vt:lpstr>Slide 81</vt:lpstr>
      <vt:lpstr>Role of cas </vt:lpstr>
      <vt:lpstr>Endovascular treatment (CAS) in ACS</vt:lpstr>
      <vt:lpstr>Slide 84</vt:lpstr>
      <vt:lpstr>The SAPPHIRE Trial</vt:lpstr>
      <vt:lpstr>Slide 86</vt:lpstr>
      <vt:lpstr>Slide 87</vt:lpstr>
      <vt:lpstr>Outcome With CAS in High-Surgical Risk Patients</vt:lpstr>
      <vt:lpstr>Slide 89</vt:lpstr>
      <vt:lpstr>Cea vs stenting</vt:lpstr>
      <vt:lpstr>Slide 91</vt:lpstr>
      <vt:lpstr>Guidelines..</vt:lpstr>
      <vt:lpstr>Guidelines..</vt:lpstr>
      <vt:lpstr>Slide 94</vt:lpstr>
      <vt:lpstr>Asymptomatic carotid artery stenosis in the surgical patient</vt:lpstr>
      <vt:lpstr>Future trend</vt:lpstr>
      <vt:lpstr>Ongoing trials</vt:lpstr>
      <vt:lpstr>Slide 98</vt:lpstr>
      <vt:lpstr>Conclusion</vt:lpstr>
      <vt:lpstr>Thank you</vt:lpstr>
      <vt:lpstr>References</vt:lpstr>
      <vt:lpstr>Slide 102</vt:lpstr>
      <vt:lpstr>Questions</vt:lpstr>
      <vt:lpstr>Questions</vt:lpstr>
      <vt:lpstr>Question 2</vt:lpstr>
      <vt:lpstr>Question 2</vt:lpstr>
      <vt:lpstr>Question 3</vt:lpstr>
      <vt:lpstr>Question 3</vt:lpstr>
      <vt:lpstr>Recommendation for screening</vt:lpstr>
      <vt:lpstr>Recommendation for screening</vt:lpstr>
      <vt:lpstr>Recommendation for screening</vt:lpstr>
      <vt:lpstr>Slide 112</vt:lpstr>
      <vt:lpstr>Slide 113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stratification &amp; management of asymptomatic carotid disease</dc:title>
  <dc:creator>Tosh</dc:creator>
  <cp:lastModifiedBy>User</cp:lastModifiedBy>
  <cp:revision>219</cp:revision>
  <dcterms:created xsi:type="dcterms:W3CDTF">2014-01-04T04:47:48Z</dcterms:created>
  <dcterms:modified xsi:type="dcterms:W3CDTF">2006-12-31T19:04:52Z</dcterms:modified>
</cp:coreProperties>
</file>