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8054" y="505459"/>
            <a:ext cx="2167890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887730" y="0"/>
                </a:lnTo>
                <a:lnTo>
                  <a:pt x="0" y="887729"/>
                </a:lnTo>
                <a:lnTo>
                  <a:pt x="0" y="1212849"/>
                </a:lnTo>
                <a:lnTo>
                  <a:pt x="1212850" y="0"/>
                </a:lnTo>
                <a:close/>
              </a:path>
            </a:pathLst>
          </a:custGeom>
          <a:solidFill>
            <a:srgbClr val="FD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510030" cy="1510030"/>
          </a:xfrm>
          <a:custGeom>
            <a:avLst/>
            <a:gdLst/>
            <a:ahLst/>
            <a:cxnLst/>
            <a:rect l="l" t="t" r="r" b="b"/>
            <a:pathLst>
              <a:path w="1510030" h="1510030">
                <a:moveTo>
                  <a:pt x="1510029" y="0"/>
                </a:moveTo>
                <a:lnTo>
                  <a:pt x="1184910" y="0"/>
                </a:lnTo>
                <a:lnTo>
                  <a:pt x="0" y="1184910"/>
                </a:lnTo>
                <a:lnTo>
                  <a:pt x="0" y="1510030"/>
                </a:lnTo>
                <a:lnTo>
                  <a:pt x="1510029" y="0"/>
                </a:lnTo>
                <a:close/>
              </a:path>
            </a:pathLst>
          </a:custGeom>
          <a:solidFill>
            <a:srgbClr val="FDFC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07210" cy="1807210"/>
          </a:xfrm>
          <a:custGeom>
            <a:avLst/>
            <a:gdLst/>
            <a:ahLst/>
            <a:cxnLst/>
            <a:rect l="l" t="t" r="r" b="b"/>
            <a:pathLst>
              <a:path w="1807210" h="1807210">
                <a:moveTo>
                  <a:pt x="1807210" y="0"/>
                </a:moveTo>
                <a:lnTo>
                  <a:pt x="1480820" y="0"/>
                </a:lnTo>
                <a:lnTo>
                  <a:pt x="0" y="1480820"/>
                </a:lnTo>
                <a:lnTo>
                  <a:pt x="0" y="1807209"/>
                </a:lnTo>
                <a:lnTo>
                  <a:pt x="1807210" y="0"/>
                </a:lnTo>
                <a:close/>
              </a:path>
            </a:pathLst>
          </a:custGeom>
          <a:solidFill>
            <a:srgbClr val="FCF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2104390" cy="2104390"/>
          </a:xfrm>
          <a:custGeom>
            <a:avLst/>
            <a:gdLst/>
            <a:ahLst/>
            <a:cxnLst/>
            <a:rect l="l" t="t" r="r" b="b"/>
            <a:pathLst>
              <a:path w="2104390" h="2104390">
                <a:moveTo>
                  <a:pt x="2104390" y="0"/>
                </a:moveTo>
                <a:lnTo>
                  <a:pt x="1776730" y="0"/>
                </a:lnTo>
                <a:lnTo>
                  <a:pt x="0" y="1776729"/>
                </a:lnTo>
                <a:lnTo>
                  <a:pt x="0" y="2104390"/>
                </a:lnTo>
                <a:lnTo>
                  <a:pt x="2104390" y="0"/>
                </a:lnTo>
                <a:close/>
              </a:path>
            </a:pathLst>
          </a:custGeom>
          <a:solidFill>
            <a:srgbClr val="FC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2399030" cy="2399030"/>
          </a:xfrm>
          <a:custGeom>
            <a:avLst/>
            <a:gdLst/>
            <a:ahLst/>
            <a:cxnLst/>
            <a:rect l="l" t="t" r="r" b="b"/>
            <a:pathLst>
              <a:path w="2399030" h="2399030">
                <a:moveTo>
                  <a:pt x="2399029" y="0"/>
                </a:moveTo>
                <a:lnTo>
                  <a:pt x="2073910" y="0"/>
                </a:lnTo>
                <a:lnTo>
                  <a:pt x="0" y="2073910"/>
                </a:lnTo>
                <a:lnTo>
                  <a:pt x="0" y="2399030"/>
                </a:lnTo>
                <a:lnTo>
                  <a:pt x="2399029" y="0"/>
                </a:lnTo>
                <a:close/>
              </a:path>
            </a:pathLst>
          </a:custGeom>
          <a:solidFill>
            <a:srgbClr val="FBF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2696210" cy="2696210"/>
          </a:xfrm>
          <a:custGeom>
            <a:avLst/>
            <a:gdLst/>
            <a:ahLst/>
            <a:cxnLst/>
            <a:rect l="l" t="t" r="r" b="b"/>
            <a:pathLst>
              <a:path w="2696210" h="2696210">
                <a:moveTo>
                  <a:pt x="2696209" y="0"/>
                </a:moveTo>
                <a:lnTo>
                  <a:pt x="2371089" y="0"/>
                </a:lnTo>
                <a:lnTo>
                  <a:pt x="0" y="2371089"/>
                </a:lnTo>
                <a:lnTo>
                  <a:pt x="0" y="2696209"/>
                </a:lnTo>
                <a:lnTo>
                  <a:pt x="2696209" y="0"/>
                </a:lnTo>
                <a:close/>
              </a:path>
            </a:pathLst>
          </a:custGeom>
          <a:solidFill>
            <a:srgbClr val="FB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2993390" cy="2993390"/>
          </a:xfrm>
          <a:custGeom>
            <a:avLst/>
            <a:gdLst/>
            <a:ahLst/>
            <a:cxnLst/>
            <a:rect l="l" t="t" r="r" b="b"/>
            <a:pathLst>
              <a:path w="2993390" h="2993390">
                <a:moveTo>
                  <a:pt x="2993389" y="0"/>
                </a:moveTo>
                <a:lnTo>
                  <a:pt x="2665730" y="0"/>
                </a:lnTo>
                <a:lnTo>
                  <a:pt x="0" y="2665729"/>
                </a:lnTo>
                <a:lnTo>
                  <a:pt x="0" y="2993390"/>
                </a:lnTo>
                <a:lnTo>
                  <a:pt x="2993389" y="0"/>
                </a:lnTo>
                <a:close/>
              </a:path>
            </a:pathLst>
          </a:custGeom>
          <a:solidFill>
            <a:srgbClr val="FBF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0"/>
            <a:ext cx="3288029" cy="3288029"/>
          </a:xfrm>
          <a:custGeom>
            <a:avLst/>
            <a:gdLst/>
            <a:ahLst/>
            <a:cxnLst/>
            <a:rect l="l" t="t" r="r" b="b"/>
            <a:pathLst>
              <a:path w="3288029" h="3288029">
                <a:moveTo>
                  <a:pt x="3288029" y="0"/>
                </a:moveTo>
                <a:lnTo>
                  <a:pt x="2962910" y="0"/>
                </a:lnTo>
                <a:lnTo>
                  <a:pt x="0" y="2962910"/>
                </a:lnTo>
                <a:lnTo>
                  <a:pt x="0" y="3288029"/>
                </a:lnTo>
                <a:lnTo>
                  <a:pt x="3288029" y="0"/>
                </a:lnTo>
                <a:close/>
              </a:path>
            </a:pathLst>
          </a:custGeom>
          <a:solidFill>
            <a:srgbClr val="FAF8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3585210" cy="3585210"/>
          </a:xfrm>
          <a:custGeom>
            <a:avLst/>
            <a:gdLst/>
            <a:ahLst/>
            <a:cxnLst/>
            <a:rect l="l" t="t" r="r" b="b"/>
            <a:pathLst>
              <a:path w="3585210" h="3585210">
                <a:moveTo>
                  <a:pt x="3585210" y="0"/>
                </a:moveTo>
                <a:lnTo>
                  <a:pt x="3258820" y="0"/>
                </a:lnTo>
                <a:lnTo>
                  <a:pt x="0" y="3258820"/>
                </a:lnTo>
                <a:lnTo>
                  <a:pt x="0" y="3585209"/>
                </a:lnTo>
                <a:lnTo>
                  <a:pt x="3585210" y="0"/>
                </a:lnTo>
                <a:close/>
              </a:path>
            </a:pathLst>
          </a:custGeom>
          <a:solidFill>
            <a:srgbClr val="FAF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3881120" cy="3881120"/>
          </a:xfrm>
          <a:custGeom>
            <a:avLst/>
            <a:gdLst/>
            <a:ahLst/>
            <a:cxnLst/>
            <a:rect l="l" t="t" r="r" b="b"/>
            <a:pathLst>
              <a:path w="3881120" h="3881120">
                <a:moveTo>
                  <a:pt x="3881120" y="0"/>
                </a:moveTo>
                <a:lnTo>
                  <a:pt x="3554730" y="0"/>
                </a:lnTo>
                <a:lnTo>
                  <a:pt x="0" y="3554729"/>
                </a:lnTo>
                <a:lnTo>
                  <a:pt x="0" y="3881120"/>
                </a:lnTo>
                <a:lnTo>
                  <a:pt x="3881120" y="0"/>
                </a:lnTo>
                <a:close/>
              </a:path>
            </a:pathLst>
          </a:custGeom>
          <a:solidFill>
            <a:srgbClr val="F9F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0"/>
            <a:ext cx="4177029" cy="4177029"/>
          </a:xfrm>
          <a:custGeom>
            <a:avLst/>
            <a:gdLst/>
            <a:ahLst/>
            <a:cxnLst/>
            <a:rect l="l" t="t" r="r" b="b"/>
            <a:pathLst>
              <a:path w="4177029" h="4177029">
                <a:moveTo>
                  <a:pt x="4177029" y="0"/>
                </a:moveTo>
                <a:lnTo>
                  <a:pt x="3851910" y="0"/>
                </a:lnTo>
                <a:lnTo>
                  <a:pt x="0" y="3851910"/>
                </a:lnTo>
                <a:lnTo>
                  <a:pt x="0" y="4177029"/>
                </a:lnTo>
                <a:lnTo>
                  <a:pt x="4177029" y="0"/>
                </a:lnTo>
                <a:close/>
              </a:path>
            </a:pathLst>
          </a:custGeom>
          <a:solidFill>
            <a:srgbClr val="F9F7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0"/>
            <a:ext cx="4474210" cy="4474210"/>
          </a:xfrm>
          <a:custGeom>
            <a:avLst/>
            <a:gdLst/>
            <a:ahLst/>
            <a:cxnLst/>
            <a:rect l="l" t="t" r="r" b="b"/>
            <a:pathLst>
              <a:path w="4474210" h="4474210">
                <a:moveTo>
                  <a:pt x="4474210" y="0"/>
                </a:moveTo>
                <a:lnTo>
                  <a:pt x="4147819" y="0"/>
                </a:lnTo>
                <a:lnTo>
                  <a:pt x="0" y="4147820"/>
                </a:lnTo>
                <a:lnTo>
                  <a:pt x="0" y="4474210"/>
                </a:lnTo>
                <a:lnTo>
                  <a:pt x="4474210" y="0"/>
                </a:lnTo>
                <a:close/>
              </a:path>
            </a:pathLst>
          </a:custGeom>
          <a:solidFill>
            <a:srgbClr val="F8F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0"/>
            <a:ext cx="4770120" cy="4770120"/>
          </a:xfrm>
          <a:custGeom>
            <a:avLst/>
            <a:gdLst/>
            <a:ahLst/>
            <a:cxnLst/>
            <a:rect l="l" t="t" r="r" b="b"/>
            <a:pathLst>
              <a:path w="4770120" h="4770120">
                <a:moveTo>
                  <a:pt x="4770120" y="0"/>
                </a:moveTo>
                <a:lnTo>
                  <a:pt x="4443730" y="0"/>
                </a:lnTo>
                <a:lnTo>
                  <a:pt x="0" y="4443730"/>
                </a:lnTo>
                <a:lnTo>
                  <a:pt x="0" y="4770120"/>
                </a:lnTo>
                <a:lnTo>
                  <a:pt x="4770120" y="0"/>
                </a:lnTo>
                <a:close/>
              </a:path>
            </a:pathLst>
          </a:custGeom>
          <a:solidFill>
            <a:srgbClr val="F8F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0"/>
            <a:ext cx="5066030" cy="5066030"/>
          </a:xfrm>
          <a:custGeom>
            <a:avLst/>
            <a:gdLst/>
            <a:ahLst/>
            <a:cxnLst/>
            <a:rect l="l" t="t" r="r" b="b"/>
            <a:pathLst>
              <a:path w="5066030" h="5066030">
                <a:moveTo>
                  <a:pt x="5066030" y="0"/>
                </a:moveTo>
                <a:lnTo>
                  <a:pt x="4740910" y="0"/>
                </a:lnTo>
                <a:lnTo>
                  <a:pt x="0" y="4740910"/>
                </a:lnTo>
                <a:lnTo>
                  <a:pt x="0" y="5066030"/>
                </a:lnTo>
                <a:lnTo>
                  <a:pt x="5066030" y="0"/>
                </a:lnTo>
                <a:close/>
              </a:path>
            </a:pathLst>
          </a:custGeom>
          <a:solidFill>
            <a:srgbClr val="F8F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0"/>
            <a:ext cx="5363210" cy="5363210"/>
          </a:xfrm>
          <a:custGeom>
            <a:avLst/>
            <a:gdLst/>
            <a:ahLst/>
            <a:cxnLst/>
            <a:rect l="l" t="t" r="r" b="b"/>
            <a:pathLst>
              <a:path w="5363210" h="5363210">
                <a:moveTo>
                  <a:pt x="5363210" y="0"/>
                </a:moveTo>
                <a:lnTo>
                  <a:pt x="5038090" y="0"/>
                </a:lnTo>
                <a:lnTo>
                  <a:pt x="0" y="5038090"/>
                </a:lnTo>
                <a:lnTo>
                  <a:pt x="0" y="5363210"/>
                </a:lnTo>
                <a:lnTo>
                  <a:pt x="5363210" y="0"/>
                </a:lnTo>
                <a:close/>
              </a:path>
            </a:pathLst>
          </a:custGeom>
          <a:solidFill>
            <a:srgbClr val="F7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0"/>
            <a:ext cx="5660390" cy="5660390"/>
          </a:xfrm>
          <a:custGeom>
            <a:avLst/>
            <a:gdLst/>
            <a:ahLst/>
            <a:cxnLst/>
            <a:rect l="l" t="t" r="r" b="b"/>
            <a:pathLst>
              <a:path w="5660390" h="5660390">
                <a:moveTo>
                  <a:pt x="5660389" y="0"/>
                </a:moveTo>
                <a:lnTo>
                  <a:pt x="5332730" y="0"/>
                </a:lnTo>
                <a:lnTo>
                  <a:pt x="0" y="5332730"/>
                </a:lnTo>
                <a:lnTo>
                  <a:pt x="0" y="5660389"/>
                </a:lnTo>
                <a:lnTo>
                  <a:pt x="5660389" y="0"/>
                </a:lnTo>
                <a:close/>
              </a:path>
            </a:pathLst>
          </a:custGeom>
          <a:solidFill>
            <a:srgbClr val="F7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0"/>
            <a:ext cx="5955030" cy="5955030"/>
          </a:xfrm>
          <a:custGeom>
            <a:avLst/>
            <a:gdLst/>
            <a:ahLst/>
            <a:cxnLst/>
            <a:rect l="l" t="t" r="r" b="b"/>
            <a:pathLst>
              <a:path w="5955030" h="5955030">
                <a:moveTo>
                  <a:pt x="5955030" y="0"/>
                </a:moveTo>
                <a:lnTo>
                  <a:pt x="5629910" y="0"/>
                </a:lnTo>
                <a:lnTo>
                  <a:pt x="0" y="5629910"/>
                </a:lnTo>
                <a:lnTo>
                  <a:pt x="0" y="5955030"/>
                </a:lnTo>
                <a:lnTo>
                  <a:pt x="5955030" y="0"/>
                </a:lnTo>
                <a:close/>
              </a:path>
            </a:pathLst>
          </a:custGeom>
          <a:solidFill>
            <a:srgbClr val="F6F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0"/>
            <a:ext cx="6252210" cy="6252210"/>
          </a:xfrm>
          <a:custGeom>
            <a:avLst/>
            <a:gdLst/>
            <a:ahLst/>
            <a:cxnLst/>
            <a:rect l="l" t="t" r="r" b="b"/>
            <a:pathLst>
              <a:path w="6252210" h="6252210">
                <a:moveTo>
                  <a:pt x="6252210" y="0"/>
                </a:moveTo>
                <a:lnTo>
                  <a:pt x="5927090" y="0"/>
                </a:lnTo>
                <a:lnTo>
                  <a:pt x="0" y="5927090"/>
                </a:lnTo>
                <a:lnTo>
                  <a:pt x="0" y="6252210"/>
                </a:lnTo>
                <a:lnTo>
                  <a:pt x="6252210" y="0"/>
                </a:lnTo>
                <a:close/>
              </a:path>
            </a:pathLst>
          </a:custGeom>
          <a:solidFill>
            <a:srgbClr val="F6F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0"/>
            <a:ext cx="6549390" cy="6549390"/>
          </a:xfrm>
          <a:custGeom>
            <a:avLst/>
            <a:gdLst/>
            <a:ahLst/>
            <a:cxnLst/>
            <a:rect l="l" t="t" r="r" b="b"/>
            <a:pathLst>
              <a:path w="6549390" h="6549390">
                <a:moveTo>
                  <a:pt x="6549389" y="0"/>
                </a:moveTo>
                <a:lnTo>
                  <a:pt x="6221730" y="0"/>
                </a:lnTo>
                <a:lnTo>
                  <a:pt x="0" y="6221730"/>
                </a:lnTo>
                <a:lnTo>
                  <a:pt x="0" y="6549389"/>
                </a:lnTo>
                <a:lnTo>
                  <a:pt x="6549389" y="0"/>
                </a:lnTo>
                <a:close/>
              </a:path>
            </a:pathLst>
          </a:custGeom>
          <a:solidFill>
            <a:srgbClr val="F5F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0"/>
            <a:ext cx="6844030" cy="6844030"/>
          </a:xfrm>
          <a:custGeom>
            <a:avLst/>
            <a:gdLst/>
            <a:ahLst/>
            <a:cxnLst/>
            <a:rect l="l" t="t" r="r" b="b"/>
            <a:pathLst>
              <a:path w="6844030" h="6844030">
                <a:moveTo>
                  <a:pt x="6844030" y="0"/>
                </a:moveTo>
                <a:lnTo>
                  <a:pt x="6518910" y="0"/>
                </a:lnTo>
                <a:lnTo>
                  <a:pt x="0" y="6518909"/>
                </a:lnTo>
                <a:lnTo>
                  <a:pt x="0" y="6844030"/>
                </a:lnTo>
                <a:lnTo>
                  <a:pt x="6844030" y="0"/>
                </a:lnTo>
                <a:close/>
              </a:path>
            </a:pathLst>
          </a:custGeom>
          <a:solidFill>
            <a:srgbClr val="F5F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0"/>
            <a:ext cx="7141209" cy="6858000"/>
          </a:xfrm>
          <a:custGeom>
            <a:avLst/>
            <a:gdLst/>
            <a:ahLst/>
            <a:cxnLst/>
            <a:rect l="l" t="t" r="r" b="b"/>
            <a:pathLst>
              <a:path w="7141209" h="6858000">
                <a:moveTo>
                  <a:pt x="7141210" y="0"/>
                </a:moveTo>
                <a:lnTo>
                  <a:pt x="6816089" y="0"/>
                </a:lnTo>
                <a:lnTo>
                  <a:pt x="0" y="6816090"/>
                </a:lnTo>
                <a:lnTo>
                  <a:pt x="0" y="6858000"/>
                </a:lnTo>
                <a:lnTo>
                  <a:pt x="283209" y="6858000"/>
                </a:lnTo>
                <a:lnTo>
                  <a:pt x="7141210" y="0"/>
                </a:lnTo>
                <a:close/>
              </a:path>
            </a:pathLst>
          </a:custGeom>
          <a:solidFill>
            <a:srgbClr val="F4F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53999" y="0"/>
            <a:ext cx="7184390" cy="6858000"/>
          </a:xfrm>
          <a:custGeom>
            <a:avLst/>
            <a:gdLst/>
            <a:ahLst/>
            <a:cxnLst/>
            <a:rect l="l" t="t" r="r" b="b"/>
            <a:pathLst>
              <a:path w="7184390" h="6858000">
                <a:moveTo>
                  <a:pt x="718439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326389" y="6858000"/>
                </a:lnTo>
                <a:lnTo>
                  <a:pt x="7184390" y="0"/>
                </a:lnTo>
                <a:close/>
              </a:path>
            </a:pathLst>
          </a:custGeom>
          <a:solidFill>
            <a:srgbClr val="F4F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49909" y="0"/>
            <a:ext cx="7184390" cy="6858000"/>
          </a:xfrm>
          <a:custGeom>
            <a:avLst/>
            <a:gdLst/>
            <a:ahLst/>
            <a:cxnLst/>
            <a:rect l="l" t="t" r="r" b="b"/>
            <a:pathLst>
              <a:path w="7184390" h="6858000">
                <a:moveTo>
                  <a:pt x="718439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326390" y="6858000"/>
                </a:lnTo>
                <a:lnTo>
                  <a:pt x="7184390" y="0"/>
                </a:lnTo>
                <a:close/>
              </a:path>
            </a:pathLst>
          </a:custGeom>
          <a:solidFill>
            <a:srgbClr val="F4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847089" y="0"/>
            <a:ext cx="7183120" cy="6858000"/>
          </a:xfrm>
          <a:custGeom>
            <a:avLst/>
            <a:gdLst/>
            <a:ahLst/>
            <a:cxnLst/>
            <a:rect l="l" t="t" r="r" b="b"/>
            <a:pathLst>
              <a:path w="7183120" h="6858000">
                <a:moveTo>
                  <a:pt x="71831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325120" y="6858000"/>
                </a:lnTo>
                <a:lnTo>
                  <a:pt x="7183120" y="0"/>
                </a:lnTo>
                <a:close/>
              </a:path>
            </a:pathLst>
          </a:custGeom>
          <a:solidFill>
            <a:srgbClr val="F3EF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42999" y="0"/>
            <a:ext cx="7184390" cy="6858000"/>
          </a:xfrm>
          <a:custGeom>
            <a:avLst/>
            <a:gdLst/>
            <a:ahLst/>
            <a:cxnLst/>
            <a:rect l="l" t="t" r="r" b="b"/>
            <a:pathLst>
              <a:path w="7184390" h="6858000">
                <a:moveTo>
                  <a:pt x="718439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326389" y="6858000"/>
                </a:lnTo>
                <a:lnTo>
                  <a:pt x="7184390" y="0"/>
                </a:lnTo>
                <a:close/>
              </a:path>
            </a:pathLst>
          </a:custGeom>
          <a:solidFill>
            <a:srgbClr val="F3E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438910" y="0"/>
            <a:ext cx="7183120" cy="6858000"/>
          </a:xfrm>
          <a:custGeom>
            <a:avLst/>
            <a:gdLst/>
            <a:ahLst/>
            <a:cxnLst/>
            <a:rect l="l" t="t" r="r" b="b"/>
            <a:pathLst>
              <a:path w="7183120" h="6858000">
                <a:moveTo>
                  <a:pt x="71831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325119" y="6858000"/>
                </a:lnTo>
                <a:lnTo>
                  <a:pt x="7183119" y="0"/>
                </a:lnTo>
                <a:close/>
              </a:path>
            </a:pathLst>
          </a:custGeom>
          <a:solidFill>
            <a:srgbClr val="F2E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736089" y="0"/>
            <a:ext cx="7183120" cy="6858000"/>
          </a:xfrm>
          <a:custGeom>
            <a:avLst/>
            <a:gdLst/>
            <a:ahLst/>
            <a:cxnLst/>
            <a:rect l="l" t="t" r="r" b="b"/>
            <a:pathLst>
              <a:path w="7183120" h="6858000">
                <a:moveTo>
                  <a:pt x="71831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325120" y="6858000"/>
                </a:lnTo>
                <a:lnTo>
                  <a:pt x="7183120" y="0"/>
                </a:lnTo>
                <a:close/>
              </a:path>
            </a:pathLst>
          </a:custGeom>
          <a:solidFill>
            <a:srgbClr val="F2ED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031999" y="0"/>
            <a:ext cx="7112000" cy="6858000"/>
          </a:xfrm>
          <a:custGeom>
            <a:avLst/>
            <a:gdLst/>
            <a:ahLst/>
            <a:cxnLst/>
            <a:rect l="l" t="t" r="r" b="b"/>
            <a:pathLst>
              <a:path w="7112000" h="6858000">
                <a:moveTo>
                  <a:pt x="711200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326389" y="6858000"/>
                </a:lnTo>
                <a:lnTo>
                  <a:pt x="7112000" y="72389"/>
                </a:lnTo>
                <a:lnTo>
                  <a:pt x="7112000" y="0"/>
                </a:lnTo>
                <a:close/>
              </a:path>
            </a:pathLst>
          </a:custGeom>
          <a:solidFill>
            <a:srgbClr val="F1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327910" y="41909"/>
            <a:ext cx="6816090" cy="6816090"/>
          </a:xfrm>
          <a:custGeom>
            <a:avLst/>
            <a:gdLst/>
            <a:ahLst/>
            <a:cxnLst/>
            <a:rect l="l" t="t" r="r" b="b"/>
            <a:pathLst>
              <a:path w="6816090" h="6816090">
                <a:moveTo>
                  <a:pt x="6816090" y="0"/>
                </a:moveTo>
                <a:lnTo>
                  <a:pt x="0" y="6816090"/>
                </a:lnTo>
                <a:lnTo>
                  <a:pt x="327660" y="6816090"/>
                </a:lnTo>
                <a:lnTo>
                  <a:pt x="6816090" y="327660"/>
                </a:lnTo>
                <a:lnTo>
                  <a:pt x="6816090" y="0"/>
                </a:lnTo>
                <a:close/>
              </a:path>
            </a:pathLst>
          </a:custGeom>
          <a:solidFill>
            <a:srgbClr val="F1E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2625089" y="339090"/>
            <a:ext cx="6518909" cy="6518909"/>
          </a:xfrm>
          <a:custGeom>
            <a:avLst/>
            <a:gdLst/>
            <a:ahLst/>
            <a:cxnLst/>
            <a:rect l="l" t="t" r="r" b="b"/>
            <a:pathLst>
              <a:path w="6518909" h="6518909">
                <a:moveTo>
                  <a:pt x="6518909" y="0"/>
                </a:moveTo>
                <a:lnTo>
                  <a:pt x="0" y="6518909"/>
                </a:lnTo>
                <a:lnTo>
                  <a:pt x="325120" y="6518909"/>
                </a:lnTo>
                <a:lnTo>
                  <a:pt x="6518909" y="325120"/>
                </a:lnTo>
                <a:lnTo>
                  <a:pt x="6518909" y="0"/>
                </a:lnTo>
                <a:close/>
              </a:path>
            </a:pathLst>
          </a:custGeom>
          <a:solidFill>
            <a:srgbClr val="F1E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922270" y="636269"/>
            <a:ext cx="6221730" cy="6221730"/>
          </a:xfrm>
          <a:custGeom>
            <a:avLst/>
            <a:gdLst/>
            <a:ahLst/>
            <a:cxnLst/>
            <a:rect l="l" t="t" r="r" b="b"/>
            <a:pathLst>
              <a:path w="6221730" h="6221730">
                <a:moveTo>
                  <a:pt x="6221730" y="0"/>
                </a:moveTo>
                <a:lnTo>
                  <a:pt x="0" y="6221730"/>
                </a:lnTo>
                <a:lnTo>
                  <a:pt x="325119" y="6221730"/>
                </a:lnTo>
                <a:lnTo>
                  <a:pt x="6221730" y="325119"/>
                </a:lnTo>
                <a:lnTo>
                  <a:pt x="6221730" y="0"/>
                </a:lnTo>
                <a:close/>
              </a:path>
            </a:pathLst>
          </a:custGeom>
          <a:solidFill>
            <a:srgbClr val="F0E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216910" y="930910"/>
            <a:ext cx="5927090" cy="5927090"/>
          </a:xfrm>
          <a:custGeom>
            <a:avLst/>
            <a:gdLst/>
            <a:ahLst/>
            <a:cxnLst/>
            <a:rect l="l" t="t" r="r" b="b"/>
            <a:pathLst>
              <a:path w="5927089" h="5927090">
                <a:moveTo>
                  <a:pt x="5927090" y="0"/>
                </a:moveTo>
                <a:lnTo>
                  <a:pt x="0" y="5927090"/>
                </a:lnTo>
                <a:lnTo>
                  <a:pt x="326389" y="5927090"/>
                </a:lnTo>
                <a:lnTo>
                  <a:pt x="5927090" y="326390"/>
                </a:lnTo>
                <a:lnTo>
                  <a:pt x="5927090" y="0"/>
                </a:lnTo>
                <a:close/>
              </a:path>
            </a:pathLst>
          </a:custGeom>
          <a:solidFill>
            <a:srgbClr val="F0E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3514090" y="1228089"/>
            <a:ext cx="5629910" cy="5629910"/>
          </a:xfrm>
          <a:custGeom>
            <a:avLst/>
            <a:gdLst/>
            <a:ahLst/>
            <a:cxnLst/>
            <a:rect l="l" t="t" r="r" b="b"/>
            <a:pathLst>
              <a:path w="5629910" h="5629909">
                <a:moveTo>
                  <a:pt x="5629910" y="0"/>
                </a:moveTo>
                <a:lnTo>
                  <a:pt x="0" y="5629910"/>
                </a:lnTo>
                <a:lnTo>
                  <a:pt x="325120" y="5629910"/>
                </a:lnTo>
                <a:lnTo>
                  <a:pt x="5629910" y="325120"/>
                </a:lnTo>
                <a:lnTo>
                  <a:pt x="5629910" y="0"/>
                </a:lnTo>
                <a:close/>
              </a:path>
            </a:pathLst>
          </a:custGeom>
          <a:solidFill>
            <a:srgbClr val="EFE9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3811270" y="1525269"/>
            <a:ext cx="5332730" cy="5332730"/>
          </a:xfrm>
          <a:custGeom>
            <a:avLst/>
            <a:gdLst/>
            <a:ahLst/>
            <a:cxnLst/>
            <a:rect l="l" t="t" r="r" b="b"/>
            <a:pathLst>
              <a:path w="5332730" h="5332730">
                <a:moveTo>
                  <a:pt x="5332730" y="0"/>
                </a:moveTo>
                <a:lnTo>
                  <a:pt x="0" y="5332730"/>
                </a:lnTo>
                <a:lnTo>
                  <a:pt x="325120" y="5332730"/>
                </a:lnTo>
                <a:lnTo>
                  <a:pt x="5332730" y="325119"/>
                </a:lnTo>
                <a:lnTo>
                  <a:pt x="5332730" y="0"/>
                </a:lnTo>
                <a:close/>
              </a:path>
            </a:pathLst>
          </a:custGeom>
          <a:solidFill>
            <a:srgbClr val="EFE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105909" y="1819910"/>
            <a:ext cx="5038090" cy="5038090"/>
          </a:xfrm>
          <a:custGeom>
            <a:avLst/>
            <a:gdLst/>
            <a:ahLst/>
            <a:cxnLst/>
            <a:rect l="l" t="t" r="r" b="b"/>
            <a:pathLst>
              <a:path w="5038089" h="5038090">
                <a:moveTo>
                  <a:pt x="5038090" y="0"/>
                </a:moveTo>
                <a:lnTo>
                  <a:pt x="0" y="5038090"/>
                </a:lnTo>
                <a:lnTo>
                  <a:pt x="327660" y="5038090"/>
                </a:lnTo>
                <a:lnTo>
                  <a:pt x="5038090" y="327660"/>
                </a:lnTo>
                <a:lnTo>
                  <a:pt x="5038090" y="0"/>
                </a:lnTo>
                <a:close/>
              </a:path>
            </a:pathLst>
          </a:custGeom>
          <a:solidFill>
            <a:srgbClr val="EEE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4403090" y="2117089"/>
            <a:ext cx="4740910" cy="4740910"/>
          </a:xfrm>
          <a:custGeom>
            <a:avLst/>
            <a:gdLst/>
            <a:ahLst/>
            <a:cxnLst/>
            <a:rect l="l" t="t" r="r" b="b"/>
            <a:pathLst>
              <a:path w="4740910" h="4740909">
                <a:moveTo>
                  <a:pt x="4740910" y="0"/>
                </a:moveTo>
                <a:lnTo>
                  <a:pt x="0" y="4740910"/>
                </a:lnTo>
                <a:lnTo>
                  <a:pt x="326390" y="4740910"/>
                </a:lnTo>
                <a:lnTo>
                  <a:pt x="4740910" y="326390"/>
                </a:lnTo>
                <a:lnTo>
                  <a:pt x="4740910" y="0"/>
                </a:lnTo>
                <a:close/>
              </a:path>
            </a:pathLst>
          </a:custGeom>
          <a:solidFill>
            <a:srgbClr val="EEE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4700270" y="2414270"/>
            <a:ext cx="4443730" cy="4443730"/>
          </a:xfrm>
          <a:custGeom>
            <a:avLst/>
            <a:gdLst/>
            <a:ahLst/>
            <a:cxnLst/>
            <a:rect l="l" t="t" r="r" b="b"/>
            <a:pathLst>
              <a:path w="4443730" h="4443730">
                <a:moveTo>
                  <a:pt x="4443730" y="0"/>
                </a:moveTo>
                <a:lnTo>
                  <a:pt x="0" y="4443730"/>
                </a:lnTo>
                <a:lnTo>
                  <a:pt x="325120" y="4443730"/>
                </a:lnTo>
                <a:lnTo>
                  <a:pt x="4443730" y="325119"/>
                </a:lnTo>
                <a:lnTo>
                  <a:pt x="4443730" y="0"/>
                </a:lnTo>
                <a:close/>
              </a:path>
            </a:pathLst>
          </a:custGeom>
          <a:solidFill>
            <a:srgbClr val="EDE7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996179" y="2710179"/>
            <a:ext cx="4147820" cy="4147820"/>
          </a:xfrm>
          <a:custGeom>
            <a:avLst/>
            <a:gdLst/>
            <a:ahLst/>
            <a:cxnLst/>
            <a:rect l="l" t="t" r="r" b="b"/>
            <a:pathLst>
              <a:path w="4147820" h="4147820">
                <a:moveTo>
                  <a:pt x="4147820" y="0"/>
                </a:moveTo>
                <a:lnTo>
                  <a:pt x="0" y="4147820"/>
                </a:lnTo>
                <a:lnTo>
                  <a:pt x="326390" y="4147820"/>
                </a:lnTo>
                <a:lnTo>
                  <a:pt x="4147820" y="326390"/>
                </a:lnTo>
                <a:lnTo>
                  <a:pt x="4147820" y="0"/>
                </a:lnTo>
                <a:close/>
              </a:path>
            </a:pathLst>
          </a:custGeom>
          <a:solidFill>
            <a:srgbClr val="EDE6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5292090" y="3006089"/>
            <a:ext cx="3851910" cy="3851910"/>
          </a:xfrm>
          <a:custGeom>
            <a:avLst/>
            <a:gdLst/>
            <a:ahLst/>
            <a:cxnLst/>
            <a:rect l="l" t="t" r="r" b="b"/>
            <a:pathLst>
              <a:path w="3851910" h="3851909">
                <a:moveTo>
                  <a:pt x="3851910" y="0"/>
                </a:moveTo>
                <a:lnTo>
                  <a:pt x="0" y="3851910"/>
                </a:lnTo>
                <a:lnTo>
                  <a:pt x="325120" y="3851910"/>
                </a:lnTo>
                <a:lnTo>
                  <a:pt x="3851910" y="325120"/>
                </a:lnTo>
                <a:lnTo>
                  <a:pt x="3851910" y="0"/>
                </a:lnTo>
                <a:close/>
              </a:path>
            </a:pathLst>
          </a:custGeom>
          <a:solidFill>
            <a:srgbClr val="EDE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5589270" y="3303270"/>
            <a:ext cx="3554729" cy="3554729"/>
          </a:xfrm>
          <a:custGeom>
            <a:avLst/>
            <a:gdLst/>
            <a:ahLst/>
            <a:cxnLst/>
            <a:rect l="l" t="t" r="r" b="b"/>
            <a:pathLst>
              <a:path w="3554729" h="3554729">
                <a:moveTo>
                  <a:pt x="3554730" y="0"/>
                </a:moveTo>
                <a:lnTo>
                  <a:pt x="0" y="3554730"/>
                </a:lnTo>
                <a:lnTo>
                  <a:pt x="325120" y="3554730"/>
                </a:lnTo>
                <a:lnTo>
                  <a:pt x="3554730" y="325119"/>
                </a:lnTo>
                <a:lnTo>
                  <a:pt x="3554730" y="0"/>
                </a:lnTo>
                <a:close/>
              </a:path>
            </a:pathLst>
          </a:custGeom>
          <a:solidFill>
            <a:srgbClr val="ECE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5885179" y="3599179"/>
            <a:ext cx="3258820" cy="3258820"/>
          </a:xfrm>
          <a:custGeom>
            <a:avLst/>
            <a:gdLst/>
            <a:ahLst/>
            <a:cxnLst/>
            <a:rect l="l" t="t" r="r" b="b"/>
            <a:pathLst>
              <a:path w="3258820" h="3258820">
                <a:moveTo>
                  <a:pt x="3258820" y="0"/>
                </a:moveTo>
                <a:lnTo>
                  <a:pt x="0" y="3258820"/>
                </a:lnTo>
                <a:lnTo>
                  <a:pt x="326390" y="3258820"/>
                </a:lnTo>
                <a:lnTo>
                  <a:pt x="3258820" y="326390"/>
                </a:lnTo>
                <a:lnTo>
                  <a:pt x="3258820" y="0"/>
                </a:lnTo>
                <a:close/>
              </a:path>
            </a:pathLst>
          </a:custGeom>
          <a:solidFill>
            <a:srgbClr val="ECE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6181090" y="3895090"/>
            <a:ext cx="2962910" cy="2962910"/>
          </a:xfrm>
          <a:custGeom>
            <a:avLst/>
            <a:gdLst/>
            <a:ahLst/>
            <a:cxnLst/>
            <a:rect l="l" t="t" r="r" b="b"/>
            <a:pathLst>
              <a:path w="2962910" h="2962909">
                <a:moveTo>
                  <a:pt x="2962910" y="0"/>
                </a:moveTo>
                <a:lnTo>
                  <a:pt x="0" y="2962910"/>
                </a:lnTo>
                <a:lnTo>
                  <a:pt x="326390" y="2962910"/>
                </a:lnTo>
                <a:lnTo>
                  <a:pt x="2962910" y="326390"/>
                </a:lnTo>
                <a:lnTo>
                  <a:pt x="2962910" y="0"/>
                </a:lnTo>
                <a:close/>
              </a:path>
            </a:pathLst>
          </a:custGeom>
          <a:solidFill>
            <a:srgbClr val="EBE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478270" y="4192270"/>
            <a:ext cx="2665730" cy="2665730"/>
          </a:xfrm>
          <a:custGeom>
            <a:avLst/>
            <a:gdLst/>
            <a:ahLst/>
            <a:cxnLst/>
            <a:rect l="l" t="t" r="r" b="b"/>
            <a:pathLst>
              <a:path w="2665729" h="2665729">
                <a:moveTo>
                  <a:pt x="2665729" y="0"/>
                </a:moveTo>
                <a:lnTo>
                  <a:pt x="0" y="2665729"/>
                </a:lnTo>
                <a:lnTo>
                  <a:pt x="325120" y="2665729"/>
                </a:lnTo>
                <a:lnTo>
                  <a:pt x="2665729" y="325119"/>
                </a:lnTo>
                <a:lnTo>
                  <a:pt x="2665729" y="0"/>
                </a:lnTo>
                <a:close/>
              </a:path>
            </a:pathLst>
          </a:custGeom>
          <a:solidFill>
            <a:srgbClr val="EBE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6775449" y="4489450"/>
            <a:ext cx="2368550" cy="2368550"/>
          </a:xfrm>
          <a:custGeom>
            <a:avLst/>
            <a:gdLst/>
            <a:ahLst/>
            <a:cxnLst/>
            <a:rect l="l" t="t" r="r" b="b"/>
            <a:pathLst>
              <a:path w="2368550" h="2368550">
                <a:moveTo>
                  <a:pt x="2368550" y="0"/>
                </a:moveTo>
                <a:lnTo>
                  <a:pt x="0" y="2368550"/>
                </a:lnTo>
                <a:lnTo>
                  <a:pt x="325120" y="2368550"/>
                </a:lnTo>
                <a:lnTo>
                  <a:pt x="2368550" y="325120"/>
                </a:lnTo>
                <a:lnTo>
                  <a:pt x="2368550" y="0"/>
                </a:lnTo>
                <a:close/>
              </a:path>
            </a:pathLst>
          </a:custGeom>
          <a:solidFill>
            <a:srgbClr val="EAE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7070090" y="4784090"/>
            <a:ext cx="2073910" cy="2073910"/>
          </a:xfrm>
          <a:custGeom>
            <a:avLst/>
            <a:gdLst/>
            <a:ahLst/>
            <a:cxnLst/>
            <a:rect l="l" t="t" r="r" b="b"/>
            <a:pathLst>
              <a:path w="2073910" h="2073909">
                <a:moveTo>
                  <a:pt x="2073910" y="0"/>
                </a:moveTo>
                <a:lnTo>
                  <a:pt x="0" y="2073910"/>
                </a:lnTo>
                <a:lnTo>
                  <a:pt x="327660" y="2073910"/>
                </a:lnTo>
                <a:lnTo>
                  <a:pt x="2073910" y="327660"/>
                </a:lnTo>
                <a:lnTo>
                  <a:pt x="2073910" y="0"/>
                </a:lnTo>
                <a:close/>
              </a:path>
            </a:pathLst>
          </a:custGeom>
          <a:solidFill>
            <a:srgbClr val="EAE2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7367269" y="5081270"/>
            <a:ext cx="1776730" cy="1776730"/>
          </a:xfrm>
          <a:custGeom>
            <a:avLst/>
            <a:gdLst/>
            <a:ahLst/>
            <a:cxnLst/>
            <a:rect l="l" t="t" r="r" b="b"/>
            <a:pathLst>
              <a:path w="1776729" h="1776729">
                <a:moveTo>
                  <a:pt x="1776729" y="0"/>
                </a:moveTo>
                <a:lnTo>
                  <a:pt x="0" y="1776729"/>
                </a:lnTo>
                <a:lnTo>
                  <a:pt x="325120" y="1776729"/>
                </a:lnTo>
                <a:lnTo>
                  <a:pt x="1776729" y="325119"/>
                </a:lnTo>
                <a:lnTo>
                  <a:pt x="1776729" y="0"/>
                </a:lnTo>
                <a:close/>
              </a:path>
            </a:pathLst>
          </a:custGeom>
          <a:solidFill>
            <a:srgbClr val="EA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7664449" y="5378450"/>
            <a:ext cx="1479550" cy="1479550"/>
          </a:xfrm>
          <a:custGeom>
            <a:avLst/>
            <a:gdLst/>
            <a:ahLst/>
            <a:cxnLst/>
            <a:rect l="l" t="t" r="r" b="b"/>
            <a:pathLst>
              <a:path w="1479550" h="1479550">
                <a:moveTo>
                  <a:pt x="1479550" y="0"/>
                </a:moveTo>
                <a:lnTo>
                  <a:pt x="0" y="1479550"/>
                </a:lnTo>
                <a:lnTo>
                  <a:pt x="325119" y="1479550"/>
                </a:lnTo>
                <a:lnTo>
                  <a:pt x="1479550" y="325120"/>
                </a:lnTo>
                <a:lnTo>
                  <a:pt x="1479550" y="0"/>
                </a:lnTo>
                <a:close/>
              </a:path>
            </a:pathLst>
          </a:custGeom>
          <a:solidFill>
            <a:srgbClr val="E9E1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7959090" y="5673090"/>
            <a:ext cx="1184910" cy="1184910"/>
          </a:xfrm>
          <a:custGeom>
            <a:avLst/>
            <a:gdLst/>
            <a:ahLst/>
            <a:cxnLst/>
            <a:rect l="l" t="t" r="r" b="b"/>
            <a:pathLst>
              <a:path w="1184909" h="1184909">
                <a:moveTo>
                  <a:pt x="1184910" y="0"/>
                </a:moveTo>
                <a:lnTo>
                  <a:pt x="0" y="1184910"/>
                </a:lnTo>
                <a:lnTo>
                  <a:pt x="327660" y="1184910"/>
                </a:lnTo>
                <a:lnTo>
                  <a:pt x="1184910" y="327660"/>
                </a:lnTo>
                <a:lnTo>
                  <a:pt x="1184910" y="0"/>
                </a:lnTo>
                <a:close/>
              </a:path>
            </a:pathLst>
          </a:custGeom>
          <a:solidFill>
            <a:srgbClr val="E9E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256269" y="5970270"/>
            <a:ext cx="887730" cy="887730"/>
          </a:xfrm>
          <a:custGeom>
            <a:avLst/>
            <a:gdLst/>
            <a:ahLst/>
            <a:cxnLst/>
            <a:rect l="l" t="t" r="r" b="b"/>
            <a:pathLst>
              <a:path w="887729" h="887729">
                <a:moveTo>
                  <a:pt x="887729" y="0"/>
                </a:moveTo>
                <a:lnTo>
                  <a:pt x="0" y="887730"/>
                </a:lnTo>
                <a:lnTo>
                  <a:pt x="325119" y="887730"/>
                </a:lnTo>
                <a:lnTo>
                  <a:pt x="887729" y="325120"/>
                </a:lnTo>
                <a:lnTo>
                  <a:pt x="887729" y="0"/>
                </a:lnTo>
                <a:close/>
              </a:path>
            </a:pathLst>
          </a:custGeom>
          <a:solidFill>
            <a:srgbClr val="E8E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553449" y="6267450"/>
            <a:ext cx="590550" cy="590550"/>
          </a:xfrm>
          <a:custGeom>
            <a:avLst/>
            <a:gdLst/>
            <a:ahLst/>
            <a:cxnLst/>
            <a:rect l="l" t="t" r="r" b="b"/>
            <a:pathLst>
              <a:path w="590550" h="590550">
                <a:moveTo>
                  <a:pt x="590550" y="0"/>
                </a:moveTo>
                <a:lnTo>
                  <a:pt x="0" y="590550"/>
                </a:lnTo>
                <a:lnTo>
                  <a:pt x="325120" y="590550"/>
                </a:lnTo>
                <a:lnTo>
                  <a:pt x="590550" y="325120"/>
                </a:lnTo>
                <a:lnTo>
                  <a:pt x="590550" y="0"/>
                </a:lnTo>
                <a:close/>
              </a:path>
            </a:pathLst>
          </a:custGeom>
          <a:solidFill>
            <a:srgbClr val="E8D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848090" y="6562090"/>
            <a:ext cx="295910" cy="295910"/>
          </a:xfrm>
          <a:custGeom>
            <a:avLst/>
            <a:gdLst/>
            <a:ahLst/>
            <a:cxnLst/>
            <a:rect l="l" t="t" r="r" b="b"/>
            <a:pathLst>
              <a:path w="295909" h="295909">
                <a:moveTo>
                  <a:pt x="295910" y="0"/>
                </a:moveTo>
                <a:lnTo>
                  <a:pt x="0" y="295910"/>
                </a:lnTo>
                <a:lnTo>
                  <a:pt x="295910" y="295910"/>
                </a:lnTo>
                <a:lnTo>
                  <a:pt x="295910" y="0"/>
                </a:lnTo>
                <a:close/>
              </a:path>
            </a:pathLst>
          </a:custGeom>
          <a:solidFill>
            <a:srgbClr val="E7DF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2540" y="254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819150" y="0"/>
                </a:moveTo>
                <a:lnTo>
                  <a:pt x="0" y="0"/>
                </a:lnTo>
                <a:lnTo>
                  <a:pt x="0" y="819149"/>
                </a:lnTo>
                <a:lnTo>
                  <a:pt x="40640" y="819149"/>
                </a:lnTo>
                <a:lnTo>
                  <a:pt x="82550" y="815339"/>
                </a:lnTo>
                <a:lnTo>
                  <a:pt x="123190" y="810259"/>
                </a:lnTo>
                <a:lnTo>
                  <a:pt x="165100" y="802639"/>
                </a:lnTo>
                <a:lnTo>
                  <a:pt x="205740" y="793749"/>
                </a:lnTo>
                <a:lnTo>
                  <a:pt x="245110" y="782319"/>
                </a:lnTo>
                <a:lnTo>
                  <a:pt x="284480" y="768349"/>
                </a:lnTo>
                <a:lnTo>
                  <a:pt x="322580" y="753109"/>
                </a:lnTo>
                <a:lnTo>
                  <a:pt x="360680" y="736599"/>
                </a:lnTo>
                <a:lnTo>
                  <a:pt x="397510" y="717549"/>
                </a:lnTo>
                <a:lnTo>
                  <a:pt x="433069" y="695959"/>
                </a:lnTo>
                <a:lnTo>
                  <a:pt x="467359" y="673099"/>
                </a:lnTo>
                <a:lnTo>
                  <a:pt x="501650" y="648969"/>
                </a:lnTo>
                <a:lnTo>
                  <a:pt x="533400" y="622299"/>
                </a:lnTo>
                <a:lnTo>
                  <a:pt x="563880" y="594359"/>
                </a:lnTo>
                <a:lnTo>
                  <a:pt x="594360" y="565149"/>
                </a:lnTo>
                <a:lnTo>
                  <a:pt x="622300" y="534669"/>
                </a:lnTo>
                <a:lnTo>
                  <a:pt x="673100" y="468629"/>
                </a:lnTo>
                <a:lnTo>
                  <a:pt x="695960" y="434339"/>
                </a:lnTo>
                <a:lnTo>
                  <a:pt x="716280" y="397509"/>
                </a:lnTo>
                <a:lnTo>
                  <a:pt x="735330" y="361949"/>
                </a:lnTo>
                <a:lnTo>
                  <a:pt x="753110" y="323850"/>
                </a:lnTo>
                <a:lnTo>
                  <a:pt x="768350" y="284479"/>
                </a:lnTo>
                <a:lnTo>
                  <a:pt x="782319" y="246379"/>
                </a:lnTo>
                <a:lnTo>
                  <a:pt x="793750" y="205739"/>
                </a:lnTo>
                <a:lnTo>
                  <a:pt x="802640" y="165100"/>
                </a:lnTo>
                <a:lnTo>
                  <a:pt x="810260" y="124459"/>
                </a:lnTo>
                <a:lnTo>
                  <a:pt x="815340" y="82550"/>
                </a:lnTo>
                <a:lnTo>
                  <a:pt x="819150" y="41909"/>
                </a:lnTo>
                <a:lnTo>
                  <a:pt x="819150" y="0"/>
                </a:lnTo>
                <a:close/>
              </a:path>
            </a:pathLst>
          </a:custGeom>
          <a:solidFill>
            <a:srgbClr val="FDF9F3">
              <a:alpha val="3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2540" y="254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819150" y="0"/>
                </a:moveTo>
                <a:lnTo>
                  <a:pt x="819150" y="41909"/>
                </a:lnTo>
                <a:lnTo>
                  <a:pt x="815340" y="82550"/>
                </a:lnTo>
                <a:lnTo>
                  <a:pt x="810260" y="124459"/>
                </a:lnTo>
                <a:lnTo>
                  <a:pt x="802640" y="165100"/>
                </a:lnTo>
                <a:lnTo>
                  <a:pt x="793750" y="205739"/>
                </a:lnTo>
                <a:lnTo>
                  <a:pt x="782319" y="246379"/>
                </a:lnTo>
                <a:lnTo>
                  <a:pt x="768350" y="284479"/>
                </a:lnTo>
                <a:lnTo>
                  <a:pt x="753110" y="323850"/>
                </a:lnTo>
                <a:lnTo>
                  <a:pt x="735330" y="361949"/>
                </a:lnTo>
                <a:lnTo>
                  <a:pt x="716280" y="397509"/>
                </a:lnTo>
                <a:lnTo>
                  <a:pt x="695960" y="434339"/>
                </a:lnTo>
                <a:lnTo>
                  <a:pt x="673100" y="468629"/>
                </a:lnTo>
                <a:lnTo>
                  <a:pt x="647700" y="501649"/>
                </a:lnTo>
                <a:lnTo>
                  <a:pt x="622300" y="534669"/>
                </a:lnTo>
                <a:lnTo>
                  <a:pt x="594360" y="565149"/>
                </a:lnTo>
                <a:lnTo>
                  <a:pt x="563880" y="594359"/>
                </a:lnTo>
                <a:lnTo>
                  <a:pt x="533400" y="622299"/>
                </a:lnTo>
                <a:lnTo>
                  <a:pt x="501650" y="648969"/>
                </a:lnTo>
                <a:lnTo>
                  <a:pt x="467359" y="673099"/>
                </a:lnTo>
                <a:lnTo>
                  <a:pt x="433069" y="695959"/>
                </a:lnTo>
                <a:lnTo>
                  <a:pt x="397510" y="717549"/>
                </a:lnTo>
                <a:lnTo>
                  <a:pt x="360680" y="736599"/>
                </a:lnTo>
                <a:lnTo>
                  <a:pt x="322580" y="753109"/>
                </a:lnTo>
                <a:lnTo>
                  <a:pt x="284480" y="768349"/>
                </a:lnTo>
                <a:lnTo>
                  <a:pt x="245110" y="782319"/>
                </a:lnTo>
                <a:lnTo>
                  <a:pt x="205740" y="793749"/>
                </a:lnTo>
                <a:lnTo>
                  <a:pt x="165100" y="802639"/>
                </a:lnTo>
                <a:lnTo>
                  <a:pt x="123190" y="810259"/>
                </a:lnTo>
                <a:lnTo>
                  <a:pt x="82550" y="815339"/>
                </a:lnTo>
                <a:lnTo>
                  <a:pt x="40640" y="819149"/>
                </a:lnTo>
                <a:lnTo>
                  <a:pt x="0" y="819149"/>
                </a:lnTo>
                <a:lnTo>
                  <a:pt x="0" y="0"/>
                </a:lnTo>
                <a:lnTo>
                  <a:pt x="819150" y="0"/>
                </a:lnTo>
                <a:close/>
              </a:path>
              <a:path w="819150" h="819150">
                <a:moveTo>
                  <a:pt x="819150" y="819149"/>
                </a:moveTo>
                <a:lnTo>
                  <a:pt x="819150" y="819149"/>
                </a:lnTo>
              </a:path>
            </a:pathLst>
          </a:custGeom>
          <a:ln w="3234">
            <a:solidFill>
              <a:srgbClr val="D1C2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240029" y="33019"/>
            <a:ext cx="1703070" cy="1703070"/>
          </a:xfrm>
          <a:custGeom>
            <a:avLst/>
            <a:gdLst/>
            <a:ahLst/>
            <a:cxnLst/>
            <a:rect l="l" t="t" r="r" b="b"/>
            <a:pathLst>
              <a:path w="1703070" h="1703070">
                <a:moveTo>
                  <a:pt x="852169" y="0"/>
                </a:moveTo>
                <a:lnTo>
                  <a:pt x="901675" y="1307"/>
                </a:lnTo>
                <a:lnTo>
                  <a:pt x="950304" y="5189"/>
                </a:lnTo>
                <a:lnTo>
                  <a:pt x="997991" y="11580"/>
                </a:lnTo>
                <a:lnTo>
                  <a:pt x="1044676" y="20419"/>
                </a:lnTo>
                <a:lnTo>
                  <a:pt x="1090295" y="31643"/>
                </a:lnTo>
                <a:lnTo>
                  <a:pt x="1134787" y="45187"/>
                </a:lnTo>
                <a:lnTo>
                  <a:pt x="1178088" y="60989"/>
                </a:lnTo>
                <a:lnTo>
                  <a:pt x="1220136" y="78987"/>
                </a:lnTo>
                <a:lnTo>
                  <a:pt x="1260869" y="99116"/>
                </a:lnTo>
                <a:lnTo>
                  <a:pt x="1300223" y="121313"/>
                </a:lnTo>
                <a:lnTo>
                  <a:pt x="1338138" y="145516"/>
                </a:lnTo>
                <a:lnTo>
                  <a:pt x="1374550" y="171662"/>
                </a:lnTo>
                <a:lnTo>
                  <a:pt x="1409396" y="199687"/>
                </a:lnTo>
                <a:lnTo>
                  <a:pt x="1442615" y="229528"/>
                </a:lnTo>
                <a:lnTo>
                  <a:pt x="1474144" y="261122"/>
                </a:lnTo>
                <a:lnTo>
                  <a:pt x="1503919" y="294406"/>
                </a:lnTo>
                <a:lnTo>
                  <a:pt x="1531880" y="329317"/>
                </a:lnTo>
                <a:lnTo>
                  <a:pt x="1557962" y="365791"/>
                </a:lnTo>
                <a:lnTo>
                  <a:pt x="1582105" y="403767"/>
                </a:lnTo>
                <a:lnTo>
                  <a:pt x="1604244" y="443179"/>
                </a:lnTo>
                <a:lnTo>
                  <a:pt x="1624319" y="483967"/>
                </a:lnTo>
                <a:lnTo>
                  <a:pt x="1642266" y="526065"/>
                </a:lnTo>
                <a:lnTo>
                  <a:pt x="1658022" y="569412"/>
                </a:lnTo>
                <a:lnTo>
                  <a:pt x="1671526" y="613944"/>
                </a:lnTo>
                <a:lnTo>
                  <a:pt x="1682715" y="659597"/>
                </a:lnTo>
                <a:lnTo>
                  <a:pt x="1691527" y="706310"/>
                </a:lnTo>
                <a:lnTo>
                  <a:pt x="1697898" y="754018"/>
                </a:lnTo>
                <a:lnTo>
                  <a:pt x="1701766" y="802659"/>
                </a:lnTo>
                <a:lnTo>
                  <a:pt x="1703070" y="852169"/>
                </a:lnTo>
                <a:lnTo>
                  <a:pt x="1701766" y="901675"/>
                </a:lnTo>
                <a:lnTo>
                  <a:pt x="1697898" y="950304"/>
                </a:lnTo>
                <a:lnTo>
                  <a:pt x="1691527" y="997991"/>
                </a:lnTo>
                <a:lnTo>
                  <a:pt x="1682715" y="1044676"/>
                </a:lnTo>
                <a:lnTo>
                  <a:pt x="1671526" y="1090295"/>
                </a:lnTo>
                <a:lnTo>
                  <a:pt x="1658022" y="1134787"/>
                </a:lnTo>
                <a:lnTo>
                  <a:pt x="1642266" y="1178088"/>
                </a:lnTo>
                <a:lnTo>
                  <a:pt x="1624319" y="1220136"/>
                </a:lnTo>
                <a:lnTo>
                  <a:pt x="1604244" y="1260869"/>
                </a:lnTo>
                <a:lnTo>
                  <a:pt x="1582105" y="1300223"/>
                </a:lnTo>
                <a:lnTo>
                  <a:pt x="1557962" y="1338138"/>
                </a:lnTo>
                <a:lnTo>
                  <a:pt x="1531880" y="1374550"/>
                </a:lnTo>
                <a:lnTo>
                  <a:pt x="1503919" y="1409396"/>
                </a:lnTo>
                <a:lnTo>
                  <a:pt x="1474144" y="1442615"/>
                </a:lnTo>
                <a:lnTo>
                  <a:pt x="1442615" y="1474144"/>
                </a:lnTo>
                <a:lnTo>
                  <a:pt x="1409396" y="1503919"/>
                </a:lnTo>
                <a:lnTo>
                  <a:pt x="1374550" y="1531880"/>
                </a:lnTo>
                <a:lnTo>
                  <a:pt x="1338138" y="1557962"/>
                </a:lnTo>
                <a:lnTo>
                  <a:pt x="1300223" y="1582105"/>
                </a:lnTo>
                <a:lnTo>
                  <a:pt x="1260869" y="1604244"/>
                </a:lnTo>
                <a:lnTo>
                  <a:pt x="1220136" y="1624319"/>
                </a:lnTo>
                <a:lnTo>
                  <a:pt x="1178088" y="1642266"/>
                </a:lnTo>
                <a:lnTo>
                  <a:pt x="1134787" y="1658022"/>
                </a:lnTo>
                <a:lnTo>
                  <a:pt x="1090295" y="1671526"/>
                </a:lnTo>
                <a:lnTo>
                  <a:pt x="1044676" y="1682715"/>
                </a:lnTo>
                <a:lnTo>
                  <a:pt x="997991" y="1691527"/>
                </a:lnTo>
                <a:lnTo>
                  <a:pt x="950304" y="1697898"/>
                </a:lnTo>
                <a:lnTo>
                  <a:pt x="901675" y="1701766"/>
                </a:lnTo>
                <a:lnTo>
                  <a:pt x="852169" y="1703069"/>
                </a:lnTo>
                <a:lnTo>
                  <a:pt x="802659" y="1701766"/>
                </a:lnTo>
                <a:lnTo>
                  <a:pt x="754018" y="1697898"/>
                </a:lnTo>
                <a:lnTo>
                  <a:pt x="706310" y="1691527"/>
                </a:lnTo>
                <a:lnTo>
                  <a:pt x="659597" y="1682715"/>
                </a:lnTo>
                <a:lnTo>
                  <a:pt x="613944" y="1671526"/>
                </a:lnTo>
                <a:lnTo>
                  <a:pt x="569412" y="1658022"/>
                </a:lnTo>
                <a:lnTo>
                  <a:pt x="526065" y="1642266"/>
                </a:lnTo>
                <a:lnTo>
                  <a:pt x="483967" y="1624319"/>
                </a:lnTo>
                <a:lnTo>
                  <a:pt x="443179" y="1604244"/>
                </a:lnTo>
                <a:lnTo>
                  <a:pt x="403767" y="1582105"/>
                </a:lnTo>
                <a:lnTo>
                  <a:pt x="365791" y="1557962"/>
                </a:lnTo>
                <a:lnTo>
                  <a:pt x="329317" y="1531880"/>
                </a:lnTo>
                <a:lnTo>
                  <a:pt x="294406" y="1503919"/>
                </a:lnTo>
                <a:lnTo>
                  <a:pt x="261122" y="1474144"/>
                </a:lnTo>
                <a:lnTo>
                  <a:pt x="229528" y="1442615"/>
                </a:lnTo>
                <a:lnTo>
                  <a:pt x="199687" y="1409396"/>
                </a:lnTo>
                <a:lnTo>
                  <a:pt x="171662" y="1374550"/>
                </a:lnTo>
                <a:lnTo>
                  <a:pt x="145516" y="1338138"/>
                </a:lnTo>
                <a:lnTo>
                  <a:pt x="121313" y="1300223"/>
                </a:lnTo>
                <a:lnTo>
                  <a:pt x="99116" y="1260869"/>
                </a:lnTo>
                <a:lnTo>
                  <a:pt x="78987" y="1220136"/>
                </a:lnTo>
                <a:lnTo>
                  <a:pt x="60989" y="1178088"/>
                </a:lnTo>
                <a:lnTo>
                  <a:pt x="45187" y="1134787"/>
                </a:lnTo>
                <a:lnTo>
                  <a:pt x="31643" y="1090295"/>
                </a:lnTo>
                <a:lnTo>
                  <a:pt x="20419" y="1044676"/>
                </a:lnTo>
                <a:lnTo>
                  <a:pt x="11580" y="997991"/>
                </a:lnTo>
                <a:lnTo>
                  <a:pt x="5189" y="950304"/>
                </a:lnTo>
                <a:lnTo>
                  <a:pt x="1307" y="901675"/>
                </a:lnTo>
                <a:lnTo>
                  <a:pt x="0" y="852169"/>
                </a:lnTo>
                <a:lnTo>
                  <a:pt x="1307" y="802659"/>
                </a:lnTo>
                <a:lnTo>
                  <a:pt x="5189" y="754018"/>
                </a:lnTo>
                <a:lnTo>
                  <a:pt x="11580" y="706310"/>
                </a:lnTo>
                <a:lnTo>
                  <a:pt x="20419" y="659597"/>
                </a:lnTo>
                <a:lnTo>
                  <a:pt x="31643" y="613944"/>
                </a:lnTo>
                <a:lnTo>
                  <a:pt x="45187" y="569412"/>
                </a:lnTo>
                <a:lnTo>
                  <a:pt x="60989" y="526065"/>
                </a:lnTo>
                <a:lnTo>
                  <a:pt x="78987" y="483967"/>
                </a:lnTo>
                <a:lnTo>
                  <a:pt x="99116" y="443179"/>
                </a:lnTo>
                <a:lnTo>
                  <a:pt x="121313" y="403767"/>
                </a:lnTo>
                <a:lnTo>
                  <a:pt x="145516" y="365791"/>
                </a:lnTo>
                <a:lnTo>
                  <a:pt x="171662" y="329317"/>
                </a:lnTo>
                <a:lnTo>
                  <a:pt x="199687" y="294406"/>
                </a:lnTo>
                <a:lnTo>
                  <a:pt x="229528" y="261122"/>
                </a:lnTo>
                <a:lnTo>
                  <a:pt x="261122" y="229528"/>
                </a:lnTo>
                <a:lnTo>
                  <a:pt x="294406" y="199687"/>
                </a:lnTo>
                <a:lnTo>
                  <a:pt x="329317" y="171662"/>
                </a:lnTo>
                <a:lnTo>
                  <a:pt x="365791" y="145516"/>
                </a:lnTo>
                <a:lnTo>
                  <a:pt x="403767" y="121313"/>
                </a:lnTo>
                <a:lnTo>
                  <a:pt x="443179" y="99116"/>
                </a:lnTo>
                <a:lnTo>
                  <a:pt x="483967" y="78987"/>
                </a:lnTo>
                <a:lnTo>
                  <a:pt x="526065" y="60989"/>
                </a:lnTo>
                <a:lnTo>
                  <a:pt x="569412" y="45187"/>
                </a:lnTo>
                <a:lnTo>
                  <a:pt x="613944" y="31643"/>
                </a:lnTo>
                <a:lnTo>
                  <a:pt x="659597" y="20419"/>
                </a:lnTo>
                <a:lnTo>
                  <a:pt x="706310" y="11580"/>
                </a:lnTo>
                <a:lnTo>
                  <a:pt x="754018" y="5189"/>
                </a:lnTo>
                <a:lnTo>
                  <a:pt x="802659" y="1307"/>
                </a:lnTo>
                <a:lnTo>
                  <a:pt x="852169" y="0"/>
                </a:lnTo>
                <a:close/>
              </a:path>
              <a:path w="1703070" h="1703070">
                <a:moveTo>
                  <a:pt x="0" y="0"/>
                </a:moveTo>
                <a:lnTo>
                  <a:pt x="0" y="0"/>
                </a:lnTo>
              </a:path>
            </a:pathLst>
          </a:custGeom>
          <a:ln w="27315">
            <a:solidFill>
              <a:srgbClr val="AEA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67639" y="20320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852169" y="0"/>
                </a:moveTo>
                <a:lnTo>
                  <a:pt x="901680" y="1307"/>
                </a:lnTo>
                <a:lnTo>
                  <a:pt x="950321" y="5189"/>
                </a:lnTo>
                <a:lnTo>
                  <a:pt x="998029" y="11580"/>
                </a:lnTo>
                <a:lnTo>
                  <a:pt x="1044742" y="20419"/>
                </a:lnTo>
                <a:lnTo>
                  <a:pt x="1090395" y="31643"/>
                </a:lnTo>
                <a:lnTo>
                  <a:pt x="1134927" y="45187"/>
                </a:lnTo>
                <a:lnTo>
                  <a:pt x="1178274" y="60989"/>
                </a:lnTo>
                <a:lnTo>
                  <a:pt x="1220372" y="78987"/>
                </a:lnTo>
                <a:lnTo>
                  <a:pt x="1261160" y="99116"/>
                </a:lnTo>
                <a:lnTo>
                  <a:pt x="1300572" y="121313"/>
                </a:lnTo>
                <a:lnTo>
                  <a:pt x="1338548" y="145516"/>
                </a:lnTo>
                <a:lnTo>
                  <a:pt x="1375022" y="171662"/>
                </a:lnTo>
                <a:lnTo>
                  <a:pt x="1409933" y="199687"/>
                </a:lnTo>
                <a:lnTo>
                  <a:pt x="1443217" y="229528"/>
                </a:lnTo>
                <a:lnTo>
                  <a:pt x="1474811" y="261122"/>
                </a:lnTo>
                <a:lnTo>
                  <a:pt x="1504652" y="294406"/>
                </a:lnTo>
                <a:lnTo>
                  <a:pt x="1532677" y="329317"/>
                </a:lnTo>
                <a:lnTo>
                  <a:pt x="1558823" y="365791"/>
                </a:lnTo>
                <a:lnTo>
                  <a:pt x="1583026" y="403767"/>
                </a:lnTo>
                <a:lnTo>
                  <a:pt x="1605223" y="443179"/>
                </a:lnTo>
                <a:lnTo>
                  <a:pt x="1625352" y="483967"/>
                </a:lnTo>
                <a:lnTo>
                  <a:pt x="1643350" y="526065"/>
                </a:lnTo>
                <a:lnTo>
                  <a:pt x="1659152" y="569412"/>
                </a:lnTo>
                <a:lnTo>
                  <a:pt x="1672696" y="613944"/>
                </a:lnTo>
                <a:lnTo>
                  <a:pt x="1683920" y="659597"/>
                </a:lnTo>
                <a:lnTo>
                  <a:pt x="1692759" y="706310"/>
                </a:lnTo>
                <a:lnTo>
                  <a:pt x="1699150" y="754018"/>
                </a:lnTo>
                <a:lnTo>
                  <a:pt x="1703032" y="802659"/>
                </a:lnTo>
                <a:lnTo>
                  <a:pt x="1704340" y="852169"/>
                </a:lnTo>
                <a:lnTo>
                  <a:pt x="1703032" y="901680"/>
                </a:lnTo>
                <a:lnTo>
                  <a:pt x="1699150" y="950321"/>
                </a:lnTo>
                <a:lnTo>
                  <a:pt x="1692759" y="998029"/>
                </a:lnTo>
                <a:lnTo>
                  <a:pt x="1683920" y="1044742"/>
                </a:lnTo>
                <a:lnTo>
                  <a:pt x="1672696" y="1090395"/>
                </a:lnTo>
                <a:lnTo>
                  <a:pt x="1659152" y="1134927"/>
                </a:lnTo>
                <a:lnTo>
                  <a:pt x="1643350" y="1178274"/>
                </a:lnTo>
                <a:lnTo>
                  <a:pt x="1625352" y="1220372"/>
                </a:lnTo>
                <a:lnTo>
                  <a:pt x="1605223" y="1261160"/>
                </a:lnTo>
                <a:lnTo>
                  <a:pt x="1583026" y="1300572"/>
                </a:lnTo>
                <a:lnTo>
                  <a:pt x="1558823" y="1338548"/>
                </a:lnTo>
                <a:lnTo>
                  <a:pt x="1532677" y="1375022"/>
                </a:lnTo>
                <a:lnTo>
                  <a:pt x="1504652" y="1409933"/>
                </a:lnTo>
                <a:lnTo>
                  <a:pt x="1474811" y="1443217"/>
                </a:lnTo>
                <a:lnTo>
                  <a:pt x="1443217" y="1474811"/>
                </a:lnTo>
                <a:lnTo>
                  <a:pt x="1409933" y="1504652"/>
                </a:lnTo>
                <a:lnTo>
                  <a:pt x="1375022" y="1532677"/>
                </a:lnTo>
                <a:lnTo>
                  <a:pt x="1338548" y="1558823"/>
                </a:lnTo>
                <a:lnTo>
                  <a:pt x="1300572" y="1583026"/>
                </a:lnTo>
                <a:lnTo>
                  <a:pt x="1261160" y="1605223"/>
                </a:lnTo>
                <a:lnTo>
                  <a:pt x="1220372" y="1625352"/>
                </a:lnTo>
                <a:lnTo>
                  <a:pt x="1178274" y="1643350"/>
                </a:lnTo>
                <a:lnTo>
                  <a:pt x="1134927" y="1659152"/>
                </a:lnTo>
                <a:lnTo>
                  <a:pt x="1090395" y="1672696"/>
                </a:lnTo>
                <a:lnTo>
                  <a:pt x="1044742" y="1683920"/>
                </a:lnTo>
                <a:lnTo>
                  <a:pt x="998029" y="1692759"/>
                </a:lnTo>
                <a:lnTo>
                  <a:pt x="950321" y="1699150"/>
                </a:lnTo>
                <a:lnTo>
                  <a:pt x="901680" y="1703032"/>
                </a:lnTo>
                <a:lnTo>
                  <a:pt x="852169" y="1704339"/>
                </a:lnTo>
                <a:lnTo>
                  <a:pt x="802659" y="1703032"/>
                </a:lnTo>
                <a:lnTo>
                  <a:pt x="754018" y="1699150"/>
                </a:lnTo>
                <a:lnTo>
                  <a:pt x="706310" y="1692759"/>
                </a:lnTo>
                <a:lnTo>
                  <a:pt x="659597" y="1683920"/>
                </a:lnTo>
                <a:lnTo>
                  <a:pt x="613944" y="1672696"/>
                </a:lnTo>
                <a:lnTo>
                  <a:pt x="569412" y="1659152"/>
                </a:lnTo>
                <a:lnTo>
                  <a:pt x="526065" y="1643350"/>
                </a:lnTo>
                <a:lnTo>
                  <a:pt x="483967" y="1625352"/>
                </a:lnTo>
                <a:lnTo>
                  <a:pt x="443179" y="1605223"/>
                </a:lnTo>
                <a:lnTo>
                  <a:pt x="403767" y="1583026"/>
                </a:lnTo>
                <a:lnTo>
                  <a:pt x="365791" y="1558823"/>
                </a:lnTo>
                <a:lnTo>
                  <a:pt x="329317" y="1532677"/>
                </a:lnTo>
                <a:lnTo>
                  <a:pt x="294406" y="1504652"/>
                </a:lnTo>
                <a:lnTo>
                  <a:pt x="261122" y="1474811"/>
                </a:lnTo>
                <a:lnTo>
                  <a:pt x="229528" y="1443217"/>
                </a:lnTo>
                <a:lnTo>
                  <a:pt x="199687" y="1409933"/>
                </a:lnTo>
                <a:lnTo>
                  <a:pt x="171662" y="1375022"/>
                </a:lnTo>
                <a:lnTo>
                  <a:pt x="145516" y="1338548"/>
                </a:lnTo>
                <a:lnTo>
                  <a:pt x="121313" y="1300572"/>
                </a:lnTo>
                <a:lnTo>
                  <a:pt x="99116" y="1261160"/>
                </a:lnTo>
                <a:lnTo>
                  <a:pt x="78987" y="1220372"/>
                </a:lnTo>
                <a:lnTo>
                  <a:pt x="60989" y="1178274"/>
                </a:lnTo>
                <a:lnTo>
                  <a:pt x="45187" y="1134927"/>
                </a:lnTo>
                <a:lnTo>
                  <a:pt x="31643" y="1090395"/>
                </a:lnTo>
                <a:lnTo>
                  <a:pt x="20419" y="1044742"/>
                </a:lnTo>
                <a:lnTo>
                  <a:pt x="11580" y="998029"/>
                </a:lnTo>
                <a:lnTo>
                  <a:pt x="5189" y="950321"/>
                </a:lnTo>
                <a:lnTo>
                  <a:pt x="1307" y="901680"/>
                </a:lnTo>
                <a:lnTo>
                  <a:pt x="0" y="852169"/>
                </a:lnTo>
                <a:lnTo>
                  <a:pt x="1307" y="802659"/>
                </a:lnTo>
                <a:lnTo>
                  <a:pt x="5189" y="754018"/>
                </a:lnTo>
                <a:lnTo>
                  <a:pt x="11580" y="706310"/>
                </a:lnTo>
                <a:lnTo>
                  <a:pt x="20419" y="659597"/>
                </a:lnTo>
                <a:lnTo>
                  <a:pt x="31643" y="613944"/>
                </a:lnTo>
                <a:lnTo>
                  <a:pt x="45187" y="569412"/>
                </a:lnTo>
                <a:lnTo>
                  <a:pt x="60989" y="526065"/>
                </a:lnTo>
                <a:lnTo>
                  <a:pt x="78987" y="483967"/>
                </a:lnTo>
                <a:lnTo>
                  <a:pt x="99116" y="443179"/>
                </a:lnTo>
                <a:lnTo>
                  <a:pt x="121313" y="403767"/>
                </a:lnTo>
                <a:lnTo>
                  <a:pt x="145516" y="365791"/>
                </a:lnTo>
                <a:lnTo>
                  <a:pt x="171662" y="329317"/>
                </a:lnTo>
                <a:lnTo>
                  <a:pt x="199687" y="294406"/>
                </a:lnTo>
                <a:lnTo>
                  <a:pt x="229528" y="261122"/>
                </a:lnTo>
                <a:lnTo>
                  <a:pt x="261122" y="229528"/>
                </a:lnTo>
                <a:lnTo>
                  <a:pt x="294406" y="199687"/>
                </a:lnTo>
                <a:lnTo>
                  <a:pt x="329317" y="171662"/>
                </a:lnTo>
                <a:lnTo>
                  <a:pt x="365791" y="145516"/>
                </a:lnTo>
                <a:lnTo>
                  <a:pt x="403767" y="121313"/>
                </a:lnTo>
                <a:lnTo>
                  <a:pt x="443179" y="99116"/>
                </a:lnTo>
                <a:lnTo>
                  <a:pt x="483967" y="78987"/>
                </a:lnTo>
                <a:lnTo>
                  <a:pt x="526065" y="60989"/>
                </a:lnTo>
                <a:lnTo>
                  <a:pt x="569412" y="45187"/>
                </a:lnTo>
                <a:lnTo>
                  <a:pt x="613944" y="31643"/>
                </a:lnTo>
                <a:lnTo>
                  <a:pt x="659597" y="20419"/>
                </a:lnTo>
                <a:lnTo>
                  <a:pt x="706310" y="11580"/>
                </a:lnTo>
                <a:lnTo>
                  <a:pt x="754018" y="5189"/>
                </a:lnTo>
                <a:lnTo>
                  <a:pt x="802659" y="1307"/>
                </a:lnTo>
                <a:lnTo>
                  <a:pt x="852169" y="0"/>
                </a:lnTo>
                <a:close/>
              </a:path>
              <a:path w="1704339" h="1704339">
                <a:moveTo>
                  <a:pt x="0" y="0"/>
                </a:moveTo>
                <a:lnTo>
                  <a:pt x="0" y="0"/>
                </a:lnTo>
              </a:path>
            </a:pathLst>
          </a:custGeom>
          <a:ln w="27315">
            <a:solidFill>
              <a:srgbClr val="FFF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65099" y="1036319"/>
            <a:ext cx="1169670" cy="11696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012189" y="0"/>
            <a:ext cx="8131809" cy="6858000"/>
          </a:xfrm>
          <a:custGeom>
            <a:avLst/>
            <a:gdLst/>
            <a:ahLst/>
            <a:cxnLst/>
            <a:rect l="l" t="t" r="r" b="b"/>
            <a:pathLst>
              <a:path w="8131809" h="6858000">
                <a:moveTo>
                  <a:pt x="8131809" y="0"/>
                </a:moveTo>
                <a:lnTo>
                  <a:pt x="0" y="0"/>
                </a:lnTo>
                <a:lnTo>
                  <a:pt x="0" y="6858000"/>
                </a:lnTo>
                <a:lnTo>
                  <a:pt x="8131809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975360" y="72389"/>
            <a:ext cx="39370" cy="6785609"/>
          </a:xfrm>
          <a:custGeom>
            <a:avLst/>
            <a:gdLst/>
            <a:ahLst/>
            <a:cxnLst/>
            <a:rect l="l" t="t" r="r" b="b"/>
            <a:pathLst>
              <a:path w="39369" h="6785609">
                <a:moveTo>
                  <a:pt x="0" y="6785609"/>
                </a:moveTo>
                <a:lnTo>
                  <a:pt x="39370" y="6785609"/>
                </a:lnTo>
                <a:lnTo>
                  <a:pt x="39370" y="0"/>
                </a:lnTo>
                <a:lnTo>
                  <a:pt x="0" y="0"/>
                </a:lnTo>
                <a:lnTo>
                  <a:pt x="0" y="6785609"/>
                </a:lnTo>
                <a:close/>
              </a:path>
            </a:pathLst>
          </a:custGeom>
          <a:solidFill>
            <a:srgbClr val="6F6A5E">
              <a:alpha val="2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4905" y="1405890"/>
            <a:ext cx="6854189" cy="2278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7690" y="1405890"/>
            <a:ext cx="8008619" cy="396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14/08/2020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421640"/>
            <a:ext cx="5539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85" dirty="0">
                <a:solidFill>
                  <a:srgbClr val="562213"/>
                </a:solidFill>
              </a:rPr>
              <a:t>Anatomy </a:t>
            </a:r>
            <a:r>
              <a:rPr sz="5400" spc="-290" dirty="0">
                <a:solidFill>
                  <a:srgbClr val="562213"/>
                </a:solidFill>
              </a:rPr>
              <a:t>of </a:t>
            </a:r>
            <a:r>
              <a:rPr sz="5400" spc="-325" dirty="0">
                <a:solidFill>
                  <a:srgbClr val="562213"/>
                </a:solidFill>
              </a:rPr>
              <a:t>the</a:t>
            </a:r>
            <a:r>
              <a:rPr sz="5400" spc="-10" dirty="0">
                <a:solidFill>
                  <a:srgbClr val="562213"/>
                </a:solidFill>
              </a:rPr>
              <a:t> </a:t>
            </a:r>
            <a:r>
              <a:rPr sz="5400" spc="-285" dirty="0">
                <a:solidFill>
                  <a:srgbClr val="562213"/>
                </a:solidFill>
              </a:rPr>
              <a:t>Eye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4994909" y="4682490"/>
            <a:ext cx="3789679" cy="1719702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3825" spc="-240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60" dirty="0">
                <a:latin typeface="Trebuchet MS"/>
                <a:cs typeface="Trebuchet MS"/>
              </a:rPr>
              <a:t>By:-</a:t>
            </a:r>
            <a:endParaRPr sz="32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r>
              <a:rPr lang="en-US" sz="3200" dirty="0" smtClean="0">
                <a:latin typeface="Trebuchet MS"/>
                <a:cs typeface="Trebuchet MS"/>
              </a:rPr>
              <a:t>Dr. </a:t>
            </a:r>
            <a:r>
              <a:rPr lang="en-US" sz="3200" dirty="0" err="1" smtClean="0">
                <a:latin typeface="Trebuchet MS"/>
                <a:cs typeface="Trebuchet MS"/>
              </a:rPr>
              <a:t>Sangita</a:t>
            </a:r>
            <a:r>
              <a:rPr lang="en-US" sz="3200" dirty="0" smtClean="0">
                <a:latin typeface="Trebuchet MS"/>
                <a:cs typeface="Trebuchet MS"/>
              </a:rPr>
              <a:t> </a:t>
            </a:r>
            <a:r>
              <a:rPr lang="en-US" sz="3200" dirty="0" err="1" smtClean="0">
                <a:latin typeface="Trebuchet MS"/>
                <a:cs typeface="Trebuchet MS"/>
              </a:rPr>
              <a:t>Vasava</a:t>
            </a:r>
            <a:endParaRPr lang="en-US" sz="3200" dirty="0" smtClean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</a:pP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" y="2227579"/>
            <a:ext cx="4757420" cy="4630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000" y="0"/>
            <a:ext cx="26670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0989" y="1530191"/>
            <a:ext cx="6825615" cy="283908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4275" spc="-209" baseline="7797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600" b="1" i="1" spc="-140" dirty="0">
                <a:solidFill>
                  <a:srgbClr val="FF0000"/>
                </a:solidFill>
                <a:latin typeface="Trebuchet MS"/>
                <a:cs typeface="Trebuchet MS"/>
              </a:rPr>
              <a:t>Intrinsic </a:t>
            </a:r>
            <a:r>
              <a:rPr sz="36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muscles </a:t>
            </a:r>
            <a:r>
              <a:rPr sz="3200" spc="425" dirty="0"/>
              <a:t>– </a:t>
            </a:r>
            <a:r>
              <a:rPr sz="3200" spc="-160" dirty="0"/>
              <a:t>muscles</a:t>
            </a:r>
            <a:r>
              <a:rPr sz="3200" spc="-445" dirty="0"/>
              <a:t> </a:t>
            </a:r>
            <a:r>
              <a:rPr sz="3200" spc="-185" dirty="0"/>
              <a:t>located</a:t>
            </a:r>
            <a:endParaRPr sz="3200">
              <a:latin typeface="Trebuchet MS"/>
              <a:cs typeface="Trebuchet MS"/>
            </a:endParaRPr>
          </a:p>
          <a:p>
            <a:pPr marL="3759200" marR="30480">
              <a:lnSpc>
                <a:spcPct val="112400"/>
              </a:lnSpc>
              <a:spcBef>
                <a:spcPts val="15"/>
              </a:spcBef>
            </a:pPr>
            <a:r>
              <a:rPr spc="-165" dirty="0"/>
              <a:t>inside </a:t>
            </a:r>
            <a:r>
              <a:rPr spc="-190" dirty="0"/>
              <a:t>the </a:t>
            </a:r>
            <a:r>
              <a:rPr spc="-204" dirty="0"/>
              <a:t>eye </a:t>
            </a:r>
            <a:r>
              <a:rPr spc="-220" dirty="0"/>
              <a:t>that  </a:t>
            </a:r>
            <a:r>
              <a:rPr spc="-200" dirty="0"/>
              <a:t>help </a:t>
            </a:r>
            <a:r>
              <a:rPr spc="-125" dirty="0"/>
              <a:t>hold </a:t>
            </a:r>
            <a:r>
              <a:rPr spc="-190" dirty="0"/>
              <a:t>the </a:t>
            </a:r>
            <a:r>
              <a:rPr spc="-170" dirty="0"/>
              <a:t>lens  </a:t>
            </a:r>
            <a:r>
              <a:rPr spc="-180" dirty="0"/>
              <a:t>in </a:t>
            </a:r>
            <a:r>
              <a:rPr spc="-229" dirty="0"/>
              <a:t>place </a:t>
            </a:r>
            <a:r>
              <a:rPr spc="-260" dirty="0"/>
              <a:t>&amp; </a:t>
            </a:r>
            <a:r>
              <a:rPr spc="-180" dirty="0"/>
              <a:t>modify  </a:t>
            </a:r>
            <a:r>
              <a:rPr spc="-160" dirty="0"/>
              <a:t>its</a:t>
            </a:r>
            <a:r>
              <a:rPr spc="-85" dirty="0"/>
              <a:t> </a:t>
            </a:r>
            <a:r>
              <a:rPr spc="-185" dirty="0"/>
              <a:t>shape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3771900"/>
            <a:ext cx="38862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09" y="375920"/>
            <a:ext cx="8621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40" dirty="0">
                <a:solidFill>
                  <a:srgbClr val="FF0000"/>
                </a:solidFill>
              </a:rPr>
              <a:t>Layers:- </a:t>
            </a:r>
            <a:r>
              <a:rPr sz="3600" spc="-110" dirty="0">
                <a:solidFill>
                  <a:srgbClr val="562213"/>
                </a:solidFill>
              </a:rPr>
              <a:t>There </a:t>
            </a:r>
            <a:r>
              <a:rPr sz="3600" spc="-195" dirty="0">
                <a:solidFill>
                  <a:srgbClr val="562213"/>
                </a:solidFill>
              </a:rPr>
              <a:t>are </a:t>
            </a:r>
            <a:r>
              <a:rPr sz="3600" spc="-175" dirty="0">
                <a:solidFill>
                  <a:srgbClr val="562213"/>
                </a:solidFill>
              </a:rPr>
              <a:t>three </a:t>
            </a:r>
            <a:r>
              <a:rPr sz="3600" spc="-215" dirty="0">
                <a:solidFill>
                  <a:srgbClr val="562213"/>
                </a:solidFill>
              </a:rPr>
              <a:t>layer </a:t>
            </a:r>
            <a:r>
              <a:rPr sz="3600" spc="-190" dirty="0">
                <a:solidFill>
                  <a:srgbClr val="562213"/>
                </a:solidFill>
              </a:rPr>
              <a:t>of </a:t>
            </a:r>
            <a:r>
              <a:rPr sz="3600" spc="-215" dirty="0">
                <a:solidFill>
                  <a:srgbClr val="562213"/>
                </a:solidFill>
              </a:rPr>
              <a:t>the</a:t>
            </a:r>
            <a:r>
              <a:rPr sz="3600" spc="585" dirty="0">
                <a:solidFill>
                  <a:srgbClr val="562213"/>
                </a:solidFill>
              </a:rPr>
              <a:t> </a:t>
            </a:r>
            <a:r>
              <a:rPr sz="3600" spc="-229" dirty="0">
                <a:solidFill>
                  <a:srgbClr val="562213"/>
                </a:solidFill>
              </a:rPr>
              <a:t>eye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58289" y="1383029"/>
            <a:ext cx="6783705" cy="44856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37689" marR="17780" indent="-1786889">
              <a:lnSpc>
                <a:spcPct val="96600"/>
              </a:lnSpc>
              <a:spcBef>
                <a:spcPts val="229"/>
              </a:spcBef>
            </a:pPr>
            <a:r>
              <a:rPr sz="32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1.Sclera </a:t>
            </a:r>
            <a:r>
              <a:rPr sz="3200" b="1" i="1" spc="42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200" i="1" spc="-400" dirty="0">
                <a:solidFill>
                  <a:srgbClr val="FF0000"/>
                </a:solidFill>
                <a:latin typeface="Trebuchet MS"/>
                <a:cs typeface="Trebuchet MS"/>
              </a:rPr>
              <a:t>white, </a:t>
            </a:r>
            <a:r>
              <a:rPr sz="3200" i="1" spc="-335" dirty="0">
                <a:solidFill>
                  <a:srgbClr val="FF0000"/>
                </a:solidFill>
                <a:latin typeface="Trebuchet MS"/>
                <a:cs typeface="Trebuchet MS"/>
              </a:rPr>
              <a:t>outer </a:t>
            </a:r>
            <a:r>
              <a:rPr sz="3200" i="1" spc="-330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i="1" spc="-35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3200" i="1" spc="-355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200" i="1" spc="-360" dirty="0">
                <a:solidFill>
                  <a:srgbClr val="FF0000"/>
                </a:solidFill>
                <a:latin typeface="Trebuchet MS"/>
                <a:cs typeface="Trebuchet MS"/>
              </a:rPr>
              <a:t>eyeball; </a:t>
            </a:r>
            <a:r>
              <a:rPr sz="3200" i="1" spc="-360" dirty="0">
                <a:latin typeface="Trebuchet MS"/>
                <a:cs typeface="Trebuchet MS"/>
              </a:rPr>
              <a:t> </a:t>
            </a:r>
            <a:r>
              <a:rPr sz="3000" spc="-185" dirty="0">
                <a:latin typeface="Trebuchet MS"/>
                <a:cs typeface="Trebuchet MS"/>
              </a:rPr>
              <a:t>tough, </a:t>
            </a:r>
            <a:r>
              <a:rPr sz="3000" spc="-125" dirty="0">
                <a:latin typeface="Trebuchet MS"/>
                <a:cs typeface="Trebuchet MS"/>
              </a:rPr>
              <a:t>fibrous </a:t>
            </a:r>
            <a:r>
              <a:rPr sz="3000" spc="-170" dirty="0">
                <a:latin typeface="Trebuchet MS"/>
                <a:cs typeface="Trebuchet MS"/>
              </a:rPr>
              <a:t>membrane </a:t>
            </a:r>
            <a:r>
              <a:rPr sz="3000" spc="-204" dirty="0">
                <a:latin typeface="Trebuchet MS"/>
                <a:cs typeface="Trebuchet MS"/>
              </a:rPr>
              <a:t>that  </a:t>
            </a:r>
            <a:r>
              <a:rPr sz="3000" spc="-160" dirty="0">
                <a:latin typeface="Trebuchet MS"/>
                <a:cs typeface="Trebuchet MS"/>
              </a:rPr>
              <a:t>helps </a:t>
            </a:r>
            <a:r>
              <a:rPr sz="3000" spc="-80" dirty="0">
                <a:latin typeface="Trebuchet MS"/>
                <a:cs typeface="Trebuchet MS"/>
              </a:rPr>
              <a:t>to </a:t>
            </a:r>
            <a:r>
              <a:rPr sz="3000" spc="-210" dirty="0">
                <a:latin typeface="Trebuchet MS"/>
                <a:cs typeface="Trebuchet MS"/>
              </a:rPr>
              <a:t>maintain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65" dirty="0">
                <a:latin typeface="Trebuchet MS"/>
                <a:cs typeface="Trebuchet MS"/>
              </a:rPr>
              <a:t>spherical  </a:t>
            </a:r>
            <a:r>
              <a:rPr sz="3000" spc="-175" dirty="0">
                <a:latin typeface="Trebuchet MS"/>
                <a:cs typeface="Trebuchet MS"/>
              </a:rPr>
              <a:t>shape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80" dirty="0">
                <a:latin typeface="Trebuchet MS"/>
                <a:cs typeface="Trebuchet MS"/>
              </a:rPr>
              <a:t>the</a:t>
            </a:r>
            <a:r>
              <a:rPr sz="3000" spc="110" dirty="0">
                <a:latin typeface="Trebuchet MS"/>
                <a:cs typeface="Trebuchet MS"/>
              </a:rPr>
              <a:t> </a:t>
            </a:r>
            <a:r>
              <a:rPr sz="3000" spc="-215" dirty="0">
                <a:latin typeface="Trebuchet MS"/>
                <a:cs typeface="Trebuchet MS"/>
              </a:rPr>
              <a:t>eyeball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</a:pPr>
            <a:r>
              <a:rPr sz="3600" spc="-60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40" dirty="0">
                <a:latin typeface="Trebuchet MS"/>
                <a:cs typeface="Trebuchet MS"/>
              </a:rPr>
              <a:t>Cornea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60" dirty="0">
                <a:latin typeface="Trebuchet MS"/>
                <a:cs typeface="Trebuchet MS"/>
              </a:rPr>
              <a:t>part of </a:t>
            </a:r>
            <a:r>
              <a:rPr sz="3000" spc="-135" dirty="0">
                <a:latin typeface="Trebuchet MS"/>
                <a:cs typeface="Trebuchet MS"/>
              </a:rPr>
              <a:t>sclerotic</a:t>
            </a:r>
            <a:r>
              <a:rPr sz="3000" spc="-420" dirty="0">
                <a:latin typeface="Trebuchet MS"/>
                <a:cs typeface="Trebuchet MS"/>
              </a:rPr>
              <a:t> </a:t>
            </a:r>
            <a:r>
              <a:rPr sz="3000" spc="-210" dirty="0">
                <a:latin typeface="Trebuchet MS"/>
                <a:cs typeface="Trebuchet MS"/>
              </a:rPr>
              <a:t>coat;</a:t>
            </a:r>
            <a:endParaRPr sz="3000">
              <a:latin typeface="Trebuchet MS"/>
              <a:cs typeface="Trebuchet MS"/>
            </a:endParaRPr>
          </a:p>
          <a:p>
            <a:pPr marL="1943100" marR="193040">
              <a:lnSpc>
                <a:spcPct val="96600"/>
              </a:lnSpc>
              <a:spcBef>
                <a:spcPts val="55"/>
              </a:spcBef>
            </a:pPr>
            <a:r>
              <a:rPr sz="3000" spc="-180" dirty="0">
                <a:latin typeface="Trebuchet MS"/>
                <a:cs typeface="Trebuchet MS"/>
              </a:rPr>
              <a:t>transparent, </a:t>
            </a:r>
            <a:r>
              <a:rPr sz="3000" spc="-125" dirty="0">
                <a:latin typeface="Trebuchet MS"/>
                <a:cs typeface="Trebuchet MS"/>
              </a:rPr>
              <a:t>front </a:t>
            </a:r>
            <a:r>
              <a:rPr sz="3000" spc="-160" dirty="0">
                <a:latin typeface="Trebuchet MS"/>
                <a:cs typeface="Trebuchet MS"/>
              </a:rPr>
              <a:t>part </a:t>
            </a:r>
            <a:r>
              <a:rPr sz="3000" spc="-165" dirty="0">
                <a:latin typeface="Trebuchet MS"/>
                <a:cs typeface="Trebuchet MS"/>
              </a:rPr>
              <a:t>of  </a:t>
            </a:r>
            <a:r>
              <a:rPr sz="3000" spc="-215" dirty="0">
                <a:latin typeface="Trebuchet MS"/>
                <a:cs typeface="Trebuchet MS"/>
              </a:rPr>
              <a:t>eyeball </a:t>
            </a:r>
            <a:r>
              <a:rPr sz="3000" spc="-114" dirty="0">
                <a:latin typeface="Trebuchet MS"/>
                <a:cs typeface="Trebuchet MS"/>
              </a:rPr>
              <a:t>through </a:t>
            </a:r>
            <a:r>
              <a:rPr sz="3000" spc="-150" dirty="0">
                <a:latin typeface="Trebuchet MS"/>
                <a:cs typeface="Trebuchet MS"/>
              </a:rPr>
              <a:t>which </a:t>
            </a:r>
            <a:r>
              <a:rPr sz="3000" spc="-200" dirty="0">
                <a:latin typeface="Trebuchet MS"/>
                <a:cs typeface="Trebuchet MS"/>
              </a:rPr>
              <a:t>light  </a:t>
            </a:r>
            <a:r>
              <a:rPr sz="3000" spc="-160" dirty="0">
                <a:latin typeface="Trebuchet MS"/>
                <a:cs typeface="Trebuchet MS"/>
              </a:rPr>
              <a:t>waves </a:t>
            </a:r>
            <a:r>
              <a:rPr sz="3000" spc="-150" dirty="0">
                <a:latin typeface="Trebuchet MS"/>
                <a:cs typeface="Trebuchet MS"/>
              </a:rPr>
              <a:t>pass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50" dirty="0">
                <a:latin typeface="Trebuchet MS"/>
                <a:cs typeface="Trebuchet MS"/>
              </a:rPr>
              <a:t>no </a:t>
            </a:r>
            <a:r>
              <a:rPr sz="3000" spc="-90" dirty="0">
                <a:latin typeface="Trebuchet MS"/>
                <a:cs typeface="Trebuchet MS"/>
              </a:rPr>
              <a:t>blood</a:t>
            </a:r>
            <a:r>
              <a:rPr sz="3000" spc="-505" dirty="0">
                <a:latin typeface="Trebuchet MS"/>
                <a:cs typeface="Trebuchet MS"/>
              </a:rPr>
              <a:t> </a:t>
            </a:r>
            <a:r>
              <a:rPr sz="3000" spc="-140" dirty="0">
                <a:latin typeface="Trebuchet MS"/>
                <a:cs typeface="Trebuchet MS"/>
              </a:rPr>
              <a:t>vessels  </a:t>
            </a:r>
            <a:r>
              <a:rPr sz="3000" spc="-170" dirty="0">
                <a:latin typeface="Trebuchet MS"/>
                <a:cs typeface="Trebuchet MS"/>
              </a:rPr>
              <a:t>but </a:t>
            </a:r>
            <a:r>
              <a:rPr sz="3000" spc="-114" dirty="0">
                <a:latin typeface="Trebuchet MS"/>
                <a:cs typeface="Trebuchet MS"/>
              </a:rPr>
              <a:t>lots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35" dirty="0">
                <a:latin typeface="Trebuchet MS"/>
                <a:cs typeface="Trebuchet MS"/>
              </a:rPr>
              <a:t>nerve</a:t>
            </a:r>
            <a:r>
              <a:rPr sz="3000" spc="130" dirty="0">
                <a:latin typeface="Trebuchet MS"/>
                <a:cs typeface="Trebuchet MS"/>
              </a:rPr>
              <a:t> </a:t>
            </a:r>
            <a:r>
              <a:rPr sz="3000" spc="-165" dirty="0">
                <a:latin typeface="Trebuchet MS"/>
                <a:cs typeface="Trebuchet MS"/>
              </a:rPr>
              <a:t>endings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084579"/>
            <a:ext cx="6674484" cy="489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535"/>
              </a:lnSpc>
              <a:spcBef>
                <a:spcPts val="100"/>
              </a:spcBef>
            </a:pPr>
            <a:r>
              <a:rPr sz="3600" spc="-157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05" dirty="0">
                <a:latin typeface="Trebuchet MS"/>
                <a:cs typeface="Trebuchet MS"/>
              </a:rPr>
              <a:t>Canals </a:t>
            </a:r>
            <a:r>
              <a:rPr sz="3000" spc="-165" dirty="0">
                <a:latin typeface="Trebuchet MS"/>
                <a:cs typeface="Trebuchet MS"/>
              </a:rPr>
              <a:t>of Schlem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10" dirty="0">
                <a:latin typeface="Trebuchet MS"/>
                <a:cs typeface="Trebuchet MS"/>
              </a:rPr>
              <a:t>venous</a:t>
            </a:r>
            <a:r>
              <a:rPr sz="3000" spc="-355" dirty="0">
                <a:latin typeface="Trebuchet MS"/>
                <a:cs typeface="Trebuchet MS"/>
              </a:rPr>
              <a:t> </a:t>
            </a:r>
            <a:r>
              <a:rPr sz="3000" spc="-175" dirty="0">
                <a:latin typeface="Trebuchet MS"/>
                <a:cs typeface="Trebuchet MS"/>
              </a:rPr>
              <a:t>passages</a:t>
            </a:r>
            <a:endParaRPr sz="3000">
              <a:latin typeface="Trebuchet MS"/>
              <a:cs typeface="Trebuchet MS"/>
            </a:endParaRPr>
          </a:p>
          <a:p>
            <a:pPr marL="3731260" marR="43180">
              <a:lnSpc>
                <a:spcPct val="96600"/>
              </a:lnSpc>
              <a:spcBef>
                <a:spcPts val="55"/>
              </a:spcBef>
            </a:pP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55" dirty="0">
                <a:latin typeface="Trebuchet MS"/>
                <a:cs typeface="Trebuchet MS"/>
              </a:rPr>
              <a:t>drain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220" dirty="0">
                <a:latin typeface="Trebuchet MS"/>
                <a:cs typeface="Trebuchet MS"/>
              </a:rPr>
              <a:t>fluid  </a:t>
            </a: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90" dirty="0">
                <a:latin typeface="Trebuchet MS"/>
                <a:cs typeface="Trebuchet MS"/>
              </a:rPr>
              <a:t>accumulates  </a:t>
            </a:r>
            <a:r>
              <a:rPr sz="3000" spc="-165" dirty="0">
                <a:latin typeface="Trebuchet MS"/>
                <a:cs typeface="Trebuchet MS"/>
              </a:rPr>
              <a:t>behind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70" dirty="0">
                <a:latin typeface="Trebuchet MS"/>
                <a:cs typeface="Trebuchet MS"/>
              </a:rPr>
              <a:t>cornea;  </a:t>
            </a:r>
            <a:r>
              <a:rPr sz="3000" spc="-175" dirty="0">
                <a:latin typeface="Trebuchet MS"/>
                <a:cs typeface="Trebuchet MS"/>
              </a:rPr>
              <a:t>located </a:t>
            </a:r>
            <a:r>
              <a:rPr sz="3000" spc="-125" dirty="0">
                <a:latin typeface="Trebuchet MS"/>
                <a:cs typeface="Trebuchet MS"/>
              </a:rPr>
              <a:t>where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160" dirty="0">
                <a:latin typeface="Trebuchet MS"/>
                <a:cs typeface="Trebuchet MS"/>
              </a:rPr>
              <a:t>sclera </a:t>
            </a:r>
            <a:r>
              <a:rPr sz="3000" spc="-245" dirty="0">
                <a:latin typeface="Trebuchet MS"/>
                <a:cs typeface="Trebuchet MS"/>
              </a:rPr>
              <a:t>&amp; </a:t>
            </a:r>
            <a:r>
              <a:rPr sz="3000" spc="-125" dirty="0">
                <a:latin typeface="Trebuchet MS"/>
                <a:cs typeface="Trebuchet MS"/>
              </a:rPr>
              <a:t>cornea  </a:t>
            </a:r>
            <a:r>
              <a:rPr sz="3000" spc="-195" dirty="0">
                <a:latin typeface="Trebuchet MS"/>
                <a:cs typeface="Trebuchet MS"/>
              </a:rPr>
              <a:t>meet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</a:pPr>
            <a:r>
              <a:rPr sz="3600" spc="-187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25" dirty="0">
                <a:latin typeface="Trebuchet MS"/>
                <a:cs typeface="Trebuchet MS"/>
              </a:rPr>
              <a:t>Conjuctiva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225" dirty="0">
                <a:latin typeface="Trebuchet MS"/>
                <a:cs typeface="Trebuchet MS"/>
              </a:rPr>
              <a:t>thin, </a:t>
            </a:r>
            <a:r>
              <a:rPr sz="3000" spc="-155" dirty="0">
                <a:latin typeface="Trebuchet MS"/>
                <a:cs typeface="Trebuchet MS"/>
              </a:rPr>
              <a:t>transparent</a:t>
            </a:r>
            <a:r>
              <a:rPr sz="3000" spc="-370" dirty="0">
                <a:latin typeface="Trebuchet MS"/>
                <a:cs typeface="Trebuchet MS"/>
              </a:rPr>
              <a:t> </a:t>
            </a:r>
            <a:r>
              <a:rPr sz="3000" spc="-110" dirty="0">
                <a:latin typeface="Trebuchet MS"/>
                <a:cs typeface="Trebuchet MS"/>
              </a:rPr>
              <a:t>mucous</a:t>
            </a:r>
            <a:endParaRPr sz="3000">
              <a:latin typeface="Trebuchet MS"/>
              <a:cs typeface="Trebuchet MS"/>
            </a:endParaRPr>
          </a:p>
          <a:p>
            <a:pPr marL="2468880" marR="104775">
              <a:lnSpc>
                <a:spcPts val="3479"/>
              </a:lnSpc>
              <a:spcBef>
                <a:spcPts val="155"/>
              </a:spcBef>
            </a:pPr>
            <a:r>
              <a:rPr sz="3000" spc="-170" dirty="0">
                <a:latin typeface="Trebuchet MS"/>
                <a:cs typeface="Trebuchet MS"/>
              </a:rPr>
              <a:t>membrane </a:t>
            </a:r>
            <a:r>
              <a:rPr sz="3000" spc="-204" dirty="0">
                <a:latin typeface="Trebuchet MS"/>
                <a:cs typeface="Trebuchet MS"/>
              </a:rPr>
              <a:t>that </a:t>
            </a:r>
            <a:r>
              <a:rPr sz="3000" spc="-90" dirty="0">
                <a:latin typeface="Trebuchet MS"/>
                <a:cs typeface="Trebuchet MS"/>
              </a:rPr>
              <a:t>covers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215" dirty="0">
                <a:latin typeface="Trebuchet MS"/>
                <a:cs typeface="Trebuchet MS"/>
              </a:rPr>
              <a:t>eyeball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6803390" cy="39687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b="1" spc="20" dirty="0">
                <a:solidFill>
                  <a:srgbClr val="FF0000"/>
                </a:solidFill>
                <a:latin typeface="Trebuchet MS"/>
                <a:cs typeface="Trebuchet MS"/>
              </a:rPr>
              <a:t>2.Choroid </a:t>
            </a:r>
            <a:r>
              <a:rPr sz="3200" b="1" spc="-40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spc="42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200" spc="-195" dirty="0">
                <a:solidFill>
                  <a:srgbClr val="FF0000"/>
                </a:solidFill>
                <a:latin typeface="Trebuchet MS"/>
                <a:cs typeface="Trebuchet MS"/>
              </a:rPr>
              <a:t>middle </a:t>
            </a:r>
            <a:r>
              <a:rPr sz="3200" spc="-185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200" spc="-175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3200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spc="-190" dirty="0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endParaRPr sz="3200">
              <a:latin typeface="Trebuchet MS"/>
              <a:cs typeface="Trebuchet MS"/>
            </a:endParaRPr>
          </a:p>
          <a:p>
            <a:pPr marL="3169920" marR="5080">
              <a:lnSpc>
                <a:spcPts val="4440"/>
              </a:lnSpc>
              <a:spcBef>
                <a:spcPts val="235"/>
              </a:spcBef>
            </a:pPr>
            <a:r>
              <a:rPr sz="3200" spc="-265" dirty="0">
                <a:solidFill>
                  <a:srgbClr val="FF0000"/>
                </a:solidFill>
                <a:latin typeface="Trebuchet MS"/>
                <a:cs typeface="Trebuchet MS"/>
              </a:rPr>
              <a:t>eye; </a:t>
            </a:r>
            <a:r>
              <a:rPr sz="3200" spc="-165" dirty="0">
                <a:latin typeface="Trebuchet MS"/>
                <a:cs typeface="Trebuchet MS"/>
              </a:rPr>
              <a:t>supplies </a:t>
            </a:r>
            <a:r>
              <a:rPr sz="3200" spc="-100" dirty="0">
                <a:latin typeface="Trebuchet MS"/>
                <a:cs typeface="Trebuchet MS"/>
              </a:rPr>
              <a:t>blood  </a:t>
            </a:r>
            <a:r>
              <a:rPr sz="3200" spc="-150" dirty="0">
                <a:latin typeface="Trebuchet MS"/>
                <a:cs typeface="Trebuchet MS"/>
              </a:rPr>
              <a:t>vessels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r>
              <a:rPr sz="3200" spc="3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and</a:t>
            </a:r>
            <a:endParaRPr sz="3200">
              <a:latin typeface="Trebuchet MS"/>
              <a:cs typeface="Trebuchet MS"/>
            </a:endParaRPr>
          </a:p>
          <a:p>
            <a:pPr marL="3169920" marR="80645">
              <a:lnSpc>
                <a:spcPts val="4430"/>
              </a:lnSpc>
              <a:spcBef>
                <a:spcPts val="10"/>
              </a:spcBef>
            </a:pPr>
            <a:r>
              <a:rPr sz="3200" spc="-155" dirty="0">
                <a:latin typeface="Trebuchet MS"/>
                <a:cs typeface="Trebuchet MS"/>
              </a:rPr>
              <a:t>contains </a:t>
            </a:r>
            <a:r>
              <a:rPr sz="3200" spc="-135" dirty="0">
                <a:latin typeface="Trebuchet MS"/>
                <a:cs typeface="Trebuchet MS"/>
              </a:rPr>
              <a:t>dark  </a:t>
            </a:r>
            <a:r>
              <a:rPr sz="3200" spc="-200" dirty="0">
                <a:latin typeface="Trebuchet MS"/>
                <a:cs typeface="Trebuchet MS"/>
              </a:rPr>
              <a:t>pigment </a:t>
            </a:r>
            <a:r>
              <a:rPr sz="3200" spc="-170" dirty="0">
                <a:latin typeface="Trebuchet MS"/>
                <a:cs typeface="Trebuchet MS"/>
              </a:rPr>
              <a:t>granules</a:t>
            </a:r>
            <a:r>
              <a:rPr sz="3200" spc="-10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endParaRPr sz="3200">
              <a:latin typeface="Trebuchet MS"/>
              <a:cs typeface="Trebuchet MS"/>
            </a:endParaRPr>
          </a:p>
          <a:p>
            <a:pPr marL="3169920" marR="24130">
              <a:lnSpc>
                <a:spcPts val="4440"/>
              </a:lnSpc>
            </a:pPr>
            <a:r>
              <a:rPr sz="3200" spc="-160" dirty="0">
                <a:latin typeface="Trebuchet MS"/>
                <a:cs typeface="Trebuchet MS"/>
              </a:rPr>
              <a:t>prevent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75" dirty="0">
                <a:latin typeface="Trebuchet MS"/>
                <a:cs typeface="Trebuchet MS"/>
              </a:rPr>
              <a:t>reflection  of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85" dirty="0">
                <a:latin typeface="Trebuchet MS"/>
                <a:cs typeface="Trebuchet MS"/>
              </a:rPr>
              <a:t>in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24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405890"/>
            <a:ext cx="6841490" cy="44081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30"/>
              </a:spcBef>
            </a:pPr>
            <a:r>
              <a:rPr sz="3600" spc="-14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95" dirty="0">
                <a:latin typeface="Trebuchet MS"/>
                <a:cs typeface="Trebuchet MS"/>
              </a:rPr>
              <a:t>Ciliary </a:t>
            </a:r>
            <a:r>
              <a:rPr sz="3000" spc="-114" dirty="0">
                <a:latin typeface="Trebuchet MS"/>
                <a:cs typeface="Trebuchet MS"/>
              </a:rPr>
              <a:t>body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50" dirty="0">
                <a:latin typeface="Trebuchet MS"/>
                <a:cs typeface="Trebuchet MS"/>
              </a:rPr>
              <a:t>intrinsic </a:t>
            </a:r>
            <a:r>
              <a:rPr sz="3000" spc="-204" dirty="0">
                <a:latin typeface="Trebuchet MS"/>
                <a:cs typeface="Trebuchet MS"/>
              </a:rPr>
              <a:t>muscle;</a:t>
            </a:r>
            <a:r>
              <a:rPr sz="3000" spc="-400" dirty="0">
                <a:latin typeface="Trebuchet MS"/>
                <a:cs typeface="Trebuchet MS"/>
              </a:rPr>
              <a:t> </a:t>
            </a:r>
            <a:r>
              <a:rPr sz="3000" spc="-85" dirty="0">
                <a:latin typeface="Trebuchet MS"/>
                <a:cs typeface="Trebuchet MS"/>
              </a:rPr>
              <a:t>smooth</a:t>
            </a:r>
            <a:endParaRPr sz="3000">
              <a:latin typeface="Trebuchet MS"/>
              <a:cs typeface="Trebuchet MS"/>
            </a:endParaRPr>
          </a:p>
          <a:p>
            <a:pPr marL="2679700" marR="482600">
              <a:lnSpc>
                <a:spcPts val="3840"/>
              </a:lnSpc>
              <a:spcBef>
                <a:spcPts val="155"/>
              </a:spcBef>
            </a:pPr>
            <a:r>
              <a:rPr sz="3000" spc="-165" dirty="0">
                <a:latin typeface="Trebuchet MS"/>
                <a:cs typeface="Trebuchet MS"/>
              </a:rPr>
              <a:t>muscle fibers </a:t>
            </a:r>
            <a:r>
              <a:rPr sz="3000" spc="-100" dirty="0">
                <a:latin typeface="Trebuchet MS"/>
                <a:cs typeface="Trebuchet MS"/>
              </a:rPr>
              <a:t>support </a:t>
            </a:r>
            <a:r>
              <a:rPr sz="3000" spc="-245" dirty="0">
                <a:latin typeface="Trebuchet MS"/>
                <a:cs typeface="Trebuchet MS"/>
              </a:rPr>
              <a:t>&amp;  </a:t>
            </a:r>
            <a:r>
              <a:rPr sz="3000" spc="-175" dirty="0">
                <a:latin typeface="Trebuchet MS"/>
                <a:cs typeface="Trebuchet MS"/>
              </a:rPr>
              <a:t>modify </a:t>
            </a:r>
            <a:r>
              <a:rPr sz="3000" spc="-165" dirty="0">
                <a:latin typeface="Trebuchet MS"/>
                <a:cs typeface="Trebuchet MS"/>
              </a:rPr>
              <a:t>lens</a:t>
            </a:r>
            <a:r>
              <a:rPr sz="3000" spc="20" dirty="0">
                <a:latin typeface="Trebuchet MS"/>
                <a:cs typeface="Trebuchet MS"/>
              </a:rPr>
              <a:t> </a:t>
            </a:r>
            <a:r>
              <a:rPr sz="3000" spc="-180" dirty="0">
                <a:latin typeface="Trebuchet MS"/>
                <a:cs typeface="Trebuchet MS"/>
              </a:rPr>
              <a:t>shape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rebuchet MS"/>
              <a:cs typeface="Trebuchet MS"/>
            </a:endParaRPr>
          </a:p>
          <a:p>
            <a:pPr marL="1207770" marR="43180" indent="-1156970">
              <a:lnSpc>
                <a:spcPct val="106500"/>
              </a:lnSpc>
            </a:pPr>
            <a:r>
              <a:rPr sz="3600" spc="-104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70" dirty="0">
                <a:latin typeface="Trebuchet MS"/>
                <a:cs typeface="Trebuchet MS"/>
              </a:rPr>
              <a:t>Iris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95" dirty="0">
                <a:latin typeface="Trebuchet MS"/>
                <a:cs typeface="Trebuchet MS"/>
              </a:rPr>
              <a:t>colored </a:t>
            </a:r>
            <a:r>
              <a:rPr sz="3000" spc="-90" dirty="0">
                <a:latin typeface="Trebuchet MS"/>
                <a:cs typeface="Trebuchet MS"/>
              </a:rPr>
              <a:t>portion </a:t>
            </a:r>
            <a:r>
              <a:rPr sz="3000" spc="-160" dirty="0">
                <a:latin typeface="Trebuchet MS"/>
                <a:cs typeface="Trebuchet MS"/>
              </a:rPr>
              <a:t>of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40" dirty="0">
                <a:latin typeface="Trebuchet MS"/>
                <a:cs typeface="Trebuchet MS"/>
              </a:rPr>
              <a:t>formed </a:t>
            </a:r>
            <a:r>
              <a:rPr sz="3000" spc="-170" dirty="0">
                <a:latin typeface="Trebuchet MS"/>
                <a:cs typeface="Trebuchet MS"/>
              </a:rPr>
              <a:t>by  </a:t>
            </a:r>
            <a:r>
              <a:rPr sz="3000" spc="-160" dirty="0">
                <a:latin typeface="Trebuchet MS"/>
                <a:cs typeface="Trebuchet MS"/>
              </a:rPr>
              <a:t>circularly </a:t>
            </a:r>
            <a:r>
              <a:rPr sz="3000" spc="-195" dirty="0">
                <a:latin typeface="Trebuchet MS"/>
                <a:cs typeface="Trebuchet MS"/>
              </a:rPr>
              <a:t>and radially </a:t>
            </a:r>
            <a:r>
              <a:rPr sz="3000" spc="-160" dirty="0">
                <a:latin typeface="Trebuchet MS"/>
                <a:cs typeface="Trebuchet MS"/>
              </a:rPr>
              <a:t>arranged  </a:t>
            </a:r>
            <a:r>
              <a:rPr sz="3000" spc="-85" dirty="0">
                <a:latin typeface="Trebuchet MS"/>
                <a:cs typeface="Trebuchet MS"/>
              </a:rPr>
              <a:t>smooth </a:t>
            </a:r>
            <a:r>
              <a:rPr sz="3000" spc="-165" dirty="0">
                <a:latin typeface="Trebuchet MS"/>
                <a:cs typeface="Trebuchet MS"/>
              </a:rPr>
              <a:t>muscle </a:t>
            </a:r>
            <a:r>
              <a:rPr sz="3000" spc="-200" dirty="0">
                <a:latin typeface="Trebuchet MS"/>
                <a:cs typeface="Trebuchet MS"/>
              </a:rPr>
              <a:t>fibers; </a:t>
            </a:r>
            <a:r>
              <a:rPr sz="3000" spc="-170" dirty="0">
                <a:latin typeface="Trebuchet MS"/>
                <a:cs typeface="Trebuchet MS"/>
              </a:rPr>
              <a:t>regulates  </a:t>
            </a:r>
            <a:r>
              <a:rPr sz="3000" spc="-155" dirty="0">
                <a:latin typeface="Trebuchet MS"/>
                <a:cs typeface="Trebuchet MS"/>
              </a:rPr>
              <a:t>amount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200" dirty="0">
                <a:latin typeface="Trebuchet MS"/>
                <a:cs typeface="Trebuchet MS"/>
              </a:rPr>
              <a:t>light </a:t>
            </a:r>
            <a:r>
              <a:rPr sz="3000" spc="-160" dirty="0">
                <a:latin typeface="Trebuchet MS"/>
                <a:cs typeface="Trebuchet MS"/>
              </a:rPr>
              <a:t>entering </a:t>
            </a:r>
            <a:r>
              <a:rPr sz="3000" spc="-175" dirty="0">
                <a:latin typeface="Trebuchet MS"/>
                <a:cs typeface="Trebuchet MS"/>
              </a:rPr>
              <a:t>they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70" dirty="0">
                <a:latin typeface="Trebuchet MS"/>
                <a:cs typeface="Trebuchet MS"/>
              </a:rPr>
              <a:t>by  </a:t>
            </a:r>
            <a:r>
              <a:rPr sz="3000" spc="-140" dirty="0">
                <a:latin typeface="Trebuchet MS"/>
                <a:cs typeface="Trebuchet MS"/>
              </a:rPr>
              <a:t>constricting </a:t>
            </a:r>
            <a:r>
              <a:rPr sz="3000" spc="25" dirty="0">
                <a:latin typeface="Trebuchet MS"/>
                <a:cs typeface="Trebuchet MS"/>
              </a:rPr>
              <a:t>or </a:t>
            </a:r>
            <a:r>
              <a:rPr sz="3000" spc="-210" dirty="0">
                <a:latin typeface="Trebuchet MS"/>
                <a:cs typeface="Trebuchet MS"/>
              </a:rPr>
              <a:t>dilating </a:t>
            </a:r>
            <a:r>
              <a:rPr sz="3000" spc="-180" dirty="0">
                <a:latin typeface="Trebuchet MS"/>
                <a:cs typeface="Trebuchet MS"/>
              </a:rPr>
              <a:t>the</a:t>
            </a:r>
            <a:r>
              <a:rPr sz="3000" spc="25" dirty="0">
                <a:latin typeface="Trebuchet MS"/>
                <a:cs typeface="Trebuchet MS"/>
              </a:rPr>
              <a:t> </a:t>
            </a:r>
            <a:r>
              <a:rPr sz="3000" spc="-185" dirty="0">
                <a:latin typeface="Trebuchet MS"/>
                <a:cs typeface="Trebuchet MS"/>
              </a:rPr>
              <a:t>pupil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160" marR="30480" indent="-1578610">
              <a:lnSpc>
                <a:spcPct val="105500"/>
              </a:lnSpc>
              <a:spcBef>
                <a:spcPts val="95"/>
              </a:spcBef>
            </a:pPr>
            <a:r>
              <a:rPr sz="3825" spc="-240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60" dirty="0"/>
              <a:t>Pupil </a:t>
            </a:r>
            <a:r>
              <a:rPr sz="3200" spc="425" dirty="0"/>
              <a:t>– </a:t>
            </a:r>
            <a:r>
              <a:rPr sz="3200" spc="-110" dirty="0"/>
              <a:t>rounded </a:t>
            </a:r>
            <a:r>
              <a:rPr sz="3200" spc="-160" dirty="0"/>
              <a:t>opening </a:t>
            </a:r>
            <a:r>
              <a:rPr sz="3200" spc="-175" dirty="0"/>
              <a:t>of </a:t>
            </a:r>
            <a:r>
              <a:rPr sz="3200" spc="-190" dirty="0"/>
              <a:t>the</a:t>
            </a:r>
            <a:r>
              <a:rPr sz="3200" spc="-300" dirty="0"/>
              <a:t> </a:t>
            </a:r>
            <a:r>
              <a:rPr sz="3200" spc="-114" dirty="0"/>
              <a:t>iris  </a:t>
            </a:r>
            <a:r>
              <a:rPr sz="3200" spc="-120" dirty="0"/>
              <a:t>through </a:t>
            </a:r>
            <a:r>
              <a:rPr sz="3200" spc="-155" dirty="0"/>
              <a:t>which </a:t>
            </a:r>
            <a:r>
              <a:rPr sz="3200" spc="-210" dirty="0"/>
              <a:t>light</a:t>
            </a:r>
            <a:r>
              <a:rPr sz="3200" dirty="0"/>
              <a:t> </a:t>
            </a:r>
            <a:r>
              <a:rPr sz="3200" spc="-150" dirty="0"/>
              <a:t>passes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389" y="2939255"/>
            <a:ext cx="7011034" cy="317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" marR="5080" indent="-294005">
              <a:lnSpc>
                <a:spcPct val="105300"/>
              </a:lnSpc>
              <a:spcBef>
                <a:spcPts val="105"/>
              </a:spcBef>
              <a:buClr>
                <a:srgbClr val="3790A6"/>
              </a:buClr>
              <a:buSzPct val="79166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600" b="1" i="1" spc="-170" dirty="0">
                <a:solidFill>
                  <a:srgbClr val="FF0000"/>
                </a:solidFill>
                <a:latin typeface="Trebuchet MS"/>
                <a:cs typeface="Trebuchet MS"/>
              </a:rPr>
              <a:t>3.Retina </a:t>
            </a:r>
            <a:r>
              <a:rPr sz="3600" i="1" spc="475" dirty="0">
                <a:solidFill>
                  <a:srgbClr val="FF0000"/>
                </a:solidFill>
                <a:latin typeface="Trebuchet MS"/>
                <a:cs typeface="Trebuchet MS"/>
              </a:rPr>
              <a:t>– </a:t>
            </a:r>
            <a:r>
              <a:rPr sz="3600" i="1" spc="-345" dirty="0">
                <a:solidFill>
                  <a:srgbClr val="FF0000"/>
                </a:solidFill>
                <a:latin typeface="Trebuchet MS"/>
                <a:cs typeface="Trebuchet MS"/>
              </a:rPr>
              <a:t>innermost </a:t>
            </a:r>
            <a:r>
              <a:rPr sz="3600" i="1" spc="-375" dirty="0">
                <a:solidFill>
                  <a:srgbClr val="FF0000"/>
                </a:solidFill>
                <a:latin typeface="Trebuchet MS"/>
                <a:cs typeface="Trebuchet MS"/>
              </a:rPr>
              <a:t>layer </a:t>
            </a:r>
            <a:r>
              <a:rPr sz="3600" i="1" spc="-40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3600" i="1" spc="-395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600" i="1" spc="-445" dirty="0">
                <a:solidFill>
                  <a:srgbClr val="FF0000"/>
                </a:solidFill>
                <a:latin typeface="Trebuchet MS"/>
                <a:cs typeface="Trebuchet MS"/>
              </a:rPr>
              <a:t>eye; </a:t>
            </a:r>
            <a:r>
              <a:rPr sz="3600" i="1" spc="-44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lines </a:t>
            </a:r>
            <a:r>
              <a:rPr sz="3200" spc="-160" dirty="0">
                <a:latin typeface="Trebuchet MS"/>
                <a:cs typeface="Trebuchet MS"/>
              </a:rPr>
              <a:t>its </a:t>
            </a:r>
            <a:r>
              <a:rPr sz="3200" spc="-185" dirty="0">
                <a:latin typeface="Trebuchet MS"/>
                <a:cs typeface="Trebuchet MS"/>
              </a:rPr>
              <a:t>surface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155" dirty="0">
                <a:latin typeface="Trebuchet MS"/>
                <a:cs typeface="Trebuchet MS"/>
              </a:rPr>
              <a:t>contains  </a:t>
            </a:r>
            <a:r>
              <a:rPr sz="3200" spc="-105" dirty="0">
                <a:latin typeface="Trebuchet MS"/>
                <a:cs typeface="Trebuchet MS"/>
              </a:rPr>
              <a:t>photoreceptors </a:t>
            </a:r>
            <a:r>
              <a:rPr sz="3200" spc="-180" dirty="0">
                <a:latin typeface="Trebuchet MS"/>
                <a:cs typeface="Trebuchet MS"/>
              </a:rPr>
              <a:t>(cells  </a:t>
            </a:r>
            <a:r>
              <a:rPr sz="3200" spc="-135" dirty="0">
                <a:latin typeface="Trebuchet MS"/>
                <a:cs typeface="Trebuchet MS"/>
              </a:rPr>
              <a:t>responsible </a:t>
            </a:r>
            <a:r>
              <a:rPr sz="3200" spc="-110" dirty="0">
                <a:latin typeface="Trebuchet MS"/>
                <a:cs typeface="Trebuchet MS"/>
              </a:rPr>
              <a:t>for </a:t>
            </a:r>
            <a:r>
              <a:rPr sz="3200" spc="-145" dirty="0">
                <a:latin typeface="Trebuchet MS"/>
                <a:cs typeface="Trebuchet MS"/>
              </a:rPr>
              <a:t>converting 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30" dirty="0">
                <a:latin typeface="Trebuchet MS"/>
                <a:cs typeface="Trebuchet MS"/>
              </a:rPr>
              <a:t>into </a:t>
            </a:r>
            <a:r>
              <a:rPr sz="3200" spc="-145" dirty="0">
                <a:latin typeface="Trebuchet MS"/>
                <a:cs typeface="Trebuchet MS"/>
              </a:rPr>
              <a:t>nerve </a:t>
            </a:r>
            <a:r>
              <a:rPr sz="3200" spc="-165" dirty="0">
                <a:latin typeface="Trebuchet MS"/>
                <a:cs typeface="Trebuchet MS"/>
              </a:rPr>
              <a:t>impulses </a:t>
            </a:r>
            <a:r>
              <a:rPr sz="3200" spc="425" dirty="0">
                <a:latin typeface="Trebuchet MS"/>
                <a:cs typeface="Trebuchet MS"/>
              </a:rPr>
              <a:t>–  </a:t>
            </a:r>
            <a:r>
              <a:rPr sz="3200" spc="-40" dirty="0">
                <a:latin typeface="Trebuchet MS"/>
                <a:cs typeface="Trebuchet MS"/>
              </a:rPr>
              <a:t>rods </a:t>
            </a:r>
            <a:r>
              <a:rPr sz="3200" spc="-260" dirty="0">
                <a:latin typeface="Trebuchet MS"/>
                <a:cs typeface="Trebuchet MS"/>
              </a:rPr>
              <a:t>&amp;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cones)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07010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29" dirty="0">
                <a:solidFill>
                  <a:srgbClr val="562213"/>
                </a:solidFill>
              </a:rPr>
              <a:t>Eye</a:t>
            </a:r>
            <a:r>
              <a:rPr sz="4300" spc="-175" dirty="0">
                <a:solidFill>
                  <a:srgbClr val="562213"/>
                </a:solidFill>
              </a:rPr>
              <a:t> </a:t>
            </a:r>
            <a:r>
              <a:rPr sz="4300" spc="-195" dirty="0">
                <a:solidFill>
                  <a:srgbClr val="562213"/>
                </a:solidFill>
              </a:rPr>
              <a:t>Parts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583689" y="1405890"/>
            <a:ext cx="6839584" cy="396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7039" marR="737870" indent="-1691639">
              <a:lnSpc>
                <a:spcPct val="115500"/>
              </a:lnSpc>
              <a:spcBef>
                <a:spcPts val="95"/>
              </a:spcBef>
            </a:pPr>
            <a:r>
              <a:rPr sz="3825" spc="-3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25" dirty="0">
                <a:latin typeface="Trebuchet MS"/>
                <a:cs typeface="Trebuchet MS"/>
              </a:rPr>
              <a:t>Rods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85" dirty="0">
                <a:latin typeface="Trebuchet MS"/>
                <a:cs typeface="Trebuchet MS"/>
              </a:rPr>
              <a:t>cylindrical </a:t>
            </a:r>
            <a:r>
              <a:rPr sz="3200" spc="-105" dirty="0">
                <a:latin typeface="Trebuchet MS"/>
                <a:cs typeface="Trebuchet MS"/>
              </a:rPr>
              <a:t>photoreceptors  </a:t>
            </a:r>
            <a:r>
              <a:rPr sz="3200" spc="-160" dirty="0">
                <a:latin typeface="Trebuchet MS"/>
                <a:cs typeface="Trebuchet MS"/>
              </a:rPr>
              <a:t>found </a:t>
            </a:r>
            <a:r>
              <a:rPr sz="3200" spc="-180" dirty="0">
                <a:latin typeface="Trebuchet MS"/>
                <a:cs typeface="Trebuchet MS"/>
              </a:rPr>
              <a:t>in greatest  </a:t>
            </a:r>
            <a:r>
              <a:rPr sz="3200" spc="-145" dirty="0">
                <a:latin typeface="Trebuchet MS"/>
                <a:cs typeface="Trebuchet MS"/>
              </a:rPr>
              <a:t>concentration </a:t>
            </a:r>
            <a:r>
              <a:rPr sz="3200" spc="-55" dirty="0">
                <a:latin typeface="Trebuchet MS"/>
                <a:cs typeface="Trebuchet MS"/>
              </a:rPr>
              <a:t>on </a:t>
            </a:r>
            <a:r>
              <a:rPr sz="3200" spc="-190" dirty="0">
                <a:latin typeface="Trebuchet MS"/>
                <a:cs typeface="Trebuchet MS"/>
              </a:rPr>
              <a:t>the  </a:t>
            </a:r>
            <a:r>
              <a:rPr sz="3200" spc="-180" dirty="0">
                <a:latin typeface="Trebuchet MS"/>
                <a:cs typeface="Trebuchet MS"/>
              </a:rPr>
              <a:t>edges </a:t>
            </a:r>
            <a:r>
              <a:rPr sz="3200" spc="-170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15" dirty="0">
                <a:latin typeface="Trebuchet MS"/>
                <a:cs typeface="Trebuchet MS"/>
              </a:rPr>
              <a:t>retina; </a:t>
            </a:r>
            <a:r>
              <a:rPr sz="3200" spc="-105" dirty="0">
                <a:latin typeface="Trebuchet MS"/>
                <a:cs typeface="Trebuchet MS"/>
              </a:rPr>
              <a:t>most  common </a:t>
            </a:r>
            <a:r>
              <a:rPr sz="3200" spc="-195" dirty="0">
                <a:latin typeface="Trebuchet MS"/>
                <a:cs typeface="Trebuchet MS"/>
              </a:rPr>
              <a:t>type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2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receptor;</a:t>
            </a:r>
            <a:endParaRPr sz="3200">
              <a:latin typeface="Trebuchet MS"/>
              <a:cs typeface="Trebuchet MS"/>
            </a:endParaRPr>
          </a:p>
          <a:p>
            <a:pPr marL="1717039" marR="17780">
              <a:lnSpc>
                <a:spcPct val="115599"/>
              </a:lnSpc>
            </a:pPr>
            <a:r>
              <a:rPr sz="3200" spc="-170" dirty="0">
                <a:latin typeface="Trebuchet MS"/>
                <a:cs typeface="Trebuchet MS"/>
              </a:rPr>
              <a:t>allow </a:t>
            </a:r>
            <a:r>
              <a:rPr sz="3200" spc="-105" dirty="0">
                <a:latin typeface="Trebuchet MS"/>
                <a:cs typeface="Trebuchet MS"/>
              </a:rPr>
              <a:t>us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65" dirty="0">
                <a:latin typeface="Trebuchet MS"/>
                <a:cs typeface="Trebuchet MS"/>
              </a:rPr>
              <a:t>see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95" dirty="0">
                <a:latin typeface="Trebuchet MS"/>
                <a:cs typeface="Trebuchet MS"/>
              </a:rPr>
              <a:t>low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204" dirty="0">
                <a:latin typeface="Trebuchet MS"/>
                <a:cs typeface="Trebuchet MS"/>
              </a:rPr>
              <a:t>and  </a:t>
            </a:r>
            <a:r>
              <a:rPr sz="3200" spc="-125" dirty="0">
                <a:latin typeface="Trebuchet MS"/>
                <a:cs typeface="Trebuchet MS"/>
              </a:rPr>
              <a:t>provide </a:t>
            </a:r>
            <a:r>
              <a:rPr sz="3200" spc="-105" dirty="0">
                <a:latin typeface="Trebuchet MS"/>
                <a:cs typeface="Trebuchet MS"/>
              </a:rPr>
              <a:t>for </a:t>
            </a:r>
            <a:r>
              <a:rPr sz="3200" spc="-165" dirty="0">
                <a:latin typeface="Trebuchet MS"/>
                <a:cs typeface="Trebuchet MS"/>
              </a:rPr>
              <a:t>peripheral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30" dirty="0">
                <a:latin typeface="Trebuchet MS"/>
                <a:cs typeface="Trebuchet MS"/>
              </a:rPr>
              <a:t>vision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989" y="1383029"/>
            <a:ext cx="6908165" cy="47053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55800" marR="30480" indent="-1917700">
              <a:lnSpc>
                <a:spcPct val="95500"/>
              </a:lnSpc>
              <a:spcBef>
                <a:spcPts val="270"/>
              </a:spcBef>
            </a:pPr>
            <a:r>
              <a:rPr sz="3825" spc="-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5" dirty="0">
                <a:latin typeface="Trebuchet MS"/>
                <a:cs typeface="Trebuchet MS"/>
              </a:rPr>
              <a:t>Cones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05" dirty="0">
                <a:latin typeface="Trebuchet MS"/>
                <a:cs typeface="Trebuchet MS"/>
              </a:rPr>
              <a:t>Conical photoreceptors</a:t>
            </a:r>
            <a:r>
              <a:rPr sz="3200" spc="-60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found  </a:t>
            </a:r>
            <a:r>
              <a:rPr sz="3200" spc="-185" dirty="0">
                <a:latin typeface="Trebuchet MS"/>
                <a:cs typeface="Trebuchet MS"/>
              </a:rPr>
              <a:t>in greatest </a:t>
            </a:r>
            <a:r>
              <a:rPr sz="3200" spc="-145" dirty="0">
                <a:latin typeface="Trebuchet MS"/>
                <a:cs typeface="Trebuchet MS"/>
              </a:rPr>
              <a:t>concentration  </a:t>
            </a:r>
            <a:r>
              <a:rPr sz="3200" spc="-165" dirty="0">
                <a:latin typeface="Trebuchet MS"/>
                <a:cs typeface="Trebuchet MS"/>
              </a:rPr>
              <a:t>near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60" dirty="0">
                <a:latin typeface="Trebuchet MS"/>
                <a:cs typeface="Trebuchet MS"/>
              </a:rPr>
              <a:t>center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20" dirty="0">
                <a:latin typeface="Trebuchet MS"/>
                <a:cs typeface="Trebuchet MS"/>
              </a:rPr>
              <a:t>retina;  </a:t>
            </a:r>
            <a:r>
              <a:rPr sz="3200" spc="-155" dirty="0">
                <a:latin typeface="Trebuchet MS"/>
                <a:cs typeface="Trebuchet MS"/>
              </a:rPr>
              <a:t>there </a:t>
            </a:r>
            <a:r>
              <a:rPr sz="3200" spc="-170" dirty="0">
                <a:latin typeface="Trebuchet MS"/>
                <a:cs typeface="Trebuchet MS"/>
              </a:rPr>
              <a:t>are </a:t>
            </a:r>
            <a:r>
              <a:rPr sz="3200" spc="-150" dirty="0">
                <a:latin typeface="Trebuchet MS"/>
                <a:cs typeface="Trebuchet MS"/>
              </a:rPr>
              <a:t>three </a:t>
            </a:r>
            <a:r>
              <a:rPr sz="3200" spc="-175" dirty="0">
                <a:latin typeface="Trebuchet MS"/>
                <a:cs typeface="Trebuchet MS"/>
              </a:rPr>
              <a:t>varieties of  cones, </a:t>
            </a:r>
            <a:r>
              <a:rPr sz="3200" spc="-220" dirty="0">
                <a:latin typeface="Trebuchet MS"/>
                <a:cs typeface="Trebuchet MS"/>
              </a:rPr>
              <a:t>each </a:t>
            </a:r>
            <a:r>
              <a:rPr sz="3200" spc="-105" dirty="0">
                <a:latin typeface="Trebuchet MS"/>
                <a:cs typeface="Trebuchet MS"/>
              </a:rPr>
              <a:t>most</a:t>
            </a:r>
            <a:r>
              <a:rPr sz="3200" spc="140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sensitive</a:t>
            </a:r>
            <a:endParaRPr sz="3200">
              <a:latin typeface="Trebuchet MS"/>
              <a:cs typeface="Trebuchet MS"/>
            </a:endParaRPr>
          </a:p>
          <a:p>
            <a:pPr marL="1955800" marR="223520">
              <a:lnSpc>
                <a:spcPct val="95500"/>
              </a:lnSpc>
              <a:spcBef>
                <a:spcPts val="5"/>
              </a:spcBef>
            </a:pPr>
            <a:r>
              <a:rPr sz="3200" spc="-85" dirty="0">
                <a:latin typeface="Trebuchet MS"/>
                <a:cs typeface="Trebuchet MS"/>
              </a:rPr>
              <a:t>to </a:t>
            </a:r>
            <a:r>
              <a:rPr sz="3200" spc="-320" dirty="0">
                <a:latin typeface="Trebuchet MS"/>
                <a:cs typeface="Trebuchet MS"/>
              </a:rPr>
              <a:t>a </a:t>
            </a:r>
            <a:r>
              <a:rPr sz="3200" spc="-175" dirty="0">
                <a:latin typeface="Trebuchet MS"/>
                <a:cs typeface="Trebuchet MS"/>
              </a:rPr>
              <a:t>particular </a:t>
            </a:r>
            <a:r>
              <a:rPr sz="3200" spc="-200" dirty="0">
                <a:latin typeface="Trebuchet MS"/>
                <a:cs typeface="Trebuchet MS"/>
              </a:rPr>
              <a:t>wavelength  </a:t>
            </a:r>
            <a:r>
              <a:rPr sz="3200" spc="-90" dirty="0">
                <a:latin typeface="Trebuchet MS"/>
                <a:cs typeface="Trebuchet MS"/>
              </a:rPr>
              <a:t>(color)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250" dirty="0">
                <a:latin typeface="Trebuchet MS"/>
                <a:cs typeface="Trebuchet MS"/>
              </a:rPr>
              <a:t>blue,</a:t>
            </a:r>
            <a:r>
              <a:rPr sz="3200" spc="-405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green, 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200" dirty="0">
                <a:latin typeface="Trebuchet MS"/>
                <a:cs typeface="Trebuchet MS"/>
              </a:rPr>
              <a:t>red; </a:t>
            </a:r>
            <a:r>
              <a:rPr sz="3200" spc="-170" dirty="0">
                <a:latin typeface="Trebuchet MS"/>
                <a:cs typeface="Trebuchet MS"/>
              </a:rPr>
              <a:t>allow </a:t>
            </a:r>
            <a:r>
              <a:rPr sz="3200" spc="-105" dirty="0">
                <a:latin typeface="Trebuchet MS"/>
                <a:cs typeface="Trebuchet MS"/>
              </a:rPr>
              <a:t>for </a:t>
            </a:r>
            <a:r>
              <a:rPr sz="3200" spc="-195" dirty="0">
                <a:latin typeface="Trebuchet MS"/>
                <a:cs typeface="Trebuchet MS"/>
              </a:rPr>
              <a:t>visual </a:t>
            </a:r>
            <a:r>
              <a:rPr sz="3200" spc="-210" dirty="0">
                <a:latin typeface="Trebuchet MS"/>
                <a:cs typeface="Trebuchet MS"/>
              </a:rPr>
              <a:t>acuity  </a:t>
            </a:r>
            <a:r>
              <a:rPr sz="3200" spc="-140" dirty="0">
                <a:latin typeface="Trebuchet MS"/>
                <a:cs typeface="Trebuchet MS"/>
              </a:rPr>
              <a:t>(sharp </a:t>
            </a:r>
            <a:r>
              <a:rPr sz="3200" spc="-130" dirty="0">
                <a:latin typeface="Trebuchet MS"/>
                <a:cs typeface="Trebuchet MS"/>
              </a:rPr>
              <a:t>vision)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65" dirty="0">
                <a:latin typeface="Trebuchet MS"/>
                <a:cs typeface="Trebuchet MS"/>
              </a:rPr>
              <a:t>color  </a:t>
            </a:r>
            <a:r>
              <a:rPr sz="3200" spc="-130" dirty="0">
                <a:latin typeface="Trebuchet MS"/>
                <a:cs typeface="Trebuchet MS"/>
              </a:rPr>
              <a:t>vision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1389379"/>
            <a:ext cx="7174865" cy="466852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2740" marR="43180" indent="-281940">
              <a:lnSpc>
                <a:spcPct val="79900"/>
              </a:lnSpc>
              <a:spcBef>
                <a:spcPts val="819"/>
              </a:spcBef>
            </a:pPr>
            <a:r>
              <a:rPr sz="3600" spc="-20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135" dirty="0">
                <a:latin typeface="Trebuchet MS"/>
                <a:cs typeface="Trebuchet MS"/>
              </a:rPr>
              <a:t>Fovea </a:t>
            </a:r>
            <a:r>
              <a:rPr sz="3000" spc="-165" dirty="0">
                <a:latin typeface="Trebuchet MS"/>
                <a:cs typeface="Trebuchet MS"/>
              </a:rPr>
              <a:t>centralis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45" dirty="0">
                <a:latin typeface="Trebuchet MS"/>
                <a:cs typeface="Trebuchet MS"/>
              </a:rPr>
              <a:t>depression, </a:t>
            </a:r>
            <a:r>
              <a:rPr sz="3000" spc="25" dirty="0">
                <a:latin typeface="Trebuchet MS"/>
                <a:cs typeface="Trebuchet MS"/>
              </a:rPr>
              <a:t>or </a:t>
            </a:r>
            <a:r>
              <a:rPr sz="3000" spc="-254" dirty="0">
                <a:latin typeface="Trebuchet MS"/>
                <a:cs typeface="Trebuchet MS"/>
              </a:rPr>
              <a:t>pit, </a:t>
            </a:r>
            <a:r>
              <a:rPr sz="3000" spc="-175" dirty="0">
                <a:latin typeface="Trebuchet MS"/>
                <a:cs typeface="Trebuchet MS"/>
              </a:rPr>
              <a:t>in </a:t>
            </a:r>
            <a:r>
              <a:rPr sz="3000" spc="-180" dirty="0">
                <a:latin typeface="Trebuchet MS"/>
                <a:cs typeface="Trebuchet MS"/>
              </a:rPr>
              <a:t>the  </a:t>
            </a:r>
            <a:r>
              <a:rPr sz="3000" spc="-150" dirty="0">
                <a:latin typeface="Trebuchet MS"/>
                <a:cs typeface="Trebuchet MS"/>
              </a:rPr>
              <a:t>center </a:t>
            </a:r>
            <a:r>
              <a:rPr sz="3000" spc="-160" dirty="0">
                <a:latin typeface="Trebuchet MS"/>
                <a:cs typeface="Trebuchet MS"/>
              </a:rPr>
              <a:t>of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75" dirty="0">
                <a:latin typeface="Trebuchet MS"/>
                <a:cs typeface="Trebuchet MS"/>
              </a:rPr>
              <a:t>retina </a:t>
            </a:r>
            <a:r>
              <a:rPr sz="3000" spc="-210" dirty="0">
                <a:latin typeface="Trebuchet MS"/>
                <a:cs typeface="Trebuchet MS"/>
              </a:rPr>
              <a:t>that </a:t>
            </a:r>
            <a:r>
              <a:rPr sz="3000" spc="-150" dirty="0">
                <a:latin typeface="Trebuchet MS"/>
                <a:cs typeface="Trebuchet MS"/>
              </a:rPr>
              <a:t>contains </a:t>
            </a:r>
            <a:r>
              <a:rPr sz="3000" spc="-125" dirty="0">
                <a:latin typeface="Trebuchet MS"/>
                <a:cs typeface="Trebuchet MS"/>
              </a:rPr>
              <a:t>only  </a:t>
            </a:r>
            <a:r>
              <a:rPr sz="3000" spc="-160" dirty="0">
                <a:latin typeface="Trebuchet MS"/>
                <a:cs typeface="Trebuchet MS"/>
              </a:rPr>
              <a:t>cones; </a:t>
            </a:r>
            <a:r>
              <a:rPr sz="3000" spc="-110" dirty="0">
                <a:latin typeface="Trebuchet MS"/>
                <a:cs typeface="Trebuchet MS"/>
              </a:rPr>
              <a:t>provides </a:t>
            </a:r>
            <a:r>
              <a:rPr sz="3000" spc="-100" dirty="0">
                <a:latin typeface="Trebuchet MS"/>
                <a:cs typeface="Trebuchet MS"/>
              </a:rPr>
              <a:t>for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100" dirty="0">
                <a:latin typeface="Trebuchet MS"/>
                <a:cs typeface="Trebuchet MS"/>
              </a:rPr>
              <a:t>most </a:t>
            </a:r>
            <a:r>
              <a:rPr sz="3000" spc="-204" dirty="0">
                <a:latin typeface="Trebuchet MS"/>
                <a:cs typeface="Trebuchet MS"/>
              </a:rPr>
              <a:t>acute </a:t>
            </a:r>
            <a:r>
              <a:rPr sz="3000" spc="-120" dirty="0">
                <a:latin typeface="Trebuchet MS"/>
                <a:cs typeface="Trebuchet MS"/>
              </a:rPr>
              <a:t>vision </a:t>
            </a:r>
            <a:r>
              <a:rPr sz="3000" spc="-245" dirty="0">
                <a:latin typeface="Trebuchet MS"/>
                <a:cs typeface="Trebuchet MS"/>
              </a:rPr>
              <a:t>&amp;  </a:t>
            </a:r>
            <a:r>
              <a:rPr sz="3000" spc="-60" dirty="0">
                <a:latin typeface="Trebuchet MS"/>
                <a:cs typeface="Trebuchet MS"/>
              </a:rPr>
              <a:t>color</a:t>
            </a:r>
            <a:r>
              <a:rPr sz="3000" spc="-90" dirty="0">
                <a:latin typeface="Trebuchet MS"/>
                <a:cs typeface="Trebuchet MS"/>
              </a:rPr>
              <a:t> </a:t>
            </a:r>
            <a:r>
              <a:rPr sz="3000" spc="-165" dirty="0">
                <a:latin typeface="Trebuchet MS"/>
                <a:cs typeface="Trebuchet MS"/>
              </a:rPr>
              <a:t>sensitivity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rebuchet MS"/>
              <a:cs typeface="Trebuchet MS"/>
            </a:endParaRPr>
          </a:p>
          <a:p>
            <a:pPr marL="50800">
              <a:lnSpc>
                <a:spcPts val="3535"/>
              </a:lnSpc>
              <a:spcBef>
                <a:spcPts val="5"/>
              </a:spcBef>
            </a:pPr>
            <a:r>
              <a:rPr sz="3600" spc="-82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55" dirty="0">
                <a:latin typeface="Trebuchet MS"/>
                <a:cs typeface="Trebuchet MS"/>
              </a:rPr>
              <a:t>Optic </a:t>
            </a:r>
            <a:r>
              <a:rPr sz="3000" spc="-125" dirty="0">
                <a:latin typeface="Trebuchet MS"/>
                <a:cs typeface="Trebuchet MS"/>
              </a:rPr>
              <a:t>disk </a:t>
            </a:r>
            <a:r>
              <a:rPr sz="3000" spc="-175" dirty="0">
                <a:latin typeface="Trebuchet MS"/>
                <a:cs typeface="Trebuchet MS"/>
              </a:rPr>
              <a:t>(blind </a:t>
            </a:r>
            <a:r>
              <a:rPr sz="3000" spc="-110" dirty="0">
                <a:latin typeface="Trebuchet MS"/>
                <a:cs typeface="Trebuchet MS"/>
              </a:rPr>
              <a:t>spot) </a:t>
            </a:r>
            <a:r>
              <a:rPr sz="3000" spc="395" dirty="0">
                <a:latin typeface="Trebuchet MS"/>
                <a:cs typeface="Trebuchet MS"/>
              </a:rPr>
              <a:t>– </a:t>
            </a:r>
            <a:r>
              <a:rPr sz="3000" spc="-195" dirty="0">
                <a:latin typeface="Trebuchet MS"/>
                <a:cs typeface="Trebuchet MS"/>
              </a:rPr>
              <a:t>area </a:t>
            </a:r>
            <a:r>
              <a:rPr sz="3000" spc="-125" dirty="0">
                <a:latin typeface="Trebuchet MS"/>
                <a:cs typeface="Trebuchet MS"/>
              </a:rPr>
              <a:t>where</a:t>
            </a:r>
            <a:r>
              <a:rPr sz="3000" spc="-260" dirty="0">
                <a:latin typeface="Trebuchet MS"/>
                <a:cs typeface="Trebuchet MS"/>
              </a:rPr>
              <a:t> </a:t>
            </a:r>
            <a:r>
              <a:rPr sz="3000" spc="-145" dirty="0">
                <a:latin typeface="Trebuchet MS"/>
                <a:cs typeface="Trebuchet MS"/>
              </a:rPr>
              <a:t>optic</a:t>
            </a:r>
            <a:endParaRPr sz="3000">
              <a:latin typeface="Trebuchet MS"/>
              <a:cs typeface="Trebuchet MS"/>
            </a:endParaRPr>
          </a:p>
          <a:p>
            <a:pPr marL="4362450" marR="203835">
              <a:lnSpc>
                <a:spcPct val="96600"/>
              </a:lnSpc>
              <a:spcBef>
                <a:spcPts val="55"/>
              </a:spcBef>
            </a:pPr>
            <a:r>
              <a:rPr sz="3000" spc="-140" dirty="0">
                <a:latin typeface="Trebuchet MS"/>
                <a:cs typeface="Trebuchet MS"/>
              </a:rPr>
              <a:t>nerve </a:t>
            </a:r>
            <a:r>
              <a:rPr sz="3000" spc="-195" dirty="0">
                <a:latin typeface="Trebuchet MS"/>
                <a:cs typeface="Trebuchet MS"/>
              </a:rPr>
              <a:t>attaches  </a:t>
            </a:r>
            <a:r>
              <a:rPr sz="3000" spc="-80" dirty="0">
                <a:latin typeface="Trebuchet MS"/>
                <a:cs typeface="Trebuchet MS"/>
              </a:rPr>
              <a:t>to </a:t>
            </a:r>
            <a:r>
              <a:rPr sz="3000" spc="-180" dirty="0">
                <a:latin typeface="Trebuchet MS"/>
                <a:cs typeface="Trebuchet MS"/>
              </a:rPr>
              <a:t>the </a:t>
            </a:r>
            <a:r>
              <a:rPr sz="3000" spc="-204" dirty="0">
                <a:latin typeface="Trebuchet MS"/>
                <a:cs typeface="Trebuchet MS"/>
              </a:rPr>
              <a:t>retina;  </a:t>
            </a:r>
            <a:r>
              <a:rPr sz="3000" spc="-95" dirty="0">
                <a:latin typeface="Trebuchet MS"/>
                <a:cs typeface="Trebuchet MS"/>
              </a:rPr>
              <a:t>does </a:t>
            </a:r>
            <a:r>
              <a:rPr sz="3000" spc="-100" dirty="0">
                <a:latin typeface="Trebuchet MS"/>
                <a:cs typeface="Trebuchet MS"/>
              </a:rPr>
              <a:t>not </a:t>
            </a:r>
            <a:r>
              <a:rPr sz="3000" spc="-160" dirty="0">
                <a:latin typeface="Trebuchet MS"/>
                <a:cs typeface="Trebuchet MS"/>
              </a:rPr>
              <a:t>contain  </a:t>
            </a:r>
            <a:r>
              <a:rPr sz="3000" spc="-210" dirty="0">
                <a:latin typeface="Trebuchet MS"/>
                <a:cs typeface="Trebuchet MS"/>
              </a:rPr>
              <a:t>any  </a:t>
            </a:r>
            <a:r>
              <a:rPr sz="3000" spc="-90" dirty="0">
                <a:latin typeface="Trebuchet MS"/>
                <a:cs typeface="Trebuchet MS"/>
              </a:rPr>
              <a:t>photorecptors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160" marR="30480" indent="-1578610">
              <a:lnSpc>
                <a:spcPct val="115500"/>
              </a:lnSpc>
              <a:spcBef>
                <a:spcPts val="95"/>
              </a:spcBef>
            </a:pPr>
            <a:r>
              <a:rPr sz="3825" spc="-142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95" dirty="0"/>
              <a:t>Lens </a:t>
            </a:r>
            <a:r>
              <a:rPr sz="3200" spc="425" dirty="0"/>
              <a:t>– </a:t>
            </a:r>
            <a:r>
              <a:rPr sz="3200" spc="-240" dirty="0"/>
              <a:t>flexible, </a:t>
            </a:r>
            <a:r>
              <a:rPr sz="3200" spc="-170" dirty="0"/>
              <a:t>biconvex,</a:t>
            </a:r>
            <a:r>
              <a:rPr sz="3200" spc="-434" dirty="0"/>
              <a:t> </a:t>
            </a:r>
            <a:r>
              <a:rPr sz="3200" spc="-175" dirty="0"/>
              <a:t>crystal-like  </a:t>
            </a:r>
            <a:r>
              <a:rPr sz="3200" spc="-125" dirty="0"/>
              <a:t>structure </a:t>
            </a:r>
            <a:r>
              <a:rPr sz="3200" spc="-220" dirty="0"/>
              <a:t>that </a:t>
            </a:r>
            <a:r>
              <a:rPr sz="3200" spc="-140" dirty="0"/>
              <a:t>brings </a:t>
            </a:r>
            <a:r>
              <a:rPr sz="3200" spc="-135" dirty="0"/>
              <a:t>rays </a:t>
            </a:r>
            <a:r>
              <a:rPr sz="3200" spc="-175" dirty="0"/>
              <a:t>of  </a:t>
            </a:r>
            <a:r>
              <a:rPr sz="3200" spc="-210" dirty="0"/>
              <a:t>light </a:t>
            </a:r>
            <a:r>
              <a:rPr sz="3200" spc="-130" dirty="0"/>
              <a:t>into </a:t>
            </a:r>
            <a:r>
              <a:rPr sz="3200" spc="-150" dirty="0"/>
              <a:t>focus </a:t>
            </a:r>
            <a:r>
              <a:rPr sz="3200" spc="-210" dirty="0"/>
              <a:t>and </a:t>
            </a:r>
            <a:r>
              <a:rPr sz="3200" spc="-110" dirty="0"/>
              <a:t>produces  </a:t>
            </a:r>
            <a:r>
              <a:rPr sz="3200" spc="-235" dirty="0"/>
              <a:t>an image </a:t>
            </a:r>
            <a:r>
              <a:rPr sz="3200" spc="-50" dirty="0"/>
              <a:t>on </a:t>
            </a:r>
            <a:r>
              <a:rPr sz="3200" spc="-190" dirty="0"/>
              <a:t>the</a:t>
            </a:r>
            <a:r>
              <a:rPr sz="3200" spc="175" dirty="0"/>
              <a:t> </a:t>
            </a:r>
            <a:r>
              <a:rPr sz="3200" spc="-180" dirty="0"/>
              <a:t>retina</a:t>
            </a:r>
            <a:endParaRPr sz="320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40640"/>
            <a:ext cx="44119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29" dirty="0">
                <a:solidFill>
                  <a:srgbClr val="562213"/>
                </a:solidFill>
              </a:rPr>
              <a:t>Eye </a:t>
            </a:r>
            <a:r>
              <a:rPr sz="4300" spc="-195" dirty="0">
                <a:solidFill>
                  <a:srgbClr val="562213"/>
                </a:solidFill>
              </a:rPr>
              <a:t>Parts </a:t>
            </a:r>
            <a:r>
              <a:rPr sz="4300" spc="-190" dirty="0">
                <a:solidFill>
                  <a:srgbClr val="562213"/>
                </a:solidFill>
              </a:rPr>
              <a:t>-</a:t>
            </a:r>
            <a:r>
              <a:rPr sz="4300" spc="30" dirty="0">
                <a:solidFill>
                  <a:srgbClr val="562213"/>
                </a:solidFill>
              </a:rPr>
              <a:t> </a:t>
            </a:r>
            <a:r>
              <a:rPr sz="4300" spc="-160" dirty="0">
                <a:solidFill>
                  <a:srgbClr val="562213"/>
                </a:solidFill>
              </a:rPr>
              <a:t>Diagram</a:t>
            </a:r>
            <a:endParaRPr sz="43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7043420" cy="50952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105" dirty="0">
                <a:latin typeface="Trebuchet MS"/>
                <a:cs typeface="Trebuchet MS"/>
              </a:rPr>
              <a:t>Suspensory </a:t>
            </a:r>
            <a:r>
              <a:rPr sz="3200" spc="-220" dirty="0">
                <a:latin typeface="Trebuchet MS"/>
                <a:cs typeface="Trebuchet MS"/>
              </a:rPr>
              <a:t>ligament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14" dirty="0">
                <a:latin typeface="Trebuchet MS"/>
                <a:cs typeface="Trebuchet MS"/>
              </a:rPr>
              <a:t>holds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405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lens</a:t>
            </a:r>
            <a:endParaRPr sz="3200">
              <a:latin typeface="Trebuchet MS"/>
              <a:cs typeface="Trebuchet MS"/>
            </a:endParaRPr>
          </a:p>
          <a:p>
            <a:pPr marL="4523740" marR="639445">
              <a:lnSpc>
                <a:spcPts val="4440"/>
              </a:lnSpc>
              <a:spcBef>
                <a:spcPts val="235"/>
              </a:spcBef>
            </a:pP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265" dirty="0">
                <a:latin typeface="Trebuchet MS"/>
                <a:cs typeface="Trebuchet MS"/>
              </a:rPr>
              <a:t>place;  </a:t>
            </a:r>
            <a:r>
              <a:rPr sz="3200" spc="-220" dirty="0">
                <a:latin typeface="Trebuchet MS"/>
                <a:cs typeface="Trebuchet MS"/>
              </a:rPr>
              <a:t>attached</a:t>
            </a:r>
            <a:r>
              <a:rPr sz="3200" spc="-165" dirty="0">
                <a:latin typeface="Trebuchet MS"/>
                <a:cs typeface="Trebuchet MS"/>
              </a:rPr>
              <a:t> </a:t>
            </a:r>
            <a:r>
              <a:rPr sz="3200" spc="-80" dirty="0">
                <a:latin typeface="Trebuchet MS"/>
                <a:cs typeface="Trebuchet MS"/>
              </a:rPr>
              <a:t>to</a:t>
            </a:r>
            <a:endParaRPr sz="3200">
              <a:latin typeface="Trebuchet MS"/>
              <a:cs typeface="Trebuchet MS"/>
            </a:endParaRPr>
          </a:p>
          <a:p>
            <a:pPr marL="4410710" marR="5080">
              <a:lnSpc>
                <a:spcPts val="4430"/>
              </a:lnSpc>
              <a:spcBef>
                <a:spcPts val="10"/>
              </a:spcBef>
            </a:pPr>
            <a:r>
              <a:rPr sz="3200" spc="-190" dirty="0">
                <a:latin typeface="Trebuchet MS"/>
                <a:cs typeface="Trebuchet MS"/>
              </a:rPr>
              <a:t>the ciliary body,  </a:t>
            </a:r>
            <a:r>
              <a:rPr sz="3200" spc="-155" dirty="0">
                <a:latin typeface="Trebuchet MS"/>
                <a:cs typeface="Trebuchet MS"/>
              </a:rPr>
              <a:t>which</a:t>
            </a:r>
            <a:r>
              <a:rPr sz="3200" spc="-100" dirty="0">
                <a:latin typeface="Trebuchet MS"/>
                <a:cs typeface="Trebuchet MS"/>
              </a:rPr>
              <a:t> </a:t>
            </a:r>
            <a:r>
              <a:rPr sz="3200" spc="-95" dirty="0">
                <a:latin typeface="Trebuchet MS"/>
                <a:cs typeface="Trebuchet MS"/>
              </a:rPr>
              <a:t>controls</a:t>
            </a:r>
            <a:endParaRPr sz="3200">
              <a:latin typeface="Trebuchet MS"/>
              <a:cs typeface="Trebuchet MS"/>
            </a:endParaRPr>
          </a:p>
          <a:p>
            <a:pPr marL="4410710">
              <a:lnSpc>
                <a:spcPct val="100000"/>
              </a:lnSpc>
              <a:spcBef>
                <a:spcPts val="355"/>
              </a:spcBef>
            </a:pP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60" dirty="0">
                <a:latin typeface="Trebuchet MS"/>
                <a:cs typeface="Trebuchet MS"/>
              </a:rPr>
              <a:t>amount</a:t>
            </a:r>
            <a:r>
              <a:rPr sz="3200" spc="-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of</a:t>
            </a:r>
            <a:endParaRPr sz="3200">
              <a:latin typeface="Trebuchet MS"/>
              <a:cs typeface="Trebuchet MS"/>
            </a:endParaRPr>
          </a:p>
          <a:p>
            <a:pPr marL="4410710" marR="146685">
              <a:lnSpc>
                <a:spcPct val="115500"/>
              </a:lnSpc>
              <a:spcBef>
                <a:spcPts val="5"/>
              </a:spcBef>
            </a:pPr>
            <a:r>
              <a:rPr sz="3200" spc="-135" dirty="0">
                <a:latin typeface="Trebuchet MS"/>
                <a:cs typeface="Trebuchet MS"/>
              </a:rPr>
              <a:t>tension  </a:t>
            </a:r>
            <a:r>
              <a:rPr sz="3200" spc="-140" dirty="0">
                <a:latin typeface="Trebuchet MS"/>
                <a:cs typeface="Trebuchet MS"/>
              </a:rPr>
              <a:t>exerted </a:t>
            </a:r>
            <a:r>
              <a:rPr sz="3200" spc="-50" dirty="0">
                <a:latin typeface="Trebuchet MS"/>
                <a:cs typeface="Trebuchet MS"/>
              </a:rPr>
              <a:t>on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  </a:t>
            </a:r>
            <a:r>
              <a:rPr sz="3200" spc="-170" dirty="0">
                <a:latin typeface="Trebuchet MS"/>
                <a:cs typeface="Trebuchet MS"/>
              </a:rPr>
              <a:t>lens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040765">
              <a:lnSpc>
                <a:spcPct val="100000"/>
              </a:lnSpc>
              <a:spcBef>
                <a:spcPts val="690"/>
              </a:spcBef>
            </a:pPr>
            <a:r>
              <a:rPr sz="3825" spc="-89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60" dirty="0"/>
              <a:t>Aqueous </a:t>
            </a:r>
            <a:r>
              <a:rPr sz="3200" spc="-85" dirty="0"/>
              <a:t>humor </a:t>
            </a:r>
            <a:r>
              <a:rPr sz="3200" spc="425" dirty="0"/>
              <a:t>– </a:t>
            </a:r>
            <a:r>
              <a:rPr sz="3200" spc="-165" dirty="0"/>
              <a:t>watery </a:t>
            </a:r>
            <a:r>
              <a:rPr sz="3200" spc="-229" dirty="0"/>
              <a:t>fluid</a:t>
            </a:r>
            <a:r>
              <a:rPr sz="3200" spc="-515" dirty="0"/>
              <a:t> </a:t>
            </a:r>
            <a:r>
              <a:rPr sz="3200" spc="-220" dirty="0"/>
              <a:t>that</a:t>
            </a:r>
            <a:endParaRPr sz="3200">
              <a:latin typeface="UnDotum"/>
              <a:cs typeface="UnDotum"/>
            </a:endParaRPr>
          </a:p>
          <a:p>
            <a:pPr marL="4650105" marR="310515">
              <a:lnSpc>
                <a:spcPts val="4440"/>
              </a:lnSpc>
              <a:spcBef>
                <a:spcPts val="235"/>
              </a:spcBef>
            </a:pPr>
            <a:r>
              <a:rPr spc="-120" dirty="0"/>
              <a:t>provides </a:t>
            </a:r>
            <a:r>
              <a:rPr spc="-135" dirty="0"/>
              <a:t>nutrition  </a:t>
            </a:r>
            <a:r>
              <a:rPr spc="-210" dirty="0"/>
              <a:t>and </a:t>
            </a:r>
            <a:r>
              <a:rPr spc="-170" dirty="0"/>
              <a:t>helps</a:t>
            </a:r>
            <a:r>
              <a:rPr spc="-30" dirty="0"/>
              <a:t> </a:t>
            </a:r>
            <a:r>
              <a:rPr spc="-220" dirty="0"/>
              <a:t>maintain</a:t>
            </a:r>
          </a:p>
          <a:p>
            <a:pPr marL="4650105" marR="17780">
              <a:lnSpc>
                <a:spcPts val="4430"/>
              </a:lnSpc>
              <a:spcBef>
                <a:spcPts val="10"/>
              </a:spcBef>
            </a:pPr>
            <a:r>
              <a:rPr spc="-190" dirty="0"/>
              <a:t>the </a:t>
            </a:r>
            <a:r>
              <a:rPr spc="-185" dirty="0"/>
              <a:t>shape </a:t>
            </a:r>
            <a:r>
              <a:rPr spc="-175" dirty="0"/>
              <a:t>of </a:t>
            </a:r>
            <a:r>
              <a:rPr spc="-190" dirty="0"/>
              <a:t>the  </a:t>
            </a:r>
            <a:r>
              <a:rPr spc="-180" dirty="0"/>
              <a:t>cornea; </a:t>
            </a:r>
            <a:r>
              <a:rPr spc="-160" dirty="0"/>
              <a:t>found </a:t>
            </a:r>
            <a:r>
              <a:rPr spc="-180" dirty="0"/>
              <a:t>in</a:t>
            </a:r>
            <a:r>
              <a:rPr spc="45" dirty="0"/>
              <a:t> </a:t>
            </a:r>
            <a:r>
              <a:rPr spc="-190" dirty="0"/>
              <a:t>the</a:t>
            </a:r>
          </a:p>
          <a:p>
            <a:pPr marL="4650105" marR="156845">
              <a:lnSpc>
                <a:spcPts val="4440"/>
              </a:lnSpc>
            </a:pPr>
            <a:r>
              <a:rPr spc="-215" dirty="0"/>
              <a:t>smaller, </a:t>
            </a:r>
            <a:r>
              <a:rPr spc="-125" dirty="0"/>
              <a:t>anterior  </a:t>
            </a:r>
            <a:r>
              <a:rPr spc="-175" dirty="0"/>
              <a:t>chamber </a:t>
            </a:r>
            <a:r>
              <a:rPr spc="-170" dirty="0"/>
              <a:t>of </a:t>
            </a:r>
            <a:r>
              <a:rPr spc="-190" dirty="0"/>
              <a:t>the</a:t>
            </a:r>
            <a:r>
              <a:rPr spc="35" dirty="0"/>
              <a:t> </a:t>
            </a:r>
            <a:r>
              <a:rPr spc="-204" dirty="0"/>
              <a:t>eye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82067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260" dirty="0">
                <a:solidFill>
                  <a:srgbClr val="562213"/>
                </a:solidFill>
              </a:rPr>
              <a:t>Fluid </a:t>
            </a:r>
            <a:r>
              <a:rPr sz="4300" spc="-250" dirty="0">
                <a:solidFill>
                  <a:srgbClr val="562213"/>
                </a:solidFill>
              </a:rPr>
              <a:t>in</a:t>
            </a:r>
            <a:r>
              <a:rPr sz="4300" spc="-15" dirty="0">
                <a:solidFill>
                  <a:srgbClr val="562213"/>
                </a:solidFill>
              </a:rPr>
              <a:t> </a:t>
            </a:r>
            <a:r>
              <a:rPr sz="4300" spc="-335" dirty="0">
                <a:solidFill>
                  <a:srgbClr val="562213"/>
                </a:solidFill>
              </a:rPr>
              <a:t>eye:-</a:t>
            </a:r>
            <a:endParaRPr sz="4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989" y="1405890"/>
            <a:ext cx="6880859" cy="340487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3825" spc="-12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85" dirty="0">
                <a:latin typeface="Trebuchet MS"/>
                <a:cs typeface="Trebuchet MS"/>
              </a:rPr>
              <a:t>Vitreous humor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220" dirty="0">
                <a:latin typeface="Trebuchet MS"/>
                <a:cs typeface="Trebuchet MS"/>
              </a:rPr>
              <a:t>thick,</a:t>
            </a:r>
            <a:r>
              <a:rPr sz="3200" spc="-565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gel-like</a:t>
            </a:r>
            <a:endParaRPr sz="3200">
              <a:latin typeface="Trebuchet MS"/>
              <a:cs typeface="Trebuchet MS"/>
            </a:endParaRPr>
          </a:p>
          <a:p>
            <a:pPr marL="3534410" marR="30480">
              <a:lnSpc>
                <a:spcPts val="4440"/>
              </a:lnSpc>
              <a:spcBef>
                <a:spcPts val="235"/>
              </a:spcBef>
            </a:pPr>
            <a:r>
              <a:rPr sz="3200" spc="-175" dirty="0">
                <a:latin typeface="Trebuchet MS"/>
                <a:cs typeface="Trebuchet MS"/>
              </a:rPr>
              <a:t>substance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229" dirty="0">
                <a:latin typeface="Trebuchet MS"/>
                <a:cs typeface="Trebuchet MS"/>
              </a:rPr>
              <a:t>fills 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80" dirty="0">
                <a:latin typeface="Trebuchet MS"/>
                <a:cs typeface="Trebuchet MS"/>
              </a:rPr>
              <a:t>largest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chamber</a:t>
            </a:r>
            <a:endParaRPr sz="3200">
              <a:latin typeface="Trebuchet MS"/>
              <a:cs typeface="Trebuchet MS"/>
            </a:endParaRPr>
          </a:p>
          <a:p>
            <a:pPr marL="3534410" marR="30480">
              <a:lnSpc>
                <a:spcPts val="4430"/>
              </a:lnSpc>
              <a:spcBef>
                <a:spcPts val="10"/>
              </a:spcBef>
            </a:pP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210" dirty="0">
                <a:latin typeface="Trebuchet MS"/>
                <a:cs typeface="Trebuchet MS"/>
              </a:rPr>
              <a:t>and </a:t>
            </a:r>
            <a:r>
              <a:rPr sz="3200" spc="-170" dirty="0">
                <a:latin typeface="Trebuchet MS"/>
                <a:cs typeface="Trebuchet MS"/>
              </a:rPr>
              <a:t>helps  </a:t>
            </a:r>
            <a:r>
              <a:rPr sz="3200" spc="-85" dirty="0">
                <a:latin typeface="Trebuchet MS"/>
                <a:cs typeface="Trebuchet MS"/>
              </a:rPr>
              <a:t>to </a:t>
            </a:r>
            <a:r>
              <a:rPr sz="3200" spc="-125" dirty="0">
                <a:latin typeface="Trebuchet MS"/>
                <a:cs typeface="Trebuchet MS"/>
              </a:rPr>
              <a:t>hold </a:t>
            </a:r>
            <a:r>
              <a:rPr sz="3200" spc="-165" dirty="0">
                <a:latin typeface="Trebuchet MS"/>
                <a:cs typeface="Trebuchet MS"/>
              </a:rPr>
              <a:t>its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75" dirty="0">
                <a:latin typeface="Trebuchet MS"/>
                <a:cs typeface="Trebuchet MS"/>
              </a:rPr>
              <a:t>spherical</a:t>
            </a:r>
            <a:endParaRPr sz="3200">
              <a:latin typeface="Trebuchet MS"/>
              <a:cs typeface="Trebuchet MS"/>
            </a:endParaRPr>
          </a:p>
          <a:p>
            <a:pPr marL="3534410">
              <a:lnSpc>
                <a:spcPct val="100000"/>
              </a:lnSpc>
              <a:spcBef>
                <a:spcPts val="355"/>
              </a:spcBef>
            </a:pPr>
            <a:r>
              <a:rPr sz="3200" spc="-190" dirty="0">
                <a:latin typeface="Trebuchet MS"/>
                <a:cs typeface="Trebuchet MS"/>
              </a:rPr>
              <a:t>shape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316484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90" dirty="0">
                <a:solidFill>
                  <a:srgbClr val="562213"/>
                </a:solidFill>
              </a:rPr>
              <a:t>Blood</a:t>
            </a:r>
            <a:r>
              <a:rPr sz="4300" spc="-145" dirty="0">
                <a:solidFill>
                  <a:srgbClr val="562213"/>
                </a:solidFill>
              </a:rPr>
              <a:t> </a:t>
            </a:r>
            <a:r>
              <a:rPr sz="4300" spc="-280" dirty="0">
                <a:solidFill>
                  <a:srgbClr val="562213"/>
                </a:solidFill>
              </a:rPr>
              <a:t>supply:-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764029" y="2043429"/>
            <a:ext cx="6301740" cy="389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3200" spc="-70" dirty="0">
                <a:latin typeface="Trebuchet MS"/>
                <a:cs typeface="Trebuchet MS"/>
              </a:rPr>
              <a:t>Carotid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artery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R="97790" algn="ctr">
              <a:lnSpc>
                <a:spcPct val="100000"/>
              </a:lnSpc>
            </a:pPr>
            <a:r>
              <a:rPr sz="3200" spc="-135" dirty="0">
                <a:latin typeface="Trebuchet MS"/>
                <a:cs typeface="Trebuchet MS"/>
              </a:rPr>
              <a:t>Ophthalmic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artery</a:t>
            </a:r>
            <a:endParaRPr sz="3200">
              <a:latin typeface="Trebuchet MS"/>
              <a:cs typeface="Trebuchet MS"/>
            </a:endParaRPr>
          </a:p>
          <a:p>
            <a:pPr marL="12065" marR="5080" algn="ctr">
              <a:lnSpc>
                <a:spcPct val="231000"/>
              </a:lnSpc>
            </a:pPr>
            <a:r>
              <a:rPr sz="3200" spc="-130" dirty="0">
                <a:latin typeface="Trebuchet MS"/>
                <a:cs typeface="Trebuchet MS"/>
              </a:rPr>
              <a:t>Cilliary </a:t>
            </a:r>
            <a:r>
              <a:rPr sz="3200" spc="-145" dirty="0">
                <a:latin typeface="Trebuchet MS"/>
                <a:cs typeface="Trebuchet MS"/>
              </a:rPr>
              <a:t>artery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110" dirty="0">
                <a:latin typeface="Trebuchet MS"/>
                <a:cs typeface="Trebuchet MS"/>
              </a:rPr>
              <a:t>Central </a:t>
            </a:r>
            <a:r>
              <a:rPr sz="3200" spc="-190" dirty="0">
                <a:latin typeface="Trebuchet MS"/>
                <a:cs typeface="Trebuchet MS"/>
              </a:rPr>
              <a:t>retinal </a:t>
            </a:r>
            <a:r>
              <a:rPr sz="3200" spc="-150" dirty="0">
                <a:latin typeface="Trebuchet MS"/>
                <a:cs typeface="Trebuchet MS"/>
              </a:rPr>
              <a:t>artery  </a:t>
            </a:r>
            <a:r>
              <a:rPr sz="3200" spc="-170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7870" y="2504439"/>
            <a:ext cx="670560" cy="963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7870" y="3614420"/>
            <a:ext cx="670560" cy="93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5650" y="4693920"/>
            <a:ext cx="671829" cy="1004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Tapetum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290" y="1557020"/>
            <a:ext cx="762762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30480" indent="-283210">
              <a:lnSpc>
                <a:spcPct val="100000"/>
              </a:lnSpc>
              <a:spcBef>
                <a:spcPts val="100"/>
              </a:spcBef>
            </a:pPr>
            <a:r>
              <a:rPr sz="3825" spc="-202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35" dirty="0">
                <a:latin typeface="Trebuchet MS"/>
                <a:cs typeface="Trebuchet MS"/>
              </a:rPr>
              <a:t>Iridescent </a:t>
            </a:r>
            <a:r>
              <a:rPr sz="3200" spc="-190" dirty="0">
                <a:latin typeface="Trebuchet MS"/>
                <a:cs typeface="Trebuchet MS"/>
              </a:rPr>
              <a:t>layer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65" dirty="0">
                <a:latin typeface="Trebuchet MS"/>
                <a:cs typeface="Trebuchet MS"/>
              </a:rPr>
              <a:t>causes </a:t>
            </a:r>
            <a:r>
              <a:rPr sz="3200" spc="-130" dirty="0">
                <a:latin typeface="Trebuchet MS"/>
                <a:cs typeface="Trebuchet MS"/>
              </a:rPr>
              <a:t>glow </a:t>
            </a:r>
            <a:r>
              <a:rPr sz="3200" spc="-180" dirty="0">
                <a:latin typeface="Trebuchet MS"/>
                <a:cs typeface="Trebuchet MS"/>
              </a:rPr>
              <a:t>in  </a:t>
            </a:r>
            <a:r>
              <a:rPr sz="3200" spc="-135" dirty="0">
                <a:latin typeface="Trebuchet MS"/>
                <a:cs typeface="Trebuchet MS"/>
              </a:rPr>
              <a:t>dark </a:t>
            </a:r>
            <a:r>
              <a:rPr sz="3200" spc="-204" dirty="0">
                <a:latin typeface="Trebuchet MS"/>
                <a:cs typeface="Trebuchet MS"/>
              </a:rPr>
              <a:t>appearance </a:t>
            </a:r>
            <a:r>
              <a:rPr sz="3200" spc="-150" dirty="0">
                <a:latin typeface="Trebuchet MS"/>
                <a:cs typeface="Trebuchet MS"/>
              </a:rPr>
              <a:t>when </a:t>
            </a:r>
            <a:r>
              <a:rPr sz="3200" spc="-210" dirty="0">
                <a:latin typeface="Trebuchet MS"/>
                <a:cs typeface="Trebuchet MS"/>
              </a:rPr>
              <a:t>light </a:t>
            </a:r>
            <a:r>
              <a:rPr sz="3200" spc="-145" dirty="0">
                <a:latin typeface="Trebuchet MS"/>
                <a:cs typeface="Trebuchet MS"/>
              </a:rPr>
              <a:t>shines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145" dirty="0">
                <a:latin typeface="Trebuchet MS"/>
                <a:cs typeface="Trebuchet MS"/>
              </a:rPr>
              <a:t>- </a:t>
            </a:r>
            <a:r>
              <a:rPr sz="3200" spc="-210" dirty="0">
                <a:latin typeface="Trebuchet MS"/>
                <a:cs typeface="Trebuchet MS"/>
              </a:rPr>
              <a:t>many  </a:t>
            </a:r>
            <a:r>
              <a:rPr sz="3200" spc="-215" dirty="0">
                <a:latin typeface="Trebuchet MS"/>
                <a:cs typeface="Trebuchet MS"/>
              </a:rPr>
              <a:t>animals have</a:t>
            </a:r>
            <a:r>
              <a:rPr sz="3200" spc="45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this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7550" y="3456940"/>
            <a:ext cx="3041650" cy="271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200" y="0"/>
            <a:ext cx="2133600" cy="141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3456940"/>
            <a:ext cx="3848100" cy="2886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1930400"/>
            <a:ext cx="691007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b="1" spc="335" dirty="0">
                <a:solidFill>
                  <a:srgbClr val="562213"/>
                </a:solidFill>
                <a:latin typeface="Trebuchet MS"/>
                <a:cs typeface="Trebuchet MS"/>
              </a:rPr>
              <a:t>The</a:t>
            </a:r>
            <a:r>
              <a:rPr sz="13800" b="1" spc="-434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13800" b="1" spc="265" dirty="0">
                <a:solidFill>
                  <a:srgbClr val="562213"/>
                </a:solidFill>
                <a:latin typeface="Trebuchet MS"/>
                <a:cs typeface="Trebuchet MS"/>
              </a:rPr>
              <a:t>End</a:t>
            </a:r>
            <a:endParaRPr sz="1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05459"/>
            <a:ext cx="27990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160" dirty="0">
                <a:solidFill>
                  <a:srgbClr val="562213"/>
                </a:solidFill>
              </a:rPr>
              <a:t>Introduction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583689" y="1389379"/>
            <a:ext cx="7091045" cy="19443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07340" marR="17780" indent="-281940">
              <a:lnSpc>
                <a:spcPct val="79900"/>
              </a:lnSpc>
              <a:spcBef>
                <a:spcPts val="819"/>
              </a:spcBef>
              <a:tabLst>
                <a:tab pos="6842125" algn="l"/>
              </a:tabLst>
            </a:pPr>
            <a:r>
              <a:rPr sz="3600" spc="-104" baseline="11574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000" spc="-70" dirty="0">
                <a:latin typeface="Trebuchet MS"/>
                <a:cs typeface="Trebuchet MS"/>
              </a:rPr>
              <a:t>The </a:t>
            </a:r>
            <a:r>
              <a:rPr sz="3000" spc="-190" dirty="0">
                <a:latin typeface="Trebuchet MS"/>
                <a:cs typeface="Trebuchet MS"/>
              </a:rPr>
              <a:t>eye </a:t>
            </a:r>
            <a:r>
              <a:rPr sz="3000" spc="-135" dirty="0">
                <a:latin typeface="Trebuchet MS"/>
                <a:cs typeface="Trebuchet MS"/>
              </a:rPr>
              <a:t>is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90" dirty="0">
                <a:latin typeface="Trebuchet MS"/>
                <a:cs typeface="Trebuchet MS"/>
              </a:rPr>
              <a:t>specialized </a:t>
            </a:r>
            <a:r>
              <a:rPr sz="3000" spc="-135" dirty="0">
                <a:latin typeface="Trebuchet MS"/>
                <a:cs typeface="Trebuchet MS"/>
              </a:rPr>
              <a:t>sense </a:t>
            </a:r>
            <a:r>
              <a:rPr sz="3000" spc="-120" dirty="0">
                <a:latin typeface="Trebuchet MS"/>
                <a:cs typeface="Trebuchet MS"/>
              </a:rPr>
              <a:t>organ </a:t>
            </a:r>
            <a:r>
              <a:rPr sz="3000" spc="-204" dirty="0">
                <a:latin typeface="Trebuchet MS"/>
                <a:cs typeface="Trebuchet MS"/>
              </a:rPr>
              <a:t>that  </a:t>
            </a:r>
            <a:r>
              <a:rPr sz="3000" spc="-160" dirty="0">
                <a:latin typeface="Trebuchet MS"/>
                <a:cs typeface="Trebuchet MS"/>
              </a:rPr>
              <a:t>helps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us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75" dirty="0">
                <a:latin typeface="Trebuchet MS"/>
                <a:cs typeface="Trebuchet MS"/>
              </a:rPr>
              <a:t>to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120" dirty="0">
                <a:latin typeface="Trebuchet MS"/>
                <a:cs typeface="Trebuchet MS"/>
              </a:rPr>
              <a:t>under</a:t>
            </a:r>
            <a:r>
              <a:rPr sz="3000" spc="-75" dirty="0">
                <a:latin typeface="Trebuchet MS"/>
                <a:cs typeface="Trebuchet MS"/>
              </a:rPr>
              <a:t>s</a:t>
            </a:r>
            <a:r>
              <a:rPr sz="3000" spc="-204" dirty="0">
                <a:latin typeface="Trebuchet MS"/>
                <a:cs typeface="Trebuchet MS"/>
              </a:rPr>
              <a:t>t</a:t>
            </a:r>
            <a:r>
              <a:rPr sz="3000" spc="-295" dirty="0">
                <a:latin typeface="Trebuchet MS"/>
                <a:cs typeface="Trebuchet MS"/>
              </a:rPr>
              <a:t>a</a:t>
            </a:r>
            <a:r>
              <a:rPr sz="3000" spc="-145" dirty="0">
                <a:latin typeface="Trebuchet MS"/>
                <a:cs typeface="Trebuchet MS"/>
              </a:rPr>
              <a:t>nd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45" dirty="0">
                <a:latin typeface="Trebuchet MS"/>
                <a:cs typeface="Trebuchet MS"/>
              </a:rPr>
              <a:t>o</a:t>
            </a:r>
            <a:r>
              <a:rPr sz="3000" spc="-60" dirty="0">
                <a:latin typeface="Trebuchet MS"/>
                <a:cs typeface="Trebuchet MS"/>
              </a:rPr>
              <a:t>ur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175" dirty="0">
                <a:latin typeface="Trebuchet MS"/>
                <a:cs typeface="Trebuchet MS"/>
              </a:rPr>
              <a:t>en</a:t>
            </a:r>
            <a:r>
              <a:rPr sz="3000" spc="-150" dirty="0">
                <a:latin typeface="Trebuchet MS"/>
                <a:cs typeface="Trebuchet MS"/>
              </a:rPr>
              <a:t>v</a:t>
            </a:r>
            <a:r>
              <a:rPr sz="3000" spc="-80" dirty="0">
                <a:latin typeface="Trebuchet MS"/>
                <a:cs typeface="Trebuchet MS"/>
              </a:rPr>
              <a:t>i</a:t>
            </a:r>
            <a:r>
              <a:rPr sz="3000" spc="-105" dirty="0">
                <a:latin typeface="Trebuchet MS"/>
                <a:cs typeface="Trebuchet MS"/>
              </a:rPr>
              <a:t>r</a:t>
            </a:r>
            <a:r>
              <a:rPr sz="3000" spc="35" dirty="0">
                <a:latin typeface="Trebuchet MS"/>
                <a:cs typeface="Trebuchet MS"/>
              </a:rPr>
              <a:t>o</a:t>
            </a:r>
            <a:r>
              <a:rPr sz="3000" spc="-130" dirty="0">
                <a:latin typeface="Trebuchet MS"/>
                <a:cs typeface="Trebuchet MS"/>
              </a:rPr>
              <a:t>n</a:t>
            </a:r>
            <a:r>
              <a:rPr sz="3000" spc="-190" dirty="0">
                <a:latin typeface="Trebuchet MS"/>
                <a:cs typeface="Trebuchet MS"/>
              </a:rPr>
              <a:t>m</a:t>
            </a:r>
            <a:r>
              <a:rPr sz="3000" spc="-245" dirty="0">
                <a:latin typeface="Trebuchet MS"/>
                <a:cs typeface="Trebuchet MS"/>
              </a:rPr>
              <a:t>ent.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-80" dirty="0">
                <a:latin typeface="Trebuchet MS"/>
                <a:cs typeface="Trebuchet MS"/>
              </a:rPr>
              <a:t>I</a:t>
            </a:r>
            <a:r>
              <a:rPr sz="3000" spc="-160" dirty="0">
                <a:latin typeface="Trebuchet MS"/>
                <a:cs typeface="Trebuchet MS"/>
              </a:rPr>
              <a:t>t  </a:t>
            </a:r>
            <a:r>
              <a:rPr sz="3000" spc="-135" dirty="0">
                <a:latin typeface="Trebuchet MS"/>
                <a:cs typeface="Trebuchet MS"/>
              </a:rPr>
              <a:t>is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85" dirty="0">
                <a:latin typeface="Trebuchet MS"/>
                <a:cs typeface="Trebuchet MS"/>
              </a:rPr>
              <a:t>sensory </a:t>
            </a:r>
            <a:r>
              <a:rPr sz="3000" spc="-170" dirty="0">
                <a:latin typeface="Trebuchet MS"/>
                <a:cs typeface="Trebuchet MS"/>
              </a:rPr>
              <a:t>unit </a:t>
            </a:r>
            <a:r>
              <a:rPr sz="3000" spc="-110" dirty="0">
                <a:latin typeface="Trebuchet MS"/>
                <a:cs typeface="Trebuchet MS"/>
              </a:rPr>
              <a:t>composed </a:t>
            </a:r>
            <a:r>
              <a:rPr sz="3000" spc="-165" dirty="0">
                <a:latin typeface="Trebuchet MS"/>
                <a:cs typeface="Trebuchet MS"/>
              </a:rPr>
              <a:t>of </a:t>
            </a:r>
            <a:r>
              <a:rPr sz="3000" spc="-145" dirty="0">
                <a:latin typeface="Trebuchet MS"/>
                <a:cs typeface="Trebuchet MS"/>
              </a:rPr>
              <a:t>three </a:t>
            </a:r>
            <a:r>
              <a:rPr sz="3000" spc="-195" dirty="0">
                <a:latin typeface="Trebuchet MS"/>
                <a:cs typeface="Trebuchet MS"/>
              </a:rPr>
              <a:t>parts:  </a:t>
            </a:r>
            <a:r>
              <a:rPr sz="3000" spc="-145" dirty="0">
                <a:latin typeface="Trebuchet MS"/>
                <a:cs typeface="Trebuchet MS"/>
              </a:rPr>
              <a:t>receptor, </a:t>
            </a:r>
            <a:r>
              <a:rPr sz="3000" spc="-85" dirty="0">
                <a:latin typeface="Trebuchet MS"/>
                <a:cs typeface="Trebuchet MS"/>
              </a:rPr>
              <a:t>sensory </a:t>
            </a:r>
            <a:r>
              <a:rPr sz="3000" spc="-225" dirty="0">
                <a:latin typeface="Trebuchet MS"/>
                <a:cs typeface="Trebuchet MS"/>
              </a:rPr>
              <a:t>pathway, </a:t>
            </a:r>
            <a:r>
              <a:rPr sz="3000" spc="-200" dirty="0">
                <a:latin typeface="Trebuchet MS"/>
                <a:cs typeface="Trebuchet MS"/>
              </a:rPr>
              <a:t>and </a:t>
            </a:r>
            <a:r>
              <a:rPr sz="3000" spc="-300" dirty="0">
                <a:latin typeface="Trebuchet MS"/>
                <a:cs typeface="Trebuchet MS"/>
              </a:rPr>
              <a:t>a </a:t>
            </a:r>
            <a:r>
              <a:rPr sz="3000" spc="-160" dirty="0">
                <a:latin typeface="Trebuchet MS"/>
                <a:cs typeface="Trebuchet MS"/>
              </a:rPr>
              <a:t>brain  </a:t>
            </a:r>
            <a:r>
              <a:rPr sz="3000" spc="-190" dirty="0">
                <a:latin typeface="Trebuchet MS"/>
                <a:cs typeface="Trebuchet MS"/>
              </a:rPr>
              <a:t>center.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352800"/>
            <a:ext cx="67056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5589" y="1451609"/>
            <a:ext cx="5300980" cy="270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3825" spc="-150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00" dirty="0">
                <a:latin typeface="Trebuchet MS"/>
                <a:cs typeface="Trebuchet MS"/>
              </a:rPr>
              <a:t>It </a:t>
            </a:r>
            <a:r>
              <a:rPr sz="3200" spc="-135" dirty="0">
                <a:latin typeface="Trebuchet MS"/>
                <a:cs typeface="Trebuchet MS"/>
              </a:rPr>
              <a:t>is </a:t>
            </a:r>
            <a:r>
              <a:rPr sz="3200" spc="-170" dirty="0">
                <a:latin typeface="Trebuchet MS"/>
                <a:cs typeface="Trebuchet MS"/>
              </a:rPr>
              <a:t>spherical </a:t>
            </a:r>
            <a:r>
              <a:rPr sz="3200" spc="-180" dirty="0">
                <a:latin typeface="Trebuchet MS"/>
                <a:cs typeface="Trebuchet MS"/>
              </a:rPr>
              <a:t>in</a:t>
            </a:r>
            <a:r>
              <a:rPr sz="3200" spc="5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shaped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3825" spc="-150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00" dirty="0">
                <a:latin typeface="Trebuchet MS"/>
                <a:cs typeface="Trebuchet MS"/>
              </a:rPr>
              <a:t>It </a:t>
            </a:r>
            <a:r>
              <a:rPr sz="3200" spc="-135" dirty="0">
                <a:latin typeface="Trebuchet MS"/>
                <a:cs typeface="Trebuchet MS"/>
              </a:rPr>
              <a:t>is </a:t>
            </a:r>
            <a:r>
              <a:rPr sz="3200" spc="-165" dirty="0">
                <a:latin typeface="Trebuchet MS"/>
                <a:cs typeface="Trebuchet MS"/>
              </a:rPr>
              <a:t>about </a:t>
            </a:r>
            <a:r>
              <a:rPr sz="3200" spc="-210" dirty="0">
                <a:latin typeface="Trebuchet MS"/>
                <a:cs typeface="Trebuchet MS"/>
              </a:rPr>
              <a:t>2.5 </a:t>
            </a:r>
            <a:r>
              <a:rPr sz="3200" spc="-190" dirty="0">
                <a:latin typeface="Trebuchet MS"/>
                <a:cs typeface="Trebuchet MS"/>
              </a:rPr>
              <a:t>cm </a:t>
            </a:r>
            <a:r>
              <a:rPr sz="3200" spc="-180" dirty="0">
                <a:latin typeface="Trebuchet MS"/>
                <a:cs typeface="Trebuchet MS"/>
              </a:rPr>
              <a:t>in</a:t>
            </a:r>
            <a:r>
              <a:rPr sz="3200" spc="310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diameter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Trebuchet MS"/>
              <a:cs typeface="Trebuchet MS"/>
            </a:endParaRPr>
          </a:p>
          <a:p>
            <a:pPr marL="63500">
              <a:lnSpc>
                <a:spcPct val="100000"/>
              </a:lnSpc>
            </a:pPr>
            <a:r>
              <a:rPr sz="3825" spc="-254" baseline="762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70" dirty="0">
                <a:latin typeface="Trebuchet MS"/>
                <a:cs typeface="Trebuchet MS"/>
              </a:rPr>
              <a:t>situated </a:t>
            </a:r>
            <a:r>
              <a:rPr sz="3200" spc="-180" dirty="0">
                <a:latin typeface="Trebuchet MS"/>
                <a:cs typeface="Trebuchet MS"/>
              </a:rPr>
              <a:t>in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155" dirty="0">
                <a:latin typeface="Trebuchet MS"/>
                <a:cs typeface="Trebuchet MS"/>
              </a:rPr>
              <a:t>orbital</a:t>
            </a:r>
            <a:r>
              <a:rPr sz="3200" spc="195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cavity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589279"/>
            <a:ext cx="622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" dirty="0">
                <a:latin typeface="Trebuchet MS"/>
                <a:cs typeface="Trebuchet MS"/>
              </a:rPr>
              <a:t>External </a:t>
            </a:r>
            <a:r>
              <a:rPr sz="3600" b="1" spc="120" dirty="0">
                <a:latin typeface="Trebuchet MS"/>
                <a:cs typeface="Trebuchet MS"/>
              </a:rPr>
              <a:t>Anatomy </a:t>
            </a:r>
            <a:r>
              <a:rPr sz="3600" b="1" spc="-75" dirty="0">
                <a:latin typeface="Trebuchet MS"/>
                <a:cs typeface="Trebuchet MS"/>
              </a:rPr>
              <a:t>of </a:t>
            </a:r>
            <a:r>
              <a:rPr sz="3600" b="1" spc="-35" dirty="0">
                <a:latin typeface="Trebuchet MS"/>
                <a:cs typeface="Trebuchet MS"/>
              </a:rPr>
              <a:t>the</a:t>
            </a:r>
            <a:r>
              <a:rPr sz="3600" b="1" spc="-430" dirty="0">
                <a:latin typeface="Trebuchet MS"/>
                <a:cs typeface="Trebuchet MS"/>
              </a:rPr>
              <a:t> </a:t>
            </a:r>
            <a:r>
              <a:rPr sz="3600" b="1" spc="15" dirty="0">
                <a:latin typeface="Trebuchet MS"/>
                <a:cs typeface="Trebuchet MS"/>
              </a:rPr>
              <a:t>Eye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839" y="535940"/>
            <a:ext cx="7249159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80" dirty="0">
                <a:solidFill>
                  <a:srgbClr val="562213"/>
                </a:solidFill>
              </a:rPr>
              <a:t>Accessory </a:t>
            </a:r>
            <a:r>
              <a:rPr sz="3900" spc="-55" dirty="0">
                <a:solidFill>
                  <a:srgbClr val="562213"/>
                </a:solidFill>
              </a:rPr>
              <a:t>Organs </a:t>
            </a:r>
            <a:r>
              <a:rPr sz="3900" spc="-320" dirty="0">
                <a:solidFill>
                  <a:srgbClr val="562213"/>
                </a:solidFill>
              </a:rPr>
              <a:t>&amp; </a:t>
            </a:r>
            <a:r>
              <a:rPr sz="3900" spc="-204" dirty="0">
                <a:solidFill>
                  <a:srgbClr val="562213"/>
                </a:solidFill>
              </a:rPr>
              <a:t>Eye</a:t>
            </a:r>
            <a:r>
              <a:rPr sz="3900" spc="20" dirty="0">
                <a:solidFill>
                  <a:srgbClr val="562213"/>
                </a:solidFill>
              </a:rPr>
              <a:t> </a:t>
            </a:r>
            <a:r>
              <a:rPr sz="3900" spc="-155" dirty="0">
                <a:solidFill>
                  <a:srgbClr val="562213"/>
                </a:solidFill>
              </a:rPr>
              <a:t>Protection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1583689" y="1405890"/>
            <a:ext cx="7002145" cy="11506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90"/>
              </a:spcBef>
            </a:pPr>
            <a:r>
              <a:rPr sz="3825" spc="-127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85" dirty="0">
                <a:latin typeface="Trebuchet MS"/>
                <a:cs typeface="Trebuchet MS"/>
              </a:rPr>
              <a:t>Orbital </a:t>
            </a:r>
            <a:r>
              <a:rPr sz="3200" spc="-200" dirty="0">
                <a:latin typeface="Trebuchet MS"/>
                <a:cs typeface="Trebuchet MS"/>
              </a:rPr>
              <a:t>cavities </a:t>
            </a:r>
            <a:r>
              <a:rPr sz="3200" spc="-120" dirty="0">
                <a:latin typeface="Trebuchet MS"/>
                <a:cs typeface="Trebuchet MS"/>
              </a:rPr>
              <a:t>(bony </a:t>
            </a:r>
            <a:r>
              <a:rPr sz="3200" spc="-114" dirty="0">
                <a:latin typeface="Trebuchet MS"/>
                <a:cs typeface="Trebuchet MS"/>
              </a:rPr>
              <a:t>sockets)</a:t>
            </a:r>
            <a:r>
              <a:rPr sz="3200" spc="80" dirty="0">
                <a:latin typeface="Trebuchet MS"/>
                <a:cs typeface="Trebuchet MS"/>
              </a:rPr>
              <a:t> </a:t>
            </a:r>
            <a:r>
              <a:rPr sz="3200" spc="425" dirty="0">
                <a:latin typeface="Trebuchet MS"/>
                <a:cs typeface="Trebuchet MS"/>
              </a:rPr>
              <a:t>–</a:t>
            </a:r>
            <a:endParaRPr sz="3200">
              <a:latin typeface="Trebuchet MS"/>
              <a:cs typeface="Trebuchet MS"/>
            </a:endParaRPr>
          </a:p>
          <a:p>
            <a:pPr marL="2957830">
              <a:lnSpc>
                <a:spcPct val="100000"/>
              </a:lnSpc>
              <a:spcBef>
                <a:spcPts val="590"/>
              </a:spcBef>
            </a:pPr>
            <a:r>
              <a:rPr sz="3200" spc="-105" dirty="0">
                <a:latin typeface="Trebuchet MS"/>
                <a:cs typeface="Trebuchet MS"/>
              </a:rPr>
              <a:t>house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135" dirty="0">
                <a:latin typeface="Trebuchet MS"/>
                <a:cs typeface="Trebuchet MS"/>
              </a:rPr>
              <a:t>protect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114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6389" y="4297679"/>
            <a:ext cx="587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10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80" dirty="0">
                <a:latin typeface="Trebuchet MS"/>
                <a:cs typeface="Trebuchet MS"/>
              </a:rPr>
              <a:t>Adipose </a:t>
            </a:r>
            <a:r>
              <a:rPr sz="3200" spc="-150" dirty="0">
                <a:latin typeface="Trebuchet MS"/>
                <a:cs typeface="Trebuchet MS"/>
              </a:rPr>
              <a:t>tissue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14" dirty="0">
                <a:latin typeface="Trebuchet MS"/>
                <a:cs typeface="Trebuchet MS"/>
              </a:rPr>
              <a:t>cushions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52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eye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389" y="1405890"/>
            <a:ext cx="6579234" cy="17145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185" dirty="0">
                <a:latin typeface="Trebuchet MS"/>
                <a:cs typeface="Trebuchet MS"/>
              </a:rPr>
              <a:t>Lacrimal </a:t>
            </a:r>
            <a:r>
              <a:rPr sz="3200" spc="-195" dirty="0">
                <a:latin typeface="Trebuchet MS"/>
                <a:cs typeface="Trebuchet MS"/>
              </a:rPr>
              <a:t>glands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20" dirty="0">
                <a:latin typeface="Trebuchet MS"/>
                <a:cs typeface="Trebuchet MS"/>
              </a:rPr>
              <a:t>produce </a:t>
            </a:r>
            <a:r>
              <a:rPr sz="3200" spc="-160" dirty="0">
                <a:latin typeface="Trebuchet MS"/>
                <a:cs typeface="Trebuchet MS"/>
              </a:rPr>
              <a:t>tears</a:t>
            </a:r>
            <a:r>
              <a:rPr sz="3200" spc="-345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endParaRPr sz="3200">
              <a:latin typeface="Trebuchet MS"/>
              <a:cs typeface="Trebuchet MS"/>
            </a:endParaRPr>
          </a:p>
          <a:p>
            <a:pPr marL="3622040" marR="5080">
              <a:lnSpc>
                <a:spcPts val="4440"/>
              </a:lnSpc>
              <a:spcBef>
                <a:spcPts val="235"/>
              </a:spcBef>
            </a:pPr>
            <a:r>
              <a:rPr sz="3200" spc="-190" dirty="0">
                <a:latin typeface="Trebuchet MS"/>
                <a:cs typeface="Trebuchet MS"/>
              </a:rPr>
              <a:t>lubricate </a:t>
            </a:r>
            <a:r>
              <a:rPr sz="3200" spc="-260" dirty="0">
                <a:latin typeface="Trebuchet MS"/>
                <a:cs typeface="Trebuchet MS"/>
              </a:rPr>
              <a:t>&amp; </a:t>
            </a:r>
            <a:r>
              <a:rPr sz="3200" spc="-210" dirty="0">
                <a:latin typeface="Trebuchet MS"/>
                <a:cs typeface="Trebuchet MS"/>
              </a:rPr>
              <a:t>have </a:t>
            </a:r>
            <a:r>
              <a:rPr sz="3200" spc="-320" dirty="0">
                <a:latin typeface="Trebuchet MS"/>
                <a:cs typeface="Trebuchet MS"/>
              </a:rPr>
              <a:t>a  </a:t>
            </a:r>
            <a:r>
              <a:rPr sz="3200" spc="-195" dirty="0">
                <a:latin typeface="Trebuchet MS"/>
                <a:cs typeface="Trebuchet MS"/>
              </a:rPr>
              <a:t>germicidal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265" dirty="0">
                <a:latin typeface="Trebuchet MS"/>
                <a:cs typeface="Trebuchet MS"/>
              </a:rPr>
              <a:t>effect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389" y="4786629"/>
            <a:ext cx="6338570" cy="17145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4640" indent="-281940">
              <a:lnSpc>
                <a:spcPct val="100000"/>
              </a:lnSpc>
              <a:spcBef>
                <a:spcPts val="690"/>
              </a:spcBef>
              <a:buClr>
                <a:srgbClr val="3790A6"/>
              </a:buClr>
              <a:buSzPct val="79687"/>
              <a:buFont typeface="Arial"/>
              <a:buChar char="•"/>
              <a:tabLst>
                <a:tab pos="294005" algn="l"/>
                <a:tab pos="294640" algn="l"/>
              </a:tabLst>
            </a:pPr>
            <a:r>
              <a:rPr sz="3200" spc="-95" dirty="0">
                <a:latin typeface="Trebuchet MS"/>
                <a:cs typeface="Trebuchet MS"/>
              </a:rPr>
              <a:t>Eyebrows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35" dirty="0">
                <a:latin typeface="Trebuchet MS"/>
                <a:cs typeface="Trebuchet MS"/>
              </a:rPr>
              <a:t>protect </a:t>
            </a:r>
            <a:r>
              <a:rPr sz="3200" spc="-215" dirty="0">
                <a:latin typeface="Trebuchet MS"/>
                <a:cs typeface="Trebuchet MS"/>
              </a:rPr>
              <a:t>against</a:t>
            </a:r>
            <a:r>
              <a:rPr sz="3200" spc="-55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foreign</a:t>
            </a:r>
            <a:endParaRPr sz="3200">
              <a:latin typeface="Trebuchet MS"/>
              <a:cs typeface="Trebuchet MS"/>
            </a:endParaRPr>
          </a:p>
          <a:p>
            <a:pPr marL="2493010" marR="5080">
              <a:lnSpc>
                <a:spcPts val="4440"/>
              </a:lnSpc>
              <a:spcBef>
                <a:spcPts val="235"/>
              </a:spcBef>
            </a:pPr>
            <a:r>
              <a:rPr sz="3200" spc="-210" dirty="0">
                <a:latin typeface="Trebuchet MS"/>
                <a:cs typeface="Trebuchet MS"/>
              </a:rPr>
              <a:t>articles, </a:t>
            </a:r>
            <a:r>
              <a:rPr sz="3200" spc="-165" dirty="0">
                <a:latin typeface="Trebuchet MS"/>
                <a:cs typeface="Trebuchet MS"/>
              </a:rPr>
              <a:t>perspiration, </a:t>
            </a:r>
            <a:r>
              <a:rPr sz="3200" spc="-260" dirty="0">
                <a:latin typeface="Trebuchet MS"/>
                <a:cs typeface="Trebuchet MS"/>
              </a:rPr>
              <a:t>&amp;  </a:t>
            </a:r>
            <a:r>
              <a:rPr sz="3200" spc="-155" dirty="0">
                <a:latin typeface="Trebuchet MS"/>
                <a:cs typeface="Trebuchet MS"/>
              </a:rPr>
              <a:t>direct </a:t>
            </a:r>
            <a:r>
              <a:rPr sz="3200" spc="-135" dirty="0">
                <a:latin typeface="Trebuchet MS"/>
                <a:cs typeface="Trebuchet MS"/>
              </a:rPr>
              <a:t>rays </a:t>
            </a:r>
            <a:r>
              <a:rPr sz="3200" spc="-170" dirty="0">
                <a:latin typeface="Trebuchet MS"/>
                <a:cs typeface="Trebuchet MS"/>
              </a:rPr>
              <a:t>of</a:t>
            </a:r>
            <a:r>
              <a:rPr sz="3200" spc="20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light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2209800"/>
            <a:ext cx="41148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289" y="576580"/>
            <a:ext cx="6993255" cy="39700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3825" spc="-225" baseline="10893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200" spc="-150" dirty="0">
                <a:latin typeface="Trebuchet MS"/>
                <a:cs typeface="Trebuchet MS"/>
              </a:rPr>
              <a:t>Eyelids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60" dirty="0">
                <a:latin typeface="Trebuchet MS"/>
                <a:cs typeface="Trebuchet MS"/>
              </a:rPr>
              <a:t>folds </a:t>
            </a:r>
            <a:r>
              <a:rPr sz="3200" spc="-170" dirty="0">
                <a:latin typeface="Trebuchet MS"/>
                <a:cs typeface="Trebuchet MS"/>
              </a:rPr>
              <a:t>of </a:t>
            </a:r>
            <a:r>
              <a:rPr sz="3200" spc="-125" dirty="0">
                <a:latin typeface="Trebuchet MS"/>
                <a:cs typeface="Trebuchet MS"/>
              </a:rPr>
              <a:t>skin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00" dirty="0">
                <a:latin typeface="Trebuchet MS"/>
                <a:cs typeface="Trebuchet MS"/>
              </a:rPr>
              <a:t>cover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endParaRPr sz="3200">
              <a:latin typeface="Trebuchet MS"/>
              <a:cs typeface="Trebuchet MS"/>
            </a:endParaRPr>
          </a:p>
          <a:p>
            <a:pPr marL="2080260" marR="207645">
              <a:lnSpc>
                <a:spcPct val="115500"/>
              </a:lnSpc>
              <a:spcBef>
                <a:spcPts val="5"/>
              </a:spcBef>
            </a:pPr>
            <a:r>
              <a:rPr sz="3200" spc="-185" dirty="0">
                <a:latin typeface="Trebuchet MS"/>
                <a:cs typeface="Trebuchet MS"/>
              </a:rPr>
              <a:t>surface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65" dirty="0">
                <a:latin typeface="Trebuchet MS"/>
                <a:cs typeface="Trebuchet MS"/>
              </a:rPr>
              <a:t>eye; </a:t>
            </a:r>
            <a:r>
              <a:rPr sz="3200" spc="-135" dirty="0">
                <a:latin typeface="Trebuchet MS"/>
                <a:cs typeface="Trebuchet MS"/>
              </a:rPr>
              <a:t>close </a:t>
            </a:r>
            <a:r>
              <a:rPr sz="3200" spc="-180" dirty="0">
                <a:latin typeface="Trebuchet MS"/>
                <a:cs typeface="Trebuchet MS"/>
              </a:rPr>
              <a:t>by  </a:t>
            </a:r>
            <a:r>
              <a:rPr sz="3200" spc="-175" dirty="0">
                <a:latin typeface="Trebuchet MS"/>
                <a:cs typeface="Trebuchet MS"/>
              </a:rPr>
              <a:t>reflex </a:t>
            </a:r>
            <a:r>
              <a:rPr sz="3200" spc="-170" dirty="0">
                <a:latin typeface="Trebuchet MS"/>
                <a:cs typeface="Trebuchet MS"/>
              </a:rPr>
              <a:t>action </a:t>
            </a:r>
            <a:r>
              <a:rPr sz="3200" spc="-150" dirty="0">
                <a:latin typeface="Trebuchet MS"/>
                <a:cs typeface="Trebuchet MS"/>
              </a:rPr>
              <a:t>when </a:t>
            </a:r>
            <a:r>
              <a:rPr sz="3200" spc="-235" dirty="0">
                <a:latin typeface="Trebuchet MS"/>
                <a:cs typeface="Trebuchet MS"/>
              </a:rPr>
              <a:t>an </a:t>
            </a:r>
            <a:r>
              <a:rPr sz="3200" spc="-204" dirty="0">
                <a:latin typeface="Trebuchet MS"/>
                <a:cs typeface="Trebuchet MS"/>
              </a:rPr>
              <a:t>object  </a:t>
            </a:r>
            <a:r>
              <a:rPr sz="3200" spc="-155" dirty="0">
                <a:latin typeface="Trebuchet MS"/>
                <a:cs typeface="Trebuchet MS"/>
              </a:rPr>
              <a:t>approaches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rebuchet MS"/>
              <a:cs typeface="Trebuchet MS"/>
            </a:endParaRPr>
          </a:p>
          <a:p>
            <a:pPr marL="332740" indent="-281940">
              <a:lnSpc>
                <a:spcPct val="100000"/>
              </a:lnSpc>
              <a:buClr>
                <a:srgbClr val="3790A6"/>
              </a:buClr>
              <a:buFont typeface="Arial"/>
              <a:buChar char="•"/>
              <a:tabLst>
                <a:tab pos="332740" algn="l"/>
              </a:tabLst>
            </a:pPr>
            <a:r>
              <a:rPr sz="3200" spc="-175" dirty="0">
                <a:latin typeface="Trebuchet MS"/>
                <a:cs typeface="Trebuchet MS"/>
              </a:rPr>
              <a:t>Eyelashes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55" dirty="0">
                <a:latin typeface="Trebuchet MS"/>
                <a:cs typeface="Trebuchet MS"/>
              </a:rPr>
              <a:t>secrete </a:t>
            </a:r>
            <a:r>
              <a:rPr sz="3200" spc="-120" dirty="0">
                <a:latin typeface="Trebuchet MS"/>
                <a:cs typeface="Trebuchet MS"/>
              </a:rPr>
              <a:t>oils </a:t>
            </a:r>
            <a:r>
              <a:rPr sz="3200" spc="-220" dirty="0">
                <a:latin typeface="Trebuchet MS"/>
                <a:cs typeface="Trebuchet MS"/>
              </a:rPr>
              <a:t>that</a:t>
            </a:r>
            <a:r>
              <a:rPr sz="3200" spc="-380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prevent</a:t>
            </a:r>
            <a:endParaRPr sz="3200">
              <a:latin typeface="Trebuchet MS"/>
              <a:cs typeface="Trebuchet MS"/>
            </a:endParaRPr>
          </a:p>
          <a:p>
            <a:pPr marL="2644140">
              <a:lnSpc>
                <a:spcPct val="100000"/>
              </a:lnSpc>
              <a:spcBef>
                <a:spcPts val="590"/>
              </a:spcBef>
            </a:pPr>
            <a:r>
              <a:rPr sz="3200" spc="-170" dirty="0">
                <a:latin typeface="Trebuchet MS"/>
                <a:cs typeface="Trebuchet MS"/>
              </a:rPr>
              <a:t>lids </a:t>
            </a:r>
            <a:r>
              <a:rPr sz="3200" spc="-130" dirty="0">
                <a:latin typeface="Trebuchet MS"/>
                <a:cs typeface="Trebuchet MS"/>
              </a:rPr>
              <a:t>from </a:t>
            </a:r>
            <a:r>
              <a:rPr sz="3200" spc="-170" dirty="0">
                <a:latin typeface="Trebuchet MS"/>
                <a:cs typeface="Trebuchet MS"/>
              </a:rPr>
              <a:t>sticking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together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59740"/>
            <a:ext cx="4053204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900" spc="-155" dirty="0">
                <a:solidFill>
                  <a:srgbClr val="FF0000"/>
                </a:solidFill>
              </a:rPr>
              <a:t>Muscles </a:t>
            </a:r>
            <a:r>
              <a:rPr sz="4900" spc="-260" dirty="0">
                <a:solidFill>
                  <a:srgbClr val="FF0000"/>
                </a:solidFill>
              </a:rPr>
              <a:t>of</a:t>
            </a:r>
            <a:r>
              <a:rPr sz="4900" spc="-170" dirty="0">
                <a:solidFill>
                  <a:srgbClr val="FF0000"/>
                </a:solidFill>
              </a:rPr>
              <a:t> </a:t>
            </a:r>
            <a:r>
              <a:rPr sz="4900" spc="-380" dirty="0">
                <a:solidFill>
                  <a:srgbClr val="FF0000"/>
                </a:solidFill>
              </a:rPr>
              <a:t>eye:-</a:t>
            </a:r>
            <a:endParaRPr sz="4900"/>
          </a:p>
        </p:txBody>
      </p:sp>
      <p:sp>
        <p:nvSpPr>
          <p:cNvPr id="3" name="object 3"/>
          <p:cNvSpPr txBox="1"/>
          <p:nvPr/>
        </p:nvSpPr>
        <p:spPr>
          <a:xfrm>
            <a:off x="1570989" y="1395095"/>
            <a:ext cx="7134225" cy="46031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5"/>
              </a:spcBef>
            </a:pPr>
            <a:r>
              <a:rPr sz="4275" spc="-247" baseline="11695" dirty="0">
                <a:solidFill>
                  <a:srgbClr val="3790A6"/>
                </a:solidFill>
                <a:latin typeface="UnDotum"/>
                <a:cs typeface="UnDotum"/>
              </a:rPr>
              <a:t></a:t>
            </a:r>
            <a:r>
              <a:rPr sz="3600" b="1" i="1" spc="-165" dirty="0">
                <a:solidFill>
                  <a:srgbClr val="FF0000"/>
                </a:solidFill>
                <a:latin typeface="Trebuchet MS"/>
                <a:cs typeface="Trebuchet MS"/>
              </a:rPr>
              <a:t>Extrinsic </a:t>
            </a:r>
            <a:r>
              <a:rPr sz="36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muscles </a:t>
            </a:r>
            <a:r>
              <a:rPr sz="3200" spc="425" dirty="0">
                <a:latin typeface="Trebuchet MS"/>
                <a:cs typeface="Trebuchet MS"/>
              </a:rPr>
              <a:t>– </a:t>
            </a:r>
            <a:r>
              <a:rPr sz="3200" spc="-160" dirty="0">
                <a:latin typeface="Trebuchet MS"/>
                <a:cs typeface="Trebuchet MS"/>
              </a:rPr>
              <a:t>muscles</a:t>
            </a:r>
            <a:r>
              <a:rPr sz="3200" spc="-430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located</a:t>
            </a:r>
            <a:endParaRPr sz="3200">
              <a:latin typeface="Trebuchet MS"/>
              <a:cs typeface="Trebuchet MS"/>
            </a:endParaRPr>
          </a:p>
          <a:p>
            <a:pPr marL="3872229" marR="30480">
              <a:lnSpc>
                <a:spcPct val="115500"/>
              </a:lnSpc>
              <a:spcBef>
                <a:spcPts val="5"/>
              </a:spcBef>
            </a:pPr>
            <a:r>
              <a:rPr sz="3200" spc="-135" dirty="0">
                <a:latin typeface="Trebuchet MS"/>
                <a:cs typeface="Trebuchet MS"/>
              </a:rPr>
              <a:t>outside </a:t>
            </a:r>
            <a:r>
              <a:rPr sz="3200" spc="-175" dirty="0">
                <a:latin typeface="Trebuchet MS"/>
                <a:cs typeface="Trebuchet MS"/>
              </a:rPr>
              <a:t>of </a:t>
            </a: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00" dirty="0">
                <a:latin typeface="Trebuchet MS"/>
                <a:cs typeface="Trebuchet MS"/>
              </a:rPr>
              <a:t>eye  </a:t>
            </a:r>
            <a:r>
              <a:rPr sz="3200" spc="-220" dirty="0">
                <a:latin typeface="Trebuchet MS"/>
                <a:cs typeface="Trebuchet MS"/>
              </a:rPr>
              <a:t>that </a:t>
            </a:r>
            <a:r>
              <a:rPr sz="3200" spc="-100" dirty="0">
                <a:latin typeface="Trebuchet MS"/>
                <a:cs typeface="Trebuchet MS"/>
              </a:rPr>
              <a:t>control </a:t>
            </a:r>
            <a:r>
              <a:rPr sz="3200" spc="-180" dirty="0">
                <a:latin typeface="Trebuchet MS"/>
                <a:cs typeface="Trebuchet MS"/>
              </a:rPr>
              <a:t>certain  </a:t>
            </a:r>
            <a:r>
              <a:rPr sz="3200" spc="-204" dirty="0">
                <a:latin typeface="Trebuchet MS"/>
                <a:cs typeface="Trebuchet MS"/>
              </a:rPr>
              <a:t>eye </a:t>
            </a:r>
            <a:r>
              <a:rPr sz="3200" spc="-150" dirty="0">
                <a:latin typeface="Trebuchet MS"/>
                <a:cs typeface="Trebuchet MS"/>
              </a:rPr>
              <a:t>movements  </a:t>
            </a:r>
            <a:r>
              <a:rPr sz="3200" spc="-135" dirty="0">
                <a:latin typeface="Trebuchet MS"/>
                <a:cs typeface="Trebuchet MS"/>
              </a:rPr>
              <a:t>such </a:t>
            </a:r>
            <a:r>
              <a:rPr sz="3200" spc="-190" dirty="0">
                <a:latin typeface="Trebuchet MS"/>
                <a:cs typeface="Trebuchet MS"/>
              </a:rPr>
              <a:t>as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moving</a:t>
            </a:r>
            <a:endParaRPr sz="3200">
              <a:latin typeface="Trebuchet MS"/>
              <a:cs typeface="Trebuchet MS"/>
            </a:endParaRPr>
          </a:p>
          <a:p>
            <a:pPr marL="3872229">
              <a:lnSpc>
                <a:spcPct val="100000"/>
              </a:lnSpc>
              <a:spcBef>
                <a:spcPts val="590"/>
              </a:spcBef>
            </a:pPr>
            <a:r>
              <a:rPr sz="3200" spc="-190" dirty="0">
                <a:latin typeface="Trebuchet MS"/>
                <a:cs typeface="Trebuchet MS"/>
              </a:rPr>
              <a:t>the </a:t>
            </a:r>
            <a:r>
              <a:rPr sz="3200" spc="-229" dirty="0">
                <a:latin typeface="Trebuchet MS"/>
                <a:cs typeface="Trebuchet MS"/>
              </a:rPr>
              <a:t>eyeball</a:t>
            </a:r>
            <a:r>
              <a:rPr sz="3200" spc="1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from</a:t>
            </a:r>
            <a:endParaRPr sz="3200">
              <a:latin typeface="Trebuchet MS"/>
              <a:cs typeface="Trebuchet MS"/>
            </a:endParaRPr>
          </a:p>
          <a:p>
            <a:pPr marL="3759200" marR="852805" indent="113030">
              <a:lnSpc>
                <a:spcPct val="115399"/>
              </a:lnSpc>
              <a:spcBef>
                <a:spcPts val="5"/>
              </a:spcBef>
            </a:pPr>
            <a:r>
              <a:rPr sz="3200" spc="-160" dirty="0">
                <a:latin typeface="Trebuchet MS"/>
                <a:cs typeface="Trebuchet MS"/>
              </a:rPr>
              <a:t>side </a:t>
            </a:r>
            <a:r>
              <a:rPr sz="3200" spc="-80" dirty="0">
                <a:latin typeface="Trebuchet MS"/>
                <a:cs typeface="Trebuchet MS"/>
              </a:rPr>
              <a:t>to </a:t>
            </a:r>
            <a:r>
              <a:rPr sz="3200" spc="-160" dirty="0">
                <a:latin typeface="Trebuchet MS"/>
                <a:cs typeface="Trebuchet MS"/>
              </a:rPr>
              <a:t>side </a:t>
            </a:r>
            <a:r>
              <a:rPr sz="3200" spc="30" dirty="0">
                <a:latin typeface="Trebuchet MS"/>
                <a:cs typeface="Trebuchet MS"/>
              </a:rPr>
              <a:t>or  </a:t>
            </a:r>
            <a:r>
              <a:rPr sz="3200" spc="-145" dirty="0">
                <a:latin typeface="Trebuchet MS"/>
                <a:cs typeface="Trebuchet MS"/>
              </a:rPr>
              <a:t>rolling </a:t>
            </a:r>
            <a:r>
              <a:rPr sz="3200" spc="-190" dirty="0">
                <a:latin typeface="Trebuchet MS"/>
                <a:cs typeface="Trebuchet MS"/>
              </a:rPr>
              <a:t>the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70" dirty="0">
                <a:latin typeface="Trebuchet MS"/>
                <a:cs typeface="Trebuchet MS"/>
              </a:rPr>
              <a:t>eyes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6400" y="2057400"/>
            <a:ext cx="3276600" cy="4191000"/>
            <a:chOff x="1676400" y="2057400"/>
            <a:chExt cx="3276600" cy="4191000"/>
          </a:xfrm>
        </p:grpSpPr>
        <p:sp>
          <p:nvSpPr>
            <p:cNvPr id="5" name="object 5"/>
            <p:cNvSpPr/>
            <p:nvPr/>
          </p:nvSpPr>
          <p:spPr>
            <a:xfrm>
              <a:off x="1676400" y="2057400"/>
              <a:ext cx="2971800" cy="2209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4267200"/>
              <a:ext cx="3276600" cy="198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684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Anatomy of the Eye</vt:lpstr>
      <vt:lpstr>Eye Parts - Diagram</vt:lpstr>
      <vt:lpstr>Introduction</vt:lpstr>
      <vt:lpstr>Slide 4</vt:lpstr>
      <vt:lpstr>External Anatomy of the Eye</vt:lpstr>
      <vt:lpstr>Accessory Organs &amp; Eye Protection</vt:lpstr>
      <vt:lpstr>Slide 7</vt:lpstr>
      <vt:lpstr>Slide 8</vt:lpstr>
      <vt:lpstr>Muscles of eye:-</vt:lpstr>
      <vt:lpstr>Intrinsic muscles – muscles located inside the eye that  help hold the lens  in place &amp; modify  its shape</vt:lpstr>
      <vt:lpstr>Layers:- There are three layer of the eye</vt:lpstr>
      <vt:lpstr>Slide 12</vt:lpstr>
      <vt:lpstr>Slide 13</vt:lpstr>
      <vt:lpstr>Slide 14</vt:lpstr>
      <vt:lpstr>Pupil – rounded opening of the iris  through which light passes</vt:lpstr>
      <vt:lpstr>Eye Parts</vt:lpstr>
      <vt:lpstr>Slide 17</vt:lpstr>
      <vt:lpstr>Slide 18</vt:lpstr>
      <vt:lpstr>Lens – flexible, biconvex, crystal-like  structure that brings rays of  light into focus and produces  an image on the retina</vt:lpstr>
      <vt:lpstr>Slide 20</vt:lpstr>
      <vt:lpstr>Fluid in eye:-</vt:lpstr>
      <vt:lpstr>Slide 22</vt:lpstr>
      <vt:lpstr>Blood supply:-</vt:lpstr>
      <vt:lpstr>Tapetum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Eye</dc:title>
  <dc:creator>NAVY SEALs</dc:creator>
  <cp:lastModifiedBy>DELL</cp:lastModifiedBy>
  <cp:revision>1</cp:revision>
  <dcterms:created xsi:type="dcterms:W3CDTF">2020-08-15T04:41:46Z</dcterms:created>
  <dcterms:modified xsi:type="dcterms:W3CDTF">2020-08-15T04:44:54Z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2014-05-11T00:00:00Z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2020-08-15T00:00:00Z</vt:filetime>
  </property>
</Properties>
</file>