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307" r:id="rId3"/>
    <p:sldId id="308" r:id="rId4"/>
    <p:sldId id="309" r:id="rId5"/>
    <p:sldId id="310" r:id="rId6"/>
    <p:sldId id="261" r:id="rId7"/>
    <p:sldId id="263" r:id="rId8"/>
    <p:sldId id="271" r:id="rId9"/>
    <p:sldId id="257" r:id="rId10"/>
    <p:sldId id="272" r:id="rId11"/>
    <p:sldId id="269" r:id="rId12"/>
    <p:sldId id="306" r:id="rId13"/>
    <p:sldId id="270" r:id="rId14"/>
    <p:sldId id="262" r:id="rId15"/>
    <p:sldId id="260" r:id="rId16"/>
    <p:sldId id="266" r:id="rId17"/>
    <p:sldId id="259" r:id="rId18"/>
    <p:sldId id="264" r:id="rId19"/>
    <p:sldId id="267" r:id="rId20"/>
    <p:sldId id="273" r:id="rId21"/>
    <p:sldId id="311" r:id="rId22"/>
    <p:sldId id="274" r:id="rId23"/>
    <p:sldId id="291" r:id="rId24"/>
    <p:sldId id="275" r:id="rId25"/>
    <p:sldId id="289" r:id="rId26"/>
    <p:sldId id="258" r:id="rId27"/>
    <p:sldId id="268" r:id="rId28"/>
    <p:sldId id="26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97" r:id="rId42"/>
    <p:sldId id="288" r:id="rId43"/>
    <p:sldId id="290" r:id="rId44"/>
    <p:sldId id="292" r:id="rId45"/>
    <p:sldId id="293" r:id="rId46"/>
    <p:sldId id="294" r:id="rId47"/>
    <p:sldId id="295" r:id="rId48"/>
    <p:sldId id="296" r:id="rId49"/>
    <p:sldId id="298" r:id="rId50"/>
    <p:sldId id="312" r:id="rId51"/>
    <p:sldId id="313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79831" autoAdjust="0"/>
  </p:normalViewPr>
  <p:slideViewPr>
    <p:cSldViewPr>
      <p:cViewPr varScale="1">
        <p:scale>
          <a:sx n="54" d="100"/>
          <a:sy n="54" d="100"/>
        </p:scale>
        <p:origin x="-16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A2F10-C29B-42C7-9E03-FC929A34BA83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3DC31-4DDB-4E61-9B64-A12C6AC729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0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3DC31-4DDB-4E61-9B64-A12C6AC7299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B9AF111-5AB7-4DE3-9A5D-68BDF7E7853A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115C800-D0C7-4372-BB15-6A511A37A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CLEFT LIP AND PALATE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DR JAGDISH B. KARIA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Lateral cleft:     </a:t>
            </a:r>
            <a:r>
              <a:rPr lang="en-US" dirty="0" smtClean="0"/>
              <a:t>this </a:t>
            </a:r>
            <a:r>
              <a:rPr lang="en-US" dirty="0" smtClean="0"/>
              <a:t>is common </a:t>
            </a:r>
            <a:r>
              <a:rPr lang="en-US" dirty="0" smtClean="0"/>
              <a:t>type</a:t>
            </a:r>
          </a:p>
          <a:p>
            <a:r>
              <a:rPr lang="en-US" dirty="0" smtClean="0"/>
              <a:t>                            cleft between the philtrum and   the lateral part of lip. There is failure of fusion of median nasal process and the maxillary process.</a:t>
            </a:r>
          </a:p>
          <a:p>
            <a:endParaRPr lang="en-US" dirty="0" smtClean="0"/>
          </a:p>
          <a:p>
            <a:r>
              <a:rPr lang="en-US" dirty="0" smtClean="0"/>
              <a:t>Lateral cleft  can be  1</a:t>
            </a:r>
            <a:r>
              <a:rPr lang="en-US" b="1" dirty="0" smtClean="0"/>
              <a:t>: Unilateral                 </a:t>
            </a:r>
          </a:p>
          <a:p>
            <a:r>
              <a:rPr lang="en-US" dirty="0" smtClean="0"/>
              <a:t>                                    2: </a:t>
            </a:r>
            <a:r>
              <a:rPr lang="en-US" b="1" dirty="0" smtClean="0"/>
              <a:t>Bilateral</a:t>
            </a:r>
          </a:p>
          <a:p>
            <a:r>
              <a:rPr lang="en-US" dirty="0" smtClean="0"/>
              <a:t>            can be</a:t>
            </a:r>
            <a:r>
              <a:rPr lang="en-US" b="1" dirty="0" smtClean="0"/>
              <a:t> partial </a:t>
            </a:r>
            <a:r>
              <a:rPr lang="en-US" dirty="0" smtClean="0"/>
              <a:t>if not extending in nostril</a:t>
            </a:r>
          </a:p>
          <a:p>
            <a:r>
              <a:rPr lang="en-US" dirty="0" smtClean="0"/>
              <a:t>          and</a:t>
            </a:r>
            <a:r>
              <a:rPr lang="en-US" b="1" dirty="0" smtClean="0"/>
              <a:t> complete </a:t>
            </a:r>
            <a:r>
              <a:rPr lang="en-US" dirty="0" smtClean="0"/>
              <a:t>if cleft extending in nostril</a:t>
            </a:r>
          </a:p>
          <a:p>
            <a:r>
              <a:rPr lang="en-US" dirty="0" smtClean="0"/>
              <a:t>    its </a:t>
            </a:r>
            <a:r>
              <a:rPr lang="en-US" b="1" dirty="0" smtClean="0"/>
              <a:t>compound</a:t>
            </a:r>
            <a:r>
              <a:rPr lang="en-US" dirty="0" smtClean="0"/>
              <a:t> if associated with cleft alveolus</a:t>
            </a:r>
          </a:p>
          <a:p>
            <a:r>
              <a:rPr lang="en-US" dirty="0" smtClean="0"/>
              <a:t>     and</a:t>
            </a:r>
            <a:r>
              <a:rPr lang="en-US" b="1" dirty="0" smtClean="0"/>
              <a:t> simple </a:t>
            </a:r>
            <a:r>
              <a:rPr lang="en-US" dirty="0" smtClean="0"/>
              <a:t>if alveolus is intact with cleft lip              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em-cell-therapy-in-cleft-lip-and-palate-8-6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1863" y="914400"/>
            <a:ext cx="7916526" cy="5943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Lateral cleft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b="1" dirty="0" smtClean="0"/>
              <a:t>Complicated:-   </a:t>
            </a:r>
            <a:r>
              <a:rPr lang="en-US" dirty="0" smtClean="0"/>
              <a:t>if associated with cleft palate also</a:t>
            </a:r>
          </a:p>
          <a:p>
            <a:endParaRPr lang="en-US" dirty="0" smtClean="0"/>
          </a:p>
          <a:p>
            <a:r>
              <a:rPr lang="en-US" b="1" dirty="0" smtClean="0"/>
              <a:t>Uncomplicated</a:t>
            </a:r>
            <a:r>
              <a:rPr lang="en-US" dirty="0" smtClean="0"/>
              <a:t> :-    if not associated with cleft        palate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ilateral+Cleft+Lip+Spectrum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00738_IM02605_fl7_cleft_lipthu_jpg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25917" y="1828800"/>
            <a:ext cx="7588382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left-lip-and-palat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423352"/>
            <a:ext cx="6374752" cy="52060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467600" cy="1371600"/>
          </a:xfrm>
        </p:spPr>
        <p:txBody>
          <a:bodyPr/>
          <a:lstStyle/>
          <a:p>
            <a:r>
              <a:rPr lang="en-US" dirty="0" smtClean="0"/>
              <a:t>Cleft lip, cleft palate  &amp; lip with palate</a:t>
            </a:r>
            <a:endParaRPr lang="en-US" dirty="0"/>
          </a:p>
        </p:txBody>
      </p:sp>
      <p:pic>
        <p:nvPicPr>
          <p:cNvPr id="4" name="Content Placeholder 3" descr="slide_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8077200" cy="60579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cleft lip incomplete</a:t>
            </a:r>
            <a:endParaRPr lang="en-US" dirty="0"/>
          </a:p>
        </p:txBody>
      </p:sp>
      <p:pic>
        <p:nvPicPr>
          <p:cNvPr id="4" name="Content Placeholder 3" descr="clef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09700"/>
            <a:ext cx="7874000" cy="5448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complete cleft lip</a:t>
            </a:r>
            <a:endParaRPr lang="en-US" dirty="0"/>
          </a:p>
        </p:txBody>
      </p:sp>
      <p:pic>
        <p:nvPicPr>
          <p:cNvPr id="4" name="Content Placeholder 3" descr="images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468572"/>
            <a:ext cx="8009012" cy="59990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left  lateral  cleft  lip compound </a:t>
            </a:r>
            <a:endParaRPr lang="en-US" dirty="0"/>
          </a:p>
        </p:txBody>
      </p:sp>
      <p:pic>
        <p:nvPicPr>
          <p:cNvPr id="4" name="Content Placeholder 3" descr="Slide1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0717" y="1371600"/>
            <a:ext cx="7770283" cy="5522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20170324_2059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9081" b="5050"/>
          <a:stretch>
            <a:fillRect/>
          </a:stretch>
        </p:blipFill>
        <p:spPr>
          <a:xfrm>
            <a:off x="1143000" y="609600"/>
            <a:ext cx="5257800" cy="6019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CLEFT  PALATE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Its the </a:t>
            </a:r>
            <a:r>
              <a:rPr lang="en-US" b="1" dirty="0" smtClean="0"/>
              <a:t>gap in palate</a:t>
            </a:r>
            <a:r>
              <a:rPr lang="en-US" dirty="0" smtClean="0"/>
              <a:t>.  Usually congenital</a:t>
            </a:r>
          </a:p>
          <a:p>
            <a:endParaRPr lang="en-US" dirty="0" smtClean="0"/>
          </a:p>
          <a:p>
            <a:r>
              <a:rPr lang="en-US" dirty="0" smtClean="0"/>
              <a:t>Classification:  ( foramen caecum)</a:t>
            </a:r>
          </a:p>
          <a:p>
            <a:endParaRPr lang="en-US" dirty="0" smtClean="0"/>
          </a:p>
          <a:p>
            <a:r>
              <a:rPr lang="en-US" b="1" dirty="0" smtClean="0"/>
              <a:t>Incomplete</a:t>
            </a:r>
            <a:r>
              <a:rPr lang="en-US" dirty="0" smtClean="0"/>
              <a:t> : </a:t>
            </a:r>
          </a:p>
          <a:p>
            <a:endParaRPr lang="en-US" dirty="0" smtClean="0"/>
          </a:p>
          <a:p>
            <a:pPr>
              <a:buNone/>
            </a:pPr>
            <a:r>
              <a:rPr lang="en-US" b="1" dirty="0" smtClean="0"/>
              <a:t>   1</a:t>
            </a:r>
            <a:r>
              <a:rPr lang="en-US" dirty="0" smtClean="0"/>
              <a:t>:    </a:t>
            </a:r>
            <a:r>
              <a:rPr lang="en-US" b="1" dirty="0" smtClean="0"/>
              <a:t>bifid uvula</a:t>
            </a:r>
            <a:r>
              <a:rPr lang="en-US" dirty="0" smtClean="0"/>
              <a:t>:  cleft in uvula only</a:t>
            </a:r>
          </a:p>
          <a:p>
            <a:pPr>
              <a:buNone/>
            </a:pPr>
            <a:r>
              <a:rPr lang="en-US" b="1" dirty="0" smtClean="0"/>
              <a:t>   2</a:t>
            </a:r>
            <a:r>
              <a:rPr lang="en-US" dirty="0" smtClean="0"/>
              <a:t>:   cleft of soft palate along its entire length</a:t>
            </a:r>
          </a:p>
          <a:p>
            <a:pPr>
              <a:buNone/>
            </a:pPr>
            <a:r>
              <a:rPr lang="en-US" b="1" dirty="0" smtClean="0"/>
              <a:t>   3:   </a:t>
            </a:r>
            <a:r>
              <a:rPr lang="en-US" dirty="0" smtClean="0"/>
              <a:t>cleft of the whole length of soft palate with cleft of posterior part of hard palate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nferior crani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Complete cleft palate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smtClean="0"/>
              <a:t>Here there is cleft on the soft palate and whole length of hard palate , so that the mouth and nose are one cavity.</a:t>
            </a:r>
          </a:p>
          <a:p>
            <a:endParaRPr lang="en-US" dirty="0" smtClean="0"/>
          </a:p>
          <a:p>
            <a:r>
              <a:rPr lang="en-US" dirty="0" smtClean="0"/>
              <a:t>Its  due to failure of fusion of the palatine process and the pre-maxilla</a:t>
            </a:r>
          </a:p>
          <a:p>
            <a:endParaRPr lang="en-US" dirty="0" smtClean="0"/>
          </a:p>
          <a:p>
            <a:r>
              <a:rPr lang="en-US" dirty="0" err="1" smtClean="0"/>
              <a:t>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70205_1321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6645" t="17188" r="14560" b="15625"/>
          <a:stretch>
            <a:fillRect/>
          </a:stretch>
        </p:blipFill>
        <p:spPr>
          <a:xfrm>
            <a:off x="-381000" y="-381000"/>
            <a:ext cx="8001000" cy="7239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Bipartite cleft palate:  cleft palate extends on one side of the pre-maxilla</a:t>
            </a:r>
          </a:p>
          <a:p>
            <a:endParaRPr lang="en-US" dirty="0" smtClean="0"/>
          </a:p>
          <a:p>
            <a:r>
              <a:rPr lang="en-US" dirty="0" smtClean="0"/>
              <a:t>Tripartite cleft palate:  when the gap extend on both sides of the pre-maxilla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IMG_20170205_1325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4560" t="17199" r="10391" b="26515"/>
          <a:stretch>
            <a:fillRect/>
          </a:stretch>
        </p:blipFill>
        <p:spPr>
          <a:xfrm>
            <a:off x="-1066800" y="0"/>
            <a:ext cx="102108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9780323057240500321_f28-02-978032305724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6625" y="1600200"/>
            <a:ext cx="4988750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_1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1167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Cleft soft palate only</a:t>
            </a:r>
            <a:endParaRPr lang="en-US" dirty="0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0687" y="1676400"/>
            <a:ext cx="8846634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Incidence</a:t>
            </a:r>
            <a:r>
              <a:rPr lang="en-US" dirty="0" smtClean="0"/>
              <a:t> :   1:800  live births, more in oriental people .  Rare in negroes</a:t>
            </a:r>
          </a:p>
          <a:p>
            <a:endParaRPr lang="en-US" dirty="0" smtClean="0"/>
          </a:p>
          <a:p>
            <a:r>
              <a:rPr lang="en-US" dirty="0" smtClean="0"/>
              <a:t>Cleft lip alone  25%</a:t>
            </a:r>
          </a:p>
          <a:p>
            <a:endParaRPr lang="en-US" dirty="0" smtClean="0"/>
          </a:p>
          <a:p>
            <a:r>
              <a:rPr lang="en-US" dirty="0" smtClean="0"/>
              <a:t>Cleft lip and cleft palate combined  45%</a:t>
            </a:r>
          </a:p>
          <a:p>
            <a:endParaRPr lang="en-US" dirty="0" smtClean="0"/>
          </a:p>
          <a:p>
            <a:r>
              <a:rPr lang="en-US" dirty="0" smtClean="0"/>
              <a:t>Cleft palate alone  20%</a:t>
            </a:r>
          </a:p>
          <a:p>
            <a:endParaRPr lang="en-US" dirty="0" smtClean="0"/>
          </a:p>
          <a:p>
            <a:r>
              <a:rPr lang="en-US" dirty="0" smtClean="0"/>
              <a:t> cleft lip and palate more common in males</a:t>
            </a:r>
          </a:p>
          <a:p>
            <a:r>
              <a:rPr lang="en-US" dirty="0" smtClean="0"/>
              <a:t>Alone cleft palate more common in female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70324_2100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b="9168"/>
          <a:stretch>
            <a:fillRect/>
          </a:stretch>
        </p:blipFill>
        <p:spPr>
          <a:xfrm>
            <a:off x="1295400" y="582614"/>
            <a:ext cx="5181600" cy="62753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  of cleft lip/ palate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Genetic  factor</a:t>
            </a:r>
            <a:r>
              <a:rPr lang="en-US" dirty="0" smtClean="0"/>
              <a:t>:  15% cases have familial history +</a:t>
            </a:r>
          </a:p>
          <a:p>
            <a:endParaRPr lang="en-US" dirty="0" smtClean="0"/>
          </a:p>
          <a:p>
            <a:r>
              <a:rPr lang="en-US" b="1" dirty="0" smtClean="0"/>
              <a:t>Environmental factor</a:t>
            </a:r>
            <a:r>
              <a:rPr lang="en-US" dirty="0" smtClean="0"/>
              <a:t>:  specially when mother suffers any of the following conditions during 1</a:t>
            </a:r>
            <a:r>
              <a:rPr lang="en-US" baseline="30000" dirty="0" smtClean="0"/>
              <a:t>st</a:t>
            </a:r>
            <a:r>
              <a:rPr lang="en-US" dirty="0" smtClean="0"/>
              <a:t> trimester of pregnancy:</a:t>
            </a:r>
          </a:p>
          <a:p>
            <a:endParaRPr lang="en-US" dirty="0" smtClean="0"/>
          </a:p>
          <a:p>
            <a:r>
              <a:rPr lang="en-US" b="1" dirty="0" smtClean="0"/>
              <a:t>Nutritional deficiency:</a:t>
            </a:r>
          </a:p>
          <a:p>
            <a:pPr>
              <a:buNone/>
            </a:pPr>
            <a:r>
              <a:rPr lang="en-US" b="1" dirty="0" smtClean="0"/>
              <a:t> 1</a:t>
            </a:r>
            <a:r>
              <a:rPr lang="en-US" dirty="0" smtClean="0"/>
              <a:t>:  </a:t>
            </a:r>
            <a:r>
              <a:rPr lang="en-US" b="1" dirty="0" smtClean="0"/>
              <a:t>Vitamin B and vitamin A </a:t>
            </a:r>
            <a:r>
              <a:rPr lang="en-US" dirty="0" smtClean="0"/>
              <a:t>deficiency. Antenatal folic    acid supplement helps to prevent this</a:t>
            </a:r>
          </a:p>
          <a:p>
            <a:pPr>
              <a:buNone/>
            </a:pPr>
            <a:r>
              <a:rPr lang="en-US" b="1" dirty="0" smtClean="0"/>
              <a:t> 2</a:t>
            </a:r>
            <a:r>
              <a:rPr lang="en-US" dirty="0" smtClean="0"/>
              <a:t>:  Endocrine disorder</a:t>
            </a:r>
          </a:p>
          <a:p>
            <a:pPr>
              <a:buNone/>
            </a:pPr>
            <a:r>
              <a:rPr lang="en-US" b="1" dirty="0" smtClean="0"/>
              <a:t> 3</a:t>
            </a:r>
            <a:r>
              <a:rPr lang="en-US" dirty="0" smtClean="0"/>
              <a:t>:  Infection by RUBELA virus</a:t>
            </a:r>
          </a:p>
          <a:p>
            <a:pPr>
              <a:buNone/>
            </a:pPr>
            <a:r>
              <a:rPr lang="en-US" b="1" dirty="0" smtClean="0"/>
              <a:t> 4:  </a:t>
            </a:r>
            <a:r>
              <a:rPr lang="en-US" dirty="0" smtClean="0"/>
              <a:t>Drugs excess </a:t>
            </a:r>
            <a:r>
              <a:rPr lang="en-US" b="1" dirty="0" smtClean="0"/>
              <a:t>like  steroids, diazepam, phenytoin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  <a:r>
              <a:rPr lang="en-US" b="1" dirty="0" smtClean="0"/>
              <a:t> Cortisone </a:t>
            </a:r>
            <a:r>
              <a:rPr lang="en-US" dirty="0" smtClean="0"/>
              <a:t>inhibits the synthesis of certain amino acids and also vitamin B6  and folic acid which are necessary for synthesis of RNA , DNA</a:t>
            </a:r>
          </a:p>
          <a:p>
            <a:endParaRPr lang="en-US" dirty="0" smtClean="0"/>
          </a:p>
          <a:p>
            <a:r>
              <a:rPr lang="en-US" dirty="0" smtClean="0"/>
              <a:t>4</a:t>
            </a:r>
            <a:r>
              <a:rPr lang="en-US" b="1" dirty="0" smtClean="0"/>
              <a:t>: Anoxia</a:t>
            </a:r>
            <a:r>
              <a:rPr lang="en-US" dirty="0" smtClean="0"/>
              <a:t>:  as in threatened abortion, it can cause deformity</a:t>
            </a:r>
          </a:p>
          <a:p>
            <a:endParaRPr lang="en-US" dirty="0" smtClean="0"/>
          </a:p>
          <a:p>
            <a:r>
              <a:rPr lang="en-US" dirty="0" smtClean="0"/>
              <a:t>5:  Exposure to </a:t>
            </a:r>
            <a:r>
              <a:rPr lang="en-US" b="1" dirty="0" smtClean="0"/>
              <a:t>radiation</a:t>
            </a:r>
            <a:r>
              <a:rPr lang="en-US" dirty="0" smtClean="0"/>
              <a:t> – teratogenic</a:t>
            </a:r>
          </a:p>
          <a:p>
            <a:endParaRPr lang="en-US" dirty="0" smtClean="0"/>
          </a:p>
          <a:p>
            <a:r>
              <a:rPr lang="en-US" dirty="0" smtClean="0"/>
              <a:t>6:   Stress:  by producing excess  endogenous </a:t>
            </a:r>
          </a:p>
          <a:p>
            <a:pPr>
              <a:buNone/>
            </a:pPr>
            <a:r>
              <a:rPr lang="en-US" dirty="0" smtClean="0"/>
              <a:t>          steroids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Maternal age</a:t>
            </a:r>
            <a:r>
              <a:rPr lang="en-US" dirty="0" smtClean="0"/>
              <a:t>:  late age pregnancy has risk of  child  deformity</a:t>
            </a:r>
          </a:p>
          <a:p>
            <a:endParaRPr lang="en-US" dirty="0" smtClean="0"/>
          </a:p>
          <a:p>
            <a:r>
              <a:rPr lang="en-US" b="1" dirty="0" smtClean="0"/>
              <a:t>Diabetes</a:t>
            </a:r>
            <a:r>
              <a:rPr lang="en-US" dirty="0" smtClean="0"/>
              <a:t> :  mothers with diabetes has more chances of deformed child</a:t>
            </a:r>
          </a:p>
          <a:p>
            <a:endParaRPr lang="en-US" dirty="0" smtClean="0"/>
          </a:p>
          <a:p>
            <a:r>
              <a:rPr lang="en-US" b="1" dirty="0" smtClean="0"/>
              <a:t>Consanguineous  marriages</a:t>
            </a:r>
            <a:r>
              <a:rPr lang="en-US" dirty="0" smtClean="0"/>
              <a:t>:  more chances</a:t>
            </a:r>
          </a:p>
          <a:p>
            <a:endParaRPr lang="en-US" b="1" dirty="0" smtClean="0"/>
          </a:p>
          <a:p>
            <a:r>
              <a:rPr lang="en-US" b="1" dirty="0" smtClean="0"/>
              <a:t>Other syndromes </a:t>
            </a:r>
            <a:r>
              <a:rPr lang="en-US" dirty="0" smtClean="0"/>
              <a:t>may be associated with cleft lip/ palate  e.g. down’s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Diagnosis :  clinically apparent deformity.</a:t>
            </a:r>
          </a:p>
          <a:p>
            <a:endParaRPr lang="en-US" dirty="0" smtClean="0"/>
          </a:p>
          <a:p>
            <a:r>
              <a:rPr lang="en-US" b="1" dirty="0" smtClean="0"/>
              <a:t>See for </a:t>
            </a:r>
            <a:r>
              <a:rPr lang="en-US" dirty="0" smtClean="0"/>
              <a:t>:    palate, alveolus, nasal septum, alae nasi, spines, urethra, speech defect, age of patient on arrival, teeth alignment, difficulty in swallowing or drinking,  talipes equinovarus</a:t>
            </a:r>
          </a:p>
          <a:p>
            <a:endParaRPr lang="en-US" dirty="0" smtClean="0"/>
          </a:p>
          <a:p>
            <a:r>
              <a:rPr lang="en-US" dirty="0" smtClean="0"/>
              <a:t>Now a days cleft lip ( but not palate)  can be </a:t>
            </a:r>
            <a:r>
              <a:rPr lang="en-US" b="1" dirty="0" smtClean="0"/>
              <a:t>diagnosed antenatal </a:t>
            </a:r>
            <a:r>
              <a:rPr lang="en-US" dirty="0" smtClean="0"/>
              <a:t>by </a:t>
            </a:r>
            <a:r>
              <a:rPr lang="en-US" b="1" dirty="0" smtClean="0"/>
              <a:t>USG </a:t>
            </a:r>
            <a:r>
              <a:rPr lang="en-US" dirty="0" smtClean="0"/>
              <a:t>examination at </a:t>
            </a:r>
            <a:r>
              <a:rPr lang="en-US" b="1" dirty="0" smtClean="0"/>
              <a:t>18 weeks </a:t>
            </a:r>
            <a:r>
              <a:rPr lang="en-US" dirty="0" smtClean="0"/>
              <a:t>of gestation 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Problems with cleft lip:</a:t>
            </a:r>
          </a:p>
          <a:p>
            <a:endParaRPr lang="en-US" dirty="0" smtClean="0"/>
          </a:p>
          <a:p>
            <a:r>
              <a:rPr lang="en-US" dirty="0" smtClean="0"/>
              <a:t>Cosmetics  looks bad</a:t>
            </a:r>
          </a:p>
          <a:p>
            <a:r>
              <a:rPr lang="en-US" dirty="0" smtClean="0"/>
              <a:t>Sucking problem</a:t>
            </a:r>
          </a:p>
          <a:p>
            <a:r>
              <a:rPr lang="en-US" dirty="0" smtClean="0"/>
              <a:t>Defective dentition. Tooth protrudes out via gap</a:t>
            </a:r>
          </a:p>
          <a:p>
            <a:r>
              <a:rPr lang="en-US" dirty="0" smtClean="0"/>
              <a:t>Defective  speech with labial words like B,F,M,P,V,W,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Problems with cleft palate :</a:t>
            </a:r>
          </a:p>
          <a:p>
            <a:endParaRPr lang="en-US" dirty="0" smtClean="0"/>
          </a:p>
          <a:p>
            <a:r>
              <a:rPr lang="en-US" dirty="0" smtClean="0"/>
              <a:t>Defective suction</a:t>
            </a:r>
          </a:p>
          <a:p>
            <a:r>
              <a:rPr lang="en-US" dirty="0" smtClean="0"/>
              <a:t>Defective speech</a:t>
            </a:r>
          </a:p>
          <a:p>
            <a:r>
              <a:rPr lang="en-US" dirty="0" smtClean="0"/>
              <a:t>Defective smell :  due to constant irritation of nasal mucosa</a:t>
            </a:r>
          </a:p>
          <a:p>
            <a:r>
              <a:rPr lang="en-US" dirty="0" smtClean="0"/>
              <a:t>Defective hearing:  internal ear infection due  edema of internal auditory meatus-due to constant infection of pharynx </a:t>
            </a:r>
          </a:p>
          <a:p>
            <a:r>
              <a:rPr lang="en-US" dirty="0" smtClean="0"/>
              <a:t>Recurrent respiratory infection, aspiration pneumonia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Defective  dentition due to alveolar anomaly</a:t>
            </a:r>
          </a:p>
          <a:p>
            <a:r>
              <a:rPr lang="en-US" dirty="0" smtClean="0"/>
              <a:t>Cosmetically ugly look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anatomy of nasopharyngeal isthmus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It’s the site of communication between oral cavity and nasal part of pharynx</a:t>
            </a:r>
          </a:p>
          <a:p>
            <a:r>
              <a:rPr lang="en-US" dirty="0" smtClean="0"/>
              <a:t>Boundaries of isthmus</a:t>
            </a:r>
          </a:p>
          <a:p>
            <a:endParaRPr lang="en-US" dirty="0" smtClean="0"/>
          </a:p>
          <a:p>
            <a:r>
              <a:rPr lang="en-US" dirty="0" smtClean="0"/>
              <a:t>Free Margin of soft palate</a:t>
            </a:r>
          </a:p>
          <a:p>
            <a:r>
              <a:rPr lang="en-US" dirty="0" smtClean="0"/>
              <a:t>Both sides laterally palatopharyngeal arches</a:t>
            </a:r>
          </a:p>
          <a:p>
            <a:r>
              <a:rPr lang="en-US" dirty="0" smtClean="0"/>
              <a:t>Posteriorly palatopharyngeus sphincter muscle </a:t>
            </a:r>
          </a:p>
          <a:p>
            <a:endParaRPr lang="en-US" dirty="0" smtClean="0"/>
          </a:p>
          <a:p>
            <a:r>
              <a:rPr lang="en-US" dirty="0" smtClean="0"/>
              <a:t>The isthmus is closed during deglutition,  blowing air via mouth, uttering several words during speech (except N, M)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Cleft lip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Treatment :    closure of cleft for cosmetics as well as functional recovery.</a:t>
            </a:r>
          </a:p>
          <a:p>
            <a:endParaRPr lang="en-US" dirty="0" smtClean="0"/>
          </a:p>
          <a:p>
            <a:r>
              <a:rPr lang="en-US" dirty="0" smtClean="0"/>
              <a:t>Surgery time:  before 6 months of age i.e. before dentition</a:t>
            </a:r>
          </a:p>
          <a:p>
            <a:r>
              <a:rPr lang="en-US" dirty="0" smtClean="0"/>
              <a:t>Rule of 10  should be fulfilled by baby</a:t>
            </a:r>
          </a:p>
          <a:p>
            <a:endParaRPr lang="en-US" dirty="0" smtClean="0"/>
          </a:p>
          <a:p>
            <a:r>
              <a:rPr lang="en-US" dirty="0" smtClean="0"/>
              <a:t>Age 10 weeks or more</a:t>
            </a:r>
          </a:p>
          <a:p>
            <a:r>
              <a:rPr lang="en-US" dirty="0" smtClean="0"/>
              <a:t>Weight of baby should be 10 lbs</a:t>
            </a:r>
          </a:p>
          <a:p>
            <a:r>
              <a:rPr lang="en-US" dirty="0" smtClean="0"/>
              <a:t>Hb. 10 gms.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Thus ideal age of operation </a:t>
            </a:r>
            <a:r>
              <a:rPr lang="en-US" b="1" dirty="0" smtClean="0"/>
              <a:t>is 2.5 months to 3 months</a:t>
            </a:r>
          </a:p>
          <a:p>
            <a:endParaRPr lang="en-US" dirty="0" smtClean="0"/>
          </a:p>
          <a:p>
            <a:r>
              <a:rPr lang="en-US" b="1" dirty="0" smtClean="0"/>
              <a:t>Principles</a:t>
            </a:r>
            <a:r>
              <a:rPr lang="en-US" dirty="0" smtClean="0"/>
              <a:t> :  cupid bow remain intact,   vermilion border remain intact,     integrity of muscle orbicularis oris  be maintained ,    nostril deformity corrected</a:t>
            </a:r>
          </a:p>
          <a:p>
            <a:endParaRPr lang="en-US" dirty="0" smtClean="0"/>
          </a:p>
          <a:p>
            <a:r>
              <a:rPr lang="en-US" dirty="0" smtClean="0"/>
              <a:t>For this </a:t>
            </a:r>
            <a:r>
              <a:rPr lang="en-US" b="1" dirty="0" smtClean="0"/>
              <a:t>suture lip in three layers</a:t>
            </a:r>
          </a:p>
          <a:p>
            <a:endParaRPr lang="en-US" dirty="0" smtClean="0"/>
          </a:p>
          <a:p>
            <a:r>
              <a:rPr lang="en-US" dirty="0" smtClean="0"/>
              <a:t>Mucosa to mucosa by catgut</a:t>
            </a:r>
          </a:p>
          <a:p>
            <a:r>
              <a:rPr lang="en-US" dirty="0" smtClean="0"/>
              <a:t>Muscle by vicryl</a:t>
            </a:r>
          </a:p>
          <a:p>
            <a:r>
              <a:rPr lang="en-US" dirty="0" smtClean="0"/>
              <a:t>Skin by prolene/ vicryl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70324_21005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14072" b="20261"/>
          <a:stretch>
            <a:fillRect/>
          </a:stretch>
        </p:blipFill>
        <p:spPr>
          <a:xfrm>
            <a:off x="1493100" y="1524000"/>
            <a:ext cx="6092031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Adequate mobilization of  flaps from underlying maxilla on both sides of cleft is required</a:t>
            </a:r>
          </a:p>
          <a:p>
            <a:endParaRPr lang="en-US" dirty="0" smtClean="0"/>
          </a:p>
          <a:p>
            <a:r>
              <a:rPr lang="en-US" dirty="0" smtClean="0"/>
              <a:t>Gain adequate vertical length from nostril to vermilion border to match precisely with opposite lip. To achieve this various types of  </a:t>
            </a:r>
            <a:r>
              <a:rPr lang="en-US" b="1" i="1" dirty="0" smtClean="0"/>
              <a:t>Z plasties </a:t>
            </a:r>
            <a:r>
              <a:rPr lang="en-US" dirty="0" smtClean="0"/>
              <a:t>are there .</a:t>
            </a:r>
          </a:p>
          <a:p>
            <a:endParaRPr lang="en-US" dirty="0" smtClean="0"/>
          </a:p>
          <a:p>
            <a:r>
              <a:rPr lang="en-US" dirty="0" smtClean="0"/>
              <a:t>Paring of edges of cleft for good healing</a:t>
            </a:r>
          </a:p>
          <a:p>
            <a:endParaRPr lang="en-US" dirty="0" smtClean="0"/>
          </a:p>
          <a:p>
            <a:r>
              <a:rPr lang="en-US" dirty="0" smtClean="0"/>
              <a:t>Achieve accurate apposition of margins of both sides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70304_22005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6328" r="1183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cleft palate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Palatoplsasty :   aim is to gets  </a:t>
            </a:r>
          </a:p>
          <a:p>
            <a:r>
              <a:rPr lang="en-US" dirty="0" smtClean="0"/>
              <a:t>(1)    adequate speech </a:t>
            </a:r>
          </a:p>
          <a:p>
            <a:r>
              <a:rPr lang="en-US" dirty="0" smtClean="0"/>
              <a:t>(2)    prevent regurgitation of food in nose </a:t>
            </a:r>
          </a:p>
          <a:p>
            <a:endParaRPr lang="en-US" dirty="0" smtClean="0"/>
          </a:p>
          <a:p>
            <a:r>
              <a:rPr lang="en-US" dirty="0" smtClean="0"/>
              <a:t>Ideal time for repair is</a:t>
            </a:r>
          </a:p>
          <a:p>
            <a:endParaRPr lang="en-US" b="1" dirty="0" smtClean="0"/>
          </a:p>
          <a:p>
            <a:r>
              <a:rPr lang="en-US" b="1" dirty="0" smtClean="0"/>
              <a:t>14-18 months </a:t>
            </a:r>
            <a:r>
              <a:rPr lang="en-US" dirty="0" smtClean="0"/>
              <a:t>before child starts speaking</a:t>
            </a:r>
          </a:p>
          <a:p>
            <a:endParaRPr lang="en-US" dirty="0" smtClean="0"/>
          </a:p>
          <a:p>
            <a:r>
              <a:rPr lang="en-US" dirty="0" smtClean="0"/>
              <a:t>Now a days many prefers to do </a:t>
            </a:r>
            <a:r>
              <a:rPr lang="en-US" b="1" dirty="0" smtClean="0"/>
              <a:t>at 9  to 12 months </a:t>
            </a:r>
            <a:r>
              <a:rPr lang="en-US" dirty="0" smtClean="0"/>
              <a:t>as child start efforts to utter understandable sounds  at 1 year of 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70205_1327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3779" t="9241" r="34006" b="5069"/>
          <a:stretch>
            <a:fillRect/>
          </a:stretch>
        </p:blipFill>
        <p:spPr>
          <a:xfrm rot="16200000">
            <a:off x="1790701" y="114299"/>
            <a:ext cx="5105399" cy="77724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M.C.Q.1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CONGENITAL CLEFT LIP ……….. VARIETY IS VERY RARE</a:t>
            </a:r>
          </a:p>
          <a:p>
            <a:endParaRPr lang="en-US" dirty="0" smtClean="0"/>
          </a:p>
          <a:p>
            <a:r>
              <a:rPr lang="en-US" dirty="0" smtClean="0"/>
              <a:t>A:    CENTRAL.</a:t>
            </a:r>
          </a:p>
          <a:p>
            <a:r>
              <a:rPr lang="en-US" dirty="0" smtClean="0"/>
              <a:t>B:     LATERAL</a:t>
            </a:r>
          </a:p>
          <a:p>
            <a:r>
              <a:rPr lang="en-US" dirty="0" smtClean="0"/>
              <a:t>C:     BILATERAL</a:t>
            </a:r>
          </a:p>
          <a:p>
            <a:r>
              <a:rPr lang="en-US" dirty="0" smtClean="0"/>
              <a:t>D:     ALL OF ABOVE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COMPLETE CLEFT LIP MEANS……</a:t>
            </a:r>
          </a:p>
          <a:p>
            <a:endParaRPr lang="en-US" dirty="0" smtClean="0"/>
          </a:p>
          <a:p>
            <a:r>
              <a:rPr lang="en-US" dirty="0" smtClean="0"/>
              <a:t>A:   CLEFT REACHING UP TO PALATE</a:t>
            </a:r>
          </a:p>
          <a:p>
            <a:r>
              <a:rPr lang="en-US" dirty="0" smtClean="0"/>
              <a:t>B:    CLEFT REACHING UPTO NOSTRIL</a:t>
            </a:r>
          </a:p>
          <a:p>
            <a:r>
              <a:rPr lang="en-US" dirty="0" smtClean="0"/>
              <a:t>C:    CLEFT INVOLVING THE ALVEOLUS</a:t>
            </a:r>
          </a:p>
          <a:p>
            <a:r>
              <a:rPr lang="en-US" dirty="0" smtClean="0"/>
              <a:t>D:     NONE OF ABOVE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ONLY CLEFT PALATE IS MORE SEEN IN …….</a:t>
            </a:r>
          </a:p>
          <a:p>
            <a:endParaRPr lang="en-US" dirty="0" smtClean="0"/>
          </a:p>
          <a:p>
            <a:r>
              <a:rPr lang="en-US" dirty="0" smtClean="0"/>
              <a:t>A:    MALES </a:t>
            </a:r>
          </a:p>
          <a:p>
            <a:r>
              <a:rPr lang="en-US" dirty="0" smtClean="0"/>
              <a:t>B;    FEMALES</a:t>
            </a:r>
          </a:p>
          <a:p>
            <a:r>
              <a:rPr lang="en-US" dirty="0" smtClean="0"/>
              <a:t>C:    BOTH MALE AND FEMALE</a:t>
            </a:r>
          </a:p>
          <a:p>
            <a:r>
              <a:rPr lang="en-US" dirty="0" smtClean="0"/>
              <a:t>D:    ALL OF ABOVE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CLEFT LIP REPAIR IS DONE WHEN CHILD GETS ……….WEIGHT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A:    10 LBS</a:t>
            </a:r>
          </a:p>
          <a:p>
            <a:r>
              <a:rPr lang="en-US" dirty="0" smtClean="0"/>
              <a:t>B:    20 LBS</a:t>
            </a:r>
          </a:p>
          <a:p>
            <a:r>
              <a:rPr lang="en-US" dirty="0" smtClean="0"/>
              <a:t>C      5 LBS </a:t>
            </a:r>
          </a:p>
          <a:p>
            <a:r>
              <a:rPr lang="en-US" dirty="0" smtClean="0"/>
              <a:t>D    15 KGS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CLEFT PALATE REPAIR IS DONE  USUALLY WHEN CHILD IS ………..OLD</a:t>
            </a:r>
          </a:p>
          <a:p>
            <a:endParaRPr lang="en-US" dirty="0" smtClean="0"/>
          </a:p>
          <a:p>
            <a:r>
              <a:rPr lang="en-US" dirty="0" smtClean="0"/>
              <a:t>A:    1 YEAR</a:t>
            </a:r>
          </a:p>
          <a:p>
            <a:r>
              <a:rPr lang="en-US" dirty="0" smtClean="0"/>
              <a:t>B;    2 YERS</a:t>
            </a:r>
          </a:p>
          <a:p>
            <a:r>
              <a:rPr lang="en-US" dirty="0" smtClean="0"/>
              <a:t>C:    3 YEARS</a:t>
            </a:r>
          </a:p>
          <a:p>
            <a:r>
              <a:rPr lang="en-US" dirty="0" smtClean="0"/>
              <a:t>D:     5 YEARS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to </a:t>
            </a:r>
            <a:r>
              <a:rPr lang="en-US" dirty="0" err="1" smtClean="0"/>
              <a:t>mcq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MCQ               CORRECT ANSWER</a:t>
            </a:r>
          </a:p>
          <a:p>
            <a:endParaRPr lang="en-US" dirty="0"/>
          </a:p>
          <a:p>
            <a:r>
              <a:rPr lang="en-US" dirty="0" smtClean="0"/>
              <a:t>        1                             A</a:t>
            </a:r>
          </a:p>
          <a:p>
            <a:r>
              <a:rPr lang="en-US" dirty="0"/>
              <a:t> </a:t>
            </a:r>
            <a:r>
              <a:rPr lang="en-US" dirty="0" smtClean="0"/>
              <a:t>       2                             B</a:t>
            </a:r>
          </a:p>
          <a:p>
            <a:r>
              <a:rPr lang="en-US" dirty="0"/>
              <a:t> </a:t>
            </a:r>
            <a:r>
              <a:rPr lang="en-US" dirty="0" smtClean="0"/>
              <a:t>       3                             B</a:t>
            </a:r>
          </a:p>
          <a:p>
            <a:r>
              <a:rPr lang="en-US" dirty="0"/>
              <a:t> </a:t>
            </a:r>
            <a:r>
              <a:rPr lang="en-US" dirty="0" smtClean="0"/>
              <a:t>       4                             A</a:t>
            </a:r>
          </a:p>
          <a:p>
            <a:r>
              <a:rPr lang="en-US" dirty="0"/>
              <a:t> </a:t>
            </a:r>
            <a:r>
              <a:rPr lang="en-US" dirty="0" smtClean="0"/>
              <a:t>       5                             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70324_2101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7746" r="12547"/>
          <a:stretch>
            <a:fillRect/>
          </a:stretch>
        </p:blipFill>
        <p:spPr>
          <a:xfrm rot="16200000">
            <a:off x="2375959" y="318559"/>
            <a:ext cx="3809999" cy="72876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44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20170324_2059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9081" b="5050"/>
          <a:stretch>
            <a:fillRect/>
          </a:stretch>
        </p:blipFill>
        <p:spPr>
          <a:xfrm>
            <a:off x="1143000" y="609600"/>
            <a:ext cx="5257800" cy="6019800"/>
          </a:xfrm>
        </p:spPr>
      </p:pic>
    </p:spTree>
    <p:extLst>
      <p:ext uri="{BB962C8B-B14F-4D97-AF65-F5344CB8AC3E}">
        <p14:creationId xmlns:p14="http://schemas.microsoft.com/office/powerpoint/2010/main" val="7920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Lt.  Lateral cleft lip with palate</a:t>
            </a:r>
            <a:endParaRPr lang="en-US" dirty="0"/>
          </a:p>
        </p:txBody>
      </p:sp>
      <p:pic>
        <p:nvPicPr>
          <p:cNvPr id="4" name="Content Placeholder 3" descr="downloa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cleft lip</a:t>
            </a:r>
            <a:endParaRPr lang="en-US" dirty="0"/>
          </a:p>
        </p:txBody>
      </p:sp>
      <p:pic>
        <p:nvPicPr>
          <p:cNvPr id="4" name="Content Placeholder 3" descr="images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0342" y="1981200"/>
            <a:ext cx="876927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CLEFT LIP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It’s the gap in the lip , mostly congenital but can be acquired due to trauma.</a:t>
            </a:r>
          </a:p>
          <a:p>
            <a:endParaRPr lang="en-US" dirty="0" smtClean="0"/>
          </a:p>
          <a:p>
            <a:r>
              <a:rPr lang="en-US" dirty="0" smtClean="0"/>
              <a:t>Congenital cleft lip:  usually affects upper lip</a:t>
            </a:r>
          </a:p>
          <a:p>
            <a:endParaRPr lang="en-US" dirty="0" smtClean="0"/>
          </a:p>
          <a:p>
            <a:r>
              <a:rPr lang="en-US" b="1" dirty="0" smtClean="0"/>
              <a:t>Classification:</a:t>
            </a:r>
          </a:p>
          <a:p>
            <a:endParaRPr lang="en-US" dirty="0" smtClean="0"/>
          </a:p>
          <a:p>
            <a:r>
              <a:rPr lang="en-US" b="1" dirty="0" smtClean="0"/>
              <a:t>Central cleft lip</a:t>
            </a:r>
            <a:r>
              <a:rPr lang="en-US" dirty="0" smtClean="0"/>
              <a:t>:  cleft exactly central in position</a:t>
            </a:r>
          </a:p>
          <a:p>
            <a:pPr>
              <a:buNone/>
            </a:pPr>
            <a:r>
              <a:rPr lang="en-US" dirty="0" smtClean="0"/>
              <a:t>                                  very rare</a:t>
            </a:r>
          </a:p>
          <a:p>
            <a:pPr>
              <a:buNone/>
            </a:pPr>
            <a:r>
              <a:rPr lang="en-US" dirty="0" smtClean="0"/>
              <a:t>                                   due to failure of fusion of two globular process, derived from median nasal process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cleft lip</a:t>
            </a:r>
            <a:endParaRPr lang="en-US" dirty="0"/>
          </a:p>
        </p:txBody>
      </p:sp>
      <p:pic>
        <p:nvPicPr>
          <p:cNvPr id="4" name="Content Placeholder 3" descr="clef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16000" y="1655762"/>
            <a:ext cx="6350000" cy="4762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566</TotalTime>
  <Words>1135</Words>
  <Application>Microsoft Office PowerPoint</Application>
  <PresentationFormat>On-screen Show (4:3)</PresentationFormat>
  <Paragraphs>199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Oriel</vt:lpstr>
      <vt:lpstr>CLEFT LIP AND PALATE</vt:lpstr>
      <vt:lpstr>PowerPoint Presentation</vt:lpstr>
      <vt:lpstr>PowerPoint Presentation</vt:lpstr>
      <vt:lpstr>PowerPoint Presentation</vt:lpstr>
      <vt:lpstr>PowerPoint Presentation</vt:lpstr>
      <vt:lpstr>Lt.  Lateral cleft lip with palate</vt:lpstr>
      <vt:lpstr>Bilateral cleft lip</vt:lpstr>
      <vt:lpstr>CLEFT LIP</vt:lpstr>
      <vt:lpstr>Central cleft 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Cleft lip, cleft palate  &amp; lip with palate</vt:lpstr>
      <vt:lpstr>Lateral cleft lip incomplete</vt:lpstr>
      <vt:lpstr>Bilateral complete cleft lip</vt:lpstr>
      <vt:lpstr>  left  lateral  cleft  lip compound </vt:lpstr>
      <vt:lpstr>CLEFT  PALATE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Cleft soft palate only</vt:lpstr>
      <vt:lpstr>PowerPoint Presentation</vt:lpstr>
      <vt:lpstr>Etiology  of cleft lip/ palate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Surgical anatomy of nasopharyngeal isthmus</vt:lpstr>
      <vt:lpstr>Cleft lip management</vt:lpstr>
      <vt:lpstr>PowerPoint Presentation</vt:lpstr>
      <vt:lpstr>PowerPoint Presentation</vt:lpstr>
      <vt:lpstr>PowerPoint Presentation</vt:lpstr>
      <vt:lpstr>Treatment of cleft palate</vt:lpstr>
      <vt:lpstr>PowerPoint Presentation</vt:lpstr>
      <vt:lpstr>M.C.Q.1</vt:lpstr>
      <vt:lpstr>2</vt:lpstr>
      <vt:lpstr>3</vt:lpstr>
      <vt:lpstr>4</vt:lpstr>
      <vt:lpstr>5</vt:lpstr>
      <vt:lpstr>Key to mcq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CLEFT LIP AND PALATE</dc:title>
  <dc:creator>user</dc:creator>
  <cp:lastModifiedBy>jadish</cp:lastModifiedBy>
  <cp:revision>22</cp:revision>
  <dcterms:created xsi:type="dcterms:W3CDTF">2017-02-04T11:03:07Z</dcterms:created>
  <dcterms:modified xsi:type="dcterms:W3CDTF">2019-08-05T05:33:43Z</dcterms:modified>
</cp:coreProperties>
</file>