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42"/>
  </p:notesMasterIdLst>
  <p:sldIdLst>
    <p:sldId id="256" r:id="rId2"/>
    <p:sldId id="340" r:id="rId3"/>
    <p:sldId id="360" r:id="rId4"/>
    <p:sldId id="361" r:id="rId5"/>
    <p:sldId id="359" r:id="rId6"/>
    <p:sldId id="374" r:id="rId7"/>
    <p:sldId id="372" r:id="rId8"/>
    <p:sldId id="373" r:id="rId9"/>
    <p:sldId id="363" r:id="rId10"/>
    <p:sldId id="366" r:id="rId11"/>
    <p:sldId id="364" r:id="rId12"/>
    <p:sldId id="386" r:id="rId13"/>
    <p:sldId id="387" r:id="rId14"/>
    <p:sldId id="388" r:id="rId15"/>
    <p:sldId id="389" r:id="rId16"/>
    <p:sldId id="390" r:id="rId17"/>
    <p:sldId id="371" r:id="rId18"/>
    <p:sldId id="367" r:id="rId19"/>
    <p:sldId id="368" r:id="rId20"/>
    <p:sldId id="369" r:id="rId21"/>
    <p:sldId id="370" r:id="rId22"/>
    <p:sldId id="365" r:id="rId23"/>
    <p:sldId id="333" r:id="rId24"/>
    <p:sldId id="331" r:id="rId25"/>
    <p:sldId id="332" r:id="rId26"/>
    <p:sldId id="377" r:id="rId27"/>
    <p:sldId id="337" r:id="rId28"/>
    <p:sldId id="378" r:id="rId29"/>
    <p:sldId id="381" r:id="rId30"/>
    <p:sldId id="382" r:id="rId31"/>
    <p:sldId id="338" r:id="rId32"/>
    <p:sldId id="392" r:id="rId33"/>
    <p:sldId id="397" r:id="rId34"/>
    <p:sldId id="342" r:id="rId35"/>
    <p:sldId id="396" r:id="rId36"/>
    <p:sldId id="394" r:id="rId37"/>
    <p:sldId id="399" r:id="rId38"/>
    <p:sldId id="400" r:id="rId39"/>
    <p:sldId id="401" r:id="rId40"/>
    <p:sldId id="402" r:id="rId41"/>
    <p:sldId id="403" r:id="rId42"/>
    <p:sldId id="404" r:id="rId43"/>
    <p:sldId id="405" r:id="rId44"/>
    <p:sldId id="406" r:id="rId45"/>
    <p:sldId id="492" r:id="rId46"/>
    <p:sldId id="485" r:id="rId47"/>
    <p:sldId id="486" r:id="rId48"/>
    <p:sldId id="487" r:id="rId49"/>
    <p:sldId id="488" r:id="rId50"/>
    <p:sldId id="489" r:id="rId51"/>
    <p:sldId id="490" r:id="rId52"/>
    <p:sldId id="491" r:id="rId53"/>
    <p:sldId id="398" r:id="rId54"/>
    <p:sldId id="407" r:id="rId55"/>
    <p:sldId id="408" r:id="rId56"/>
    <p:sldId id="409" r:id="rId57"/>
    <p:sldId id="391" r:id="rId58"/>
    <p:sldId id="421" r:id="rId59"/>
    <p:sldId id="345" r:id="rId60"/>
    <p:sldId id="343" r:id="rId61"/>
    <p:sldId id="344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306" r:id="rId70"/>
    <p:sldId id="309" r:id="rId71"/>
    <p:sldId id="310" r:id="rId72"/>
    <p:sldId id="346" r:id="rId73"/>
    <p:sldId id="356" r:id="rId74"/>
    <p:sldId id="357" r:id="rId75"/>
    <p:sldId id="350" r:id="rId76"/>
    <p:sldId id="351" r:id="rId77"/>
    <p:sldId id="358" r:id="rId78"/>
    <p:sldId id="353" r:id="rId79"/>
    <p:sldId id="354" r:id="rId80"/>
    <p:sldId id="427" r:id="rId81"/>
    <p:sldId id="422" r:id="rId82"/>
    <p:sldId id="423" r:id="rId83"/>
    <p:sldId id="424" r:id="rId84"/>
    <p:sldId id="425" r:id="rId85"/>
    <p:sldId id="426" r:id="rId86"/>
    <p:sldId id="428" r:id="rId87"/>
    <p:sldId id="430" r:id="rId88"/>
    <p:sldId id="431" r:id="rId89"/>
    <p:sldId id="432" r:id="rId90"/>
    <p:sldId id="433" r:id="rId91"/>
    <p:sldId id="434" r:id="rId92"/>
    <p:sldId id="436" r:id="rId93"/>
    <p:sldId id="437" r:id="rId94"/>
    <p:sldId id="438" r:id="rId95"/>
    <p:sldId id="439" r:id="rId96"/>
    <p:sldId id="440" r:id="rId97"/>
    <p:sldId id="447" r:id="rId98"/>
    <p:sldId id="467" r:id="rId99"/>
    <p:sldId id="449" r:id="rId100"/>
    <p:sldId id="450" r:id="rId101"/>
    <p:sldId id="451" r:id="rId102"/>
    <p:sldId id="452" r:id="rId103"/>
    <p:sldId id="453" r:id="rId104"/>
    <p:sldId id="454" r:id="rId105"/>
    <p:sldId id="455" r:id="rId106"/>
    <p:sldId id="456" r:id="rId107"/>
    <p:sldId id="457" r:id="rId108"/>
    <p:sldId id="464" r:id="rId109"/>
    <p:sldId id="412" r:id="rId110"/>
    <p:sldId id="413" r:id="rId111"/>
    <p:sldId id="414" r:id="rId112"/>
    <p:sldId id="334" r:id="rId113"/>
    <p:sldId id="375" r:id="rId114"/>
    <p:sldId id="335" r:id="rId115"/>
    <p:sldId id="336" r:id="rId116"/>
    <p:sldId id="470" r:id="rId117"/>
    <p:sldId id="471" r:id="rId118"/>
    <p:sldId id="472" r:id="rId119"/>
    <p:sldId id="473" r:id="rId120"/>
    <p:sldId id="474" r:id="rId121"/>
    <p:sldId id="475" r:id="rId122"/>
    <p:sldId id="476" r:id="rId123"/>
    <p:sldId id="477" r:id="rId124"/>
    <p:sldId id="478" r:id="rId125"/>
    <p:sldId id="479" r:id="rId126"/>
    <p:sldId id="480" r:id="rId127"/>
    <p:sldId id="481" r:id="rId128"/>
    <p:sldId id="469" r:id="rId129"/>
    <p:sldId id="468" r:id="rId130"/>
    <p:sldId id="385" r:id="rId131"/>
    <p:sldId id="459" r:id="rId132"/>
    <p:sldId id="460" r:id="rId133"/>
    <p:sldId id="461" r:id="rId134"/>
    <p:sldId id="462" r:id="rId135"/>
    <p:sldId id="463" r:id="rId136"/>
    <p:sldId id="465" r:id="rId137"/>
    <p:sldId id="466" r:id="rId138"/>
    <p:sldId id="482" r:id="rId139"/>
    <p:sldId id="483" r:id="rId140"/>
    <p:sldId id="484" r:id="rId1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00FF"/>
    <a:srgbClr val="FF0000"/>
    <a:srgbClr val="FFC000"/>
    <a:srgbClr val="CC3300"/>
    <a:srgbClr val="5C6670"/>
    <a:srgbClr val="FFFF00"/>
    <a:srgbClr val="A9A57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440" autoAdjust="0"/>
    <p:restoredTop sz="86835" autoAdjust="0"/>
  </p:normalViewPr>
  <p:slideViewPr>
    <p:cSldViewPr>
      <p:cViewPr>
        <p:scale>
          <a:sx n="100" d="100"/>
          <a:sy n="100" d="100"/>
        </p:scale>
        <p:origin x="-342" y="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770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A7420-6552-46BB-BF89-34C70538569D}" type="doc">
      <dgm:prSet loTypeId="urn:microsoft.com/office/officeart/2005/8/layout/cycle3" loCatId="cycle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n-IN"/>
        </a:p>
      </dgm:t>
    </dgm:pt>
    <dgm:pt modelId="{E4FA8EA7-52DA-4CDA-A6C3-64EF36AD61FB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b="1" dirty="0" smtClean="0"/>
            <a:t>PLEDs Proper</a:t>
          </a:r>
          <a:endParaRPr lang="en-IN" sz="1800" b="1" dirty="0"/>
        </a:p>
      </dgm:t>
    </dgm:pt>
    <dgm:pt modelId="{7BE83931-029C-44B2-8C89-D91E61ED88B2}" type="parTrans" cxnId="{34DD2568-F92B-4AB8-9F7B-02E1C160A3FF}">
      <dgm:prSet/>
      <dgm:spPr/>
      <dgm:t>
        <a:bodyPr/>
        <a:lstStyle/>
        <a:p>
          <a:endParaRPr lang="en-IN"/>
        </a:p>
      </dgm:t>
    </dgm:pt>
    <dgm:pt modelId="{27764BC7-72F1-4532-8646-3A2FEEBE2E68}" type="sibTrans" cxnId="{34DD2568-F92B-4AB8-9F7B-02E1C160A3FF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IN"/>
        </a:p>
      </dgm:t>
    </dgm:pt>
    <dgm:pt modelId="{59E992C0-B80C-4504-8CC8-FFE35F363897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b="1" dirty="0" smtClean="0"/>
            <a:t>PLEDs PLUS</a:t>
          </a:r>
          <a:endParaRPr lang="en-IN" b="1" dirty="0"/>
        </a:p>
      </dgm:t>
    </dgm:pt>
    <dgm:pt modelId="{9B1ED788-C3D7-4499-BFB8-CC80B2F8D4C2}" type="parTrans" cxnId="{8B8ADF31-6965-4B15-9C69-34B626B49294}">
      <dgm:prSet/>
      <dgm:spPr/>
      <dgm:t>
        <a:bodyPr/>
        <a:lstStyle/>
        <a:p>
          <a:endParaRPr lang="en-IN"/>
        </a:p>
      </dgm:t>
    </dgm:pt>
    <dgm:pt modelId="{4FA4BEE6-6B34-4265-BD5F-3467AF6F1D82}" type="sibTrans" cxnId="{8B8ADF31-6965-4B15-9C69-34B626B49294}">
      <dgm:prSet/>
      <dgm:spPr/>
      <dgm:t>
        <a:bodyPr/>
        <a:lstStyle/>
        <a:p>
          <a:endParaRPr lang="en-IN"/>
        </a:p>
      </dgm:t>
    </dgm:pt>
    <dgm:pt modelId="{6B82C278-416C-4A6B-A1ED-F7FC76C980AA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b="1" dirty="0" smtClean="0"/>
            <a:t>Class V PLEDs</a:t>
          </a:r>
          <a:endParaRPr lang="en-IN" b="1" dirty="0"/>
        </a:p>
      </dgm:t>
    </dgm:pt>
    <dgm:pt modelId="{D97A6CDB-5FBB-42A3-9F7D-D5DA54986C30}" type="parTrans" cxnId="{9AC81479-C9AC-4529-8C3D-2E0FB4BFCA4C}">
      <dgm:prSet/>
      <dgm:spPr/>
      <dgm:t>
        <a:bodyPr/>
        <a:lstStyle/>
        <a:p>
          <a:endParaRPr lang="en-IN"/>
        </a:p>
      </dgm:t>
    </dgm:pt>
    <dgm:pt modelId="{D6829074-1DB3-48B1-8BEF-71E7E3F94B2C}" type="sibTrans" cxnId="{9AC81479-C9AC-4529-8C3D-2E0FB4BFCA4C}">
      <dgm:prSet/>
      <dgm:spPr/>
      <dgm:t>
        <a:bodyPr/>
        <a:lstStyle/>
        <a:p>
          <a:endParaRPr lang="en-IN"/>
        </a:p>
      </dgm:t>
    </dgm:pt>
    <dgm:pt modelId="{CF24232F-65D6-4794-BF77-D6EC3C043E6E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 smtClean="0"/>
            <a:t>Electrographic seizure</a:t>
          </a:r>
          <a:endParaRPr lang="en-IN" b="1" dirty="0"/>
        </a:p>
      </dgm:t>
    </dgm:pt>
    <dgm:pt modelId="{7C73D275-AF49-4043-BB98-BDCE2F43B811}" type="parTrans" cxnId="{01068F98-AF64-45F2-9D2C-6A2456E37034}">
      <dgm:prSet/>
      <dgm:spPr/>
      <dgm:t>
        <a:bodyPr/>
        <a:lstStyle/>
        <a:p>
          <a:endParaRPr lang="en-IN"/>
        </a:p>
      </dgm:t>
    </dgm:pt>
    <dgm:pt modelId="{80683982-AFB9-4199-9417-231F1F5405E3}" type="sibTrans" cxnId="{01068F98-AF64-45F2-9D2C-6A2456E37034}">
      <dgm:prSet/>
      <dgm:spPr/>
      <dgm:t>
        <a:bodyPr/>
        <a:lstStyle/>
        <a:p>
          <a:endParaRPr lang="en-IN"/>
        </a:p>
      </dgm:t>
    </dgm:pt>
    <dgm:pt modelId="{36D0B5F1-8B75-4338-AD06-F4787393231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dirty="0" smtClean="0"/>
            <a:t>Clinical seizure</a:t>
          </a:r>
          <a:endParaRPr lang="en-IN" sz="1800" b="1" dirty="0"/>
        </a:p>
      </dgm:t>
    </dgm:pt>
    <dgm:pt modelId="{316DB144-5F38-4451-9AE2-0F31AC39EEDA}" type="parTrans" cxnId="{3E9EADE8-58B8-4175-A65F-A973B1834885}">
      <dgm:prSet/>
      <dgm:spPr/>
      <dgm:t>
        <a:bodyPr/>
        <a:lstStyle/>
        <a:p>
          <a:endParaRPr lang="en-IN"/>
        </a:p>
      </dgm:t>
    </dgm:pt>
    <dgm:pt modelId="{2A9FB75B-2C4A-4926-94AB-F24D57CDAA41}" type="sibTrans" cxnId="{3E9EADE8-58B8-4175-A65F-A973B1834885}">
      <dgm:prSet/>
      <dgm:spPr/>
      <dgm:t>
        <a:bodyPr/>
        <a:lstStyle/>
        <a:p>
          <a:endParaRPr lang="en-IN"/>
        </a:p>
      </dgm:t>
    </dgm:pt>
    <dgm:pt modelId="{54826A99-41CE-4F2B-A9DD-A0A3F80BEE75}" type="pres">
      <dgm:prSet presAssocID="{8A5A7420-6552-46BB-BF89-34C7053856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9644AEE2-05E1-4B1C-8AE9-A7C793095840}" type="pres">
      <dgm:prSet presAssocID="{8A5A7420-6552-46BB-BF89-34C70538569D}" presName="cycle" presStyleCnt="0"/>
      <dgm:spPr/>
    </dgm:pt>
    <dgm:pt modelId="{1303FA13-5F87-4669-A036-97AD1FBBC01F}" type="pres">
      <dgm:prSet presAssocID="{E4FA8EA7-52DA-4CDA-A6C3-64EF36AD61FB}" presName="nodeFirstNode" presStyleLbl="node1" presStyleIdx="0" presStyleCnt="5" custScaleX="79273" custScaleY="6590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9442825-97A6-4649-BBA4-794C36E3F270}" type="pres">
      <dgm:prSet presAssocID="{27764BC7-72F1-4532-8646-3A2FEEBE2E68}" presName="sibTransFirstNode" presStyleLbl="bgShp" presStyleIdx="0" presStyleCnt="1"/>
      <dgm:spPr/>
      <dgm:t>
        <a:bodyPr/>
        <a:lstStyle/>
        <a:p>
          <a:endParaRPr lang="en-IN"/>
        </a:p>
      </dgm:t>
    </dgm:pt>
    <dgm:pt modelId="{5C5538B6-A409-4454-B928-C2950E5F2247}" type="pres">
      <dgm:prSet presAssocID="{59E992C0-B80C-4504-8CC8-FFE35F363897}" presName="nodeFollowingNodes" presStyleLbl="node1" presStyleIdx="1" presStyleCnt="5" custScaleX="78539" custScaleY="9779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8AA1237-9BB9-4703-845B-E894C4BC4D53}" type="pres">
      <dgm:prSet presAssocID="{6B82C278-416C-4A6B-A1ED-F7FC76C980AA}" presName="nodeFollowingNodes" presStyleLbl="node1" presStyleIdx="2" presStyleCnt="5" custScaleX="94338" custScaleY="61539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3B27834-EF74-4C49-8F34-6694BF3F0CE7}" type="pres">
      <dgm:prSet presAssocID="{CF24232F-65D6-4794-BF77-D6EC3C043E6E}" presName="nodeFollowingNodes" presStyleLbl="node1" presStyleIdx="3" presStyleCnt="5" custScaleX="70981" custScaleY="6402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93FDCB7-8611-403A-B62E-EBA65BC7C37C}" type="pres">
      <dgm:prSet presAssocID="{36D0B5F1-8B75-4338-AD06-F47873932317}" presName="nodeFollowingNodes" presStyleLbl="node1" presStyleIdx="4" presStyleCnt="5" custScaleX="74909" custScaleY="7031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3E9EADE8-58B8-4175-A65F-A973B1834885}" srcId="{8A5A7420-6552-46BB-BF89-34C70538569D}" destId="{36D0B5F1-8B75-4338-AD06-F47873932317}" srcOrd="4" destOrd="0" parTransId="{316DB144-5F38-4451-9AE2-0F31AC39EEDA}" sibTransId="{2A9FB75B-2C4A-4926-94AB-F24D57CDAA41}"/>
    <dgm:cxn modelId="{D20D7C96-61D9-472D-89DA-ED9F2ECF19DD}" type="presOf" srcId="{59E992C0-B80C-4504-8CC8-FFE35F363897}" destId="{5C5538B6-A409-4454-B928-C2950E5F2247}" srcOrd="0" destOrd="0" presId="urn:microsoft.com/office/officeart/2005/8/layout/cycle3"/>
    <dgm:cxn modelId="{8B8ADF31-6965-4B15-9C69-34B626B49294}" srcId="{8A5A7420-6552-46BB-BF89-34C70538569D}" destId="{59E992C0-B80C-4504-8CC8-FFE35F363897}" srcOrd="1" destOrd="0" parTransId="{9B1ED788-C3D7-4499-BFB8-CC80B2F8D4C2}" sibTransId="{4FA4BEE6-6B34-4265-BD5F-3467AF6F1D82}"/>
    <dgm:cxn modelId="{04C0E459-BC73-451B-B6D1-F9586F04CC67}" type="presOf" srcId="{CF24232F-65D6-4794-BF77-D6EC3C043E6E}" destId="{E3B27834-EF74-4C49-8F34-6694BF3F0CE7}" srcOrd="0" destOrd="0" presId="urn:microsoft.com/office/officeart/2005/8/layout/cycle3"/>
    <dgm:cxn modelId="{F35D2B1B-6311-40D4-8026-E04175457F94}" type="presOf" srcId="{27764BC7-72F1-4532-8646-3A2FEEBE2E68}" destId="{19442825-97A6-4649-BBA4-794C36E3F270}" srcOrd="0" destOrd="0" presId="urn:microsoft.com/office/officeart/2005/8/layout/cycle3"/>
    <dgm:cxn modelId="{DBC869C9-99B1-4850-8A7A-A3172EFE10A1}" type="presOf" srcId="{E4FA8EA7-52DA-4CDA-A6C3-64EF36AD61FB}" destId="{1303FA13-5F87-4669-A036-97AD1FBBC01F}" srcOrd="0" destOrd="0" presId="urn:microsoft.com/office/officeart/2005/8/layout/cycle3"/>
    <dgm:cxn modelId="{01D19B81-42BA-41A9-B3FD-B6EBDDD560BA}" type="presOf" srcId="{8A5A7420-6552-46BB-BF89-34C70538569D}" destId="{54826A99-41CE-4F2B-A9DD-A0A3F80BEE75}" srcOrd="0" destOrd="0" presId="urn:microsoft.com/office/officeart/2005/8/layout/cycle3"/>
    <dgm:cxn modelId="{01068F98-AF64-45F2-9D2C-6A2456E37034}" srcId="{8A5A7420-6552-46BB-BF89-34C70538569D}" destId="{CF24232F-65D6-4794-BF77-D6EC3C043E6E}" srcOrd="3" destOrd="0" parTransId="{7C73D275-AF49-4043-BB98-BDCE2F43B811}" sibTransId="{80683982-AFB9-4199-9417-231F1F5405E3}"/>
    <dgm:cxn modelId="{FF58CEEA-C0CB-47A0-B2CA-EB310F010A59}" type="presOf" srcId="{36D0B5F1-8B75-4338-AD06-F47873932317}" destId="{E93FDCB7-8611-403A-B62E-EBA65BC7C37C}" srcOrd="0" destOrd="0" presId="urn:microsoft.com/office/officeart/2005/8/layout/cycle3"/>
    <dgm:cxn modelId="{34DD2568-F92B-4AB8-9F7B-02E1C160A3FF}" srcId="{8A5A7420-6552-46BB-BF89-34C70538569D}" destId="{E4FA8EA7-52DA-4CDA-A6C3-64EF36AD61FB}" srcOrd="0" destOrd="0" parTransId="{7BE83931-029C-44B2-8C89-D91E61ED88B2}" sibTransId="{27764BC7-72F1-4532-8646-3A2FEEBE2E68}"/>
    <dgm:cxn modelId="{9AC81479-C9AC-4529-8C3D-2E0FB4BFCA4C}" srcId="{8A5A7420-6552-46BB-BF89-34C70538569D}" destId="{6B82C278-416C-4A6B-A1ED-F7FC76C980AA}" srcOrd="2" destOrd="0" parTransId="{D97A6CDB-5FBB-42A3-9F7D-D5DA54986C30}" sibTransId="{D6829074-1DB3-48B1-8BEF-71E7E3F94B2C}"/>
    <dgm:cxn modelId="{30C35D31-6697-4D38-8B85-F570B2C91F27}" type="presOf" srcId="{6B82C278-416C-4A6B-A1ED-F7FC76C980AA}" destId="{48AA1237-9BB9-4703-845B-E894C4BC4D53}" srcOrd="0" destOrd="0" presId="urn:microsoft.com/office/officeart/2005/8/layout/cycle3"/>
    <dgm:cxn modelId="{BDF0C0B6-73BD-4BD5-A2B5-4542236FD488}" type="presParOf" srcId="{54826A99-41CE-4F2B-A9DD-A0A3F80BEE75}" destId="{9644AEE2-05E1-4B1C-8AE9-A7C793095840}" srcOrd="0" destOrd="0" presId="urn:microsoft.com/office/officeart/2005/8/layout/cycle3"/>
    <dgm:cxn modelId="{12653CF8-FA40-427F-B4DA-FE44BD4CA1E6}" type="presParOf" srcId="{9644AEE2-05E1-4B1C-8AE9-A7C793095840}" destId="{1303FA13-5F87-4669-A036-97AD1FBBC01F}" srcOrd="0" destOrd="0" presId="urn:microsoft.com/office/officeart/2005/8/layout/cycle3"/>
    <dgm:cxn modelId="{2DA91907-4FDC-445C-B33F-070D6365C79A}" type="presParOf" srcId="{9644AEE2-05E1-4B1C-8AE9-A7C793095840}" destId="{19442825-97A6-4649-BBA4-794C36E3F270}" srcOrd="1" destOrd="0" presId="urn:microsoft.com/office/officeart/2005/8/layout/cycle3"/>
    <dgm:cxn modelId="{80D663CB-DCED-4B96-B850-E38CBEA0DCD6}" type="presParOf" srcId="{9644AEE2-05E1-4B1C-8AE9-A7C793095840}" destId="{5C5538B6-A409-4454-B928-C2950E5F2247}" srcOrd="2" destOrd="0" presId="urn:microsoft.com/office/officeart/2005/8/layout/cycle3"/>
    <dgm:cxn modelId="{53534D71-DCC2-494F-BB99-E1320FDED910}" type="presParOf" srcId="{9644AEE2-05E1-4B1C-8AE9-A7C793095840}" destId="{48AA1237-9BB9-4703-845B-E894C4BC4D53}" srcOrd="3" destOrd="0" presId="urn:microsoft.com/office/officeart/2005/8/layout/cycle3"/>
    <dgm:cxn modelId="{E6F7AB50-578F-40EA-BC9D-3A1A075734FF}" type="presParOf" srcId="{9644AEE2-05E1-4B1C-8AE9-A7C793095840}" destId="{E3B27834-EF74-4C49-8F34-6694BF3F0CE7}" srcOrd="4" destOrd="0" presId="urn:microsoft.com/office/officeart/2005/8/layout/cycle3"/>
    <dgm:cxn modelId="{CDFF4681-5CBC-470E-9960-8ACC6F5C1F16}" type="presParOf" srcId="{9644AEE2-05E1-4B1C-8AE9-A7C793095840}" destId="{E93FDCB7-8611-403A-B62E-EBA65BC7C37C}" srcOrd="5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42825-97A6-4649-BBA4-794C36E3F270}">
      <dsp:nvSpPr>
        <dsp:cNvPr id="0" name=""/>
        <dsp:cNvSpPr/>
      </dsp:nvSpPr>
      <dsp:spPr>
        <a:xfrm>
          <a:off x="640410" y="99327"/>
          <a:ext cx="4775329" cy="4775329"/>
        </a:xfrm>
        <a:prstGeom prst="circularArrow">
          <a:avLst>
            <a:gd name="adj1" fmla="val 5544"/>
            <a:gd name="adj2" fmla="val 330680"/>
            <a:gd name="adj3" fmla="val 14271452"/>
            <a:gd name="adj4" fmla="val 17091195"/>
            <a:gd name="adj5" fmla="val 5757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303FA13-5F87-4669-A036-97AD1FBBC01F}">
      <dsp:nvSpPr>
        <dsp:cNvPr id="0" name=""/>
        <dsp:cNvSpPr/>
      </dsp:nvSpPr>
      <dsp:spPr>
        <a:xfrm>
          <a:off x="2157376" y="194469"/>
          <a:ext cx="1741398" cy="723882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PLEDs Proper</a:t>
          </a:r>
          <a:endParaRPr lang="en-IN" sz="1800" b="1" kern="1200" dirty="0"/>
        </a:p>
      </dsp:txBody>
      <dsp:txXfrm>
        <a:off x="2192713" y="229806"/>
        <a:ext cx="1670724" cy="653208"/>
      </dsp:txXfrm>
    </dsp:sp>
    <dsp:sp modelId="{5C5538B6-A409-4454-B928-C2950E5F2247}">
      <dsp:nvSpPr>
        <dsp:cNvPr id="0" name=""/>
        <dsp:cNvSpPr/>
      </dsp:nvSpPr>
      <dsp:spPr>
        <a:xfrm>
          <a:off x="4102158" y="1426473"/>
          <a:ext cx="1725274" cy="1074092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PLEDs PLUS</a:t>
          </a:r>
          <a:endParaRPr lang="en-IN" sz="1800" b="1" kern="1200" dirty="0"/>
        </a:p>
      </dsp:txBody>
      <dsp:txXfrm>
        <a:off x="4154591" y="1478906"/>
        <a:ext cx="1620408" cy="969226"/>
      </dsp:txXfrm>
    </dsp:sp>
    <dsp:sp modelId="{48AA1237-9BB9-4703-845B-E894C4BC4D53}">
      <dsp:nvSpPr>
        <dsp:cNvPr id="0" name=""/>
        <dsp:cNvSpPr/>
      </dsp:nvSpPr>
      <dsp:spPr>
        <a:xfrm>
          <a:off x="3188867" y="3902312"/>
          <a:ext cx="2072332" cy="675916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Class V PLEDs</a:t>
          </a:r>
          <a:endParaRPr lang="en-IN" sz="1800" b="1" kern="1200" dirty="0"/>
        </a:p>
      </dsp:txBody>
      <dsp:txXfrm>
        <a:off x="3221862" y="3935307"/>
        <a:ext cx="2006342" cy="609926"/>
      </dsp:txXfrm>
    </dsp:sp>
    <dsp:sp modelId="{E3B27834-EF74-4C49-8F34-6694BF3F0CE7}">
      <dsp:nvSpPr>
        <dsp:cNvPr id="0" name=""/>
        <dsp:cNvSpPr/>
      </dsp:nvSpPr>
      <dsp:spPr>
        <a:xfrm>
          <a:off x="1051492" y="3888682"/>
          <a:ext cx="1559247" cy="703178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Electrographic seizure</a:t>
          </a:r>
          <a:endParaRPr lang="en-IN" sz="1800" b="1" kern="1200" dirty="0"/>
        </a:p>
      </dsp:txBody>
      <dsp:txXfrm>
        <a:off x="1085818" y="3923008"/>
        <a:ext cx="1490595" cy="634526"/>
      </dsp:txXfrm>
    </dsp:sp>
    <dsp:sp modelId="{E93FDCB7-8611-403A-B62E-EBA65BC7C37C}">
      <dsp:nvSpPr>
        <dsp:cNvPr id="0" name=""/>
        <dsp:cNvSpPr/>
      </dsp:nvSpPr>
      <dsp:spPr>
        <a:xfrm>
          <a:off x="268588" y="1577360"/>
          <a:ext cx="1645534" cy="772319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Clinical seizure</a:t>
          </a:r>
          <a:endParaRPr lang="en-IN" sz="1800" b="1" kern="1200" dirty="0"/>
        </a:p>
      </dsp:txBody>
      <dsp:txXfrm>
        <a:off x="306290" y="1615062"/>
        <a:ext cx="1570130" cy="696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C077A-C50E-46E9-950A-531216B3942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6FC63-7FFA-4963-9B69-BDA479FB542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807885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Bipolar montage, </a:t>
            </a:r>
            <a:r>
              <a:rPr lang="en-US" dirty="0" err="1" smtClean="0"/>
              <a:t>sens</a:t>
            </a:r>
            <a:r>
              <a:rPr lang="en-US" dirty="0" smtClean="0"/>
              <a:t> of 10 </a:t>
            </a:r>
            <a:r>
              <a:rPr lang="en-US" dirty="0" err="1" smtClean="0"/>
              <a:t>uV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smtClean="0"/>
              <a:t> 7-8 Hz BGA, better on left, </a:t>
            </a:r>
            <a:r>
              <a:rPr lang="en-US" dirty="0" err="1" smtClean="0"/>
              <a:t>Rt</a:t>
            </a:r>
            <a:r>
              <a:rPr lang="en-US" dirty="0" smtClean="0"/>
              <a:t> F-T discharges at </a:t>
            </a:r>
            <a:r>
              <a:rPr lang="en-US" dirty="0" err="1" smtClean="0"/>
              <a:t>freq</a:t>
            </a:r>
            <a:r>
              <a:rPr lang="en-US" dirty="0" smtClean="0"/>
              <a:t> of 1 per sec reversing at F4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Avg</a:t>
            </a:r>
            <a:r>
              <a:rPr lang="en-US" dirty="0" smtClean="0"/>
              <a:t> montage…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183282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avg</a:t>
            </a:r>
            <a:r>
              <a:rPr lang="en-US" dirty="0" smtClean="0"/>
              <a:t> montage</a:t>
            </a:r>
            <a:r>
              <a:rPr lang="en-US" baseline="0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41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506311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Few RDs seen in p3-o1-</a:t>
            </a:r>
            <a:r>
              <a:rPr lang="en-US" baseline="0" dirty="0" smtClean="0"/>
              <a:t> evolution in a seizure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42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187206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Polymorphic low voltage spikes evolving in</a:t>
            </a:r>
            <a:r>
              <a:rPr lang="en-US" baseline="0" dirty="0" smtClean="0"/>
              <a:t> a seizure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43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369482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Taken in NMICU. showed a BGA of 7 Hz better expressed over right. left hemisphere showing periodic spike discharges better expressed over PHR @ </a:t>
            </a:r>
            <a:r>
              <a:rPr lang="en-US" dirty="0" err="1" smtClean="0"/>
              <a:t>freq</a:t>
            </a:r>
            <a:r>
              <a:rPr lang="en-US" dirty="0" smtClean="0"/>
              <a:t> of 2 Hz with phase reversal at P3 (maximum amplitude in common average in T5 and P3). 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Again in the average montage the maximum amplitud is over the left occipital and parietal area</a:t>
            </a:r>
            <a:endParaRPr lang="en-IN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The interval decreases and frequency increases to 3hz this associated with significant RD with PLEDsthis will gradually evolve in to a class V PLED</a:t>
            </a:r>
            <a:endParaRPr lang="en-IN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RD start over the PHR</a:t>
            </a:r>
            <a:endParaRPr lang="en-IN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The activity cintinues  for few seconds</a:t>
            </a:r>
            <a:endParaRPr lang="en-IN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Patient was given LZP at this stge after which the Class V pled subsided</a:t>
            </a:r>
            <a:endParaRPr lang="en-IN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Avg</a:t>
            </a:r>
            <a:r>
              <a:rPr lang="en-US" dirty="0" smtClean="0"/>
              <a:t> Montage, same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665609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Bipolar montage, patient</a:t>
            </a:r>
            <a:r>
              <a:rPr lang="en-US" baseline="0" dirty="0" smtClean="0"/>
              <a:t> asleep( spindles, vertex seen). EKG </a:t>
            </a:r>
            <a:r>
              <a:rPr lang="en-US" baseline="0" dirty="0" err="1" smtClean="0"/>
              <a:t>artefact</a:t>
            </a:r>
            <a:r>
              <a:rPr lang="en-US" baseline="0" dirty="0" smtClean="0"/>
              <a:t> mimicking periodic discharges in p3-o1. some of them have spike wave morphology. On closer look all leads have the </a:t>
            </a:r>
            <a:r>
              <a:rPr lang="en-US" baseline="0" dirty="0" err="1" smtClean="0"/>
              <a:t>artefacts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57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300572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 smtClean="0"/>
              <a:t>Bipolar</a:t>
            </a:r>
            <a:r>
              <a:rPr lang="en-US" sz="1050" baseline="0" dirty="0" smtClean="0"/>
              <a:t> montage, overall attenuated BGA, on right side periodic </a:t>
            </a:r>
            <a:r>
              <a:rPr lang="en-US" sz="1050" baseline="0" dirty="0" err="1" smtClean="0"/>
              <a:t>bimorphic</a:t>
            </a:r>
            <a:r>
              <a:rPr lang="en-US" sz="1050" baseline="0" dirty="0" smtClean="0"/>
              <a:t> discharges, smaller amp reversing at T6, larger amp at </a:t>
            </a:r>
            <a:r>
              <a:rPr lang="en-US" sz="1050" baseline="0" dirty="0" err="1" smtClean="0"/>
              <a:t>rt</a:t>
            </a:r>
            <a:r>
              <a:rPr lang="en-US" sz="1050" baseline="0" dirty="0" smtClean="0"/>
              <a:t> F-P  IPSIPLEDS</a:t>
            </a:r>
            <a:endParaRPr lang="en-IN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62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536010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epoch at </a:t>
            </a:r>
            <a:r>
              <a:rPr lang="en-US" dirty="0" err="1" smtClean="0"/>
              <a:t>sens</a:t>
            </a:r>
            <a:r>
              <a:rPr lang="en-US" dirty="0" smtClean="0"/>
              <a:t> of 20,</a:t>
            </a:r>
            <a:r>
              <a:rPr lang="en-US" baseline="0" dirty="0" smtClean="0"/>
              <a:t> better appreciated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63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60474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Few RDs</a:t>
            </a:r>
            <a:r>
              <a:rPr lang="en-US" baseline="0" dirty="0" smtClean="0"/>
              <a:t> present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64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0049923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Increased</a:t>
            </a:r>
            <a:r>
              <a:rPr lang="en-US" baseline="0" dirty="0" smtClean="0"/>
              <a:t> appearance of RDs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65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55189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/>
              <a:t>Rec in bipolar </a:t>
            </a:r>
            <a:r>
              <a:rPr lang="en-US" sz="800" i="0" dirty="0" smtClean="0"/>
              <a:t>montage</a:t>
            </a:r>
            <a:r>
              <a:rPr lang="en-US" sz="800" dirty="0" smtClean="0"/>
              <a:t> , </a:t>
            </a:r>
            <a:r>
              <a:rPr lang="en-US" sz="1200" dirty="0" err="1" smtClean="0"/>
              <a:t>sens</a:t>
            </a:r>
            <a:r>
              <a:rPr lang="en-US" sz="800" dirty="0" smtClean="0"/>
              <a:t> of 15uV,  Delta II gen; Lt</a:t>
            </a:r>
            <a:r>
              <a:rPr lang="en-US" sz="800" baseline="0" dirty="0" smtClean="0"/>
              <a:t> </a:t>
            </a:r>
            <a:r>
              <a:rPr lang="en-US" sz="800" baseline="0" dirty="0" err="1" smtClean="0"/>
              <a:t>hemis</a:t>
            </a:r>
            <a:r>
              <a:rPr lang="en-US" sz="800" baseline="0" dirty="0" smtClean="0"/>
              <a:t> 1.5 Hz per sec broad sharp wave discharges with reversal at F3. some suggestion of GPED but discharges still better expressed on left</a:t>
            </a:r>
            <a:endParaRPr lang="en-IN" sz="800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75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03616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77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09501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Evolution in periodic</a:t>
            </a:r>
            <a:r>
              <a:rPr lang="en-US" baseline="0" dirty="0" smtClean="0"/>
              <a:t> sharp wave complexes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78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287005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Bipolar montage, BGA better on </a:t>
            </a:r>
            <a:r>
              <a:rPr lang="en-US" dirty="0" err="1" smtClean="0"/>
              <a:t>Rt</a:t>
            </a:r>
            <a:r>
              <a:rPr lang="en-US" dirty="0" smtClean="0"/>
              <a:t>,</a:t>
            </a:r>
            <a:r>
              <a:rPr lang="en-US" baseline="0" dirty="0" smtClean="0"/>
              <a:t> left slow,1-2 Hz periodic discharges of S &amp; W morphology with reversal at F3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81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48621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Avg</a:t>
            </a:r>
            <a:r>
              <a:rPr lang="en-US" dirty="0" smtClean="0"/>
              <a:t> montage F3 </a:t>
            </a:r>
            <a:r>
              <a:rPr lang="en-US" dirty="0" err="1" smtClean="0"/>
              <a:t>dischrges</a:t>
            </a:r>
            <a:r>
              <a:rPr lang="en-US" dirty="0" smtClean="0"/>
              <a:t> seen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82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47771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Recording in an awake </a:t>
            </a:r>
            <a:r>
              <a:rPr lang="en-US" dirty="0" err="1" smtClean="0"/>
              <a:t>state,bipolar</a:t>
            </a:r>
            <a:r>
              <a:rPr lang="en-US" dirty="0" smtClean="0"/>
              <a:t> montage 15 </a:t>
            </a:r>
            <a:r>
              <a:rPr lang="en-US" dirty="0" err="1" smtClean="0"/>
              <a:t>uV</a:t>
            </a:r>
            <a:r>
              <a:rPr lang="en-US" dirty="0" smtClean="0"/>
              <a:t>,</a:t>
            </a:r>
            <a:r>
              <a:rPr lang="en-US" baseline="0" dirty="0" smtClean="0"/>
              <a:t>  BGA ~ 8 Hz on </a:t>
            </a:r>
            <a:r>
              <a:rPr lang="en-US" baseline="0" dirty="0" err="1" smtClean="0"/>
              <a:t>rt</a:t>
            </a:r>
            <a:r>
              <a:rPr lang="en-US" baseline="0" dirty="0" smtClean="0"/>
              <a:t> side with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fast beta activity. Left slowing present. Few suspicious sharp </a:t>
            </a:r>
            <a:r>
              <a:rPr lang="en-US" baseline="0" dirty="0" err="1" smtClean="0"/>
              <a:t>disch</a:t>
            </a:r>
            <a:r>
              <a:rPr lang="en-US" baseline="0" dirty="0" smtClean="0"/>
              <a:t> seen at T3. In sleep…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657892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 sleep, </a:t>
            </a:r>
            <a:r>
              <a:rPr lang="en-US" dirty="0" err="1" smtClean="0"/>
              <a:t>freq</a:t>
            </a:r>
            <a:r>
              <a:rPr lang="en-US" dirty="0" smtClean="0"/>
              <a:t> of </a:t>
            </a:r>
            <a:r>
              <a:rPr lang="en-US" dirty="0" err="1" smtClean="0"/>
              <a:t>pleds</a:t>
            </a:r>
            <a:r>
              <a:rPr lang="en-US" dirty="0" smtClean="0"/>
              <a:t> decreased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83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79665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SEEG in </a:t>
            </a:r>
            <a:r>
              <a:rPr lang="en-US" dirty="0" err="1" smtClean="0"/>
              <a:t>dec</a:t>
            </a:r>
            <a:r>
              <a:rPr lang="en-US" dirty="0" smtClean="0"/>
              <a:t> shows PLEDs from diff site- left PHR region, no phase reversal due to end of chain effect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84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67362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BG- 9.5 Hz posteriorly dominant better expressed over left side.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Periodic spikes over right hemisphere frontally dominant phase reversal across F4 Freq 1 Hz.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bilateral independent periodic discharges seen at F7 , F8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3A7FEF-BCEC-4249-B5C4-281D8ACF9B9B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Which continue in the record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D4898F-A5AC-44C7-9884-672C91D8F373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Times New Roman" pitchFamily="18" charset="0"/>
              </a:rPr>
              <a:t>Back ground activity 4-5 </a:t>
            </a:r>
            <a:r>
              <a:rPr lang="en-US" dirty="0" err="1" smtClean="0">
                <a:latin typeface="Times New Roman" pitchFamily="18" charset="0"/>
              </a:rPr>
              <a:t>hz</a:t>
            </a:r>
            <a:r>
              <a:rPr lang="en-US" dirty="0" smtClean="0">
                <a:latin typeface="Times New Roman" pitchFamily="18" charset="0"/>
              </a:rPr>
              <a:t> same on both sides. Sleep spindles are seen frontally suggestive stage II sleep 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Times New Roman" pitchFamily="18" charset="0"/>
              </a:rPr>
              <a:t>Independent sharp activity can be seen over the left hemisphere at </a:t>
            </a:r>
            <a:r>
              <a:rPr lang="en-US" dirty="0" err="1" smtClean="0">
                <a:latin typeface="Times New Roman" pitchFamily="18" charset="0"/>
              </a:rPr>
              <a:t>freq</a:t>
            </a:r>
            <a:r>
              <a:rPr lang="en-US" dirty="0" smtClean="0">
                <a:latin typeface="Times New Roman" pitchFamily="18" charset="0"/>
              </a:rPr>
              <a:t> 0.3hz  phase reversing over T5 P3 focus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Times New Roman" pitchFamily="18" charset="0"/>
              </a:rPr>
              <a:t>Over the right hemisphere there is 1.5 </a:t>
            </a:r>
            <a:r>
              <a:rPr lang="en-US" dirty="0" err="1" smtClean="0">
                <a:latin typeface="Times New Roman" pitchFamily="18" charset="0"/>
              </a:rPr>
              <a:t>hz</a:t>
            </a:r>
            <a:r>
              <a:rPr lang="en-US" dirty="0" smtClean="0">
                <a:latin typeface="Times New Roman" pitchFamily="18" charset="0"/>
              </a:rPr>
              <a:t> periodic activity phase reversing over the P4 T4 focus</a:t>
            </a:r>
            <a:endParaRPr lang="en-IN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Times New Roman" pitchFamily="18" charset="0"/>
              </a:rPr>
              <a:t>In the average montage we can see the maximum amplitude over the left side is over t5, P3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Times New Roman" pitchFamily="18" charset="0"/>
              </a:rPr>
              <a:t>On right it is over T4 &amp; P4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Bipolar</a:t>
            </a:r>
            <a:r>
              <a:rPr lang="en-US" baseline="0" dirty="0" smtClean="0"/>
              <a:t> montage, BGA relatively normal for age, left </a:t>
            </a:r>
            <a:r>
              <a:rPr lang="en-US" baseline="0" dirty="0" err="1" smtClean="0"/>
              <a:t>hemis</a:t>
            </a:r>
            <a:r>
              <a:rPr lang="en-US" baseline="0" dirty="0" smtClean="0"/>
              <a:t> 2 Hz per sec </a:t>
            </a:r>
            <a:r>
              <a:rPr lang="en-US" baseline="0" dirty="0" err="1" smtClean="0"/>
              <a:t>disch</a:t>
            </a:r>
            <a:r>
              <a:rPr lang="en-US" baseline="0" dirty="0" smtClean="0"/>
              <a:t> reversing at F7- left F-T PLEDs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109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868553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F-T PLEDs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111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706596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sleep activation of periodic </a:t>
            </a:r>
            <a:r>
              <a:rPr lang="en-US" dirty="0" err="1" smtClean="0"/>
              <a:t>disch</a:t>
            </a:r>
            <a:r>
              <a:rPr lang="en-US" dirty="0" smtClean="0"/>
              <a:t> on</a:t>
            </a:r>
            <a:r>
              <a:rPr lang="en-US" baseline="0" dirty="0" smtClean="0"/>
              <a:t> left side with reversal at F3. few </a:t>
            </a:r>
            <a:r>
              <a:rPr lang="en-US" baseline="0" dirty="0" err="1" smtClean="0"/>
              <a:t>rudimen</a:t>
            </a:r>
            <a:r>
              <a:rPr lang="en-US" baseline="0" dirty="0" smtClean="0"/>
              <a:t> V waves seen.</a:t>
            </a:r>
          </a:p>
          <a:p>
            <a:r>
              <a:rPr lang="en-US" baseline="0" dirty="0" smtClean="0"/>
              <a:t>In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 montage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6980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Bipolar montage, BGA diffuse slow, bilateral midline equal amplitude </a:t>
            </a:r>
            <a:r>
              <a:rPr lang="en-US" dirty="0" err="1" smtClean="0"/>
              <a:t>pseudoperiodic</a:t>
            </a:r>
            <a:r>
              <a:rPr lang="en-US" baseline="0" dirty="0" smtClean="0"/>
              <a:t> discharges</a:t>
            </a:r>
          </a:p>
          <a:p>
            <a:r>
              <a:rPr lang="en-US" baseline="0" dirty="0" smtClean="0"/>
              <a:t>In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 montage..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139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730180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 montage midline and </a:t>
            </a:r>
            <a:r>
              <a:rPr lang="en-US" baseline="0" dirty="0" err="1" smtClean="0"/>
              <a:t>b/l</a:t>
            </a:r>
            <a:r>
              <a:rPr lang="en-US" baseline="0" dirty="0" smtClean="0"/>
              <a:t> F-P discharges are evident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140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90827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Avg</a:t>
            </a:r>
            <a:r>
              <a:rPr lang="en-US" dirty="0" smtClean="0"/>
              <a:t> Montage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562155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Bipolar montage, </a:t>
            </a:r>
            <a:r>
              <a:rPr lang="en-US" dirty="0" err="1" smtClean="0"/>
              <a:t>sens</a:t>
            </a:r>
            <a:r>
              <a:rPr lang="en-US" dirty="0" smtClean="0"/>
              <a:t> of 14,</a:t>
            </a:r>
            <a:r>
              <a:rPr lang="en-US" baseline="0" dirty="0" smtClean="0"/>
              <a:t> awake state, </a:t>
            </a:r>
            <a:r>
              <a:rPr lang="en-US" baseline="0" dirty="0" err="1" smtClean="0"/>
              <a:t>bga</a:t>
            </a:r>
            <a:r>
              <a:rPr lang="en-US" baseline="0" dirty="0" smtClean="0"/>
              <a:t> of ~ 6-7 Hz, right F-C spike &amp;wave discharge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98856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 sleep there is marked activation of </a:t>
            </a:r>
            <a:r>
              <a:rPr lang="en-US" dirty="0" err="1" smtClean="0"/>
              <a:t>Rt</a:t>
            </a:r>
            <a:r>
              <a:rPr lang="en-US" dirty="0" smtClean="0"/>
              <a:t> F-P PLEDS with reversal at P4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20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03170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Bipolar montage, </a:t>
            </a:r>
            <a:r>
              <a:rPr lang="en-US" dirty="0" err="1" smtClean="0"/>
              <a:t>sens</a:t>
            </a:r>
            <a:r>
              <a:rPr lang="en-US" dirty="0" smtClean="0"/>
              <a:t> 10 </a:t>
            </a:r>
            <a:r>
              <a:rPr lang="en-US" dirty="0" err="1" smtClean="0"/>
              <a:t>uV</a:t>
            </a:r>
            <a:r>
              <a:rPr lang="en-US" dirty="0" smtClean="0"/>
              <a:t>/mm, </a:t>
            </a:r>
            <a:r>
              <a:rPr lang="en-US" dirty="0" err="1" smtClean="0"/>
              <a:t>eeg</a:t>
            </a:r>
            <a:r>
              <a:rPr lang="en-US" dirty="0" smtClean="0"/>
              <a:t> shows BGA 8 Hz, symmetric, 1- 2 Hz discharges</a:t>
            </a:r>
            <a:r>
              <a:rPr lang="en-US" baseline="0" dirty="0" smtClean="0"/>
              <a:t>, not very periodic, reversing at T1 seen continuously thru the record. On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 montage…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30388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Bipolar montage, </a:t>
            </a:r>
            <a:r>
              <a:rPr lang="en-US" dirty="0" err="1" smtClean="0"/>
              <a:t>sens</a:t>
            </a:r>
            <a:r>
              <a:rPr lang="en-US" baseline="0" dirty="0" smtClean="0"/>
              <a:t> of 15 </a:t>
            </a:r>
            <a:r>
              <a:rPr lang="en-US" baseline="0" dirty="0" err="1" smtClean="0"/>
              <a:t>uV</a:t>
            </a:r>
            <a:r>
              <a:rPr lang="en-US" baseline="0" dirty="0" smtClean="0"/>
              <a:t>, periodic discharges form left </a:t>
            </a:r>
            <a:r>
              <a:rPr lang="en-US" baseline="0" dirty="0" err="1" smtClean="0"/>
              <a:t>hemis</a:t>
            </a:r>
            <a:r>
              <a:rPr lang="en-US" baseline="0" dirty="0" smtClean="0"/>
              <a:t>, some reversing at C3 and some at T5- left PHR </a:t>
            </a:r>
            <a:r>
              <a:rPr lang="en-US" baseline="0" dirty="0" err="1" smtClean="0"/>
              <a:t>pleds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6FC63-7FFA-4963-9B69-BDA479FB542B}" type="slidenum">
              <a:rPr lang="en-IN" smtClean="0"/>
              <a:pPr/>
              <a:t>40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76635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IN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3768F2C-2CC5-4237-8BE8-A34507CBACF9}" type="datetimeFigureOut">
              <a:rPr lang="en-IN" smtClean="0"/>
              <a:pPr/>
              <a:t>16-08-2020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77B34D0-06C6-43E5-B1ED-739D5AF94F29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86200"/>
            <a:ext cx="8136904" cy="1828800"/>
          </a:xfrm>
        </p:spPr>
        <p:txBody>
          <a:bodyPr>
            <a:normAutofit fontScale="90000"/>
          </a:bodyPr>
          <a:lstStyle/>
          <a:p>
            <a:r>
              <a:rPr lang="en-IN" dirty="0"/>
              <a:t>Periodic  Lateralized </a:t>
            </a:r>
            <a:br>
              <a:rPr lang="en-IN" dirty="0"/>
            </a:br>
            <a:r>
              <a:rPr lang="en-IN" dirty="0"/>
              <a:t>Epileptiform  Discharges  (PLEDs</a:t>
            </a:r>
            <a:r>
              <a:rPr lang="en-IN" dirty="0" smtClean="0"/>
              <a:t>)</a:t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sz="2700" dirty="0" smtClean="0"/>
              <a:t/>
            </a:r>
            <a:br>
              <a:rPr lang="en-IN" sz="2700" dirty="0" smtClean="0"/>
            </a:br>
            <a:r>
              <a:rPr lang="en-IN" sz="2700" dirty="0" smtClean="0"/>
              <a:t>Dr </a:t>
            </a:r>
            <a:r>
              <a:rPr lang="en-IN" sz="2700" dirty="0" smtClean="0"/>
              <a:t>C Rathore</a:t>
            </a:r>
            <a:endParaRPr lang="en-IN" sz="27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21/6/2011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414473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775F55"/>
                </a:solidFill>
              </a:rPr>
              <a:t>Characteristics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/>
              <a:t>Metronomic periodicity - the recurrence of discharges </a:t>
            </a:r>
            <a:r>
              <a:rPr lang="en-US" sz="2800" dirty="0">
                <a:cs typeface="Times New Roman" pitchFamily="18" charset="0"/>
              </a:rPr>
              <a:t>at constant intervals</a:t>
            </a:r>
          </a:p>
          <a:p>
            <a:endParaRPr lang="en-US" sz="2800" dirty="0">
              <a:cs typeface="Times New Roman" pitchFamily="18" charset="0"/>
            </a:endParaRPr>
          </a:p>
          <a:p>
            <a:r>
              <a:rPr lang="en-US" sz="2800" dirty="0">
                <a:cs typeface="Times New Roman" pitchFamily="18" charset="0"/>
              </a:rPr>
              <a:t>Stating periodicity as metronomic or relative bears no relation to any particular etiology</a:t>
            </a:r>
          </a:p>
          <a:p>
            <a:pPr lvl="1">
              <a:buNone/>
            </a:pPr>
            <a:endParaRPr lang="en-US" sz="2400" dirty="0"/>
          </a:p>
          <a:p>
            <a:endParaRPr lang="en-IN" dirty="0"/>
          </a:p>
        </p:txBody>
      </p:sp>
      <p:pic>
        <p:nvPicPr>
          <p:cNvPr id="1026" name="Picture 2" descr="http://www.freeclipartnow.com/d/30657-1/metronom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33539"/>
            <a:ext cx="2247900" cy="3095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4061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SC02669"/>
          <p:cNvPicPr>
            <a:picLocks noChangeAspect="1" noChangeArrowheads="1"/>
          </p:cNvPicPr>
          <p:nvPr/>
        </p:nvPicPr>
        <p:blipFill>
          <a:blip r:embed="rId2">
            <a:lum bright="24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085" b="24648"/>
          <a:stretch>
            <a:fillRect/>
          </a:stretch>
        </p:blipFill>
        <p:spPr bwMode="auto">
          <a:xfrm>
            <a:off x="0" y="0"/>
            <a:ext cx="845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562600"/>
            <a:ext cx="45148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1627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cs typeface="Times New Roman" pitchFamily="18" charset="0"/>
              </a:rPr>
              <a:t>Multifocal PLEDs</a:t>
            </a:r>
            <a:endParaRPr lang="en-US" baseline="30000" smtClean="0">
              <a:cs typeface="Times New Roman" pitchFamily="18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7854950" cy="4681537"/>
          </a:xfrm>
        </p:spPr>
        <p:txBody>
          <a:bodyPr/>
          <a:lstStyle/>
          <a:p>
            <a:pPr eaLnBrk="1" hangingPunct="1">
              <a:spcBef>
                <a:spcPct val="80000"/>
              </a:spcBef>
            </a:pPr>
            <a:r>
              <a:rPr lang="en-US" sz="2800" smtClean="0">
                <a:cs typeface="Times New Roman" pitchFamily="18" charset="0"/>
              </a:rPr>
              <a:t>3 or more independent foci of PLEDs located over both hemispheres. </a:t>
            </a:r>
          </a:p>
          <a:p>
            <a:pPr eaLnBrk="1" hangingPunct="1">
              <a:spcBef>
                <a:spcPct val="80000"/>
              </a:spcBef>
            </a:pPr>
            <a:r>
              <a:rPr lang="en-US" sz="2800" smtClean="0">
                <a:cs typeface="Times New Roman" pitchFamily="18" charset="0"/>
              </a:rPr>
              <a:t>3 foci are also called TriPLEDs.</a:t>
            </a:r>
          </a:p>
          <a:p>
            <a:pPr eaLnBrk="1" hangingPunct="1">
              <a:spcBef>
                <a:spcPct val="80000"/>
              </a:spcBef>
            </a:pPr>
            <a:r>
              <a:rPr lang="en-US" sz="2800" smtClean="0">
                <a:cs typeface="Times New Roman" pitchFamily="18" charset="0"/>
              </a:rPr>
              <a:t>Detection may be facilitated by use of Laplacian montages &amp; increasing paper speed</a:t>
            </a:r>
          </a:p>
          <a:p>
            <a:pPr eaLnBrk="1" hangingPunct="1">
              <a:spcBef>
                <a:spcPct val="80000"/>
              </a:spcBef>
            </a:pPr>
            <a:r>
              <a:rPr lang="en-US" sz="2800" smtClean="0">
                <a:cs typeface="Times New Roman" pitchFamily="18" charset="0"/>
              </a:rPr>
              <a:t>Reflect severe brain dysfunction and a/w significant mortality rate.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152400" y="6491288"/>
            <a:ext cx="899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600">
                <a:latin typeface="Tahoma" pitchFamily="34" charset="0"/>
              </a:rPr>
              <a:t>           Lawn, Westmoreland &amp; Sharbrough. Clin Neurophysiology 2000;111(12): 2125-2129 </a:t>
            </a:r>
          </a:p>
        </p:txBody>
      </p:sp>
    </p:spTree>
    <p:extLst>
      <p:ext uri="{BB962C8B-B14F-4D97-AF65-F5344CB8AC3E}">
        <p14:creationId xmlns="" xmlns:p14="http://schemas.microsoft.com/office/powerpoint/2010/main" val="31026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8307" name="Picture 3" descr="DSC0272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4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8686800" cy="6400800"/>
          </a:xfrm>
        </p:spPr>
      </p:pic>
    </p:spTree>
    <p:extLst>
      <p:ext uri="{BB962C8B-B14F-4D97-AF65-F5344CB8AC3E}">
        <p14:creationId xmlns="" xmlns:p14="http://schemas.microsoft.com/office/powerpoint/2010/main" val="346665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Case # 12</a:t>
            </a:r>
            <a:endParaRPr lang="en-IN" sz="4000" dirty="0" smtClean="0"/>
          </a:p>
        </p:txBody>
      </p:sp>
      <p:sp>
        <p:nvSpPr>
          <p:cNvPr id="99331" name="Content Placeholder 7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9371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dirty="0" smtClean="0"/>
              <a:t>6-year-old boy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dirty="0" smtClean="0"/>
              <a:t>History of birth asphyxia 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dirty="0" smtClean="0"/>
              <a:t>Back ground history of focal seizure</a:t>
            </a:r>
            <a:endParaRPr lang="en-IN" dirty="0" smtClean="0"/>
          </a:p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dirty="0" smtClean="0"/>
              <a:t>Fever for 4 days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dirty="0" smtClean="0"/>
              <a:t>Altered sensorium for 2 days</a:t>
            </a:r>
          </a:p>
        </p:txBody>
      </p:sp>
      <p:sp>
        <p:nvSpPr>
          <p:cNvPr id="40965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0811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06" r="9105" b="1791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4635500" y="6324600"/>
            <a:ext cx="331787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LFF1 Hz./ HFF 70 Hz / 30 µV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444208" y="6126856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7380312" y="610451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8244408" y="6126856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067944" y="6151275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788024" y="6192552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508104" y="6149504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771800" y="6104510"/>
            <a:ext cx="0" cy="3882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419872" y="6175178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27584" y="6194712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619672" y="619804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91680" y="4869160"/>
            <a:ext cx="0" cy="39604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364088" y="4694252"/>
            <a:ext cx="0" cy="39604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8244408" y="4671138"/>
            <a:ext cx="0" cy="39604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491880" y="1904245"/>
            <a:ext cx="0" cy="385192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793103" y="1796244"/>
            <a:ext cx="0" cy="385192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660232" y="1908448"/>
            <a:ext cx="0" cy="385192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308304" y="1796244"/>
            <a:ext cx="0" cy="385192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8244408" y="1796244"/>
            <a:ext cx="0" cy="385192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547664" y="1988840"/>
            <a:ext cx="0" cy="385192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0754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06" r="9875" b="14825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4635500" y="6324600"/>
            <a:ext cx="331787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LFF1 Hz./ HFF 70 Hz / 30 µV  </a:t>
            </a:r>
          </a:p>
        </p:txBody>
      </p:sp>
    </p:spTree>
    <p:extLst>
      <p:ext uri="{BB962C8B-B14F-4D97-AF65-F5344CB8AC3E}">
        <p14:creationId xmlns="" xmlns:p14="http://schemas.microsoft.com/office/powerpoint/2010/main" val="102600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PEDIMs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>
              <a:spcBef>
                <a:spcPct val="75000"/>
              </a:spcBef>
            </a:pPr>
            <a:endParaRPr lang="en-US" smtClean="0"/>
          </a:p>
          <a:p>
            <a:pPr eaLnBrk="1" hangingPunct="1">
              <a:spcBef>
                <a:spcPct val="75000"/>
              </a:spcBef>
            </a:pPr>
            <a:r>
              <a:rPr lang="en-US" smtClean="0"/>
              <a:t>Periodic epileptiform discharges in the mid line</a:t>
            </a:r>
          </a:p>
          <a:p>
            <a:pPr eaLnBrk="1" hangingPunct="1">
              <a:spcBef>
                <a:spcPct val="75000"/>
              </a:spcBef>
            </a:pPr>
            <a:r>
              <a:rPr lang="en-US" smtClean="0"/>
              <a:t>Described by Frere et al – 1989</a:t>
            </a:r>
          </a:p>
          <a:p>
            <a:pPr eaLnBrk="1" hangingPunct="1">
              <a:spcBef>
                <a:spcPct val="75000"/>
              </a:spcBef>
            </a:pPr>
            <a:r>
              <a:rPr lang="en-US" smtClean="0"/>
              <a:t>Underlying etiology: stroke,  seizures</a:t>
            </a:r>
          </a:p>
          <a:p>
            <a:pPr eaLnBrk="1" hangingPunct="1">
              <a:spcBef>
                <a:spcPct val="75000"/>
              </a:spcBef>
            </a:pPr>
            <a:r>
              <a:rPr lang="en-US" smtClean="0"/>
              <a:t>Same characteristics as commonly encountered PLEDs</a:t>
            </a:r>
          </a:p>
        </p:txBody>
      </p:sp>
    </p:spTree>
    <p:extLst>
      <p:ext uri="{BB962C8B-B14F-4D97-AF65-F5344CB8AC3E}">
        <p14:creationId xmlns="" xmlns:p14="http://schemas.microsoft.com/office/powerpoint/2010/main" val="61011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cs typeface="Times New Roman" pitchFamily="18" charset="0"/>
              </a:rPr>
              <a:t>Cortical Vs. Subcortical PLEDs</a:t>
            </a:r>
            <a:endParaRPr lang="en-US" baseline="30000" smtClean="0">
              <a:cs typeface="Times New Roman" pitchFamily="18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2800" smtClean="0">
                <a:cs typeface="Times New Roman" pitchFamily="18" charset="0"/>
              </a:rPr>
              <a:t>“</a:t>
            </a:r>
            <a:r>
              <a:rPr lang="en-US" smtClean="0"/>
              <a:t>Cortical” PLEDs are differentiated from “subcortical” PLEDs in being significantly:</a:t>
            </a:r>
          </a:p>
          <a:p>
            <a:pPr eaLnBrk="1" hangingPunct="1"/>
            <a:r>
              <a:rPr lang="en-US" smtClean="0"/>
              <a:t>longer in duration </a:t>
            </a:r>
          </a:p>
          <a:p>
            <a:pPr eaLnBrk="1" hangingPunct="1"/>
            <a:r>
              <a:rPr lang="en-US" smtClean="0"/>
              <a:t>more variable in morphology 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822325" y="6234113"/>
            <a:ext cx="54435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latin typeface="Gill Sans MT" pitchFamily="34" charset="0"/>
                <a:cs typeface="Times New Roman" pitchFamily="18" charset="0"/>
              </a:rPr>
              <a:t>Giridhar P. Kalamangalam et al. Epilepsia 2007;48(7):1396–1405.</a:t>
            </a:r>
          </a:p>
        </p:txBody>
      </p:sp>
    </p:spTree>
    <p:extLst>
      <p:ext uri="{BB962C8B-B14F-4D97-AF65-F5344CB8AC3E}">
        <p14:creationId xmlns="" xmlns:p14="http://schemas.microsoft.com/office/powerpoint/2010/main" val="16629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Case # 13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700808"/>
            <a:ext cx="4036247" cy="4572000"/>
          </a:xfrm>
        </p:spPr>
        <p:txBody>
          <a:bodyPr/>
          <a:lstStyle/>
          <a:p>
            <a:r>
              <a:rPr lang="en-US" dirty="0" smtClean="0"/>
              <a:t> 1yr 8 m girl child</a:t>
            </a:r>
          </a:p>
          <a:p>
            <a:r>
              <a:rPr lang="en-US" dirty="0" smtClean="0"/>
              <a:t>c/o CPS-ET for evaluation</a:t>
            </a:r>
          </a:p>
          <a:p>
            <a:r>
              <a:rPr lang="en-US" dirty="0" smtClean="0"/>
              <a:t>MRI- left G-C HI on Flair, no mass effect</a:t>
            </a:r>
          </a:p>
          <a:p>
            <a:r>
              <a:rPr lang="en-US" dirty="0" smtClean="0"/>
              <a:t>CSF normal</a:t>
            </a:r>
          </a:p>
          <a:p>
            <a:r>
              <a:rPr lang="en-US" dirty="0" err="1" smtClean="0"/>
              <a:t>Sr</a:t>
            </a:r>
            <a:r>
              <a:rPr lang="en-US" dirty="0" smtClean="0"/>
              <a:t> Lactate normal</a:t>
            </a:r>
          </a:p>
          <a:p>
            <a:endParaRPr lang="en-IN" dirty="0"/>
          </a:p>
        </p:txBody>
      </p:sp>
      <p:pic>
        <p:nvPicPr>
          <p:cNvPr id="5" name="Content Placeholder 3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98" t="14014" r="28952" b="12071"/>
          <a:stretch/>
        </p:blipFill>
        <p:spPr bwMode="auto">
          <a:xfrm>
            <a:off x="4499992" y="1628800"/>
            <a:ext cx="441863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0138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258" b="13293"/>
          <a:stretch/>
        </p:blipFill>
        <p:spPr>
          <a:xfrm>
            <a:off x="10201" y="1700808"/>
            <a:ext cx="9133849" cy="4984701"/>
          </a:xfr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338424" y="1052736"/>
            <a:ext cx="2741456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smtClean="0"/>
              <a:t>LFF1Hz/HFF70Hz/35µV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06946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775F55"/>
                </a:solidFill>
              </a:rPr>
              <a:t>Characteristics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IN" dirty="0"/>
              <a:t>Reactivity to hyperventilation, photic stimulation, and noxious stimuli is either diminished or absent</a:t>
            </a:r>
            <a:r>
              <a:rPr lang="en-IN" dirty="0" smtClean="0"/>
              <a:t>.</a:t>
            </a:r>
          </a:p>
          <a:p>
            <a:endParaRPr lang="en-IN" dirty="0"/>
          </a:p>
          <a:p>
            <a:r>
              <a:rPr lang="en-IN" dirty="0"/>
              <a:t>Persist during both REM and NREM sleep and sometimes  recur during drowsiness after disappearance in wakefulness </a:t>
            </a:r>
            <a:r>
              <a:rPr lang="en-IN" sz="2200" dirty="0"/>
              <a:t>(</a:t>
            </a:r>
            <a:r>
              <a:rPr lang="en-IN" sz="2200" dirty="0" err="1"/>
              <a:t>Terzano</a:t>
            </a:r>
            <a:r>
              <a:rPr lang="en-IN" sz="2200" dirty="0"/>
              <a:t> et al., 1986</a:t>
            </a:r>
            <a:r>
              <a:rPr lang="en-IN" sz="2200" dirty="0" smtClean="0"/>
              <a:t>)</a:t>
            </a:r>
          </a:p>
          <a:p>
            <a:endParaRPr lang="en-IN" sz="2200" dirty="0" smtClean="0"/>
          </a:p>
          <a:p>
            <a:r>
              <a:rPr lang="en-IN" sz="2800" dirty="0"/>
              <a:t>P</a:t>
            </a:r>
            <a:r>
              <a:rPr lang="en-IN" sz="2800" dirty="0" smtClean="0"/>
              <a:t>ainful </a:t>
            </a:r>
            <a:r>
              <a:rPr lang="en-IN" sz="2800" dirty="0"/>
              <a:t>stimuli can result in an increase in the interval between the complexes </a:t>
            </a:r>
            <a:r>
              <a:rPr lang="en-IN" sz="2800" dirty="0" smtClean="0"/>
              <a:t>.</a:t>
            </a:r>
            <a:r>
              <a:rPr lang="en-IN" sz="2800" dirty="0"/>
              <a:t> </a:t>
            </a:r>
            <a:r>
              <a:rPr lang="en-IN" sz="2000" dirty="0"/>
              <a:t>(Young et al.,</a:t>
            </a:r>
            <a:r>
              <a:rPr lang="en-IN" sz="2000" dirty="0" smtClean="0"/>
              <a:t>1988)</a:t>
            </a:r>
            <a:endParaRPr lang="en-US" sz="2800" dirty="0"/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41891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20 uV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6" b="11575"/>
          <a:stretch/>
        </p:blipFill>
        <p:spPr>
          <a:xfrm>
            <a:off x="89519" y="1541253"/>
            <a:ext cx="9054481" cy="5316747"/>
          </a:xfr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338424" y="1052736"/>
            <a:ext cx="2741456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smtClean="0"/>
              <a:t>LFF1Hz/HFF70Hz/20µV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4418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montage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685" b="6339"/>
          <a:stretch/>
        </p:blipFill>
        <p:spPr bwMode="auto">
          <a:xfrm>
            <a:off x="0" y="1505486"/>
            <a:ext cx="9144000" cy="536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338424" y="1052736"/>
            <a:ext cx="2741456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smtClean="0"/>
              <a:t>LFF1Hz/HFF70Hz/35µV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67004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en-US" sz="4400" dirty="0" smtClean="0">
                <a:solidFill>
                  <a:srgbClr val="002060"/>
                </a:solidFill>
              </a:rPr>
              <a:t>THANK YOU</a:t>
            </a:r>
            <a:endParaRPr lang="en-IN" sz="4400" dirty="0">
              <a:solidFill>
                <a:srgbClr val="00206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2453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Referrences</a:t>
            </a:r>
            <a:endParaRPr lang="en-IN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Autofit/>
          </a:bodyPr>
          <a:lstStyle/>
          <a:p>
            <a:r>
              <a:rPr lang="en-US" sz="2000" dirty="0" err="1" smtClean="0">
                <a:cs typeface="Arial" charset="0"/>
              </a:rPr>
              <a:t>Pholmann</a:t>
            </a:r>
            <a:r>
              <a:rPr lang="en-US" sz="2000" dirty="0" smtClean="0">
                <a:cs typeface="Arial" charset="0"/>
              </a:rPr>
              <a:t>-Eden </a:t>
            </a:r>
            <a:r>
              <a:rPr lang="en-US" sz="2000" dirty="0">
                <a:cs typeface="Arial" charset="0"/>
              </a:rPr>
              <a:t>et al PLED-critical review J </a:t>
            </a:r>
            <a:r>
              <a:rPr lang="en-US" sz="2000" dirty="0" err="1" smtClean="0">
                <a:cs typeface="Arial" charset="0"/>
              </a:rPr>
              <a:t>Clin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err="1" smtClean="0">
                <a:cs typeface="Arial" charset="0"/>
              </a:rPr>
              <a:t>Neurophysiol</a:t>
            </a:r>
            <a:r>
              <a:rPr lang="en-US" sz="2000" dirty="0" smtClean="0">
                <a:cs typeface="Arial" charset="0"/>
              </a:rPr>
              <a:t> 1996</a:t>
            </a:r>
            <a:endParaRPr lang="en-US" sz="2000" dirty="0">
              <a:cs typeface="Arial" charset="0"/>
            </a:endParaRPr>
          </a:p>
          <a:p>
            <a:endParaRPr lang="en-US" sz="2000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Irene Garcia et al PLEDS-</a:t>
            </a:r>
            <a:r>
              <a:rPr lang="en-US" sz="2000" dirty="0" err="1">
                <a:cs typeface="Arial" charset="0"/>
              </a:rPr>
              <a:t>Etiology,clinical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aspects,seizures</a:t>
            </a:r>
            <a:r>
              <a:rPr lang="en-US" sz="2000" dirty="0">
                <a:cs typeface="Arial" charset="0"/>
              </a:rPr>
              <a:t> &amp; evolution in 130 patients Journal of clinical </a:t>
            </a:r>
            <a:r>
              <a:rPr lang="en-US" sz="2000" dirty="0" err="1">
                <a:cs typeface="Arial" charset="0"/>
              </a:rPr>
              <a:t>neurophys</a:t>
            </a:r>
            <a:r>
              <a:rPr lang="en-US" sz="2000" dirty="0">
                <a:cs typeface="Arial" charset="0"/>
              </a:rPr>
              <a:t>. 2002 </a:t>
            </a:r>
            <a:endParaRPr lang="en-IN" sz="2000" dirty="0">
              <a:cs typeface="Arial" charset="0"/>
            </a:endParaRPr>
          </a:p>
          <a:p>
            <a:endParaRPr lang="en-US" sz="2000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Stern and Engel Atlas Of EEG Patterns 1</a:t>
            </a:r>
            <a:r>
              <a:rPr lang="en-US" sz="2000" baseline="30000" dirty="0">
                <a:cs typeface="Arial" charset="0"/>
              </a:rPr>
              <a:t>st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ed</a:t>
            </a:r>
            <a:r>
              <a:rPr lang="en-US" sz="2000" dirty="0">
                <a:cs typeface="Arial" charset="0"/>
              </a:rPr>
              <a:t> 2005 LWW </a:t>
            </a:r>
            <a:endParaRPr lang="en-US" sz="2000" dirty="0" smtClean="0">
              <a:cs typeface="Arial" charset="0"/>
            </a:endParaRPr>
          </a:p>
          <a:p>
            <a:endParaRPr lang="en-US" sz="2000" dirty="0" smtClean="0">
              <a:latin typeface="Arial" charset="0"/>
              <a:cs typeface="Arial" charset="0"/>
            </a:endParaRPr>
          </a:p>
          <a:p>
            <a:r>
              <a:rPr lang="en-IN" sz="2000" dirty="0"/>
              <a:t>Gross DW, </a:t>
            </a:r>
            <a:r>
              <a:rPr lang="en-IN" sz="2000" dirty="0" err="1"/>
              <a:t>Wiebe</a:t>
            </a:r>
            <a:r>
              <a:rPr lang="en-IN" sz="2000" dirty="0"/>
              <a:t> S, </a:t>
            </a:r>
            <a:r>
              <a:rPr lang="en-IN" sz="2000" dirty="0" err="1"/>
              <a:t>Blume</a:t>
            </a:r>
            <a:r>
              <a:rPr lang="en-IN" sz="2000" dirty="0"/>
              <a:t> WT. The periodicity of lateralized </a:t>
            </a:r>
            <a:r>
              <a:rPr lang="en-IN" sz="2000" dirty="0" err="1" smtClean="0"/>
              <a:t>epileptiform</a:t>
            </a:r>
            <a:r>
              <a:rPr lang="en-IN" sz="2000" dirty="0" smtClean="0"/>
              <a:t> discharges</a:t>
            </a:r>
            <a:r>
              <a:rPr lang="en-IN" sz="2000" dirty="0"/>
              <a:t>. </a:t>
            </a:r>
            <a:r>
              <a:rPr lang="en-IN" sz="2000" dirty="0" err="1"/>
              <a:t>Clin</a:t>
            </a:r>
            <a:r>
              <a:rPr lang="en-IN" sz="2000" dirty="0"/>
              <a:t> </a:t>
            </a:r>
            <a:r>
              <a:rPr lang="en-IN" sz="2000" dirty="0" err="1"/>
              <a:t>Neurophysiol</a:t>
            </a:r>
            <a:r>
              <a:rPr lang="en-IN" sz="2000" dirty="0"/>
              <a:t>. </a:t>
            </a:r>
            <a:r>
              <a:rPr lang="en-IN" sz="2000" dirty="0" smtClean="0"/>
              <a:t>1999.</a:t>
            </a:r>
          </a:p>
          <a:p>
            <a:endParaRPr lang="en-IN" sz="2000" dirty="0" smtClean="0"/>
          </a:p>
          <a:p>
            <a:r>
              <a:rPr lang="en-IN" sz="2000" dirty="0" err="1"/>
              <a:t>Reiher</a:t>
            </a:r>
            <a:r>
              <a:rPr lang="en-IN" sz="2000" dirty="0"/>
              <a:t> J, </a:t>
            </a:r>
            <a:r>
              <a:rPr lang="en-IN" sz="2000" dirty="0" err="1"/>
              <a:t>Rivest</a:t>
            </a:r>
            <a:r>
              <a:rPr lang="en-IN" sz="2000" dirty="0"/>
              <a:t> J, </a:t>
            </a:r>
            <a:r>
              <a:rPr lang="en-IN" sz="2000" dirty="0" err="1"/>
              <a:t>Grand’Maison</a:t>
            </a:r>
            <a:r>
              <a:rPr lang="en-IN" sz="2000" dirty="0"/>
              <a:t> F, Leduc CP. Periodic lateralized </a:t>
            </a:r>
            <a:r>
              <a:rPr lang="en-IN" sz="2000" dirty="0" err="1" smtClean="0"/>
              <a:t>epileptiform</a:t>
            </a:r>
            <a:r>
              <a:rPr lang="en-IN" sz="2000" dirty="0" smtClean="0"/>
              <a:t> discharges </a:t>
            </a:r>
            <a:r>
              <a:rPr lang="en-IN" sz="2000" dirty="0"/>
              <a:t>with transitional rhythmic discharges: association with seizures. </a:t>
            </a:r>
            <a:r>
              <a:rPr lang="en-IN" sz="2000" dirty="0" err="1" smtClean="0"/>
              <a:t>Electroencephalogr</a:t>
            </a:r>
            <a:r>
              <a:rPr lang="en-IN" sz="2000" dirty="0" smtClean="0"/>
              <a:t> </a:t>
            </a:r>
            <a:r>
              <a:rPr lang="en-IN" sz="2000" dirty="0" err="1" smtClean="0"/>
              <a:t>Clin</a:t>
            </a:r>
            <a:r>
              <a:rPr lang="en-IN" sz="2000" dirty="0" smtClean="0"/>
              <a:t> </a:t>
            </a:r>
            <a:r>
              <a:rPr lang="en-IN" sz="2000" dirty="0" err="1"/>
              <a:t>Neurophysiol</a:t>
            </a:r>
            <a:r>
              <a:rPr lang="en-IN" sz="2000" dirty="0"/>
              <a:t>. </a:t>
            </a:r>
            <a:r>
              <a:rPr lang="en-IN" sz="2000" dirty="0" smtClean="0"/>
              <a:t>1991.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09457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53" y="188640"/>
            <a:ext cx="9159836" cy="276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52233"/>
            <a:ext cx="5220522" cy="60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2693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Background &amp; Study aim</a:t>
            </a:r>
            <a:endParaRPr lang="en-IN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Significance of PEDs (apart from them being abnormal) on EEGs is not completely known.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Objective: To investigate long term outcome in patients with PEDs ( including PLEDs, BIPLEDs &amp; GPEDs) particularly in relation to intrinsic characteristics, clinical situation &amp; imaging findings.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9333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Materials &amp; Methods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514528" cy="4925144"/>
          </a:xfrm>
        </p:spPr>
        <p:txBody>
          <a:bodyPr>
            <a:noAutofit/>
          </a:bodyPr>
          <a:lstStyle/>
          <a:p>
            <a:r>
              <a:rPr lang="en-US" sz="2800" dirty="0" smtClean="0"/>
              <a:t>PEDs classified into PLEDs, BIPLEDs &amp; GPEDs as per laid down definitions</a:t>
            </a:r>
            <a:r>
              <a:rPr lang="en-US" sz="2400" dirty="0" smtClean="0"/>
              <a:t>. (PLEDs plus not sought for)</a:t>
            </a:r>
          </a:p>
          <a:p>
            <a:endParaRPr lang="en-US" sz="2800" dirty="0" smtClean="0"/>
          </a:p>
          <a:p>
            <a:r>
              <a:rPr lang="en-US" sz="2800" dirty="0" smtClean="0"/>
              <a:t>GPED-</a:t>
            </a:r>
            <a:r>
              <a:rPr lang="en-IN" sz="2800" dirty="0" smtClean="0"/>
              <a:t> </a:t>
            </a:r>
            <a:r>
              <a:rPr lang="en-IN" sz="2800" dirty="0"/>
              <a:t>defined as the occurrence of periodic </a:t>
            </a:r>
            <a:r>
              <a:rPr lang="en-IN" sz="2800" dirty="0" smtClean="0"/>
              <a:t>complexes occupying </a:t>
            </a:r>
            <a:r>
              <a:rPr lang="en-IN" sz="2800" dirty="0"/>
              <a:t>at least 50% of a </a:t>
            </a:r>
            <a:r>
              <a:rPr lang="en-IN" sz="2800" dirty="0" err="1" smtClean="0"/>
              <a:t>std</a:t>
            </a:r>
            <a:r>
              <a:rPr lang="en-IN" sz="2800" dirty="0" smtClean="0"/>
              <a:t> 30-min </a:t>
            </a:r>
            <a:r>
              <a:rPr lang="en-IN" sz="2800" dirty="0"/>
              <a:t>EEG over </a:t>
            </a:r>
            <a:r>
              <a:rPr lang="en-IN" sz="2800" dirty="0" smtClean="0"/>
              <a:t>both hemispheres </a:t>
            </a:r>
            <a:r>
              <a:rPr lang="en-IN" sz="2800" dirty="0"/>
              <a:t>in </a:t>
            </a:r>
            <a:r>
              <a:rPr lang="en-IN" sz="2800" dirty="0" smtClean="0"/>
              <a:t>a symmetric</a:t>
            </a:r>
            <a:r>
              <a:rPr lang="en-IN" sz="2800" dirty="0"/>
              <a:t>, diffuse, and synchronized </a:t>
            </a:r>
            <a:r>
              <a:rPr lang="en-IN" sz="2800" dirty="0" smtClean="0"/>
              <a:t>manner; also c/as </a:t>
            </a:r>
            <a:r>
              <a:rPr lang="en-IN" sz="2800" dirty="0" err="1" smtClean="0"/>
              <a:t>BiPEDs</a:t>
            </a:r>
            <a:endParaRPr lang="en-IN" sz="2800" dirty="0"/>
          </a:p>
          <a:p>
            <a:r>
              <a:rPr lang="en-IN" sz="2800" dirty="0" smtClean="0"/>
              <a:t>BIPLEDs- defined </a:t>
            </a:r>
            <a:r>
              <a:rPr lang="en-IN" sz="2800" dirty="0"/>
              <a:t>as bilateral independent </a:t>
            </a:r>
            <a:r>
              <a:rPr lang="en-IN" sz="2800" dirty="0" smtClean="0"/>
              <a:t>PLEDs</a:t>
            </a:r>
          </a:p>
          <a:p>
            <a:r>
              <a:rPr lang="en-US" sz="2800" dirty="0" smtClean="0"/>
              <a:t>Various morphological parameters were calculated and </a:t>
            </a:r>
            <a:r>
              <a:rPr lang="en-US" sz="2800" dirty="0" err="1" smtClean="0"/>
              <a:t>analysed</a:t>
            </a:r>
            <a:r>
              <a:rPr lang="en-US" sz="2800" dirty="0" smtClean="0"/>
              <a:t>.</a:t>
            </a:r>
            <a:endParaRPr lang="en-IN" sz="2800" dirty="0"/>
          </a:p>
        </p:txBody>
      </p:sp>
    </p:spTree>
    <p:extLst>
      <p:ext uri="{BB962C8B-B14F-4D97-AF65-F5344CB8AC3E}">
        <p14:creationId xmlns="" xmlns:p14="http://schemas.microsoft.com/office/powerpoint/2010/main" val="31863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&amp; Methods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932856"/>
            <a:ext cx="8442520" cy="492514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CT/MRI findings noted; cortical  &amp;/or subcortical abnormalities identified.</a:t>
            </a:r>
          </a:p>
          <a:p>
            <a:r>
              <a:rPr lang="en-US" sz="2800" dirty="0" smtClean="0"/>
              <a:t>Acuteness of patient’s disease classified as acute (&lt; 4 weeks), </a:t>
            </a:r>
            <a:r>
              <a:rPr lang="en-US" sz="2800" dirty="0" err="1" smtClean="0"/>
              <a:t>subacute</a:t>
            </a:r>
            <a:r>
              <a:rPr lang="en-US" sz="2800" dirty="0" smtClean="0"/>
              <a:t> (4-8 weeks), chronic ( &gt;8 weeks) or acute on chronic.</a:t>
            </a:r>
          </a:p>
          <a:p>
            <a:r>
              <a:rPr lang="en-US" sz="2800" dirty="0" smtClean="0"/>
              <a:t>Patient’s functional outcome on follow up for 1 </a:t>
            </a:r>
            <a:r>
              <a:rPr lang="en-US" sz="2800" dirty="0" err="1" smtClean="0"/>
              <a:t>yr</a:t>
            </a:r>
            <a:r>
              <a:rPr lang="en-US" sz="2800" dirty="0" smtClean="0"/>
              <a:t> post </a:t>
            </a:r>
            <a:r>
              <a:rPr lang="en-US" sz="2800" dirty="0" err="1" smtClean="0"/>
              <a:t>eeg</a:t>
            </a:r>
            <a:r>
              <a:rPr lang="en-US" sz="2800" dirty="0" smtClean="0"/>
              <a:t> was put in 3 categories: independent, partially dependent &amp; death</a:t>
            </a:r>
          </a:p>
          <a:p>
            <a:r>
              <a:rPr lang="en-US" sz="2800" dirty="0" smtClean="0"/>
              <a:t>Odds ratio &amp; related CI were calculated.</a:t>
            </a:r>
            <a:endParaRPr lang="en-IN" sz="2800" dirty="0"/>
          </a:p>
        </p:txBody>
      </p:sp>
    </p:spTree>
    <p:extLst>
      <p:ext uri="{BB962C8B-B14F-4D97-AF65-F5344CB8AC3E}">
        <p14:creationId xmlns="" xmlns:p14="http://schemas.microsoft.com/office/powerpoint/2010/main" val="26141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Results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162/25000 EEGs from  </a:t>
            </a:r>
            <a:r>
              <a:rPr lang="en-US" dirty="0" err="1" smtClean="0"/>
              <a:t>yr</a:t>
            </a:r>
            <a:r>
              <a:rPr lang="en-US" dirty="0" smtClean="0"/>
              <a:t> 2000 to 2007 had PEDs amounting to a prevalence of 0.6 %</a:t>
            </a:r>
          </a:p>
          <a:p>
            <a:r>
              <a:rPr lang="en-US" dirty="0" smtClean="0"/>
              <a:t>122 EEGs were available for morphological analysis.</a:t>
            </a:r>
          </a:p>
          <a:p>
            <a:r>
              <a:rPr lang="en-US" dirty="0" smtClean="0"/>
              <a:t>67 % EEGs had PLEDs (82/122),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19 % had BIPLEDs(23/122),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14 % had GPEDs (17/22)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Prevalence  of chronic PLEDs was not determined in this study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71804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Clinical findings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Median age in all the 3 groups was in the 60s.</a:t>
            </a:r>
          </a:p>
          <a:p>
            <a:r>
              <a:rPr lang="en-US" dirty="0" smtClean="0"/>
              <a:t>50 % of cases having PLEDs had chronic etiology.</a:t>
            </a:r>
          </a:p>
          <a:p>
            <a:r>
              <a:rPr lang="en-US" dirty="0" smtClean="0"/>
              <a:t>~ 70 % of those with BIPLED, GPED had acute/sub-acute presentation  </a:t>
            </a:r>
            <a:endParaRPr lang="en-IN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47873"/>
            <a:ext cx="4986143" cy="331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64288" y="5805264"/>
            <a:ext cx="1728192" cy="432048"/>
          </a:xfrm>
          <a:prstGeom prst="rect">
            <a:avLst/>
          </a:prstGeom>
          <a:solidFill>
            <a:srgbClr val="FFC000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6638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Case # 2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9/F</a:t>
            </a:r>
          </a:p>
          <a:p>
            <a:r>
              <a:rPr lang="en-US" dirty="0" smtClean="0"/>
              <a:t>c/o </a:t>
            </a:r>
            <a:r>
              <a:rPr lang="en-US" dirty="0" err="1" smtClean="0"/>
              <a:t>Rt</a:t>
            </a:r>
            <a:r>
              <a:rPr lang="en-US" dirty="0" smtClean="0"/>
              <a:t> infantile hemiplegia </a:t>
            </a:r>
          </a:p>
          <a:p>
            <a:r>
              <a:rPr lang="en-US" dirty="0" smtClean="0"/>
              <a:t>CT Brain s/o left F-P </a:t>
            </a:r>
            <a:r>
              <a:rPr lang="en-US" dirty="0" err="1" smtClean="0"/>
              <a:t>encephalomalacia</a:t>
            </a:r>
            <a:endParaRPr lang="en-US" dirty="0" smtClean="0"/>
          </a:p>
          <a:p>
            <a:r>
              <a:rPr lang="en-US" dirty="0" smtClean="0"/>
              <a:t>Rec sec gen Seizures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23193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775F55"/>
                </a:solidFill>
              </a:rPr>
              <a:t>Clinical findings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Stroke </a:t>
            </a:r>
            <a:r>
              <a:rPr lang="en-US" sz="2400" dirty="0" err="1" smtClean="0"/>
              <a:t>m.c</a:t>
            </a:r>
            <a:r>
              <a:rPr lang="en-US" sz="2400" dirty="0" smtClean="0"/>
              <a:t> cause in PLED &amp; BIPLED; both stroke and metabolic causes in GPED</a:t>
            </a:r>
          </a:p>
          <a:p>
            <a:r>
              <a:rPr lang="en-US" sz="2400" dirty="0" smtClean="0"/>
              <a:t>Seizures in GPED group were due to underlying metabolic cause.</a:t>
            </a:r>
            <a:endParaRPr lang="en-IN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727"/>
            <a:ext cx="9108998" cy="303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5656" y="5341863"/>
            <a:ext cx="720080" cy="247377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4355976" y="5465551"/>
            <a:ext cx="504056" cy="123689"/>
          </a:xfrm>
          <a:prstGeom prst="rect">
            <a:avLst/>
          </a:prstGeom>
          <a:solidFill>
            <a:srgbClr val="FF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2915816" y="6525344"/>
            <a:ext cx="504056" cy="144016"/>
          </a:xfrm>
          <a:prstGeom prst="rect">
            <a:avLst/>
          </a:prstGeom>
          <a:solidFill>
            <a:srgbClr val="00B0F0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5652120" y="6525344"/>
            <a:ext cx="504056" cy="144016"/>
          </a:xfrm>
          <a:prstGeom prst="rect">
            <a:avLst/>
          </a:prstGeom>
          <a:solidFill>
            <a:srgbClr val="00B0F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8388424" y="6525344"/>
            <a:ext cx="504056" cy="144016"/>
          </a:xfrm>
          <a:prstGeom prst="rect">
            <a:avLst/>
          </a:prstGeom>
          <a:solidFill>
            <a:srgbClr val="00B0F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028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775F55"/>
                </a:solidFill>
              </a:rPr>
              <a:t>Clinical findings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-1" y="1589566"/>
            <a:ext cx="4788025" cy="5249559"/>
          </a:xfrm>
        </p:spPr>
        <p:txBody>
          <a:bodyPr/>
          <a:lstStyle/>
          <a:p>
            <a:r>
              <a:rPr lang="en-US" dirty="0" smtClean="0"/>
              <a:t>Highest mortality was in BIPLED group.</a:t>
            </a:r>
          </a:p>
          <a:p>
            <a:endParaRPr lang="en-US" dirty="0" smtClean="0"/>
          </a:p>
          <a:p>
            <a:r>
              <a:rPr lang="en-US" dirty="0" smtClean="0"/>
              <a:t>Mortality lower in PLED gr.</a:t>
            </a:r>
          </a:p>
          <a:p>
            <a:endParaRPr lang="en-US" dirty="0" smtClean="0"/>
          </a:p>
          <a:p>
            <a:r>
              <a:rPr lang="en-US" dirty="0" smtClean="0"/>
              <a:t>50% of those with PLED &amp; GPED were left disabled.</a:t>
            </a:r>
            <a:endParaRPr lang="en-I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340768"/>
            <a:ext cx="4335078" cy="313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581128"/>
            <a:ext cx="4355976" cy="22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732240" y="3140968"/>
            <a:ext cx="576064" cy="216024"/>
          </a:xfrm>
          <a:prstGeom prst="roundRect">
            <a:avLst/>
          </a:prstGeom>
          <a:solidFill>
            <a:srgbClr val="00B0F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ounded Rectangle 8"/>
          <p:cNvSpPr/>
          <p:nvPr/>
        </p:nvSpPr>
        <p:spPr>
          <a:xfrm>
            <a:off x="7524328" y="3356992"/>
            <a:ext cx="576064" cy="216024"/>
          </a:xfrm>
          <a:prstGeom prst="roundRect">
            <a:avLst/>
          </a:prstGeom>
          <a:solidFill>
            <a:srgbClr val="00B0F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ounded Rectangle 9"/>
          <p:cNvSpPr/>
          <p:nvPr/>
        </p:nvSpPr>
        <p:spPr>
          <a:xfrm>
            <a:off x="8388424" y="3346316"/>
            <a:ext cx="576064" cy="216024"/>
          </a:xfrm>
          <a:prstGeom prst="roundRect">
            <a:avLst/>
          </a:prstGeom>
          <a:solidFill>
            <a:srgbClr val="00B0F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ounded Rectangle 10"/>
          <p:cNvSpPr/>
          <p:nvPr/>
        </p:nvSpPr>
        <p:spPr>
          <a:xfrm>
            <a:off x="7524328" y="6309320"/>
            <a:ext cx="576064" cy="216024"/>
          </a:xfrm>
          <a:prstGeom prst="roundRect">
            <a:avLst/>
          </a:prstGeom>
          <a:solidFill>
            <a:srgbClr val="00B0F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7382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Neuroimaging findings</a:t>
            </a:r>
            <a:endParaRPr lang="en-IN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3905672"/>
            <a:ext cx="8153400" cy="2952328"/>
          </a:xfrm>
        </p:spPr>
        <p:txBody>
          <a:bodyPr/>
          <a:lstStyle/>
          <a:p>
            <a:r>
              <a:rPr lang="en-US" dirty="0" smtClean="0"/>
              <a:t>Most patients had coexistent cortical/subcortical abnormalities.</a:t>
            </a:r>
          </a:p>
          <a:p>
            <a:r>
              <a:rPr lang="en-US" dirty="0" smtClean="0"/>
              <a:t>94 % of PLED gr,  98% of BIPLED, &amp;  100% of GPED gr had abnormal imaging.</a:t>
            </a:r>
          </a:p>
          <a:p>
            <a:r>
              <a:rPr lang="en-US" dirty="0" smtClean="0"/>
              <a:t>In PLED gr, of the 5 with normal imaging, 4 had only CT scan done.</a:t>
            </a:r>
            <a:endParaRPr lang="en-I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98" y="1196752"/>
            <a:ext cx="9170030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3375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Discussion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514528" cy="4925144"/>
          </a:xfrm>
        </p:spPr>
        <p:txBody>
          <a:bodyPr/>
          <a:lstStyle/>
          <a:p>
            <a:r>
              <a:rPr lang="en-US" sz="3200" dirty="0" smtClean="0"/>
              <a:t>Clinically relevant findings in the study</a:t>
            </a:r>
            <a:r>
              <a:rPr lang="en-US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patients with PLEDs, occurrence of seizures was less likely to be </a:t>
            </a:r>
            <a:r>
              <a:rPr lang="en-US" dirty="0" err="1" smtClean="0"/>
              <a:t>assoc</a:t>
            </a:r>
            <a:r>
              <a:rPr lang="en-US" dirty="0" smtClean="0"/>
              <a:t> with death as an outcome. </a:t>
            </a:r>
            <a:r>
              <a:rPr lang="en-US" sz="2400" dirty="0" smtClean="0"/>
              <a:t>( Odds ratio 0.21; 95 % CI 0.04-0.97)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Chronic etiology of PLEDs less </a:t>
            </a:r>
            <a:r>
              <a:rPr lang="en-US" sz="2800" dirty="0" err="1" smtClean="0"/>
              <a:t>assoc</a:t>
            </a:r>
            <a:r>
              <a:rPr lang="en-US" sz="2800" dirty="0" smtClean="0"/>
              <a:t> with death as compared with acute etiology (</a:t>
            </a:r>
            <a:r>
              <a:rPr lang="en-US" sz="2400" dirty="0" smtClean="0"/>
              <a:t>OR 0.14; CI 0.03 - 0.72)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PLEDs having a vascular etiology had a more dependent functional outcome in comparison to a neoplastic etiology</a:t>
            </a:r>
            <a:endParaRPr lang="en-IN" sz="2800" dirty="0"/>
          </a:p>
          <a:p>
            <a:pPr marL="457200" indent="-457200">
              <a:buFont typeface="+mj-lt"/>
              <a:buAutoNum type="arabicPeriod"/>
            </a:pPr>
            <a:endParaRPr lang="en-IN" sz="2400" dirty="0"/>
          </a:p>
        </p:txBody>
      </p:sp>
    </p:spTree>
    <p:extLst>
      <p:ext uri="{BB962C8B-B14F-4D97-AF65-F5344CB8AC3E}">
        <p14:creationId xmlns="" xmlns:p14="http://schemas.microsoft.com/office/powerpoint/2010/main" val="42752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775F55"/>
                </a:solidFill>
              </a:rPr>
              <a:t>Discussion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42520" cy="4781128"/>
          </a:xfrm>
        </p:spPr>
        <p:txBody>
          <a:bodyPr/>
          <a:lstStyle/>
          <a:p>
            <a:r>
              <a:rPr lang="en-US" dirty="0" smtClean="0"/>
              <a:t>The age and sex distribution of patients in this study was consistent with previous descriptions.</a:t>
            </a:r>
          </a:p>
          <a:p>
            <a:endParaRPr lang="en-US" dirty="0" smtClean="0"/>
          </a:p>
          <a:p>
            <a:r>
              <a:rPr lang="en-US" dirty="0" smtClean="0"/>
              <a:t>Patients with BIPLEDs and GPEDs had a higher mortality range than the PLEDs group.</a:t>
            </a:r>
          </a:p>
          <a:p>
            <a:endParaRPr lang="en-US" dirty="0" smtClean="0"/>
          </a:p>
          <a:p>
            <a:r>
              <a:rPr lang="en-US" dirty="0" smtClean="0"/>
              <a:t>Cerebrovascular disease was </a:t>
            </a:r>
            <a:r>
              <a:rPr lang="en-US" dirty="0" err="1" smtClean="0"/>
              <a:t>m.c</a:t>
            </a:r>
            <a:r>
              <a:rPr lang="en-US" dirty="0" smtClean="0"/>
              <a:t> common cause in PLEDs group.</a:t>
            </a:r>
          </a:p>
        </p:txBody>
      </p:sp>
    </p:spTree>
    <p:extLst>
      <p:ext uri="{BB962C8B-B14F-4D97-AF65-F5344CB8AC3E}">
        <p14:creationId xmlns="" xmlns:p14="http://schemas.microsoft.com/office/powerpoint/2010/main" val="4608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775F55"/>
                </a:solidFill>
              </a:rPr>
              <a:t>Discussion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This study showed that in PLEDs group, a non neoplastic etiology was </a:t>
            </a:r>
            <a:r>
              <a:rPr lang="en-US" dirty="0" err="1"/>
              <a:t>assoc</a:t>
            </a:r>
            <a:r>
              <a:rPr lang="en-US" dirty="0"/>
              <a:t> with better long term </a:t>
            </a:r>
            <a:r>
              <a:rPr lang="en-US" dirty="0" smtClean="0"/>
              <a:t>outcome.</a:t>
            </a:r>
          </a:p>
          <a:p>
            <a:endParaRPr lang="en-US" dirty="0" smtClean="0"/>
          </a:p>
          <a:p>
            <a:r>
              <a:rPr lang="en-US" dirty="0" smtClean="0"/>
              <a:t>Apart from the obvious reasons the authors propose that PLEDs in cases of tumor may have an independent risk role in relation to mortality.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00705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775F55"/>
                </a:solidFill>
              </a:rPr>
              <a:t>Discussion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69504"/>
            <a:ext cx="8568952" cy="4495800"/>
          </a:xfrm>
        </p:spPr>
        <p:txBody>
          <a:bodyPr/>
          <a:lstStyle/>
          <a:p>
            <a:r>
              <a:rPr lang="en-US" dirty="0" smtClean="0"/>
              <a:t>Incidence of seizures was seen more in PLEDs gr ( 57 of 82, 70%) compared to BIPLED (43%) or GPED (29%) groups.</a:t>
            </a:r>
          </a:p>
          <a:p>
            <a:r>
              <a:rPr lang="en-US" dirty="0" smtClean="0"/>
              <a:t>Probably due a more severe and global cerebral injury in those without seizures.</a:t>
            </a:r>
          </a:p>
          <a:p>
            <a:r>
              <a:rPr lang="en-US" dirty="0" smtClean="0"/>
              <a:t>Coma was more common in BIPLED/GPED gr , PLEDs gr had more focal deficits.</a:t>
            </a:r>
          </a:p>
          <a:p>
            <a:r>
              <a:rPr lang="en-US" dirty="0" smtClean="0"/>
              <a:t>Location of imaging </a:t>
            </a:r>
            <a:r>
              <a:rPr lang="en-US" dirty="0" err="1" smtClean="0"/>
              <a:t>abn</a:t>
            </a:r>
            <a:r>
              <a:rPr lang="en-US" dirty="0" smtClean="0"/>
              <a:t> was not related to death or </a:t>
            </a:r>
            <a:r>
              <a:rPr lang="en-US" dirty="0" err="1" smtClean="0"/>
              <a:t>functionall</a:t>
            </a:r>
            <a:r>
              <a:rPr lang="en-US" dirty="0" smtClean="0"/>
              <a:t> outcome.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80759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96944" cy="49971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study results are in agreement of the previously reported opinions regarding-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higher mortality </a:t>
            </a:r>
            <a:r>
              <a:rPr lang="en-US" dirty="0" err="1" smtClean="0"/>
              <a:t>assoc</a:t>
            </a:r>
            <a:r>
              <a:rPr lang="en-US" dirty="0" smtClean="0"/>
              <a:t> with PEDs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Stroke as the commonest cause of PLEDs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Diffuse cerebral dysfunction in those with BIPLED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&amp; GPEDs.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Higher mortality in GPED/BIPLED gr.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However presence/ proportion of burst suppression pattern in the GPED gr does not find a mention in the study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6904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 smtClean="0">
              <a:solidFill>
                <a:srgbClr val="CC3300"/>
              </a:solidFill>
            </a:endParaRPr>
          </a:p>
          <a:p>
            <a:pPr algn="ctr"/>
            <a:r>
              <a:rPr lang="en-US" sz="4800" dirty="0" smtClean="0">
                <a:solidFill>
                  <a:srgbClr val="CC3300"/>
                </a:solidFill>
              </a:rPr>
              <a:t>THANK YOU!</a:t>
            </a:r>
            <a:endParaRPr lang="en-IN" sz="4800" dirty="0">
              <a:solidFill>
                <a:srgbClr val="CC33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4990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67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1800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442" b="15950"/>
          <a:stretch/>
        </p:blipFill>
        <p:spPr>
          <a:xfrm>
            <a:off x="-11366" y="1322580"/>
            <a:ext cx="9184176" cy="5519046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80454" y="92246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6710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vp</a:t>
            </a:r>
            <a:endParaRPr lang="en-US" dirty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2" y="1600200"/>
            <a:ext cx="5995985" cy="4495800"/>
          </a:xfrm>
        </p:spPr>
      </p:pic>
    </p:spTree>
    <p:extLst>
      <p:ext uri="{BB962C8B-B14F-4D97-AF65-F5344CB8AC3E}">
        <p14:creationId xmlns="" xmlns:p14="http://schemas.microsoft.com/office/powerpoint/2010/main" val="22115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Baruah long sens 10 uV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57" y="1600200"/>
            <a:ext cx="5621236" cy="4495800"/>
          </a:xfrm>
        </p:spPr>
      </p:pic>
    </p:spTree>
    <p:extLst>
      <p:ext uri="{BB962C8B-B14F-4D97-AF65-F5344CB8AC3E}">
        <p14:creationId xmlns="" xmlns:p14="http://schemas.microsoft.com/office/powerpoint/2010/main" val="5641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57" y="1600200"/>
            <a:ext cx="5621236" cy="4495800"/>
          </a:xfrm>
        </p:spPr>
      </p:pic>
    </p:spTree>
    <p:extLst>
      <p:ext uri="{BB962C8B-B14F-4D97-AF65-F5344CB8AC3E}">
        <p14:creationId xmlns="" xmlns:p14="http://schemas.microsoft.com/office/powerpoint/2010/main" val="27659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57" y="1600200"/>
            <a:ext cx="5621236" cy="4495800"/>
          </a:xfrm>
        </p:spPr>
      </p:pic>
    </p:spTree>
    <p:extLst>
      <p:ext uri="{BB962C8B-B14F-4D97-AF65-F5344CB8AC3E}">
        <p14:creationId xmlns="" xmlns:p14="http://schemas.microsoft.com/office/powerpoint/2010/main" val="20870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57" y="1600200"/>
            <a:ext cx="5621236" cy="4495800"/>
          </a:xfrm>
        </p:spPr>
      </p:pic>
    </p:spTree>
    <p:extLst>
      <p:ext uri="{BB962C8B-B14F-4D97-AF65-F5344CB8AC3E}">
        <p14:creationId xmlns="" xmlns:p14="http://schemas.microsoft.com/office/powerpoint/2010/main" val="222663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Few on Rt but not enough for pleds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57" y="1600200"/>
            <a:ext cx="5621236" cy="4495800"/>
          </a:xfrm>
        </p:spPr>
      </p:pic>
    </p:spTree>
    <p:extLst>
      <p:ext uri="{BB962C8B-B14F-4D97-AF65-F5344CB8AC3E}">
        <p14:creationId xmlns="" xmlns:p14="http://schemas.microsoft.com/office/powerpoint/2010/main" val="45266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/>
              <a:t>Mr Baruah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83" y="1600200"/>
            <a:ext cx="7494983" cy="4495800"/>
          </a:xfrm>
        </p:spPr>
      </p:pic>
    </p:spTree>
    <p:extLst>
      <p:ext uri="{BB962C8B-B14F-4D97-AF65-F5344CB8AC3E}">
        <p14:creationId xmlns="" xmlns:p14="http://schemas.microsoft.com/office/powerpoint/2010/main" val="156104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19" t="40883" r="29033" b="8997"/>
          <a:stretch>
            <a:fillRect/>
          </a:stretch>
        </p:blipFill>
        <p:spPr>
          <a:xfrm>
            <a:off x="381000" y="1676400"/>
            <a:ext cx="6629400" cy="4787900"/>
          </a:xfrm>
        </p:spPr>
      </p:pic>
    </p:spTree>
    <p:extLst>
      <p:ext uri="{BB962C8B-B14F-4D97-AF65-F5344CB8AC3E}">
        <p14:creationId xmlns="" xmlns:p14="http://schemas.microsoft.com/office/powerpoint/2010/main" val="405515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Case # 13 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22/F</a:t>
            </a:r>
          </a:p>
          <a:p>
            <a:r>
              <a:rPr lang="en-US" dirty="0" smtClean="0"/>
              <a:t>k/c/o CPS-ET</a:t>
            </a:r>
          </a:p>
          <a:p>
            <a:r>
              <a:rPr lang="en-US" dirty="0" smtClean="0"/>
              <a:t>Admitted in Status </a:t>
            </a:r>
            <a:r>
              <a:rPr lang="en-US" dirty="0" err="1" smtClean="0"/>
              <a:t>epilepticus</a:t>
            </a:r>
            <a:endParaRPr lang="en-US" dirty="0" smtClean="0"/>
          </a:p>
          <a:p>
            <a:r>
              <a:rPr lang="en-US" dirty="0" smtClean="0"/>
              <a:t>CT Brain- normal, MRI not done</a:t>
            </a:r>
          </a:p>
          <a:p>
            <a:r>
              <a:rPr lang="en-US" dirty="0" smtClean="0"/>
              <a:t>SEEG recorded in NMICU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62752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2000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5" y="1196752"/>
            <a:ext cx="9165101" cy="5661248"/>
          </a:xfr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868144" y="6488668"/>
            <a:ext cx="2805576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smtClean="0"/>
              <a:t>LFF1.6Hz/HFF50Hz/7µV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25153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064" b="18968"/>
          <a:stretch/>
        </p:blipFill>
        <p:spPr>
          <a:xfrm>
            <a:off x="11001" y="1322579"/>
            <a:ext cx="9144122" cy="5535422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80454" y="92246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LFF1Hz/HFF70Hz/20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96918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3695"/>
          <a:stretch/>
        </p:blipFill>
        <p:spPr>
          <a:xfrm>
            <a:off x="0" y="1418511"/>
            <a:ext cx="9144000" cy="5439489"/>
          </a:xfr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338424" y="1052736"/>
            <a:ext cx="2805576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smtClean="0"/>
              <a:t>LFF1.6Hz/HFF50Hz/7µV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7348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04" b="18559"/>
          <a:stretch/>
        </p:blipFill>
        <p:spPr>
          <a:xfrm>
            <a:off x="5480" y="1556792"/>
            <a:ext cx="9138520" cy="5289335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80454" y="92246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LFF1Hz/HFF70Hz/20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21579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541" b="17528"/>
          <a:stretch/>
        </p:blipFill>
        <p:spPr>
          <a:xfrm>
            <a:off x="50389" y="1484784"/>
            <a:ext cx="9028057" cy="5373216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80454" y="92246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LFF1Hz/HFF70Hz/20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25936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Case # 3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10/M, </a:t>
            </a:r>
          </a:p>
          <a:p>
            <a:r>
              <a:rPr lang="en-US" dirty="0" smtClean="0"/>
              <a:t>Case of congenital CMV infection, </a:t>
            </a:r>
            <a:r>
              <a:rPr lang="en-US" dirty="0" err="1" smtClean="0"/>
              <a:t>comm</a:t>
            </a:r>
            <a:r>
              <a:rPr lang="en-US" dirty="0" smtClean="0"/>
              <a:t> hydrocephalus with </a:t>
            </a:r>
            <a:r>
              <a:rPr lang="en-US" dirty="0" err="1" smtClean="0"/>
              <a:t>Rt</a:t>
            </a:r>
            <a:r>
              <a:rPr lang="en-US" dirty="0" smtClean="0"/>
              <a:t> P-O </a:t>
            </a:r>
            <a:r>
              <a:rPr lang="en-US" dirty="0" err="1" smtClean="0"/>
              <a:t>porencephalic</a:t>
            </a:r>
            <a:r>
              <a:rPr lang="en-US" dirty="0" smtClean="0"/>
              <a:t> cyst</a:t>
            </a:r>
          </a:p>
          <a:p>
            <a:r>
              <a:rPr lang="en-US" dirty="0" smtClean="0"/>
              <a:t>Remote symptomatic epilepsy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EEG showed…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6732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643" b="11310"/>
          <a:stretch/>
        </p:blipFill>
        <p:spPr>
          <a:xfrm>
            <a:off x="1" y="1429569"/>
            <a:ext cx="9144000" cy="5415257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555647" y="1196752"/>
            <a:ext cx="258275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LF1Hz/HF70Hz/14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2540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At sensitivity of 35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501" b="10087"/>
          <a:stretch/>
        </p:blipFill>
        <p:spPr>
          <a:xfrm>
            <a:off x="0" y="1427081"/>
            <a:ext cx="9125601" cy="5430919"/>
          </a:xfrm>
        </p:spPr>
      </p:pic>
    </p:spTree>
    <p:extLst>
      <p:ext uri="{BB962C8B-B14F-4D97-AF65-F5344CB8AC3E}">
        <p14:creationId xmlns="" xmlns:p14="http://schemas.microsoft.com/office/powerpoint/2010/main" val="99790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Scheme of Presentation</a:t>
            </a:r>
            <a:endParaRPr lang="en-IN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&amp; Definition</a:t>
            </a:r>
          </a:p>
          <a:p>
            <a:pPr eaLnBrk="1" hangingPunct="1"/>
            <a:r>
              <a:rPr lang="en-US" dirty="0" smtClean="0"/>
              <a:t>Characteristics</a:t>
            </a:r>
          </a:p>
          <a:p>
            <a:r>
              <a:rPr lang="en-US" dirty="0" smtClean="0"/>
              <a:t>Classification</a:t>
            </a:r>
          </a:p>
          <a:p>
            <a:r>
              <a:rPr lang="en-US" dirty="0" smtClean="0"/>
              <a:t>Etiology </a:t>
            </a:r>
            <a:r>
              <a:rPr lang="en-US" dirty="0"/>
              <a:t>and </a:t>
            </a:r>
            <a:r>
              <a:rPr lang="en-US" dirty="0" smtClean="0"/>
              <a:t>pathophysiology</a:t>
            </a:r>
          </a:p>
          <a:p>
            <a:pPr eaLnBrk="1" hangingPunct="1"/>
            <a:r>
              <a:rPr lang="en-US" dirty="0" smtClean="0"/>
              <a:t>Illustrative examples</a:t>
            </a:r>
          </a:p>
          <a:p>
            <a:pPr eaLnBrk="1" hangingPunct="1"/>
            <a:r>
              <a:rPr lang="en-US" dirty="0" smtClean="0"/>
              <a:t>Variants</a:t>
            </a:r>
          </a:p>
          <a:p>
            <a:pPr eaLnBrk="1" hangingPunct="1"/>
            <a:r>
              <a:rPr lang="en-US" dirty="0" smtClean="0"/>
              <a:t>Journal article</a:t>
            </a:r>
          </a:p>
          <a:p>
            <a:pPr eaLnBrk="1" hangingPunct="1"/>
            <a:endParaRPr lang="en-IN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8EBEB305-766E-4FA0-8D0B-CF00396922B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926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502" b="9591"/>
          <a:stretch/>
        </p:blipFill>
        <p:spPr>
          <a:xfrm>
            <a:off x="0" y="1383203"/>
            <a:ext cx="9138405" cy="5474797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555647" y="1196752"/>
            <a:ext cx="251863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LF1Hz/HF70Hz/50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8989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Phase reversal at P4</a:t>
            </a: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244" b="9038"/>
          <a:stretch/>
        </p:blipFill>
        <p:spPr>
          <a:xfrm>
            <a:off x="1" y="1388744"/>
            <a:ext cx="9144000" cy="5464383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555647" y="1196752"/>
            <a:ext cx="251863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LF1Hz/HF70Hz/70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284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E</a:t>
            </a:r>
            <a:r>
              <a:rPr lang="en-IN" sz="4000" dirty="0" smtClean="0"/>
              <a:t>phemeral </a:t>
            </a:r>
            <a:r>
              <a:rPr lang="en-IN" sz="4000" dirty="0"/>
              <a:t>nature of PLEDs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90% of the diagnosed PLEDs disappear within 4 weeks. </a:t>
            </a:r>
            <a:r>
              <a:rPr lang="en-US" sz="2400" dirty="0" smtClean="0"/>
              <a:t>(</a:t>
            </a:r>
            <a:r>
              <a:rPr lang="en-IN" sz="2400" dirty="0" smtClean="0"/>
              <a:t>Schwartz </a:t>
            </a:r>
            <a:r>
              <a:rPr lang="en-IN" sz="2400" dirty="0"/>
              <a:t>et </a:t>
            </a:r>
            <a:r>
              <a:rPr lang="en-IN" sz="2400" dirty="0" smtClean="0"/>
              <a:t>al. 1973)</a:t>
            </a:r>
          </a:p>
          <a:p>
            <a:endParaRPr lang="en-US" sz="2400" dirty="0"/>
          </a:p>
          <a:p>
            <a:r>
              <a:rPr lang="en-IN" sz="2800" dirty="0"/>
              <a:t>C</a:t>
            </a:r>
            <a:r>
              <a:rPr lang="en-IN" sz="2800" dirty="0" smtClean="0"/>
              <a:t>hronic PLEDs described </a:t>
            </a:r>
            <a:r>
              <a:rPr lang="en-IN" sz="2800" dirty="0"/>
              <a:t>from 18 months to 20 </a:t>
            </a:r>
            <a:r>
              <a:rPr lang="en-IN" sz="2800" dirty="0" smtClean="0"/>
              <a:t>years </a:t>
            </a:r>
            <a:r>
              <a:rPr lang="en-IN" sz="2400" dirty="0" smtClean="0"/>
              <a:t>(Westmoreland </a:t>
            </a:r>
            <a:r>
              <a:rPr lang="en-IN" sz="2400" dirty="0"/>
              <a:t>et </a:t>
            </a:r>
            <a:r>
              <a:rPr lang="en-IN" sz="2400" dirty="0" smtClean="0"/>
              <a:t>al 1986) 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  <a:r>
              <a:rPr lang="en-US" sz="2800" dirty="0" smtClean="0"/>
              <a:t>Recurrent PLEDs also described in patients with TIAs and symptomatic epilepsy.</a:t>
            </a:r>
            <a:endParaRPr lang="en-IN" sz="2400" dirty="0"/>
          </a:p>
        </p:txBody>
      </p:sp>
    </p:spTree>
    <p:extLst>
      <p:ext uri="{BB962C8B-B14F-4D97-AF65-F5344CB8AC3E}">
        <p14:creationId xmlns="" xmlns:p14="http://schemas.microsoft.com/office/powerpoint/2010/main" val="2122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27584" y="3573016"/>
            <a:ext cx="7123113" cy="1673225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Etiological Associations</a:t>
            </a:r>
            <a:endParaRPr lang="en-US" sz="4800" dirty="0"/>
          </a:p>
          <a:p>
            <a:pPr algn="ctr"/>
            <a:endParaRPr lang="en-IN" sz="4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2762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7200800" cy="382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9414"/>
            <a:ext cx="7704856" cy="24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3509696"/>
            <a:ext cx="6840760" cy="355695"/>
          </a:xfrm>
          <a:prstGeom prst="rect">
            <a:avLst/>
          </a:prstGeom>
          <a:solidFill>
            <a:srgbClr val="FFFF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3047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Etiological associations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1589566"/>
            <a:ext cx="4100264" cy="4863769"/>
          </a:xfrm>
        </p:spPr>
        <p:txBody>
          <a:bodyPr>
            <a:normAutofit/>
          </a:bodyPr>
          <a:lstStyle/>
          <a:p>
            <a:r>
              <a:rPr lang="en-US" sz="2800" b="1" dirty="0">
                <a:cs typeface="Times New Roman" pitchFamily="18" charset="0"/>
              </a:rPr>
              <a:t>Infectious </a:t>
            </a:r>
            <a:r>
              <a:rPr lang="en-US" sz="2800" b="1" dirty="0" smtClean="0">
                <a:cs typeface="Times New Roman" pitchFamily="18" charset="0"/>
              </a:rPr>
              <a:t>disease </a:t>
            </a:r>
            <a:r>
              <a:rPr lang="en-US" sz="2400" b="1" dirty="0" smtClean="0">
                <a:cs typeface="Times New Roman" pitchFamily="18" charset="0"/>
              </a:rPr>
              <a:t>(18%)</a:t>
            </a:r>
            <a:endParaRPr lang="en-US" sz="2800" b="1" dirty="0">
              <a:cs typeface="Times New Roman" pitchFamily="18" charset="0"/>
            </a:endParaRPr>
          </a:p>
          <a:p>
            <a:pPr lvl="1">
              <a:spcBef>
                <a:spcPct val="5000"/>
              </a:spcBef>
            </a:pPr>
            <a:r>
              <a:rPr lang="en-US" sz="2400" dirty="0" smtClean="0">
                <a:cs typeface="Times New Roman" pitchFamily="18" charset="0"/>
              </a:rPr>
              <a:t>HSV encephalitis/ </a:t>
            </a:r>
            <a:r>
              <a:rPr lang="en-US" sz="2400" dirty="0">
                <a:cs typeface="Times New Roman" pitchFamily="18" charset="0"/>
              </a:rPr>
              <a:t>Focal </a:t>
            </a:r>
            <a:r>
              <a:rPr lang="en-US" sz="2400" dirty="0" smtClean="0">
                <a:cs typeface="Times New Roman" pitchFamily="18" charset="0"/>
              </a:rPr>
              <a:t>Encephalitis </a:t>
            </a:r>
            <a:endParaRPr lang="en-US" sz="2400" dirty="0">
              <a:cs typeface="Times New Roman" pitchFamily="18" charset="0"/>
            </a:endParaRPr>
          </a:p>
          <a:p>
            <a:pPr lvl="1">
              <a:spcBef>
                <a:spcPct val="5000"/>
              </a:spcBef>
            </a:pPr>
            <a:r>
              <a:rPr lang="en-US" sz="2400" dirty="0">
                <a:cs typeface="Times New Roman" pitchFamily="18" charset="0"/>
              </a:rPr>
              <a:t>TBM</a:t>
            </a:r>
          </a:p>
          <a:p>
            <a:pPr lvl="1">
              <a:spcBef>
                <a:spcPct val="5000"/>
              </a:spcBef>
            </a:pPr>
            <a:r>
              <a:rPr lang="en-US" sz="2400" dirty="0">
                <a:cs typeface="Times New Roman" pitchFamily="18" charset="0"/>
              </a:rPr>
              <a:t>Early stages of CJD </a:t>
            </a:r>
          </a:p>
          <a:p>
            <a:pPr lvl="1">
              <a:spcBef>
                <a:spcPct val="5000"/>
              </a:spcBef>
            </a:pPr>
            <a:r>
              <a:rPr lang="en-US" sz="2400" dirty="0">
                <a:cs typeface="Times New Roman" pitchFamily="18" charset="0"/>
              </a:rPr>
              <a:t>Abscess</a:t>
            </a:r>
          </a:p>
          <a:p>
            <a:pPr lvl="1">
              <a:spcBef>
                <a:spcPct val="5000"/>
              </a:spcBef>
            </a:pPr>
            <a:r>
              <a:rPr lang="en-US" sz="2400" dirty="0">
                <a:cs typeface="Times New Roman" pitchFamily="18" charset="0"/>
              </a:rPr>
              <a:t>AIDS,</a:t>
            </a:r>
          </a:p>
          <a:p>
            <a:pPr lvl="1">
              <a:spcBef>
                <a:spcPct val="5000"/>
              </a:spcBef>
            </a:pPr>
            <a:r>
              <a:rPr lang="en-US" sz="2400" dirty="0" err="1" smtClean="0">
                <a:cs typeface="Times New Roman" pitchFamily="18" charset="0"/>
              </a:rPr>
              <a:t>Neurosyphilis</a:t>
            </a:r>
            <a:endParaRPr lang="en-US" sz="2400" dirty="0" smtClean="0">
              <a:cs typeface="Times New Roman" pitchFamily="18" charset="0"/>
            </a:endParaRPr>
          </a:p>
          <a:p>
            <a:pPr lvl="1">
              <a:spcBef>
                <a:spcPct val="5000"/>
              </a:spcBef>
            </a:pPr>
            <a:endParaRPr lang="en-US" sz="2400" dirty="0">
              <a:cs typeface="Times New Roman" pitchFamily="18" charset="0"/>
            </a:endParaRPr>
          </a:p>
          <a:p>
            <a:pPr lvl="1">
              <a:spcBef>
                <a:spcPct val="5000"/>
              </a:spcBef>
              <a:buFont typeface="Wingdings" pitchFamily="2" charset="2"/>
              <a:buChar char="q"/>
            </a:pPr>
            <a:r>
              <a:rPr lang="en-US" sz="2800" b="1" dirty="0" smtClean="0">
                <a:cs typeface="Times New Roman" pitchFamily="18" charset="0"/>
              </a:rPr>
              <a:t>Metabolic Conditions</a:t>
            </a:r>
            <a:endParaRPr lang="en-US" sz="2800" b="1" dirty="0">
              <a:cs typeface="Times New Roman" pitchFamily="18" charset="0"/>
            </a:endParaRPr>
          </a:p>
          <a:p>
            <a:endParaRPr lang="en-IN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Other rare </a:t>
            </a:r>
            <a:r>
              <a:rPr lang="en-US" sz="2800" dirty="0" err="1" smtClean="0"/>
              <a:t>assocations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   </a:t>
            </a:r>
            <a:r>
              <a:rPr lang="en-US" sz="2400" dirty="0" err="1" smtClean="0"/>
              <a:t>Neurobehcets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Fat </a:t>
            </a:r>
            <a:r>
              <a:rPr lang="en-US" sz="2400" dirty="0" err="1" smtClean="0"/>
              <a:t>Embolsim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Alcoholic encephalopathy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err="1" smtClean="0"/>
              <a:t>Porencephalic</a:t>
            </a:r>
            <a:r>
              <a:rPr lang="en-US" sz="2400" dirty="0" smtClean="0"/>
              <a:t> cysts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Sickle cell disease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Mitochondrial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endParaRPr lang="en-IN" sz="2800" dirty="0"/>
          </a:p>
        </p:txBody>
      </p:sp>
    </p:spTree>
    <p:extLst>
      <p:ext uri="{BB962C8B-B14F-4D97-AF65-F5344CB8AC3E}">
        <p14:creationId xmlns="" xmlns:p14="http://schemas.microsoft.com/office/powerpoint/2010/main" val="33570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 pitchFamily="18" charset="0"/>
              </a:rPr>
              <a:t>Metabolic Causes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cs typeface="Times New Roman" pitchFamily="18" charset="0"/>
              </a:rPr>
              <a:t>In the setting of structural lesions mild to moderate metabolic abnormalities may </a:t>
            </a:r>
            <a:r>
              <a:rPr lang="en-US" sz="2800" b="1" dirty="0">
                <a:cs typeface="Times New Roman" pitchFamily="18" charset="0"/>
              </a:rPr>
              <a:t>precipitate PLEDs</a:t>
            </a:r>
            <a:r>
              <a:rPr lang="en-US" sz="2800" dirty="0">
                <a:cs typeface="Times New Roman" pitchFamily="18" charset="0"/>
              </a:rPr>
              <a:t>. </a:t>
            </a:r>
          </a:p>
          <a:p>
            <a:pPr>
              <a:lnSpc>
                <a:spcPct val="90000"/>
              </a:lnSpc>
            </a:pPr>
            <a:endParaRPr lang="en-US" sz="2800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cs typeface="Times New Roman" pitchFamily="18" charset="0"/>
              </a:rPr>
              <a:t>Hypoxia, NKHS, hypoglycemia, alcohol withdrawal, aminophylline intoxication, </a:t>
            </a:r>
            <a:r>
              <a:rPr lang="en-US" sz="2800" dirty="0" err="1">
                <a:cs typeface="Times New Roman" pitchFamily="18" charset="0"/>
              </a:rPr>
              <a:t>Hyponatremia</a:t>
            </a:r>
            <a:r>
              <a:rPr lang="en-US" sz="2800" dirty="0">
                <a:cs typeface="Times New Roman" pitchFamily="18" charset="0"/>
              </a:rPr>
              <a:t>, Hepatic encephalopathy, CO poisoning. </a:t>
            </a:r>
          </a:p>
          <a:p>
            <a:pPr>
              <a:lnSpc>
                <a:spcPct val="90000"/>
              </a:lnSpc>
            </a:pPr>
            <a:endParaRPr lang="en-US" sz="2800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cs typeface="Times New Roman" pitchFamily="18" charset="0"/>
              </a:rPr>
              <a:t>Fever &amp; sepsis. </a:t>
            </a:r>
          </a:p>
        </p:txBody>
      </p:sp>
    </p:spTree>
    <p:extLst>
      <p:ext uri="{BB962C8B-B14F-4D97-AF65-F5344CB8AC3E}">
        <p14:creationId xmlns="" xmlns:p14="http://schemas.microsoft.com/office/powerpoint/2010/main" val="70345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PLEDs are most commonly found in the ICU !</a:t>
            </a:r>
            <a:endParaRPr lang="en-IN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G</a:t>
            </a:r>
            <a:r>
              <a:rPr lang="en-IN" dirty="0" smtClean="0"/>
              <a:t>eneral </a:t>
            </a:r>
            <a:r>
              <a:rPr lang="en-IN" dirty="0"/>
              <a:t>agreement that PLEDs are usually a response to an acute process. </a:t>
            </a:r>
            <a:endParaRPr lang="en-IN" dirty="0" smtClean="0"/>
          </a:p>
          <a:p>
            <a:r>
              <a:rPr lang="en-US" dirty="0" smtClean="0"/>
              <a:t>Stroke,  infections,  tumors,  metabolic conditions –majority of causes.</a:t>
            </a:r>
          </a:p>
          <a:p>
            <a:r>
              <a:rPr lang="en-US" dirty="0" smtClean="0"/>
              <a:t>Stroke: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Embolism &gt;&gt; thrombosis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watershed infarcts &gt;&gt; single vessel strokes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 Post CEA </a:t>
            </a:r>
            <a:r>
              <a:rPr lang="en-US" dirty="0" err="1" smtClean="0"/>
              <a:t>hyperperfusion</a:t>
            </a:r>
            <a:r>
              <a:rPr lang="en-US" dirty="0" smtClean="0"/>
              <a:t> $ also a known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cause. </a:t>
            </a:r>
            <a:r>
              <a:rPr lang="en-US" sz="2400" dirty="0" smtClean="0"/>
              <a:t>(</a:t>
            </a:r>
            <a:r>
              <a:rPr lang="en-IN" sz="2400" dirty="0" err="1" smtClean="0"/>
              <a:t>Reigel</a:t>
            </a:r>
            <a:r>
              <a:rPr lang="en-IN" sz="2400" dirty="0" smtClean="0"/>
              <a:t> </a:t>
            </a:r>
            <a:r>
              <a:rPr lang="en-IN" sz="2400" dirty="0"/>
              <a:t>et al. </a:t>
            </a:r>
            <a:r>
              <a:rPr lang="en-IN" sz="2400" dirty="0" smtClean="0"/>
              <a:t>1987)</a:t>
            </a:r>
            <a:endParaRPr lang="en-IN" sz="2400" dirty="0"/>
          </a:p>
        </p:txBody>
      </p:sp>
    </p:spTree>
    <p:extLst>
      <p:ext uri="{BB962C8B-B14F-4D97-AF65-F5344CB8AC3E}">
        <p14:creationId xmlns="" xmlns:p14="http://schemas.microsoft.com/office/powerpoint/2010/main" val="26477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Case # 4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28/F</a:t>
            </a:r>
          </a:p>
          <a:p>
            <a:r>
              <a:rPr lang="en-US" dirty="0" smtClean="0"/>
              <a:t>Case of RHD, with DVR on Warf</a:t>
            </a:r>
          </a:p>
          <a:p>
            <a:r>
              <a:rPr lang="en-US" dirty="0" smtClean="0"/>
              <a:t>Admitted with right sided hemiparesis and focal seizures. INR- 1.2</a:t>
            </a:r>
          </a:p>
          <a:p>
            <a:r>
              <a:rPr lang="en-US" dirty="0" smtClean="0"/>
              <a:t>MRI Brain showed left ACA-MCA territory embolic infarcts.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EEG showed…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4943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153400" cy="990600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014" b="13559"/>
          <a:stretch/>
        </p:blipFill>
        <p:spPr>
          <a:xfrm>
            <a:off x="0" y="1580016"/>
            <a:ext cx="9111601" cy="5277984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80454" y="92246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LFF1Hz/HFF70Hz/10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41921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Introduction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1600199"/>
            <a:ext cx="8370512" cy="4710113"/>
          </a:xfrm>
        </p:spPr>
        <p:txBody>
          <a:bodyPr>
            <a:normAutofit/>
          </a:bodyPr>
          <a:lstStyle/>
          <a:p>
            <a:r>
              <a:rPr lang="en-IN" dirty="0" smtClean="0"/>
              <a:t>Term ‘PLEDs” first </a:t>
            </a:r>
            <a:r>
              <a:rPr lang="en-IN" dirty="0"/>
              <a:t>coined by </a:t>
            </a:r>
            <a:r>
              <a:rPr lang="en-IN" dirty="0" err="1"/>
              <a:t>Chatrian</a:t>
            </a:r>
            <a:r>
              <a:rPr lang="en-IN" dirty="0"/>
              <a:t> et al. in </a:t>
            </a:r>
            <a:r>
              <a:rPr lang="en-IN" dirty="0" smtClean="0"/>
              <a:t>1964</a:t>
            </a:r>
          </a:p>
          <a:p>
            <a:r>
              <a:rPr lang="en-US" dirty="0" smtClean="0"/>
              <a:t>Distinct but uncommon  EEG pattern with an incidence range of 0.4% - 1 %.</a:t>
            </a:r>
          </a:p>
          <a:p>
            <a:r>
              <a:rPr lang="en-IN" dirty="0"/>
              <a:t>I</a:t>
            </a:r>
            <a:r>
              <a:rPr lang="en-IN" dirty="0" smtClean="0"/>
              <a:t>ncidence </a:t>
            </a:r>
            <a:r>
              <a:rPr lang="en-IN" dirty="0"/>
              <a:t>of this </a:t>
            </a:r>
            <a:r>
              <a:rPr lang="en-IN" dirty="0" smtClean="0"/>
              <a:t>short-lived </a:t>
            </a:r>
            <a:r>
              <a:rPr lang="en-IN" dirty="0"/>
              <a:t>phenomenon increases when EEGs are performed earlier in the course of the disease </a:t>
            </a:r>
            <a:r>
              <a:rPr lang="en-IN" dirty="0" smtClean="0"/>
              <a:t>process.</a:t>
            </a:r>
          </a:p>
          <a:p>
            <a:r>
              <a:rPr lang="en-IN" dirty="0"/>
              <a:t>Although more commonly described in an older patient population, PLEDs may also occur in children and even </a:t>
            </a:r>
            <a:r>
              <a:rPr lang="en-IN" dirty="0" smtClean="0"/>
              <a:t>infants.</a:t>
            </a:r>
            <a:endParaRPr lang="en-IN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79463" y="6310313"/>
            <a:ext cx="6905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600" dirty="0" err="1">
                <a:cs typeface="Times New Roman" pitchFamily="18" charset="0"/>
              </a:rPr>
              <a:t>Chatrian</a:t>
            </a:r>
            <a:r>
              <a:rPr lang="en-US" sz="1600" dirty="0">
                <a:cs typeface="Times New Roman" pitchFamily="18" charset="0"/>
              </a:rPr>
              <a:t>, Shaw and </a:t>
            </a:r>
            <a:r>
              <a:rPr lang="en-US" sz="1600" dirty="0" err="1">
                <a:cs typeface="Times New Roman" pitchFamily="18" charset="0"/>
              </a:rPr>
              <a:t>Leffman</a:t>
            </a:r>
            <a:r>
              <a:rPr lang="en-US" sz="1600" dirty="0">
                <a:cs typeface="Times New Roman" pitchFamily="18" charset="0"/>
              </a:rPr>
              <a:t>. </a:t>
            </a:r>
            <a:r>
              <a:rPr lang="en-US" sz="1600" dirty="0" err="1">
                <a:cs typeface="Times New Roman" pitchFamily="18" charset="0"/>
              </a:rPr>
              <a:t>Electroenceph</a:t>
            </a:r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dirty="0" err="1">
                <a:cs typeface="Times New Roman" pitchFamily="18" charset="0"/>
              </a:rPr>
              <a:t>clin</a:t>
            </a:r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dirty="0" err="1">
                <a:cs typeface="Times New Roman" pitchFamily="18" charset="0"/>
              </a:rPr>
              <a:t>Neurophysiol</a:t>
            </a:r>
            <a:r>
              <a:rPr lang="en-US" sz="1600" dirty="0">
                <a:cs typeface="Times New Roman" pitchFamily="18" charset="0"/>
              </a:rPr>
              <a:t> 1964;17:177–193. </a:t>
            </a:r>
          </a:p>
        </p:txBody>
      </p:sp>
    </p:spTree>
    <p:extLst>
      <p:ext uri="{BB962C8B-B14F-4D97-AF65-F5344CB8AC3E}">
        <p14:creationId xmlns="" xmlns:p14="http://schemas.microsoft.com/office/powerpoint/2010/main" val="23958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avg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63" b="7458"/>
          <a:stretch/>
        </p:blipFill>
        <p:spPr>
          <a:xfrm>
            <a:off x="0" y="1556792"/>
            <a:ext cx="9114204" cy="5274033"/>
          </a:xfrm>
        </p:spPr>
      </p:pic>
    </p:spTree>
    <p:extLst>
      <p:ext uri="{BB962C8B-B14F-4D97-AF65-F5344CB8AC3E}">
        <p14:creationId xmlns="" xmlns:p14="http://schemas.microsoft.com/office/powerpoint/2010/main" val="115916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 of PLEDs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568952" cy="506916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-cannot be explained by a common unifying pathophysiology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IN" sz="2800" dirty="0" smtClean="0"/>
              <a:t>-an EEG </a:t>
            </a:r>
            <a:r>
              <a:rPr lang="en-IN" sz="2800" dirty="0"/>
              <a:t>signature of a </a:t>
            </a:r>
            <a:r>
              <a:rPr lang="en-IN" sz="2800" dirty="0" smtClean="0"/>
              <a:t>dynamic  </a:t>
            </a:r>
            <a:r>
              <a:rPr lang="en-IN" sz="2800" dirty="0" err="1" smtClean="0"/>
              <a:t>patho</a:t>
            </a:r>
            <a:r>
              <a:rPr lang="en-IN" sz="2800" dirty="0" smtClean="0"/>
              <a:t>-physiological </a:t>
            </a:r>
            <a:r>
              <a:rPr lang="en-IN" sz="2800" dirty="0"/>
              <a:t>state in which unstable neurobiological processes create an </a:t>
            </a:r>
            <a:r>
              <a:rPr lang="en-IN" sz="2800" dirty="0" err="1"/>
              <a:t>ictal-interictal</a:t>
            </a:r>
            <a:r>
              <a:rPr lang="en-IN" sz="2800" dirty="0"/>
              <a:t> </a:t>
            </a:r>
            <a:r>
              <a:rPr lang="en-IN" sz="2800" dirty="0" smtClean="0"/>
              <a:t>continuum</a:t>
            </a:r>
            <a:r>
              <a:rPr lang="en-IN" sz="2000" dirty="0" smtClean="0"/>
              <a:t>. (</a:t>
            </a:r>
            <a:r>
              <a:rPr lang="en-IN" sz="2000" dirty="0" err="1" smtClean="0"/>
              <a:t>Pohlmann</a:t>
            </a:r>
            <a:r>
              <a:rPr lang="en-IN" sz="2000" dirty="0" smtClean="0"/>
              <a:t> et al 1996)</a:t>
            </a:r>
            <a:endParaRPr lang="en-IN" sz="2800" dirty="0" smtClean="0"/>
          </a:p>
          <a:p>
            <a:endParaRPr lang="en-US" sz="2800" dirty="0" smtClean="0"/>
          </a:p>
          <a:p>
            <a:endParaRPr lang="en-IN" sz="2800" dirty="0" smtClean="0"/>
          </a:p>
          <a:p>
            <a:r>
              <a:rPr lang="en-IN" sz="2800" dirty="0" smtClean="0"/>
              <a:t>“Cortical </a:t>
            </a:r>
            <a:r>
              <a:rPr lang="en-IN" sz="2800" dirty="0"/>
              <a:t>isolation </a:t>
            </a:r>
            <a:r>
              <a:rPr lang="en-IN" sz="2800" dirty="0" smtClean="0"/>
              <a:t>hypothesis”: periodicity occurs when the </a:t>
            </a:r>
            <a:r>
              <a:rPr lang="en-IN" sz="2800" dirty="0"/>
              <a:t>cortex is disconnected from subcortical influences </a:t>
            </a:r>
            <a:r>
              <a:rPr lang="en-IN" sz="2800" dirty="0" smtClean="0"/>
              <a:t>by </a:t>
            </a:r>
            <a:r>
              <a:rPr lang="en-IN" sz="2800" dirty="0"/>
              <a:t>damage </a:t>
            </a:r>
            <a:r>
              <a:rPr lang="en-IN" sz="2800" dirty="0" smtClean="0"/>
              <a:t>to </a:t>
            </a:r>
            <a:r>
              <a:rPr lang="en-IN" sz="2800" dirty="0"/>
              <a:t>the white matter</a:t>
            </a:r>
            <a:r>
              <a:rPr lang="en-IN" sz="2800" dirty="0" smtClean="0"/>
              <a:t>. </a:t>
            </a:r>
            <a:r>
              <a:rPr lang="en-IN" sz="2000" dirty="0" smtClean="0"/>
              <a:t>(Cobb &amp; Hill 1950)</a:t>
            </a:r>
            <a:endParaRPr lang="en-IN" sz="2800" dirty="0"/>
          </a:p>
        </p:txBody>
      </p:sp>
    </p:spTree>
    <p:extLst>
      <p:ext uri="{BB962C8B-B14F-4D97-AF65-F5344CB8AC3E}">
        <p14:creationId xmlns="" xmlns:p14="http://schemas.microsoft.com/office/powerpoint/2010/main" val="41982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3250" y="1628775"/>
            <a:ext cx="8001000" cy="4883150"/>
          </a:xfrm>
        </p:spPr>
        <p:txBody>
          <a:bodyPr/>
          <a:lstStyle/>
          <a:p>
            <a:pPr eaLnBrk="1" hangingPunct="1"/>
            <a:r>
              <a:rPr lang="en-US" dirty="0" smtClean="0"/>
              <a:t>? Nonspecific response of acute partial and transient functional denervation of cortical neurons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Local factors such as edema , infarction and </a:t>
            </a:r>
            <a:r>
              <a:rPr lang="en-US" dirty="0" err="1" smtClean="0"/>
              <a:t>h’rage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blocking of inhibitory influences on the neuron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Abnormal interaction between deranged cortex &amp; deeper triggering structures </a:t>
            </a:r>
            <a:r>
              <a:rPr lang="en-US" dirty="0" smtClean="0">
                <a:sym typeface="Symbol" pitchFamily="18" charset="2"/>
              </a:rPr>
              <a:t> </a:t>
            </a:r>
            <a:r>
              <a:rPr lang="en-US" dirty="0" err="1" smtClean="0">
                <a:sym typeface="Symbol" pitchFamily="18" charset="2"/>
              </a:rPr>
              <a:t>ed</a:t>
            </a:r>
            <a:r>
              <a:rPr lang="en-US" dirty="0" smtClean="0">
                <a:sym typeface="Symbol" pitchFamily="18" charset="2"/>
              </a:rPr>
              <a:t> local cortical irritability</a:t>
            </a:r>
            <a:endParaRPr lang="en-US" dirty="0" smtClean="0"/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Pathophysiology</a:t>
            </a:r>
          </a:p>
        </p:txBody>
      </p:sp>
    </p:spTree>
    <p:extLst>
      <p:ext uri="{BB962C8B-B14F-4D97-AF65-F5344CB8AC3E}">
        <p14:creationId xmlns="" xmlns:p14="http://schemas.microsoft.com/office/powerpoint/2010/main" val="25080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sz="6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Classification</a:t>
            </a:r>
            <a:r>
              <a:rPr lang="en-IN" sz="5400" dirty="0"/>
              <a:t/>
            </a:r>
            <a:br>
              <a:rPr lang="en-IN" sz="5400" dirty="0"/>
            </a:br>
            <a:endParaRPr lang="en-IN" sz="5400" dirty="0"/>
          </a:p>
        </p:txBody>
      </p:sp>
    </p:spTree>
    <p:extLst>
      <p:ext uri="{BB962C8B-B14F-4D97-AF65-F5344CB8AC3E}">
        <p14:creationId xmlns="" xmlns:p14="http://schemas.microsoft.com/office/powerpoint/2010/main" val="20870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3956" y="333375"/>
            <a:ext cx="7936089" cy="1143000"/>
          </a:xfrm>
        </p:spPr>
        <p:txBody>
          <a:bodyPr/>
          <a:lstStyle/>
          <a:p>
            <a:r>
              <a:rPr lang="en-US" dirty="0" err="1"/>
              <a:t>Reihers</a:t>
            </a:r>
            <a:r>
              <a:rPr lang="en-US" dirty="0"/>
              <a:t> Classification of PLEDs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044" y="1557338"/>
            <a:ext cx="7772400" cy="4495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 "/>
            </a:pPr>
            <a:endParaRPr lang="en-US" sz="200" dirty="0"/>
          </a:p>
          <a:p>
            <a:pPr>
              <a:spcBef>
                <a:spcPct val="0"/>
              </a:spcBef>
            </a:pPr>
            <a:r>
              <a:rPr lang="en-US" dirty="0"/>
              <a:t>PLEDs proper (without RDs)</a:t>
            </a:r>
          </a:p>
          <a:p>
            <a:pPr lvl="1">
              <a:spcBef>
                <a:spcPct val="35000"/>
              </a:spcBef>
            </a:pPr>
            <a:r>
              <a:rPr lang="en-US" dirty="0"/>
              <a:t>Class I </a:t>
            </a:r>
            <a:r>
              <a:rPr lang="en-US" dirty="0" smtClean="0"/>
              <a:t>-   </a:t>
            </a:r>
            <a:r>
              <a:rPr lang="en-US" dirty="0"/>
              <a:t>aperiodic; throughout</a:t>
            </a:r>
          </a:p>
          <a:p>
            <a:pPr lvl="1">
              <a:spcBef>
                <a:spcPct val="35000"/>
              </a:spcBef>
            </a:pPr>
            <a:r>
              <a:rPr lang="en-US" dirty="0"/>
              <a:t>Class II </a:t>
            </a:r>
            <a:r>
              <a:rPr lang="en-US" dirty="0" smtClean="0"/>
              <a:t>-  </a:t>
            </a:r>
            <a:r>
              <a:rPr lang="en-US" dirty="0"/>
              <a:t>metronomic, intermittent</a:t>
            </a:r>
          </a:p>
          <a:p>
            <a:pPr lvl="1">
              <a:spcBef>
                <a:spcPct val="35000"/>
              </a:spcBef>
            </a:pPr>
            <a:r>
              <a:rPr lang="en-US" dirty="0"/>
              <a:t>Class III - metronomic, throughout</a:t>
            </a:r>
          </a:p>
          <a:p>
            <a:r>
              <a:rPr lang="en-US" dirty="0"/>
              <a:t>PLEDs plus (with RDs)</a:t>
            </a:r>
          </a:p>
          <a:p>
            <a:pPr lvl="1">
              <a:spcBef>
                <a:spcPct val="35000"/>
              </a:spcBef>
            </a:pPr>
            <a:r>
              <a:rPr lang="en-US" dirty="0"/>
              <a:t>Class IV - brief RDs &lt; 1 sec</a:t>
            </a:r>
          </a:p>
          <a:p>
            <a:pPr lvl="1">
              <a:spcBef>
                <a:spcPct val="35000"/>
              </a:spcBef>
            </a:pPr>
            <a:r>
              <a:rPr lang="en-US" dirty="0"/>
              <a:t>Class V </a:t>
            </a:r>
            <a:r>
              <a:rPr lang="en-US" dirty="0" smtClean="0"/>
              <a:t>-  </a:t>
            </a:r>
            <a:r>
              <a:rPr lang="en-US" dirty="0"/>
              <a:t>prolonged </a:t>
            </a:r>
            <a:r>
              <a:rPr lang="en-US" dirty="0" smtClean="0"/>
              <a:t>RDs</a:t>
            </a:r>
          </a:p>
          <a:p>
            <a:pPr marL="365760" lvl="1" indent="0">
              <a:spcBef>
                <a:spcPct val="35000"/>
              </a:spcBef>
              <a:buNone/>
            </a:pPr>
            <a:r>
              <a:rPr lang="en-US" dirty="0" smtClean="0">
                <a:solidFill>
                  <a:srgbClr val="00B0F0"/>
                </a:solidFill>
              </a:rPr>
              <a:t>RD- high </a:t>
            </a:r>
            <a:r>
              <a:rPr lang="en-US" dirty="0" err="1" smtClean="0">
                <a:solidFill>
                  <a:srgbClr val="00B0F0"/>
                </a:solidFill>
              </a:rPr>
              <a:t>freq</a:t>
            </a:r>
            <a:r>
              <a:rPr lang="en-US" dirty="0" smtClean="0">
                <a:solidFill>
                  <a:srgbClr val="00B0F0"/>
                </a:solidFill>
              </a:rPr>
              <a:t>, low voltage </a:t>
            </a:r>
            <a:r>
              <a:rPr lang="en-US" dirty="0" err="1" smtClean="0">
                <a:solidFill>
                  <a:srgbClr val="00B0F0"/>
                </a:solidFill>
              </a:rPr>
              <a:t>polyspike</a:t>
            </a:r>
            <a:r>
              <a:rPr lang="en-US" dirty="0" smtClean="0">
                <a:solidFill>
                  <a:srgbClr val="00B0F0"/>
                </a:solidFill>
              </a:rPr>
              <a:t> rhythms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4669" y="6200416"/>
            <a:ext cx="78477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err="1">
                <a:latin typeface="Tahoma" pitchFamily="34" charset="0"/>
              </a:rPr>
              <a:t>Reiher</a:t>
            </a:r>
            <a:r>
              <a:rPr lang="en-US" sz="1600" dirty="0">
                <a:latin typeface="Tahoma" pitchFamily="34" charset="0"/>
              </a:rPr>
              <a:t> J </a:t>
            </a:r>
            <a:r>
              <a:rPr lang="en-US" sz="1600" dirty="0" err="1">
                <a:latin typeface="Tahoma" pitchFamily="34" charset="0"/>
              </a:rPr>
              <a:t>etal</a:t>
            </a:r>
            <a:r>
              <a:rPr lang="en-US" sz="1600" dirty="0">
                <a:latin typeface="Tahoma" pitchFamily="34" charset="0"/>
              </a:rPr>
              <a:t> .Electroencephalography &amp; clinical Neurophysiology.1991;78:12-17</a:t>
            </a:r>
          </a:p>
        </p:txBody>
      </p:sp>
    </p:spTree>
    <p:extLst>
      <p:ext uri="{BB962C8B-B14F-4D97-AF65-F5344CB8AC3E}">
        <p14:creationId xmlns="" xmlns:p14="http://schemas.microsoft.com/office/powerpoint/2010/main" val="197673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ahoma" pitchFamily="34" charset="0"/>
              </a:rPr>
              <a:t>PLEDs Plus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20875"/>
            <a:ext cx="8229600" cy="4937125"/>
          </a:xfrm>
        </p:spPr>
        <p:txBody>
          <a:bodyPr/>
          <a:lstStyle/>
          <a:p>
            <a:pPr eaLnBrk="1" hangingPunct="1"/>
            <a:endParaRPr lang="en-US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en-US" sz="2100" u="sng" smtClean="0">
              <a:latin typeface="Tahoma" pitchFamily="34" charset="0"/>
            </a:endParaRPr>
          </a:p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sz="2400" u="sng" smtClean="0">
                <a:cs typeface="Times New Roman" pitchFamily="18" charset="0"/>
              </a:rPr>
              <a:t>PLEDs Plus</a:t>
            </a:r>
          </a:p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sz="2400" smtClean="0">
                <a:cs typeface="Times New Roman" pitchFamily="18" charset="0"/>
              </a:rPr>
              <a:t>Class 4 :  PLEDs with brief RDs (of  1 second or less)</a:t>
            </a:r>
          </a:p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sz="2400" smtClean="0">
                <a:cs typeface="Times New Roman" pitchFamily="18" charset="0"/>
              </a:rPr>
              <a:t>Class 5 :  PLEDs with more prolonged RDs</a:t>
            </a:r>
          </a:p>
        </p:txBody>
      </p:sp>
      <p:pic>
        <p:nvPicPr>
          <p:cNvPr id="49156" name="Picture 4" descr="DSC026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204" b="14136"/>
          <a:stretch>
            <a:fillRect/>
          </a:stretch>
        </p:blipFill>
        <p:spPr bwMode="auto">
          <a:xfrm>
            <a:off x="228600" y="0"/>
            <a:ext cx="8610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DSC026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70" b="32655"/>
          <a:stretch>
            <a:fillRect/>
          </a:stretch>
        </p:blipFill>
        <p:spPr bwMode="auto">
          <a:xfrm>
            <a:off x="228600" y="4038600"/>
            <a:ext cx="8686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466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3608"/>
            <a:ext cx="7704856" cy="540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783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cs typeface="Times New Roman" pitchFamily="18" charset="0"/>
              </a:rPr>
              <a:t>PLEDs PLUS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0808"/>
            <a:ext cx="8190383" cy="43957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Incidence of seizures is higher in PLED Plus than PLEDs proper / NPED 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With time PLED Plus evolve into periodic PLEDs  (class 2 and 3) &amp; then into aperiodic PLEDs ( class 1)  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 This transformation is also accompanied by a decreasing frequency of clinical seizures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cs typeface="Times New Roman" pitchFamily="18" charset="0"/>
              </a:rPr>
              <a:t> 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762000" y="6276975"/>
            <a:ext cx="7772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latin typeface="Tahoma" pitchFamily="34" charset="0"/>
              </a:rPr>
              <a:t>Hirsch et al. J of Clinical Neurophysiology 2005;22(2):128-135.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41314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Evolution of  PLEDs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19200"/>
            <a:ext cx="8496944" cy="4937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PLEDS may change to </a:t>
            </a:r>
          </a:p>
          <a:p>
            <a:pPr marL="669925" lvl="1" indent="-325438" eaLnBrk="1" hangingPunct="1">
              <a:spcBef>
                <a:spcPct val="20000"/>
              </a:spcBef>
            </a:pPr>
            <a:r>
              <a:rPr lang="en-US" dirty="0" smtClean="0"/>
              <a:t>Seizure</a:t>
            </a:r>
          </a:p>
          <a:p>
            <a:pPr marL="669925" lvl="1" indent="-325438">
              <a:spcBef>
                <a:spcPct val="20000"/>
              </a:spcBef>
            </a:pPr>
            <a:r>
              <a:rPr lang="en-US" dirty="0"/>
              <a:t>Isolated high voltage slow waves with </a:t>
            </a:r>
            <a:r>
              <a:rPr lang="en-US" dirty="0" smtClean="0"/>
              <a:t>delta/theta </a:t>
            </a:r>
            <a:r>
              <a:rPr lang="en-US" dirty="0"/>
              <a:t>activity </a:t>
            </a:r>
          </a:p>
          <a:p>
            <a:pPr marL="669925" lvl="1" indent="-325438" eaLnBrk="1" hangingPunct="1">
              <a:spcBef>
                <a:spcPct val="20000"/>
              </a:spcBef>
            </a:pPr>
            <a:r>
              <a:rPr lang="en-US" dirty="0" smtClean="0"/>
              <a:t>Sporadic spikes or sharp waves </a:t>
            </a:r>
          </a:p>
          <a:p>
            <a:pPr marL="669925" lvl="1" indent="-325438" eaLnBrk="1" hangingPunct="1">
              <a:spcBef>
                <a:spcPct val="20000"/>
              </a:spcBef>
            </a:pPr>
            <a:r>
              <a:rPr lang="en-US" dirty="0" err="1" smtClean="0"/>
              <a:t>Hypsarrhythmia</a:t>
            </a:r>
            <a:r>
              <a:rPr lang="en-US" dirty="0" smtClean="0"/>
              <a:t> in infants </a:t>
            </a:r>
          </a:p>
          <a:p>
            <a:pPr marL="669925" lvl="1" indent="-325438" eaLnBrk="1" hangingPunct="1">
              <a:lnSpc>
                <a:spcPct val="90000"/>
              </a:lnSpc>
            </a:pPr>
            <a:endParaRPr lang="en-US" dirty="0" smtClean="0"/>
          </a:p>
          <a:p>
            <a:pPr algn="just" eaLnBrk="1" hangingPunct="1">
              <a:lnSpc>
                <a:spcPct val="90000"/>
              </a:lnSpc>
            </a:pPr>
            <a:r>
              <a:rPr lang="en-US" dirty="0" smtClean="0"/>
              <a:t>May persists as chronic PLEDs</a:t>
            </a:r>
          </a:p>
          <a:p>
            <a:pPr algn="just"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Recurrence of PLEDS – Recurring pathology e.g. TIA</a:t>
            </a:r>
          </a:p>
        </p:txBody>
      </p:sp>
    </p:spTree>
    <p:extLst>
      <p:ext uri="{BB962C8B-B14F-4D97-AF65-F5344CB8AC3E}">
        <p14:creationId xmlns="" xmlns:p14="http://schemas.microsoft.com/office/powerpoint/2010/main" val="24818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Case # 5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38/F</a:t>
            </a:r>
          </a:p>
          <a:p>
            <a:r>
              <a:rPr lang="en-US" dirty="0" smtClean="0"/>
              <a:t>k/c/o CPS- ET, left hemisphere since 1984</a:t>
            </a:r>
          </a:p>
          <a:p>
            <a:r>
              <a:rPr lang="en-US" dirty="0" smtClean="0"/>
              <a:t>Admitted in status </a:t>
            </a:r>
            <a:r>
              <a:rPr lang="en-US" dirty="0" err="1" smtClean="0"/>
              <a:t>epilepticus</a:t>
            </a:r>
            <a:r>
              <a:rPr lang="en-US" dirty="0" smtClean="0"/>
              <a:t> (? Drug default)</a:t>
            </a:r>
          </a:p>
          <a:p>
            <a:r>
              <a:rPr lang="en-US" dirty="0" smtClean="0"/>
              <a:t>GCS- E3M4V4 on </a:t>
            </a:r>
            <a:r>
              <a:rPr lang="en-US" dirty="0" err="1" smtClean="0"/>
              <a:t>admsn</a:t>
            </a:r>
            <a:endParaRPr lang="en-US" dirty="0" smtClean="0"/>
          </a:p>
          <a:p>
            <a:r>
              <a:rPr lang="en-US" dirty="0" smtClean="0"/>
              <a:t>MRI- ? Post </a:t>
            </a:r>
            <a:r>
              <a:rPr lang="en-US" dirty="0" err="1" smtClean="0"/>
              <a:t>ictal</a:t>
            </a:r>
            <a:r>
              <a:rPr lang="en-US" dirty="0" smtClean="0"/>
              <a:t> changes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EEG showed…</a:t>
            </a: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96" t="12029" r="30142" b="11079"/>
          <a:stretch/>
        </p:blipFill>
        <p:spPr>
          <a:xfrm>
            <a:off x="5724128" y="3367668"/>
            <a:ext cx="3100039" cy="34568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240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Definition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637112"/>
          </a:xfrm>
        </p:spPr>
        <p:txBody>
          <a:bodyPr>
            <a:normAutofit/>
          </a:bodyPr>
          <a:lstStyle/>
          <a:p>
            <a:r>
              <a:rPr lang="en-US" dirty="0">
                <a:cs typeface="Times New Roman" pitchFamily="18" charset="0"/>
              </a:rPr>
              <a:t>First defined in 1964 by </a:t>
            </a:r>
            <a:r>
              <a:rPr lang="en-US" dirty="0" err="1">
                <a:cs typeface="Times New Roman" pitchFamily="18" charset="0"/>
              </a:rPr>
              <a:t>Chatrian</a:t>
            </a:r>
            <a:r>
              <a:rPr lang="en-US" dirty="0">
                <a:cs typeface="Times New Roman" pitchFamily="18" charset="0"/>
              </a:rPr>
              <a:t> et </a:t>
            </a:r>
            <a:r>
              <a:rPr lang="en-US" dirty="0" smtClean="0">
                <a:cs typeface="Times New Roman" pitchFamily="18" charset="0"/>
              </a:rPr>
              <a:t>al as </a:t>
            </a:r>
            <a:r>
              <a:rPr lang="en-US" dirty="0">
                <a:cs typeface="Times New Roman" pitchFamily="18" charset="0"/>
              </a:rPr>
              <a:t>periodic and lateralized complexes, usually recurring every 1-2 seconds and  consisting of spike or sharp wave often followed by a slow </a:t>
            </a:r>
            <a:r>
              <a:rPr lang="en-US" dirty="0" smtClean="0">
                <a:cs typeface="Times New Roman" pitchFamily="18" charset="0"/>
              </a:rPr>
              <a:t>wave.</a:t>
            </a:r>
          </a:p>
          <a:p>
            <a:endParaRPr lang="en-IN" dirty="0" smtClean="0"/>
          </a:p>
          <a:p>
            <a:r>
              <a:rPr lang="en-IN" dirty="0" err="1" smtClean="0"/>
              <a:t>Kuroiwa</a:t>
            </a:r>
            <a:r>
              <a:rPr lang="en-IN" dirty="0" smtClean="0"/>
              <a:t> </a:t>
            </a:r>
            <a:r>
              <a:rPr lang="en-IN" dirty="0"/>
              <a:t>and </a:t>
            </a:r>
            <a:r>
              <a:rPr lang="en-IN" dirty="0" err="1"/>
              <a:t>Celesia</a:t>
            </a:r>
            <a:r>
              <a:rPr lang="en-IN" dirty="0"/>
              <a:t> (1980) defined PLEDs as</a:t>
            </a:r>
            <a:br>
              <a:rPr lang="en-IN" dirty="0"/>
            </a:br>
            <a:r>
              <a:rPr lang="en-IN" dirty="0"/>
              <a:t>complexes which occur at approximately regular intervals and which persist for greater than 10 min or are continuous in a specific </a:t>
            </a:r>
            <a:r>
              <a:rPr lang="en-IN" dirty="0" err="1"/>
              <a:t>behavioral</a:t>
            </a:r>
            <a:r>
              <a:rPr lang="en-IN" dirty="0"/>
              <a:t> state.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210" y="6437065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/>
              <a:t>Kuroiwa</a:t>
            </a:r>
            <a:r>
              <a:rPr lang="en-IN" dirty="0"/>
              <a:t> Y, </a:t>
            </a:r>
            <a:r>
              <a:rPr lang="en-IN" dirty="0" err="1"/>
              <a:t>Celesia</a:t>
            </a:r>
            <a:r>
              <a:rPr lang="en-IN" dirty="0"/>
              <a:t> GG. Clinical significance of periodic EEG patterns. </a:t>
            </a:r>
            <a:r>
              <a:rPr lang="en-IN" dirty="0" smtClean="0"/>
              <a:t>Arch </a:t>
            </a:r>
            <a:r>
              <a:rPr lang="en-IN" dirty="0" err="1" smtClean="0"/>
              <a:t>Neurol</a:t>
            </a:r>
            <a:r>
              <a:rPr lang="en-IN" dirty="0" smtClean="0"/>
              <a:t> </a:t>
            </a:r>
            <a:r>
              <a:rPr lang="en-IN" dirty="0"/>
              <a:t>1980</a:t>
            </a:r>
          </a:p>
        </p:txBody>
      </p:sp>
    </p:spTree>
    <p:extLst>
      <p:ext uri="{BB962C8B-B14F-4D97-AF65-F5344CB8AC3E}">
        <p14:creationId xmlns="" xmlns:p14="http://schemas.microsoft.com/office/powerpoint/2010/main" val="41114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1200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441" b="16779"/>
          <a:stretch/>
        </p:blipFill>
        <p:spPr>
          <a:xfrm>
            <a:off x="-74294" y="1556792"/>
            <a:ext cx="9186598" cy="5301209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80454" y="92246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282367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Avg</a:t>
            </a:r>
            <a:endParaRPr lang="en-US" sz="2800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118" b="18535"/>
          <a:stretch/>
        </p:blipFill>
        <p:spPr>
          <a:xfrm>
            <a:off x="-52916" y="1322580"/>
            <a:ext cx="9185736" cy="5508246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80454" y="92246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22824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430" r="3011" b="18112"/>
          <a:stretch/>
        </p:blipFill>
        <p:spPr>
          <a:xfrm>
            <a:off x="0" y="1522634"/>
            <a:ext cx="9116104" cy="5335366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46155" y="132257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78643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275" b="17282"/>
          <a:stretch/>
        </p:blipFill>
        <p:spPr>
          <a:xfrm>
            <a:off x="0" y="1556792"/>
            <a:ext cx="9144000" cy="5267032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80454" y="1175198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5330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178" b="18558"/>
          <a:stretch/>
        </p:blipFill>
        <p:spPr>
          <a:xfrm>
            <a:off x="38328" y="1628800"/>
            <a:ext cx="9105672" cy="5229200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80454" y="92246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4112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Case # 6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70-year-old lady</a:t>
            </a:r>
          </a:p>
          <a:p>
            <a:pPr eaLnBrk="1" hangingPunct="1"/>
            <a:r>
              <a:rPr lang="en-US" smtClean="0"/>
              <a:t>Recurrent left hemispheric stroke with symptomatic seizures (clustering) </a:t>
            </a:r>
          </a:p>
          <a:p>
            <a:pPr eaLnBrk="1" hangingPunct="1"/>
            <a:r>
              <a:rPr lang="en-US" smtClean="0"/>
              <a:t>Admitted in altered sensorium</a:t>
            </a:r>
          </a:p>
          <a:p>
            <a:pPr eaLnBrk="1" hangingPunct="1"/>
            <a:r>
              <a:rPr lang="en-US" smtClean="0"/>
              <a:t>GCS - E4 V1 M3 on ventilator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47E74BA-DB2E-44BE-ACF8-754B64656D93}" type="datetime8">
              <a:rPr lang="en-US"/>
              <a:pPr>
                <a:defRPr/>
              </a:pPr>
              <a:t>8/16/2020 7:59 PM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24B53C0-1B2D-46A7-81DA-C7C2EEC3E6C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786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75" b="729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635501" y="6324601"/>
            <a:ext cx="4358886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</a:rPr>
              <a:t>LFF1 Hz./ HFF 70 Hz / 10 µV 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F2A408F-F738-4D83-96EA-4691B49DF607}" type="datetime8">
              <a:rPr lang="en-US"/>
              <a:pPr>
                <a:defRPr/>
              </a:pPr>
              <a:t>8/16/2020 7:59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A18D99F-4E6A-46F1-8591-7D35CA311CC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502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698" b="7327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3D4B5D3-D78C-4AA5-918D-C090008DB071}" type="datetime8">
              <a:rPr lang="en-US"/>
              <a:pPr>
                <a:defRPr/>
              </a:pPr>
              <a:t>8/16/2020 7:59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F6D1EFFB-E6D7-48BD-B3AC-4871872DAB9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4318001" y="6324601"/>
            <a:ext cx="4358886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</a:rPr>
              <a:t>LFF1 Hz./ HFF 70 Hz / 10 µV  </a:t>
            </a:r>
          </a:p>
        </p:txBody>
      </p:sp>
    </p:spTree>
    <p:extLst>
      <p:ext uri="{BB962C8B-B14F-4D97-AF65-F5344CB8AC3E}">
        <p14:creationId xmlns="" xmlns:p14="http://schemas.microsoft.com/office/powerpoint/2010/main" val="99443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915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06" b="555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677F3DD-289E-41EB-B6FA-4A9F86157105}" type="datetime8">
              <a:rPr lang="en-US"/>
              <a:pPr>
                <a:defRPr/>
              </a:pPr>
              <a:t>8/16/2020 7:59 PM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F2D4BE7-8E4B-42FF-8A6E-EE97A3EB3C8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4635501" y="6324601"/>
            <a:ext cx="4358886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</a:rPr>
              <a:t>LFF1 Hz./ HFF 70 Hz / 10 µV  </a:t>
            </a:r>
          </a:p>
        </p:txBody>
      </p:sp>
    </p:spTree>
    <p:extLst>
      <p:ext uri="{BB962C8B-B14F-4D97-AF65-F5344CB8AC3E}">
        <p14:creationId xmlns="" xmlns:p14="http://schemas.microsoft.com/office/powerpoint/2010/main" val="387018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75" b="729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9FE06A5-EBD5-4705-A14E-4D980C3D2A0E}" type="datetime8">
              <a:rPr lang="en-US"/>
              <a:pPr>
                <a:defRPr/>
              </a:pPr>
              <a:t>8/16/2020 7:59 PM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F61A0D3A-F5A5-40B5-AC4B-09E9D0E71F8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50182" name="Text Box 4"/>
          <p:cNvSpPr txBox="1">
            <a:spLocks noChangeArrowheads="1"/>
          </p:cNvSpPr>
          <p:nvPr/>
        </p:nvSpPr>
        <p:spPr bwMode="auto">
          <a:xfrm>
            <a:off x="4635501" y="6324601"/>
            <a:ext cx="4358886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</a:rPr>
              <a:t>LFF1 Hz./ HFF 70 Hz / 10 µV  </a:t>
            </a:r>
          </a:p>
        </p:txBody>
      </p:sp>
    </p:spTree>
    <p:extLst>
      <p:ext uri="{BB962C8B-B14F-4D97-AF65-F5344CB8AC3E}">
        <p14:creationId xmlns="" xmlns:p14="http://schemas.microsoft.com/office/powerpoint/2010/main" val="37820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Characteristics</a:t>
            </a:r>
            <a:endParaRPr lang="en-IN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42520" cy="4853136"/>
          </a:xfrm>
        </p:spPr>
        <p:txBody>
          <a:bodyPr>
            <a:normAutofit lnSpcReduction="10000"/>
          </a:bodyPr>
          <a:lstStyle/>
          <a:p>
            <a:r>
              <a:rPr lang="en-IN" sz="2400" dirty="0" smtClean="0"/>
              <a:t> Usually PLEDs are surface -</a:t>
            </a:r>
            <a:r>
              <a:rPr lang="en-IN" sz="2400" dirty="0" err="1" smtClean="0"/>
              <a:t>ve</a:t>
            </a:r>
            <a:r>
              <a:rPr lang="en-IN" sz="2400" dirty="0" smtClean="0"/>
              <a:t> </a:t>
            </a:r>
            <a:r>
              <a:rPr lang="en-IN" sz="2400" dirty="0"/>
              <a:t>bi-, tri- &amp;</a:t>
            </a:r>
            <a:r>
              <a:rPr lang="en-IN" sz="2400" dirty="0" smtClean="0"/>
              <a:t> </a:t>
            </a:r>
            <a:r>
              <a:rPr lang="en-IN" sz="2400" dirty="0" err="1"/>
              <a:t>polyphasic</a:t>
            </a:r>
            <a:r>
              <a:rPr lang="en-IN" sz="2400" dirty="0"/>
              <a:t> spikes and sharp waves, </a:t>
            </a:r>
            <a:r>
              <a:rPr lang="en-IN" sz="2400" dirty="0" smtClean="0"/>
              <a:t>and </a:t>
            </a:r>
            <a:r>
              <a:rPr lang="en-IN" sz="2400" dirty="0"/>
              <a:t>are </a:t>
            </a:r>
            <a:r>
              <a:rPr lang="en-IN" sz="2400" dirty="0" smtClean="0"/>
              <a:t>maximal </a:t>
            </a:r>
            <a:r>
              <a:rPr lang="en-IN" sz="2400" dirty="0" err="1" smtClean="0"/>
              <a:t>ipsilat</a:t>
            </a:r>
            <a:r>
              <a:rPr lang="en-IN" sz="2400" dirty="0" smtClean="0"/>
              <a:t> to </a:t>
            </a:r>
            <a:r>
              <a:rPr lang="en-IN" sz="2400" dirty="0"/>
              <a:t>the structural </a:t>
            </a:r>
            <a:r>
              <a:rPr lang="en-IN" sz="2400" dirty="0" smtClean="0"/>
              <a:t>involvement. </a:t>
            </a:r>
          </a:p>
          <a:p>
            <a:r>
              <a:rPr lang="en-US" sz="2400" dirty="0" smtClean="0"/>
              <a:t>Duration- between 100-300 </a:t>
            </a:r>
            <a:r>
              <a:rPr lang="en-US" sz="2400" dirty="0" err="1" smtClean="0"/>
              <a:t>msec</a:t>
            </a:r>
            <a:endParaRPr lang="en-US" sz="2400" dirty="0" smtClean="0"/>
          </a:p>
          <a:p>
            <a:r>
              <a:rPr lang="en-US" sz="2400" dirty="0" smtClean="0"/>
              <a:t>Amplitude range of 100-300 </a:t>
            </a:r>
            <a:r>
              <a:rPr lang="en-US" sz="2400" dirty="0" err="1" smtClean="0"/>
              <a:t>uV</a:t>
            </a:r>
            <a:r>
              <a:rPr lang="en-US" sz="2400" dirty="0" smtClean="0"/>
              <a:t> and usually greater than BGA.</a:t>
            </a:r>
          </a:p>
          <a:p>
            <a:endParaRPr lang="en-US" sz="2400" dirty="0" smtClean="0"/>
          </a:p>
          <a:p>
            <a:r>
              <a:rPr lang="en-US" sz="2400" dirty="0" smtClean="0"/>
              <a:t>Morphology may be </a:t>
            </a:r>
            <a:r>
              <a:rPr lang="en-US" sz="2400" dirty="0" err="1" smtClean="0"/>
              <a:t>heterogenous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Hallmark feature is a conserved recurrence pattern or ‘periodicity’.</a:t>
            </a:r>
          </a:p>
          <a:p>
            <a:endParaRPr lang="en-US" sz="2400" dirty="0" smtClean="0"/>
          </a:p>
          <a:p>
            <a:r>
              <a:rPr lang="en-US" sz="2400" dirty="0"/>
              <a:t>Recurrence frequency – once in every 0.5 to 4 sec (usually recur </a:t>
            </a:r>
            <a:r>
              <a:rPr lang="en-US" sz="2400" dirty="0" err="1"/>
              <a:t>atleast</a:t>
            </a:r>
            <a:r>
              <a:rPr lang="en-US" sz="2400" dirty="0"/>
              <a:t> every 2 sec)</a:t>
            </a:r>
          </a:p>
          <a:p>
            <a:endParaRPr lang="en-US" sz="2400" dirty="0" smtClean="0"/>
          </a:p>
          <a:p>
            <a:endParaRPr lang="en-IN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429454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416" b="7291"/>
          <a:stretch>
            <a:fillRect/>
          </a:stretch>
        </p:blipFill>
        <p:spPr>
          <a:xfrm>
            <a:off x="0" y="0"/>
            <a:ext cx="9149644" cy="6858000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601A998-A927-4D9D-82AC-1D1C61A8E503}" type="datetime8">
              <a:rPr lang="en-US"/>
              <a:pPr>
                <a:defRPr/>
              </a:pPr>
              <a:t>8/16/2020 7:59 PM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E4EE7B8B-2104-4BB4-BFFC-86DE8FA9F5F4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51206" name="Text Box 4"/>
          <p:cNvSpPr txBox="1">
            <a:spLocks noChangeArrowheads="1"/>
          </p:cNvSpPr>
          <p:nvPr/>
        </p:nvSpPr>
        <p:spPr bwMode="auto">
          <a:xfrm>
            <a:off x="4635501" y="6324601"/>
            <a:ext cx="4358886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</a:rPr>
              <a:t>LFF1 Hz./ HFF 70 Hz / 10 µV  </a:t>
            </a:r>
          </a:p>
        </p:txBody>
      </p:sp>
    </p:spTree>
    <p:extLst>
      <p:ext uri="{BB962C8B-B14F-4D97-AF65-F5344CB8AC3E}">
        <p14:creationId xmlns="" xmlns:p14="http://schemas.microsoft.com/office/powerpoint/2010/main" val="26883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73" b="7292"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7" name="Straight Arrow Connector 6"/>
          <p:cNvCxnSpPr/>
          <p:nvPr/>
        </p:nvCxnSpPr>
        <p:spPr>
          <a:xfrm rot="5400000" flipH="1" flipV="1">
            <a:off x="7212718" y="2105907"/>
            <a:ext cx="1069975" cy="14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85000" y="-33338"/>
            <a:ext cx="162544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imes New Roman" pitchFamily="16" charset="0"/>
              </a:rPr>
              <a:t>Class V PLEDs</a:t>
            </a:r>
            <a:endParaRPr lang="en-IN" dirty="0">
              <a:latin typeface="Times New Roman" pitchFamily="16" charset="0"/>
            </a:endParaRPr>
          </a:p>
        </p:txBody>
      </p:sp>
      <p:sp>
        <p:nvSpPr>
          <p:cNvPr id="52230" name="TextBox 10"/>
          <p:cNvSpPr txBox="1">
            <a:spLocks noChangeArrowheads="1"/>
          </p:cNvSpPr>
          <p:nvPr/>
        </p:nvSpPr>
        <p:spPr bwMode="auto">
          <a:xfrm>
            <a:off x="6985000" y="2752726"/>
            <a:ext cx="1740220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/>
              <a:t>IV LZP 2mg</a:t>
            </a:r>
            <a:endParaRPr lang="en-IN"/>
          </a:p>
        </p:txBody>
      </p:sp>
      <p:sp>
        <p:nvSpPr>
          <p:cNvPr id="13" name="Date Placeholder 1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7B47E2-8F22-43F8-87F7-9E8D9E1DF7E1}" type="datetime8">
              <a:rPr lang="en-US"/>
              <a:pPr>
                <a:defRPr/>
              </a:pPr>
              <a:t>8/16/2020 7:59 PM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F4BCCE8-0F1D-4D7C-B5FF-D872100E38A5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52233" name="Text Box 4"/>
          <p:cNvSpPr txBox="1">
            <a:spLocks noChangeArrowheads="1"/>
          </p:cNvSpPr>
          <p:nvPr/>
        </p:nvSpPr>
        <p:spPr bwMode="auto">
          <a:xfrm>
            <a:off x="4635501" y="6324601"/>
            <a:ext cx="4358886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</a:rPr>
              <a:t>LFF1 Hz./ HFF 70 Hz / 10 µV  </a:t>
            </a:r>
          </a:p>
        </p:txBody>
      </p:sp>
    </p:spTree>
    <p:extLst>
      <p:ext uri="{BB962C8B-B14F-4D97-AF65-F5344CB8AC3E}">
        <p14:creationId xmlns="" xmlns:p14="http://schemas.microsoft.com/office/powerpoint/2010/main" val="7192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73" b="625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5C1D541-A4F1-4482-8EDB-96FEE1AF88AA}" type="datetime8">
              <a:rPr lang="en-US"/>
              <a:pPr>
                <a:defRPr/>
              </a:pPr>
              <a:t>8/16/2020 7:59 PM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9211B831-9741-4CD7-97EF-AFB4B2C9C6A1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4635501" y="6324601"/>
            <a:ext cx="4358886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</a:rPr>
              <a:t>LFF1 Hz./ HFF 70 Hz / 10 µV  </a:t>
            </a:r>
          </a:p>
        </p:txBody>
      </p:sp>
    </p:spTree>
    <p:extLst>
      <p:ext uri="{BB962C8B-B14F-4D97-AF65-F5344CB8AC3E}">
        <p14:creationId xmlns="" xmlns:p14="http://schemas.microsoft.com/office/powerpoint/2010/main" val="29644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0" dirty="0" smtClean="0">
                <a:latin typeface="Tahoma" pitchFamily="34" charset="0"/>
              </a:rPr>
              <a:t>PLEDs Plus: the cycle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en-US" sz="2100" u="sng" smtClean="0">
              <a:latin typeface="Tahoma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4035733118"/>
              </p:ext>
            </p:extLst>
          </p:nvPr>
        </p:nvGraphicFramePr>
        <p:xfrm>
          <a:off x="1524000" y="1428736"/>
          <a:ext cx="6096021" cy="4786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/>
          <p:cNvCxnSpPr/>
          <p:nvPr/>
        </p:nvCxnSpPr>
        <p:spPr>
          <a:xfrm rot="5400000">
            <a:off x="3694201" y="5750014"/>
            <a:ext cx="1500188" cy="1411"/>
          </a:xfrm>
          <a:prstGeom prst="line">
            <a:avLst/>
          </a:prstGeom>
          <a:ln w="762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76501" y="1928813"/>
            <a:ext cx="1143000" cy="8572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5842000" y="1928813"/>
            <a:ext cx="2392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dirty="0"/>
              <a:t>HSV, acute stroke</a:t>
            </a:r>
            <a:endParaRPr lang="en-IN" dirty="0"/>
          </a:p>
        </p:txBody>
      </p:sp>
      <p:sp>
        <p:nvSpPr>
          <p:cNvPr id="43016" name="TextBox 13"/>
          <p:cNvSpPr txBox="1">
            <a:spLocks noChangeArrowheads="1"/>
          </p:cNvSpPr>
          <p:nvPr/>
        </p:nvSpPr>
        <p:spPr bwMode="auto">
          <a:xfrm>
            <a:off x="4445000" y="6215063"/>
            <a:ext cx="1724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/>
              <a:t>To intervene</a:t>
            </a:r>
            <a:endParaRPr lang="en-IN"/>
          </a:p>
        </p:txBody>
      </p:sp>
      <p:sp>
        <p:nvSpPr>
          <p:cNvPr id="43017" name="TextBox 14"/>
          <p:cNvSpPr txBox="1">
            <a:spLocks noChangeArrowheads="1"/>
          </p:cNvSpPr>
          <p:nvPr/>
        </p:nvSpPr>
        <p:spPr bwMode="auto">
          <a:xfrm>
            <a:off x="1115616" y="2000019"/>
            <a:ext cx="1724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dirty="0"/>
              <a:t>To intervene</a:t>
            </a:r>
            <a:endParaRPr lang="en-IN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F9CD071C-E630-4C57-99C5-047BD2555410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6221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Does presence of PLEDs indicate a ‘twilight’ zone?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Controversy  exists whether PLEDs are an </a:t>
            </a:r>
            <a:r>
              <a:rPr lang="en-US" dirty="0" err="1" smtClean="0"/>
              <a:t>ictal</a:t>
            </a:r>
            <a:r>
              <a:rPr lang="en-US" dirty="0" smtClean="0"/>
              <a:t> or </a:t>
            </a:r>
            <a:r>
              <a:rPr lang="en-US" dirty="0" err="1" smtClean="0"/>
              <a:t>interictal</a:t>
            </a:r>
            <a:r>
              <a:rPr lang="en-US" dirty="0" smtClean="0"/>
              <a:t> pattern.</a:t>
            </a:r>
          </a:p>
          <a:p>
            <a:pPr eaLnBrk="1" hangingPunct="1"/>
            <a:r>
              <a:rPr lang="en-US" dirty="0" err="1" smtClean="0"/>
              <a:t>Sz</a:t>
            </a:r>
            <a:r>
              <a:rPr lang="en-US" dirty="0" smtClean="0"/>
              <a:t> occur in ~80%- focal </a:t>
            </a:r>
            <a:r>
              <a:rPr lang="en-US" dirty="0" err="1" smtClean="0"/>
              <a:t>Sz</a:t>
            </a:r>
            <a:r>
              <a:rPr lang="en-US" dirty="0" smtClean="0"/>
              <a:t> most common</a:t>
            </a:r>
          </a:p>
          <a:p>
            <a:pPr eaLnBrk="1" hangingPunct="1"/>
            <a:r>
              <a:rPr lang="en-US" dirty="0" smtClean="0">
                <a:sym typeface="Wingdings" pitchFamily="2" charset="2"/>
              </a:rPr>
              <a:t>Case reports of PLEDS which are time-locked to focal </a:t>
            </a:r>
            <a:r>
              <a:rPr lang="en-US" dirty="0" err="1" smtClean="0">
                <a:sym typeface="Wingdings" pitchFamily="2" charset="2"/>
              </a:rPr>
              <a:t>clonic</a:t>
            </a:r>
            <a:r>
              <a:rPr lang="en-US" dirty="0" smtClean="0">
                <a:sym typeface="Wingdings" pitchFamily="2" charset="2"/>
              </a:rPr>
              <a:t> jerks</a:t>
            </a:r>
          </a:p>
          <a:p>
            <a:pPr eaLnBrk="1" hangingPunct="1"/>
            <a:r>
              <a:rPr lang="en-US" dirty="0" smtClean="0">
                <a:sym typeface="Wingdings" pitchFamily="2" charset="2"/>
              </a:rPr>
              <a:t>Case reports of elderly with PLEDS with </a:t>
            </a:r>
            <a:r>
              <a:rPr lang="en-US" dirty="0" err="1" smtClean="0">
                <a:sym typeface="Wingdings" pitchFamily="2" charset="2"/>
              </a:rPr>
              <a:t>confusional</a:t>
            </a:r>
            <a:r>
              <a:rPr lang="en-US" dirty="0" smtClean="0">
                <a:sym typeface="Wingdings" pitchFamily="2" charset="2"/>
              </a:rPr>
              <a:t> state which resolved on </a:t>
            </a:r>
            <a:r>
              <a:rPr lang="en-US" dirty="0" err="1" smtClean="0">
                <a:sym typeface="Wingdings" pitchFamily="2" charset="2"/>
              </a:rPr>
              <a:t>rx</a:t>
            </a:r>
            <a:r>
              <a:rPr lang="en-US" dirty="0" smtClean="0">
                <a:sym typeface="Wingdings" pitchFamily="2" charset="2"/>
              </a:rPr>
              <a:t> with BZD</a:t>
            </a:r>
          </a:p>
          <a:p>
            <a:pPr eaLnBrk="1" hangingPunct="1"/>
            <a:r>
              <a:rPr lang="en-US" dirty="0" smtClean="0"/>
              <a:t>PET/ SPECT studies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Hypermetabolism</a:t>
            </a:r>
            <a:endParaRPr lang="en-US" dirty="0" smtClean="0">
              <a:sym typeface="Wingdings" pitchFamily="2" charset="2"/>
            </a:endParaRPr>
          </a:p>
          <a:p>
            <a:pPr eaLnBrk="1" hangingPunct="1"/>
            <a:endParaRPr lang="en-US" dirty="0" smtClean="0">
              <a:sym typeface="Wingdings" pitchFamily="2" charset="2"/>
            </a:endParaRP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12025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err="1" smtClean="0"/>
              <a:t>Ictal</a:t>
            </a:r>
            <a:r>
              <a:rPr lang="en-US" sz="4000" dirty="0" smtClean="0"/>
              <a:t> rhythm v/s </a:t>
            </a:r>
            <a:r>
              <a:rPr lang="en-US" sz="4000" dirty="0" err="1" smtClean="0"/>
              <a:t>Interictal</a:t>
            </a:r>
            <a:endParaRPr lang="en-US" sz="4000" dirty="0" smtClean="0"/>
          </a:p>
        </p:txBody>
      </p:sp>
      <p:sp>
        <p:nvSpPr>
          <p:cNvPr id="5222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‘Unstable state in an irritable brain lying along an ictal-interictal continuum’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Whether needs to be treated?</a:t>
            </a:r>
          </a:p>
          <a:p>
            <a:pPr eaLnBrk="1" hangingPunct="1"/>
            <a:r>
              <a:rPr lang="en-US" smtClean="0"/>
              <a:t>How aggressive rx?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Case-to-case basis</a:t>
            </a:r>
          </a:p>
          <a:p>
            <a:pPr eaLnBrk="1" hangingPunct="1"/>
            <a:r>
              <a:rPr lang="en-US" smtClean="0"/>
              <a:t>Higher frequency, Evolution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89719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 </a:t>
            </a:r>
            <a:r>
              <a:rPr lang="en-US" sz="4000" dirty="0" smtClean="0"/>
              <a:t> PLEDs Mimics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EKG </a:t>
            </a:r>
            <a:r>
              <a:rPr lang="en-US" dirty="0" smtClean="0"/>
              <a:t>artifact: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ECG channel, ECG </a:t>
            </a:r>
            <a:r>
              <a:rPr lang="en-US" dirty="0"/>
              <a:t>artifact usually </a:t>
            </a:r>
            <a:r>
              <a:rPr lang="en-US" dirty="0" err="1" smtClean="0"/>
              <a:t>b/l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ECG </a:t>
            </a:r>
            <a:r>
              <a:rPr lang="en-US" dirty="0"/>
              <a:t>artifact max in </a:t>
            </a:r>
            <a:r>
              <a:rPr lang="en-US" dirty="0" smtClean="0"/>
              <a:t>Temporal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PLEDs </a:t>
            </a:r>
            <a:r>
              <a:rPr lang="en-US" dirty="0"/>
              <a:t>usually not as </a:t>
            </a:r>
            <a:r>
              <a:rPr lang="en-US" dirty="0" smtClean="0"/>
              <a:t>regular</a:t>
            </a:r>
          </a:p>
          <a:p>
            <a:pPr marL="0" indent="0">
              <a:buNone/>
            </a:pPr>
            <a:r>
              <a:rPr lang="en-US" dirty="0" smtClean="0"/>
              <a:t>Others: Ext device </a:t>
            </a:r>
            <a:r>
              <a:rPr lang="en-US" dirty="0" err="1" smtClean="0"/>
              <a:t>artefact</a:t>
            </a:r>
            <a:r>
              <a:rPr lang="en-US" dirty="0" smtClean="0"/>
              <a:t>, Electrode </a:t>
            </a:r>
            <a:r>
              <a:rPr lang="en-US" dirty="0" err="1" smtClean="0"/>
              <a:t>artefact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74620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50/M,  c/o  </a:t>
            </a:r>
            <a:r>
              <a:rPr lang="en-US" sz="2800" dirty="0" err="1"/>
              <a:t>Sz</a:t>
            </a:r>
            <a:r>
              <a:rPr lang="en-US" sz="2800" dirty="0"/>
              <a:t> </a:t>
            </a:r>
            <a:r>
              <a:rPr lang="en-US" sz="2800" dirty="0" err="1"/>
              <a:t>Vs</a:t>
            </a:r>
            <a:r>
              <a:rPr lang="en-US" sz="2800" dirty="0"/>
              <a:t> Syncope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030" b="14552"/>
          <a:stretch/>
        </p:blipFill>
        <p:spPr>
          <a:xfrm>
            <a:off x="-93471" y="1596862"/>
            <a:ext cx="9237472" cy="5261139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555647" y="1196752"/>
            <a:ext cx="239039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LF1Hz/HF70Hz/5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  <p:sp>
        <p:nvSpPr>
          <p:cNvPr id="6" name="Down Arrow 5"/>
          <p:cNvSpPr/>
          <p:nvPr/>
        </p:nvSpPr>
        <p:spPr>
          <a:xfrm>
            <a:off x="4482790" y="1476378"/>
            <a:ext cx="242316" cy="4892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856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ILLUSTRATIVE EXAMPLES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954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PLEDs in HSE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Usually in 1</a:t>
            </a:r>
            <a:r>
              <a:rPr lang="en-US" baseline="30000" dirty="0" smtClean="0"/>
              <a:t>st</a:t>
            </a:r>
            <a:r>
              <a:rPr lang="en-US" dirty="0" smtClean="0"/>
              <a:t> week</a:t>
            </a:r>
          </a:p>
          <a:p>
            <a:pPr eaLnBrk="1" hangingPunct="1"/>
            <a:r>
              <a:rPr lang="en-US" dirty="0" smtClean="0"/>
              <a:t>Rare after 2</a:t>
            </a:r>
            <a:r>
              <a:rPr lang="en-US" baseline="30000" dirty="0" smtClean="0"/>
              <a:t>nd</a:t>
            </a:r>
            <a:r>
              <a:rPr lang="en-US" dirty="0" smtClean="0"/>
              <a:t> week</a:t>
            </a:r>
          </a:p>
          <a:p>
            <a:pPr eaLnBrk="1" hangingPunct="1"/>
            <a:r>
              <a:rPr lang="en-US" dirty="0" smtClean="0"/>
              <a:t>Seen in ~80% of adults at some point during illness</a:t>
            </a:r>
          </a:p>
          <a:p>
            <a:pPr eaLnBrk="1" hangingPunct="1"/>
            <a:r>
              <a:rPr lang="en-US" dirty="0" smtClean="0"/>
              <a:t>Centered over temporal</a:t>
            </a:r>
          </a:p>
          <a:p>
            <a:pPr eaLnBrk="1" hangingPunct="1"/>
            <a:r>
              <a:rPr lang="en-US" dirty="0" smtClean="0"/>
              <a:t>Recurrence interval usually 1.5 – 2.5 s- more periodic</a:t>
            </a:r>
          </a:p>
          <a:p>
            <a:pPr eaLnBrk="1" hangingPunct="1"/>
            <a:r>
              <a:rPr lang="en-US" dirty="0" smtClean="0"/>
              <a:t>No correlation with mortality/ prognosis</a:t>
            </a:r>
          </a:p>
          <a:p>
            <a:pPr eaLnBrk="1" hangingPunct="1">
              <a:buFont typeface="Wingdings 3" pitchFamily="18" charset="2"/>
              <a:buNone/>
            </a:pPr>
            <a:endParaRPr lang="en-US" dirty="0" smtClean="0"/>
          </a:p>
        </p:txBody>
      </p:sp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990600" y="5867400"/>
            <a:ext cx="2505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Whitley RJ et al, JAMA, 1982</a:t>
            </a:r>
          </a:p>
        </p:txBody>
      </p:sp>
    </p:spTree>
    <p:extLst>
      <p:ext uri="{BB962C8B-B14F-4D97-AF65-F5344CB8AC3E}">
        <p14:creationId xmlns="" xmlns:p14="http://schemas.microsoft.com/office/powerpoint/2010/main" val="4244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Case # 1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52/F</a:t>
            </a:r>
          </a:p>
          <a:p>
            <a:r>
              <a:rPr lang="en-US" dirty="0" smtClean="0"/>
              <a:t>Case of </a:t>
            </a:r>
            <a:r>
              <a:rPr lang="en-US" dirty="0" err="1" smtClean="0"/>
              <a:t>Rt</a:t>
            </a:r>
            <a:r>
              <a:rPr lang="en-US" dirty="0" smtClean="0"/>
              <a:t> ACA aneurysm, clipped in December</a:t>
            </a:r>
          </a:p>
          <a:p>
            <a:r>
              <a:rPr lang="en-US" dirty="0" smtClean="0"/>
              <a:t>3 weeks later presented with Status </a:t>
            </a:r>
            <a:r>
              <a:rPr lang="en-US" dirty="0" err="1" smtClean="0"/>
              <a:t>epilepticus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EEG showed..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61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 7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9/ M</a:t>
            </a:r>
          </a:p>
          <a:p>
            <a:r>
              <a:rPr lang="en-US" dirty="0" smtClean="0"/>
              <a:t>Fever &amp; seizures- May 2011</a:t>
            </a:r>
          </a:p>
          <a:p>
            <a:r>
              <a:rPr lang="en-US" dirty="0" smtClean="0"/>
              <a:t>Altered sensorium- 1 week later</a:t>
            </a:r>
          </a:p>
          <a:p>
            <a:r>
              <a:rPr lang="en-US" dirty="0" smtClean="0"/>
              <a:t>CSF- 35 lymphocytes, P- 75, S- 71/96, HSV PCR </a:t>
            </a:r>
            <a:r>
              <a:rPr lang="en-US" dirty="0" err="1" smtClean="0"/>
              <a:t>neg</a:t>
            </a:r>
            <a:endParaRPr lang="en-US" dirty="0" smtClean="0"/>
          </a:p>
          <a:p>
            <a:r>
              <a:rPr lang="en-US" dirty="0" smtClean="0"/>
              <a:t>MRI Brain- bilateral mesial temporal HI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5677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18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56" t="15681" r="29229" b="8397"/>
          <a:stretch/>
        </p:blipFill>
        <p:spPr>
          <a:xfrm>
            <a:off x="179512" y="1628800"/>
            <a:ext cx="2743200" cy="3083443"/>
          </a:xfrm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99" t="20000" r="32276" b="9326"/>
          <a:stretch/>
        </p:blipFill>
        <p:spPr>
          <a:xfrm>
            <a:off x="2987824" y="1639745"/>
            <a:ext cx="2562968" cy="3023935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46" t="18760" r="32039" b="10402"/>
          <a:stretch/>
        </p:blipFill>
        <p:spPr>
          <a:xfrm>
            <a:off x="5652120" y="1628800"/>
            <a:ext cx="3019646" cy="35725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3807" y="483780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T2 W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7069577" y="5424451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FLAIR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41897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EEG on day 1 of admission</a:t>
            </a:r>
            <a:endParaRPr lang="en-US" sz="24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0" y="1528538"/>
            <a:ext cx="9144000" cy="5329462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00192" y="6338394"/>
            <a:ext cx="2710999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29720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18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31" y="1484784"/>
            <a:ext cx="9159036" cy="5349242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84168" y="1124744"/>
            <a:ext cx="2710999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LF1.6Hz/HF50Hz/20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971600" y="5835370"/>
            <a:ext cx="0" cy="28803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804248" y="5805264"/>
            <a:ext cx="0" cy="28803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668344" y="5805264"/>
            <a:ext cx="0" cy="28803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532440" y="5805264"/>
            <a:ext cx="0" cy="28803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11960" y="5805264"/>
            <a:ext cx="0" cy="28803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292080" y="5805264"/>
            <a:ext cx="0" cy="28803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012160" y="5877272"/>
            <a:ext cx="0" cy="28803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47664" y="5805264"/>
            <a:ext cx="0" cy="28803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267744" y="5805264"/>
            <a:ext cx="0" cy="28803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563888" y="5805264"/>
            <a:ext cx="0" cy="28803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652120" y="3797424"/>
            <a:ext cx="0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644008" y="3733800"/>
            <a:ext cx="0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923928" y="3733800"/>
            <a:ext cx="0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699792" y="3772644"/>
            <a:ext cx="0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979712" y="3753222"/>
            <a:ext cx="0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331640" y="3753222"/>
            <a:ext cx="0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83568" y="3733800"/>
            <a:ext cx="0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8892480" y="3861048"/>
            <a:ext cx="0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8100392" y="3823692"/>
            <a:ext cx="0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7164288" y="3842370"/>
            <a:ext cx="0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444208" y="3792066"/>
            <a:ext cx="0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555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Avg montage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2" y="1396807"/>
            <a:ext cx="9203692" cy="5461193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00191" y="1196752"/>
            <a:ext cx="2710999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LF1.6Hz/HF50Hz/20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842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/>
              <a:t>Pleds plus- RDs present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296"/>
            <a:ext cx="9116103" cy="5297704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276094" y="1124744"/>
            <a:ext cx="2710999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LF1.6Hz/HF50Hz/10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30506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854"/>
            <a:ext cx="9161306" cy="5379807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00191" y="1124744"/>
            <a:ext cx="2710999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28835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Day3:Evolving in </a:t>
            </a:r>
            <a:r>
              <a:rPr lang="en-US" sz="1800" dirty="0"/>
              <a:t>PDA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42"/>
          <a:stretch/>
        </p:blipFill>
        <p:spPr>
          <a:xfrm>
            <a:off x="0" y="1596862"/>
            <a:ext cx="9144000" cy="5261137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00191" y="1196752"/>
            <a:ext cx="258275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LF1.6Hz/HF50Hz/7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9693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/>
              <a:t>Evolving to a burst supp patern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844"/>
          <a:stretch/>
        </p:blipFill>
        <p:spPr>
          <a:xfrm>
            <a:off x="-16063" y="1596862"/>
            <a:ext cx="9160064" cy="5225661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00192" y="1196752"/>
            <a:ext cx="258275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LF1.6Hz/HF50Hz/7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9697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Day 7: burst suppression pattern,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65893" y="1124744"/>
            <a:ext cx="258275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LF1.6Hz/HF50Hz/2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475"/>
            <a:ext cx="9126304" cy="5259525"/>
          </a:xfrm>
        </p:spPr>
      </p:pic>
    </p:spTree>
    <p:extLst>
      <p:ext uri="{BB962C8B-B14F-4D97-AF65-F5344CB8AC3E}">
        <p14:creationId xmlns="" xmlns:p14="http://schemas.microsoft.com/office/powerpoint/2010/main" val="11293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06152"/>
            <a:ext cx="8153400" cy="990600"/>
          </a:xfrm>
        </p:spPr>
        <p:txBody>
          <a:bodyPr/>
          <a:lstStyle/>
          <a:p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3"/>
            <a:ext cx="9144000" cy="5661248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49992" y="796642"/>
            <a:ext cx="2710999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LF1.6Hz/HF50Hz/10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30672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10 </a:t>
            </a:r>
            <a:r>
              <a:rPr lang="en-US" sz="2000" dirty="0" err="1"/>
              <a:t>uV</a:t>
            </a:r>
            <a:r>
              <a:rPr lang="en-US" sz="2000" dirty="0"/>
              <a:t>, 10 </a:t>
            </a:r>
            <a:r>
              <a:rPr lang="en-US" sz="2000" dirty="0" smtClean="0"/>
              <a:t>sec/page</a:t>
            </a:r>
            <a:endParaRPr lang="en-US" sz="2000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238"/>
            <a:ext cx="9139707" cy="5356762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65893" y="1124744"/>
            <a:ext cx="258275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LF1.6Hz/HF50Hz/2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9568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/>
              <a:t>30 sec per page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863"/>
            <a:ext cx="9122505" cy="5346137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65893" y="1124744"/>
            <a:ext cx="258275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LF1.6Hz/HF50Hz/7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27760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PLEDs in CJD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Usually in early stage (within 12 weeks of onset)</a:t>
            </a:r>
          </a:p>
          <a:p>
            <a:pPr eaLnBrk="1" hangingPunct="1"/>
            <a:r>
              <a:rPr lang="en-US" dirty="0" smtClean="0"/>
              <a:t>Recurrence interval 0.5 – 2 s</a:t>
            </a:r>
          </a:p>
          <a:p>
            <a:pPr eaLnBrk="1" hangingPunct="1"/>
            <a:r>
              <a:rPr lang="en-US" dirty="0" smtClean="0"/>
              <a:t>Usually only in wakefulness</a:t>
            </a:r>
          </a:p>
          <a:p>
            <a:pPr eaLnBrk="1" hangingPunct="1"/>
            <a:r>
              <a:rPr lang="en-US" dirty="0" smtClean="0"/>
              <a:t>Evolve into </a:t>
            </a:r>
            <a:r>
              <a:rPr lang="en-US" dirty="0" err="1" smtClean="0"/>
              <a:t>BiPEDs</a:t>
            </a:r>
            <a:r>
              <a:rPr lang="en-US" dirty="0" smtClean="0"/>
              <a:t> or GPEDs ( PSWC in CJD)</a:t>
            </a:r>
          </a:p>
          <a:p>
            <a:pPr marL="0" indent="0" eaLnBrk="1" hangingPunct="1">
              <a:buNone/>
            </a:pPr>
            <a:endParaRPr lang="en-US" dirty="0" smtClean="0"/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838200" y="5715000"/>
            <a:ext cx="647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ahoma" pitchFamily="34" charset="0"/>
              </a:rPr>
              <a:t>Cambiera et al. Clin neurophysiology 2003;114(9):1724-28.</a:t>
            </a:r>
            <a:r>
              <a:rPr lang="en-US"/>
              <a:t>  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95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 8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55/F</a:t>
            </a:r>
          </a:p>
          <a:p>
            <a:r>
              <a:rPr lang="en-US" dirty="0" smtClean="0"/>
              <a:t>4 weeks history of apathy </a:t>
            </a:r>
            <a:r>
              <a:rPr lang="en-US" dirty="0" err="1" smtClean="0"/>
              <a:t>foll</a:t>
            </a:r>
            <a:r>
              <a:rPr lang="en-US" dirty="0" smtClean="0"/>
              <a:t> by progressive aphasia</a:t>
            </a:r>
          </a:p>
          <a:p>
            <a:r>
              <a:rPr lang="en-US" dirty="0" smtClean="0"/>
              <a:t>2 weeks history of myoclonus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MRI Brain showed…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7676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DWI Images</a:t>
            </a:r>
            <a:endParaRPr lang="en-US" sz="28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93" t="13167" r="27658" b="10401"/>
          <a:stretch/>
        </p:blipFill>
        <p:spPr>
          <a:xfrm>
            <a:off x="323528" y="1700808"/>
            <a:ext cx="4230291" cy="4276779"/>
          </a:xfrm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38" t="12468" r="26914" b="9884"/>
          <a:stretch/>
        </p:blipFill>
        <p:spPr>
          <a:xfrm>
            <a:off x="4788024" y="1700808"/>
            <a:ext cx="4176464" cy="4270848"/>
          </a:xfrm>
        </p:spPr>
      </p:pic>
    </p:spTree>
    <p:extLst>
      <p:ext uri="{BB962C8B-B14F-4D97-AF65-F5344CB8AC3E}">
        <p14:creationId xmlns="" xmlns:p14="http://schemas.microsoft.com/office/powerpoint/2010/main" val="89458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EEG on D2 of admission</a:t>
            </a:r>
            <a:endParaRPr lang="en-US" sz="28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70" b="16535"/>
          <a:stretch/>
        </p:blipFill>
        <p:spPr>
          <a:xfrm>
            <a:off x="-54354" y="1556792"/>
            <a:ext cx="9198354" cy="5268932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50240" y="132479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5536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 </a:t>
            </a:r>
            <a:r>
              <a:rPr lang="en-US" sz="2800" dirty="0" err="1" smtClean="0"/>
              <a:t>Avg</a:t>
            </a:r>
            <a:r>
              <a:rPr lang="en-US" sz="2800" dirty="0" smtClean="0"/>
              <a:t> montage</a:t>
            </a:r>
            <a:endParaRPr lang="en-US" sz="28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61" b="14055"/>
          <a:stretch/>
        </p:blipFill>
        <p:spPr>
          <a:xfrm>
            <a:off x="0" y="1498538"/>
            <a:ext cx="9133305" cy="5333588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50240" y="1178304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25729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On day 4 of admission</a:t>
            </a:r>
            <a:endParaRPr lang="en-US" sz="32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73" b="16212"/>
          <a:stretch/>
        </p:blipFill>
        <p:spPr>
          <a:xfrm>
            <a:off x="0" y="1577191"/>
            <a:ext cx="9144000" cy="5252248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50240" y="132479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9604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Day 7: PSWCs</a:t>
            </a:r>
            <a:endParaRPr lang="en-US" sz="3200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573" b="14552"/>
          <a:stretch/>
        </p:blipFill>
        <p:spPr>
          <a:xfrm>
            <a:off x="1" y="1450143"/>
            <a:ext cx="9144000" cy="5407857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50240" y="1324799"/>
            <a:ext cx="2675732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LFF1Hz/HFF70Hz/7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3387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/>
              <a:t>Avg montage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68" b="14055"/>
          <a:stretch/>
        </p:blipFill>
        <p:spPr>
          <a:xfrm>
            <a:off x="0" y="1484783"/>
            <a:ext cx="9131405" cy="5352443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50240" y="1324799"/>
            <a:ext cx="280397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LFF1Hz/HFF70Hz/10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5797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1800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841"/>
            <a:ext cx="9119304" cy="5344159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28184" y="996697"/>
            <a:ext cx="2710999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LF1.6Hz/HF50Hz/10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42468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Case # 9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16/M</a:t>
            </a:r>
          </a:p>
          <a:p>
            <a:r>
              <a:rPr lang="en-US" dirty="0" smtClean="0"/>
              <a:t>c/o </a:t>
            </a:r>
            <a:r>
              <a:rPr lang="en-US" dirty="0"/>
              <a:t>L</a:t>
            </a:r>
            <a:r>
              <a:rPr lang="en-US" dirty="0" smtClean="0"/>
              <a:t>t transverse sinus region DAVF</a:t>
            </a:r>
          </a:p>
          <a:p>
            <a:r>
              <a:rPr lang="en-US" dirty="0" smtClean="0"/>
              <a:t>Underwent multiple </a:t>
            </a:r>
            <a:r>
              <a:rPr lang="en-US" dirty="0" err="1" smtClean="0"/>
              <a:t>embolisations</a:t>
            </a:r>
            <a:endParaRPr lang="en-US" dirty="0" smtClean="0"/>
          </a:p>
          <a:p>
            <a:r>
              <a:rPr lang="en-US" dirty="0" smtClean="0"/>
              <a:t>Intractable seizures</a:t>
            </a:r>
          </a:p>
          <a:p>
            <a:r>
              <a:rPr lang="en-US" dirty="0" smtClean="0"/>
              <a:t>EEG done in NMICU showed..</a:t>
            </a:r>
            <a:endParaRPr lang="en-IN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411" t="15152" r="29411" b="10606"/>
          <a:stretch>
            <a:fillRect/>
          </a:stretch>
        </p:blipFill>
        <p:spPr>
          <a:xfrm>
            <a:off x="6156177" y="3397527"/>
            <a:ext cx="2966120" cy="34604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89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EEG in November</a:t>
            </a:r>
            <a:endParaRPr lang="en-US" sz="2400" dirty="0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107"/>
            <a:ext cx="9144001" cy="5403893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65893" y="1124744"/>
            <a:ext cx="258275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LF1.6Hz/HF50Hz/7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7339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671"/>
            <a:ext cx="9133305" cy="5308329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65893" y="1124744"/>
            <a:ext cx="258275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LF1.6Hz/HF50Hz/7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26713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1800" dirty="0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820"/>
            <a:ext cx="9163049" cy="5371180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65893" y="1124744"/>
            <a:ext cx="258275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LF1.6Hz/HF50Hz/7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3738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EEG in December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817"/>
            <a:ext cx="9124404" cy="5347310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65893" y="1124744"/>
            <a:ext cx="2710999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LF1.6Hz/HF50Hz/10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3740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1400" dirty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0789"/>
            <a:ext cx="9144001" cy="5314935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65893" y="1124744"/>
            <a:ext cx="2710999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LF1.6Hz/HF50Hz/15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0820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Variants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6064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cs typeface="Times New Roman" pitchFamily="18" charset="0"/>
              </a:rPr>
              <a:t>Chronic  PLEDs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84784"/>
            <a:ext cx="8568952" cy="4536504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Classified separately as these PLEDs persist in serial recordings for several weeks to months </a:t>
            </a:r>
            <a:r>
              <a:rPr lang="en-US" dirty="0"/>
              <a:t>/</a:t>
            </a:r>
            <a:r>
              <a:rPr lang="en-US" dirty="0" smtClean="0"/>
              <a:t>years.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Found in patients with chronic cerebral lesions or long standing epilepsy.</a:t>
            </a:r>
            <a:endParaRPr lang="en-US" dirty="0"/>
          </a:p>
          <a:p>
            <a:pPr eaLnBrk="1" hangingPunct="1"/>
            <a:r>
              <a:rPr lang="en-US" dirty="0" smtClean="0"/>
              <a:t>Described with old stroke, tuberous sclerosis, chronic abscess, </a:t>
            </a:r>
            <a:r>
              <a:rPr lang="en-US" dirty="0" err="1" smtClean="0"/>
              <a:t>porencephalic</a:t>
            </a:r>
            <a:r>
              <a:rPr lang="en-US" dirty="0" smtClean="0"/>
              <a:t> cyst.</a:t>
            </a:r>
          </a:p>
          <a:p>
            <a:pPr eaLnBrk="1" hangingPunct="1"/>
            <a:r>
              <a:rPr lang="en-US" dirty="0" smtClean="0"/>
              <a:t>Requires serial EEGs to document PLEDs.</a:t>
            </a:r>
          </a:p>
          <a:p>
            <a:pPr eaLnBrk="1" hangingPunct="1"/>
            <a:endParaRPr lang="en-US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95536" y="6046600"/>
            <a:ext cx="7251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(Tellez-</a:t>
            </a:r>
            <a:r>
              <a:rPr lang="en-IN" dirty="0" err="1"/>
              <a:t>Zenteno</a:t>
            </a:r>
            <a:r>
              <a:rPr lang="en-IN" dirty="0"/>
              <a:t> JF, </a:t>
            </a:r>
            <a:r>
              <a:rPr lang="en-IN" dirty="0" err="1"/>
              <a:t>Pillai</a:t>
            </a:r>
            <a:r>
              <a:rPr lang="en-IN" dirty="0"/>
              <a:t> SN, Hill MD, </a:t>
            </a:r>
            <a:r>
              <a:rPr lang="en-IN" dirty="0" err="1"/>
              <a:t>Pillay</a:t>
            </a:r>
            <a:r>
              <a:rPr lang="en-IN" dirty="0"/>
              <a:t> N. Chronic PLEDs in remote stroke</a:t>
            </a:r>
            <a:r>
              <a:rPr lang="en-IN" dirty="0" smtClean="0"/>
              <a:t>.</a:t>
            </a:r>
          </a:p>
          <a:p>
            <a:r>
              <a:rPr lang="en-IN" dirty="0" smtClean="0"/>
              <a:t> </a:t>
            </a:r>
            <a:r>
              <a:rPr lang="en-IN" i="1" dirty="0"/>
              <a:t>Epileptic </a:t>
            </a:r>
            <a:r>
              <a:rPr lang="en-IN" i="1" dirty="0" err="1"/>
              <a:t>Disord</a:t>
            </a:r>
            <a:r>
              <a:rPr lang="en-IN" dirty="0"/>
              <a:t>. </a:t>
            </a:r>
            <a:r>
              <a:rPr lang="en-IN" dirty="0" smtClean="0"/>
              <a:t>2007)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62235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cs typeface="Times New Roman" pitchFamily="18" charset="0"/>
              </a:rPr>
              <a:t>Chronic  PLEDs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8229600" cy="4937125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sz="2800" dirty="0" smtClean="0">
              <a:cs typeface="Times New Roman" pitchFamily="18" charset="0"/>
            </a:endParaRPr>
          </a:p>
          <a:p>
            <a:pPr eaLnBrk="1" hangingPunct="1"/>
            <a:r>
              <a:rPr lang="en-US" dirty="0" smtClean="0">
                <a:cs typeface="Times New Roman" pitchFamily="18" charset="0"/>
              </a:rPr>
              <a:t>No definite differentiating characters vs. acute PLEDs.</a:t>
            </a:r>
          </a:p>
          <a:p>
            <a:pPr eaLnBrk="1" hangingPunct="1"/>
            <a:r>
              <a:rPr lang="en-US" dirty="0" smtClean="0">
                <a:cs typeface="Times New Roman" pitchFamily="18" charset="0"/>
              </a:rPr>
              <a:t>Background in between discharges usually normal.</a:t>
            </a:r>
          </a:p>
          <a:p>
            <a:pPr eaLnBrk="1" hangingPunct="1"/>
            <a:endParaRPr lang="en-US" dirty="0" smtClean="0">
              <a:cs typeface="Times New Roman" pitchFamily="18" charset="0"/>
            </a:endParaRPr>
          </a:p>
          <a:p>
            <a:pPr eaLnBrk="1" hangingPunct="1"/>
            <a:r>
              <a:rPr lang="en-US" dirty="0" smtClean="0">
                <a:cs typeface="Times New Roman" pitchFamily="18" charset="0"/>
              </a:rPr>
              <a:t>Chronic PLEDs are stereotyped in serial records. </a:t>
            </a:r>
          </a:p>
          <a:p>
            <a:pPr eaLnBrk="1" hangingPunct="1"/>
            <a:endParaRPr lang="en-US" dirty="0" smtClean="0">
              <a:cs typeface="Times New Roman" pitchFamily="18" charset="0"/>
            </a:endParaRPr>
          </a:p>
          <a:p>
            <a:pPr eaLnBrk="1" hangingPunct="1"/>
            <a:r>
              <a:rPr lang="en-US" dirty="0" smtClean="0">
                <a:cs typeface="Times New Roman" pitchFamily="18" charset="0"/>
              </a:rPr>
              <a:t>Tend to persist throughout  the record </a:t>
            </a:r>
          </a:p>
          <a:p>
            <a:pPr eaLnBrk="1" hangingPunct="1"/>
            <a:endParaRPr lang="en-US" dirty="0" smtClean="0">
              <a:cs typeface="Times New Roman" pitchFamily="18" charset="0"/>
            </a:endParaRPr>
          </a:p>
          <a:p>
            <a:pPr eaLnBrk="1" hangingPunct="1"/>
            <a:r>
              <a:rPr lang="en-US" dirty="0" smtClean="0"/>
              <a:t>Different from recurrent PLEDs</a:t>
            </a:r>
          </a:p>
        </p:txBody>
      </p:sp>
    </p:spTree>
    <p:extLst>
      <p:ext uri="{BB962C8B-B14F-4D97-AF65-F5344CB8AC3E}">
        <p14:creationId xmlns="" xmlns:p14="http://schemas.microsoft.com/office/powerpoint/2010/main" val="16961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10/M</a:t>
            </a:r>
          </a:p>
          <a:p>
            <a:pPr eaLnBrk="1" hangingPunct="1"/>
            <a:r>
              <a:rPr lang="en-US" dirty="0" smtClean="0"/>
              <a:t>Infantile (L) hemiparesis</a:t>
            </a:r>
          </a:p>
          <a:p>
            <a:pPr eaLnBrk="1" hangingPunct="1"/>
            <a:r>
              <a:rPr lang="en-US" dirty="0" smtClean="0"/>
              <a:t>Recurrent seizures since 2year of age</a:t>
            </a:r>
          </a:p>
          <a:p>
            <a:pPr eaLnBrk="1" hangingPunct="1"/>
            <a:r>
              <a:rPr lang="en-US" dirty="0" smtClean="0"/>
              <a:t>Mild learning disability</a:t>
            </a:r>
          </a:p>
          <a:p>
            <a:pPr eaLnBrk="1" hangingPunct="1"/>
            <a:endParaRPr lang="en-US" dirty="0" smtClean="0"/>
          </a:p>
        </p:txBody>
      </p:sp>
      <p:sp>
        <p:nvSpPr>
          <p:cNvPr id="778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Case # 10</a:t>
            </a:r>
          </a:p>
        </p:txBody>
      </p:sp>
    </p:spTree>
    <p:extLst>
      <p:ext uri="{BB962C8B-B14F-4D97-AF65-F5344CB8AC3E}">
        <p14:creationId xmlns="" xmlns:p14="http://schemas.microsoft.com/office/powerpoint/2010/main" val="29166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Characteristics: Periodicity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219200"/>
            <a:ext cx="8568952" cy="5306144"/>
          </a:xfrm>
        </p:spPr>
        <p:txBody>
          <a:bodyPr>
            <a:normAutofit/>
          </a:bodyPr>
          <a:lstStyle/>
          <a:p>
            <a:pPr eaLnBrk="1" hangingPunct="1"/>
            <a:endParaRPr lang="en-US" dirty="0" smtClean="0"/>
          </a:p>
          <a:p>
            <a:r>
              <a:rPr lang="en-IN" dirty="0"/>
              <a:t>The term "periodic" defines activity of waves/complexes occurring at an </a:t>
            </a:r>
            <a:r>
              <a:rPr lang="en-IN" dirty="0" smtClean="0"/>
              <a:t>‘</a:t>
            </a:r>
            <a:r>
              <a:rPr lang="en-IN" i="1" dirty="0" smtClean="0"/>
              <a:t>approximately’</a:t>
            </a:r>
            <a:r>
              <a:rPr lang="en-IN" dirty="0" smtClean="0"/>
              <a:t> </a:t>
            </a:r>
            <a:r>
              <a:rPr lang="en-IN" dirty="0"/>
              <a:t>regular rate which, for a given patient, varies less than 20%. </a:t>
            </a:r>
            <a:r>
              <a:rPr lang="en-IN" sz="2400" dirty="0"/>
              <a:t>(Daly and </a:t>
            </a:r>
            <a:r>
              <a:rPr lang="en-IN" sz="2400" dirty="0" err="1"/>
              <a:t>Pedley</a:t>
            </a:r>
            <a:r>
              <a:rPr lang="en-IN" sz="2400" dirty="0"/>
              <a:t>, 1990</a:t>
            </a:r>
            <a:r>
              <a:rPr lang="en-IN" sz="2400" dirty="0" smtClean="0"/>
              <a:t>).</a:t>
            </a:r>
          </a:p>
          <a:p>
            <a:endParaRPr lang="en-IN" sz="2400" dirty="0" smtClean="0"/>
          </a:p>
          <a:p>
            <a:r>
              <a:rPr lang="en-US" sz="2800" dirty="0" smtClean="0"/>
              <a:t>Daly coined the term </a:t>
            </a:r>
            <a:r>
              <a:rPr lang="en-US" sz="2800" dirty="0" err="1" smtClean="0"/>
              <a:t>Pseudoperiodic</a:t>
            </a:r>
            <a:endParaRPr lang="en-US" sz="2800" dirty="0" smtClean="0"/>
          </a:p>
          <a:p>
            <a:r>
              <a:rPr lang="en-US" dirty="0" err="1" smtClean="0"/>
              <a:t>Pseudoperiodic</a:t>
            </a:r>
            <a:r>
              <a:rPr lang="en-US" dirty="0" smtClean="0"/>
              <a:t> refers to-</a:t>
            </a:r>
            <a:endParaRPr lang="en-US" dirty="0"/>
          </a:p>
          <a:p>
            <a:pPr lvl="1">
              <a:buNone/>
            </a:pPr>
            <a:r>
              <a:rPr lang="en-US" dirty="0"/>
              <a:t>1. Greater variation in </a:t>
            </a:r>
            <a:r>
              <a:rPr lang="en-US" dirty="0" err="1"/>
              <a:t>interdischarge</a:t>
            </a:r>
            <a:r>
              <a:rPr lang="en-US" dirty="0"/>
              <a:t> interval</a:t>
            </a:r>
          </a:p>
          <a:p>
            <a:pPr lvl="1">
              <a:buNone/>
            </a:pPr>
            <a:r>
              <a:rPr lang="en-US" dirty="0"/>
              <a:t>2. Greater variation in wave morphology during recurrences</a:t>
            </a:r>
          </a:p>
          <a:p>
            <a:pPr lvl="1">
              <a:buNone/>
            </a:pPr>
            <a:endParaRPr lang="en-US" dirty="0"/>
          </a:p>
          <a:p>
            <a:endParaRPr lang="en-IN" sz="2800" dirty="0" smtClean="0"/>
          </a:p>
          <a:p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9577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88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684963" y="68263"/>
            <a:ext cx="2143125" cy="3381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1 Hz./ 70 Hz / 10 µV  </a:t>
            </a:r>
          </a:p>
        </p:txBody>
      </p:sp>
    </p:spTree>
    <p:extLst>
      <p:ext uri="{BB962C8B-B14F-4D97-AF65-F5344CB8AC3E}">
        <p14:creationId xmlns="" xmlns:p14="http://schemas.microsoft.com/office/powerpoint/2010/main" val="103004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98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6684963" y="68263"/>
            <a:ext cx="2143125" cy="3381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1 Hz./ 70 Hz / 10 µV  </a:t>
            </a:r>
          </a:p>
        </p:txBody>
      </p:sp>
    </p:spTree>
    <p:extLst>
      <p:ext uri="{BB962C8B-B14F-4D97-AF65-F5344CB8AC3E}">
        <p14:creationId xmlns="" xmlns:p14="http://schemas.microsoft.com/office/powerpoint/2010/main" val="38924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Bilateral &amp; Independent PLEDs (BIPLEDs)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7772400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smtClean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mtClean="0"/>
              <a:t>Independently &amp; Asynchronously over the 2 hemispheres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mtClean="0"/>
              <a:t>Differ in Morphology, Amplitude, Repetition, Rate and site of maximum involvement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Far less common than PLEDs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First described in HSE</a:t>
            </a:r>
          </a:p>
        </p:txBody>
      </p:sp>
    </p:spTree>
    <p:extLst>
      <p:ext uri="{BB962C8B-B14F-4D97-AF65-F5344CB8AC3E}">
        <p14:creationId xmlns="" xmlns:p14="http://schemas.microsoft.com/office/powerpoint/2010/main" val="15208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smtClean="0"/>
              <a:t>PLEDs vs BiPLEDs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7338"/>
            <a:ext cx="4038600" cy="457358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smtClean="0"/>
              <a:t>PLEDS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/>
              <a:t>Stroke – most common  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endParaRPr lang="en-US" smtClean="0"/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/>
              <a:t>Focal seizures </a:t>
            </a:r>
            <a:r>
              <a:rPr lang="en-US" smtClean="0">
                <a:sym typeface="Symbol" pitchFamily="18" charset="2"/>
              </a:rPr>
              <a:t></a:t>
            </a:r>
            <a:endParaRPr lang="en-US" smtClean="0"/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/>
              <a:t>FND </a:t>
            </a:r>
            <a:r>
              <a:rPr lang="en-US" smtClean="0">
                <a:sym typeface="Symbol" pitchFamily="18" charset="2"/>
              </a:rPr>
              <a:t>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>
                <a:sym typeface="Symbol" pitchFamily="18" charset="2"/>
              </a:rPr>
              <a:t>Coma 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>
                <a:sym typeface="Symbol" pitchFamily="18" charset="2"/>
              </a:rPr>
              <a:t>Mortality - 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>
                <a:sym typeface="Symbol" pitchFamily="18" charset="2"/>
              </a:rPr>
              <a:t>Focal imaging abnormalities frequent 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endParaRPr lang="en-US" smtClean="0">
              <a:sym typeface="Symbol" pitchFamily="18" charset="2"/>
            </a:endParaRP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557338"/>
            <a:ext cx="4191000" cy="4573587"/>
          </a:xfrm>
        </p:spPr>
        <p:txBody>
          <a:bodyPr>
            <a:normAutofit fontScale="92500"/>
          </a:bodyPr>
          <a:lstStyle/>
          <a:p>
            <a:pPr eaLnBrk="1" hangingPunct="1">
              <a:buClr>
                <a:srgbClr val="CCCC00"/>
              </a:buClr>
              <a:buFontTx/>
              <a:buChar char=" "/>
            </a:pPr>
            <a:r>
              <a:rPr lang="en-US" smtClean="0"/>
              <a:t>BiPLEDs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/>
              <a:t>Anoxia, 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/>
              <a:t>CNS inf-HSE)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/>
              <a:t>Generalized seizures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/>
              <a:t>FND </a:t>
            </a:r>
            <a:r>
              <a:rPr lang="en-US" smtClean="0">
                <a:sym typeface="Symbol" pitchFamily="18" charset="2"/>
              </a:rPr>
              <a:t> - less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>
                <a:sym typeface="Symbol" pitchFamily="18" charset="2"/>
              </a:rPr>
              <a:t>Coma 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>
                <a:sym typeface="Symbol" pitchFamily="18" charset="2"/>
              </a:rPr>
              <a:t>Mortality , Poor prognosis </a:t>
            </a:r>
          </a:p>
          <a:p>
            <a:pPr marL="669925" lvl="1" indent="-325438" eaLnBrk="1" hangingPunct="1">
              <a:lnSpc>
                <a:spcPct val="110000"/>
              </a:lnSpc>
              <a:spcBef>
                <a:spcPct val="35000"/>
              </a:spcBef>
            </a:pPr>
            <a:r>
              <a:rPr lang="en-US" smtClean="0">
                <a:sym typeface="Symbol" pitchFamily="18" charset="2"/>
              </a:rPr>
              <a:t>Imaging B/L lesions </a:t>
            </a:r>
          </a:p>
          <a:p>
            <a:pPr eaLnBrk="1" hangingPunct="1"/>
            <a:endParaRPr lang="en-US" smtClean="0">
              <a:sym typeface="Symbol" pitchFamily="18" charset="2"/>
            </a:endParaRPr>
          </a:p>
        </p:txBody>
      </p:sp>
      <p:sp>
        <p:nvSpPr>
          <p:cNvPr id="82949" name="AutoShape 5"/>
          <p:cNvSpPr>
            <a:spLocks/>
          </p:cNvSpPr>
          <p:nvPr/>
        </p:nvSpPr>
        <p:spPr bwMode="auto">
          <a:xfrm>
            <a:off x="7162800" y="2286000"/>
            <a:ext cx="304800" cy="457200"/>
          </a:xfrm>
          <a:prstGeom prst="rightBracket">
            <a:avLst>
              <a:gd name="adj" fmla="val 1111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itchFamily="34" charset="0"/>
            </a:endParaRP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7451725" y="2349500"/>
            <a:ext cx="1136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Gill Sans MT" pitchFamily="34" charset="0"/>
              </a:rPr>
              <a:t>Most </a:t>
            </a:r>
          </a:p>
          <a:p>
            <a:pPr eaLnBrk="1" hangingPunct="1"/>
            <a:r>
              <a:rPr lang="en-US">
                <a:latin typeface="Gill Sans MT" pitchFamily="34" charset="0"/>
              </a:rPr>
              <a:t>Common 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155575" y="6515100"/>
            <a:ext cx="411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Daniel de la paz et al - Arch Neurol 1981</a:t>
            </a:r>
            <a:r>
              <a:rPr lang="en-US" sz="160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6742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EEG # 11</a:t>
            </a:r>
          </a:p>
        </p:txBody>
      </p:sp>
      <p:sp>
        <p:nvSpPr>
          <p:cNvPr id="83971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US" smtClean="0"/>
          </a:p>
          <a:p>
            <a:r>
              <a:rPr lang="en-US" smtClean="0"/>
              <a:t>47 year old lady</a:t>
            </a:r>
          </a:p>
          <a:p>
            <a:r>
              <a:rPr lang="en-US" smtClean="0"/>
              <a:t>4 day h/o fever with sz followed by altered sensorium</a:t>
            </a:r>
          </a:p>
          <a:p>
            <a:endParaRPr lang="en-US" smtClean="0"/>
          </a:p>
          <a:p>
            <a:r>
              <a:rPr lang="en-US" smtClean="0"/>
              <a:t>EEG done on D5 of illness</a:t>
            </a:r>
          </a:p>
        </p:txBody>
      </p:sp>
    </p:spTree>
    <p:extLst>
      <p:ext uri="{BB962C8B-B14F-4D97-AF65-F5344CB8AC3E}">
        <p14:creationId xmlns="" xmlns:p14="http://schemas.microsoft.com/office/powerpoint/2010/main" val="205277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8499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769" r="14352" b="3200"/>
          <a:stretch/>
        </p:blipFill>
        <p:spPr bwMode="auto">
          <a:xfrm>
            <a:off x="-19124" y="1524854"/>
            <a:ext cx="9163124" cy="534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65893" y="1124744"/>
            <a:ext cx="258275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403648" y="631215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089458" y="6324377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740352" y="631215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676456" y="4869160"/>
            <a:ext cx="0" cy="39604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131840" y="4967999"/>
            <a:ext cx="0" cy="39604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716016" y="4941168"/>
            <a:ext cx="0" cy="39604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732240" y="4941168"/>
            <a:ext cx="0" cy="39604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6373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601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60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49" r="17308" b="3201"/>
          <a:stretch/>
        </p:blipFill>
        <p:spPr bwMode="auto">
          <a:xfrm>
            <a:off x="0" y="1524854"/>
            <a:ext cx="9249370" cy="529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265893" y="1124744"/>
            <a:ext cx="2582758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dirty="0" smtClean="0"/>
              <a:t>LF1.6Hz/HF50Hz/5</a:t>
            </a:r>
            <a:r>
              <a:rPr lang="el-GR" sz="2000" dirty="0" smtClean="0"/>
              <a:t>μ</a:t>
            </a:r>
            <a:r>
              <a:rPr lang="en-US" sz="2000" dirty="0"/>
              <a:t>V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4344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7127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cs typeface="Times New Roman" pitchFamily="18" charset="0"/>
              </a:rPr>
              <a:t>Ipsilateral Independent  PLEDs 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28800"/>
            <a:ext cx="8229600" cy="4937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Rare subtype , First described in 1996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err="1" smtClean="0"/>
              <a:t>Ipsilateral</a:t>
            </a:r>
            <a:r>
              <a:rPr lang="en-US" dirty="0" smtClean="0"/>
              <a:t> but independent in temporal &amp; topographical relationship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Associated with </a:t>
            </a:r>
          </a:p>
          <a:p>
            <a:pPr marL="669925" lvl="1" indent="-325438" eaLnBrk="1" hangingPunct="1">
              <a:lnSpc>
                <a:spcPct val="90000"/>
              </a:lnSpc>
              <a:spcBef>
                <a:spcPct val="25000"/>
              </a:spcBef>
            </a:pPr>
            <a:r>
              <a:rPr lang="en-US" dirty="0" smtClean="0"/>
              <a:t>Acute cerebral lesions</a:t>
            </a:r>
          </a:p>
          <a:p>
            <a:pPr marL="669925" lvl="1" indent="-325438" eaLnBrk="1" hangingPunct="1">
              <a:lnSpc>
                <a:spcPct val="90000"/>
              </a:lnSpc>
              <a:spcBef>
                <a:spcPct val="25000"/>
              </a:spcBef>
            </a:pPr>
            <a:r>
              <a:rPr lang="en-US" dirty="0" smtClean="0"/>
              <a:t>Altered consciousness &amp; seizures</a:t>
            </a:r>
          </a:p>
          <a:p>
            <a:pPr marL="669925" lvl="1" indent="-325438" eaLnBrk="1" hangingPunct="1">
              <a:lnSpc>
                <a:spcPct val="90000"/>
              </a:lnSpc>
              <a:spcBef>
                <a:spcPct val="25000"/>
              </a:spcBef>
            </a:pPr>
            <a:r>
              <a:rPr lang="en-US" dirty="0" smtClean="0"/>
              <a:t>Resolution with time</a:t>
            </a:r>
          </a:p>
        </p:txBody>
      </p:sp>
      <p:sp>
        <p:nvSpPr>
          <p:cNvPr id="93188" name="Rectangle 3"/>
          <p:cNvSpPr>
            <a:spLocks noChangeArrowheads="1"/>
          </p:cNvSpPr>
          <p:nvPr/>
        </p:nvSpPr>
        <p:spPr bwMode="auto">
          <a:xfrm>
            <a:off x="533400" y="5715000"/>
            <a:ext cx="8382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err="1">
                <a:cs typeface="Times New Roman" pitchFamily="18" charset="0"/>
              </a:rPr>
              <a:t>Silbert</a:t>
            </a:r>
            <a:r>
              <a:rPr lang="en-US" sz="1600" dirty="0">
                <a:cs typeface="Times New Roman" pitchFamily="18" charset="0"/>
              </a:rPr>
              <a:t> P , </a:t>
            </a:r>
            <a:r>
              <a:rPr lang="en-US" sz="1600" dirty="0" err="1">
                <a:cs typeface="Times New Roman" pitchFamily="18" charset="0"/>
              </a:rPr>
              <a:t>Kurupath</a:t>
            </a:r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dirty="0" err="1">
                <a:cs typeface="Times New Roman" pitchFamily="18" charset="0"/>
              </a:rPr>
              <a:t>Radhakrishnan</a:t>
            </a:r>
            <a:r>
              <a:rPr lang="en-US" sz="1600" dirty="0">
                <a:cs typeface="Times New Roman" pitchFamily="18" charset="0"/>
              </a:rPr>
              <a:t> , </a:t>
            </a:r>
            <a:r>
              <a:rPr lang="en-US" sz="1600" dirty="0" err="1">
                <a:cs typeface="Times New Roman" pitchFamily="18" charset="0"/>
              </a:rPr>
              <a:t>Sharbrough</a:t>
            </a:r>
            <a:r>
              <a:rPr lang="en-US" sz="1600" dirty="0">
                <a:cs typeface="Times New Roman" pitchFamily="18" charset="0"/>
              </a:rPr>
              <a:t> , </a:t>
            </a:r>
            <a:r>
              <a:rPr lang="en-US" sz="1600" dirty="0" err="1">
                <a:cs typeface="Times New Roman" pitchFamily="18" charset="0"/>
              </a:rPr>
              <a:t>Klass</a:t>
            </a:r>
            <a:r>
              <a:rPr lang="en-US" sz="1600" dirty="0">
                <a:cs typeface="Times New Roman" pitchFamily="18" charset="0"/>
              </a:rPr>
              <a:t>. EEG and Clinical neurophysiology. 1996;98:223-226    </a:t>
            </a:r>
          </a:p>
        </p:txBody>
      </p:sp>
    </p:spTree>
    <p:extLst>
      <p:ext uri="{BB962C8B-B14F-4D97-AF65-F5344CB8AC3E}">
        <p14:creationId xmlns="" xmlns:p14="http://schemas.microsoft.com/office/powerpoint/2010/main" val="3561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Independent </a:t>
            </a:r>
            <a:r>
              <a:rPr lang="en-US" sz="2800" dirty="0" err="1" smtClean="0"/>
              <a:t>Rt</a:t>
            </a:r>
            <a:r>
              <a:rPr lang="en-US" sz="2800" dirty="0" smtClean="0"/>
              <a:t> central and </a:t>
            </a:r>
            <a:r>
              <a:rPr lang="en-US" sz="2800" dirty="0" err="1" smtClean="0"/>
              <a:t>Rt</a:t>
            </a:r>
            <a:r>
              <a:rPr lang="en-US" sz="2800" dirty="0" smtClean="0"/>
              <a:t> Post temporal PLEDs</a:t>
            </a:r>
            <a:endParaRPr lang="en-IN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04349"/>
            <a:ext cx="7632848" cy="555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1653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cs typeface="Times New Roman" pitchFamily="18" charset="0"/>
              </a:rPr>
              <a:t>Cerebral  Bigeminy 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937125"/>
          </a:xfrm>
        </p:spPr>
        <p:txBody>
          <a:bodyPr/>
          <a:lstStyle/>
          <a:p>
            <a:pPr eaLnBrk="1" hangingPunct="1"/>
            <a:endParaRPr lang="en-US" sz="2800" smtClean="0">
              <a:cs typeface="Times New Roman" pitchFamily="18" charset="0"/>
            </a:endParaRPr>
          </a:p>
          <a:p>
            <a:pPr eaLnBrk="1" hangingPunct="1"/>
            <a:r>
              <a:rPr lang="en-US" sz="2800" smtClean="0">
                <a:cs typeface="Times New Roman" pitchFamily="18" charset="0"/>
              </a:rPr>
              <a:t>2 separate foci are present in the </a:t>
            </a:r>
            <a:r>
              <a:rPr lang="en-US" sz="2800" u="sng" smtClean="0">
                <a:cs typeface="Times New Roman" pitchFamily="18" charset="0"/>
              </a:rPr>
              <a:t>same area </a:t>
            </a:r>
            <a:r>
              <a:rPr lang="en-US" sz="2800" smtClean="0">
                <a:cs typeface="Times New Roman" pitchFamily="18" charset="0"/>
              </a:rPr>
              <a:t>of an hemisphere</a:t>
            </a:r>
          </a:p>
          <a:p>
            <a:pPr eaLnBrk="1" hangingPunct="1"/>
            <a:endParaRPr lang="en-US" sz="2800" smtClean="0">
              <a:cs typeface="Times New Roman" pitchFamily="18" charset="0"/>
            </a:endParaRPr>
          </a:p>
          <a:p>
            <a:pPr eaLnBrk="1" hangingPunct="1"/>
            <a:r>
              <a:rPr lang="en-US" sz="2800" smtClean="0">
                <a:cs typeface="Times New Roman" pitchFamily="18" charset="0"/>
              </a:rPr>
              <a:t>Alternating morphology of these 2 ipsilateral PLEDs </a:t>
            </a:r>
          </a:p>
          <a:p>
            <a:pPr eaLnBrk="1" hangingPunct="1"/>
            <a:endParaRPr lang="en-US" sz="2800" smtClean="0">
              <a:cs typeface="Times New Roman" pitchFamily="18" charset="0"/>
            </a:endParaRPr>
          </a:p>
          <a:p>
            <a:pPr eaLnBrk="1" hangingPunct="1"/>
            <a:endParaRPr lang="en-US" sz="2800" smtClean="0">
              <a:cs typeface="Times New Roman" pitchFamily="18" charset="0"/>
            </a:endParaRPr>
          </a:p>
        </p:txBody>
      </p:sp>
      <p:sp>
        <p:nvSpPr>
          <p:cNvPr id="95236" name="Rectangle 3"/>
          <p:cNvSpPr>
            <a:spLocks noChangeArrowheads="1"/>
          </p:cNvSpPr>
          <p:nvPr/>
        </p:nvSpPr>
        <p:spPr bwMode="auto">
          <a:xfrm>
            <a:off x="685800" y="5562600"/>
            <a:ext cx="777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cs typeface="Times New Roman" pitchFamily="18" charset="0"/>
              </a:rPr>
              <a:t>Madison &amp; Niedermeyer. JNNP 1970;33:381-86 </a:t>
            </a:r>
          </a:p>
        </p:txBody>
      </p:sp>
    </p:spTree>
    <p:extLst>
      <p:ext uri="{BB962C8B-B14F-4D97-AF65-F5344CB8AC3E}">
        <p14:creationId xmlns="" xmlns:p14="http://schemas.microsoft.com/office/powerpoint/2010/main" val="267478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1985</TotalTime>
  <Words>3748</Words>
  <Application>Microsoft Office PowerPoint</Application>
  <PresentationFormat>On-screen Show (4:3)</PresentationFormat>
  <Paragraphs>628</Paragraphs>
  <Slides>140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1" baseType="lpstr">
      <vt:lpstr>Median</vt:lpstr>
      <vt:lpstr>Periodic  Lateralized  Epileptiform  Discharges  (PLEDs)   Dr C Rathore</vt:lpstr>
      <vt:lpstr>Scheme of Presentation</vt:lpstr>
      <vt:lpstr>Introduction</vt:lpstr>
      <vt:lpstr>Definition</vt:lpstr>
      <vt:lpstr>Characteristics</vt:lpstr>
      <vt:lpstr>Case # 1</vt:lpstr>
      <vt:lpstr> </vt:lpstr>
      <vt:lpstr>Slide 8</vt:lpstr>
      <vt:lpstr>Characteristics: Periodicity</vt:lpstr>
      <vt:lpstr>Characteristics</vt:lpstr>
      <vt:lpstr>Characteristics</vt:lpstr>
      <vt:lpstr>Case # 2</vt:lpstr>
      <vt:lpstr>Slide 13</vt:lpstr>
      <vt:lpstr>Slide 14</vt:lpstr>
      <vt:lpstr>Slide 15</vt:lpstr>
      <vt:lpstr>Slide 16</vt:lpstr>
      <vt:lpstr>Case # 3</vt:lpstr>
      <vt:lpstr>Slide 18</vt:lpstr>
      <vt:lpstr>At sensitivity of 35</vt:lpstr>
      <vt:lpstr>Slide 20</vt:lpstr>
      <vt:lpstr>Phase reversal at P4</vt:lpstr>
      <vt:lpstr>Ephemeral nature of PLEDs</vt:lpstr>
      <vt:lpstr>Slide 23</vt:lpstr>
      <vt:lpstr>Slide 24</vt:lpstr>
      <vt:lpstr>Etiological associations</vt:lpstr>
      <vt:lpstr>Metabolic Causes</vt:lpstr>
      <vt:lpstr>PLEDs are most commonly found in the ICU !</vt:lpstr>
      <vt:lpstr>Case # 4</vt:lpstr>
      <vt:lpstr>Slide 29</vt:lpstr>
      <vt:lpstr>avg</vt:lpstr>
      <vt:lpstr>Pathophysiology of PLEDs</vt:lpstr>
      <vt:lpstr>Pathophysiology</vt:lpstr>
      <vt:lpstr> Classification </vt:lpstr>
      <vt:lpstr>Reihers Classification of PLEDs</vt:lpstr>
      <vt:lpstr>PLEDs Plus </vt:lpstr>
      <vt:lpstr>Slide 36</vt:lpstr>
      <vt:lpstr>PLEDs PLUS</vt:lpstr>
      <vt:lpstr>Evolution of  PLEDs</vt:lpstr>
      <vt:lpstr>Case # 5</vt:lpstr>
      <vt:lpstr>Slide 40</vt:lpstr>
      <vt:lpstr>Avg</vt:lpstr>
      <vt:lpstr>Slide 42</vt:lpstr>
      <vt:lpstr>Slide 43</vt:lpstr>
      <vt:lpstr>Slide 44</vt:lpstr>
      <vt:lpstr> Case # 6 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PLEDs Plus: the cycle </vt:lpstr>
      <vt:lpstr>Does presence of PLEDs indicate a ‘twilight’ zone?</vt:lpstr>
      <vt:lpstr>Ictal rhythm v/s Interictal</vt:lpstr>
      <vt:lpstr>  PLEDs Mimics</vt:lpstr>
      <vt:lpstr>50/M,  c/o  Sz Vs Syncope</vt:lpstr>
      <vt:lpstr>ILLUSTRATIVE EXAMPLES</vt:lpstr>
      <vt:lpstr>PLEDs in HSE</vt:lpstr>
      <vt:lpstr>CASE # 7</vt:lpstr>
      <vt:lpstr>Slide 61</vt:lpstr>
      <vt:lpstr>EEG on day 1 of admission</vt:lpstr>
      <vt:lpstr>Slide 63</vt:lpstr>
      <vt:lpstr>Avg montage</vt:lpstr>
      <vt:lpstr>Pleds plus- RDs present</vt:lpstr>
      <vt:lpstr>Slide 66</vt:lpstr>
      <vt:lpstr>Day3:Evolving in PDA</vt:lpstr>
      <vt:lpstr>Evolving to a burst supp patern</vt:lpstr>
      <vt:lpstr>Day 7: burst suppression pattern, </vt:lpstr>
      <vt:lpstr>10 uV, 10 sec/page</vt:lpstr>
      <vt:lpstr>30 sec per page</vt:lpstr>
      <vt:lpstr>PLEDs in CJD</vt:lpstr>
      <vt:lpstr>CASE # 8</vt:lpstr>
      <vt:lpstr>DWI Images</vt:lpstr>
      <vt:lpstr>EEG on D2 of admission</vt:lpstr>
      <vt:lpstr>IN Avg montage</vt:lpstr>
      <vt:lpstr>On day 4 of admission</vt:lpstr>
      <vt:lpstr>Day 7: PSWCs</vt:lpstr>
      <vt:lpstr>Avg montage</vt:lpstr>
      <vt:lpstr>Case # 9</vt:lpstr>
      <vt:lpstr>EEG in November</vt:lpstr>
      <vt:lpstr>Slide 82</vt:lpstr>
      <vt:lpstr>Slide 83</vt:lpstr>
      <vt:lpstr> EEG in December </vt:lpstr>
      <vt:lpstr>Slide 85</vt:lpstr>
      <vt:lpstr>Variants</vt:lpstr>
      <vt:lpstr>Chronic  PLEDs</vt:lpstr>
      <vt:lpstr>Chronic  PLEDs</vt:lpstr>
      <vt:lpstr>Case # 10</vt:lpstr>
      <vt:lpstr>Slide 90</vt:lpstr>
      <vt:lpstr>Slide 91</vt:lpstr>
      <vt:lpstr>Bilateral &amp; Independent PLEDs (BIPLEDs)</vt:lpstr>
      <vt:lpstr>PLEDs vs BiPLEDs</vt:lpstr>
      <vt:lpstr>EEG # 11</vt:lpstr>
      <vt:lpstr>Slide 95</vt:lpstr>
      <vt:lpstr>Slide 96</vt:lpstr>
      <vt:lpstr>Ipsilateral Independent  PLEDs </vt:lpstr>
      <vt:lpstr>Independent Rt central and Rt Post temporal PLEDs</vt:lpstr>
      <vt:lpstr>Cerebral  Bigeminy </vt:lpstr>
      <vt:lpstr>Slide 100</vt:lpstr>
      <vt:lpstr>Multifocal PLEDs</vt:lpstr>
      <vt:lpstr>Slide 102</vt:lpstr>
      <vt:lpstr>Case # 12</vt:lpstr>
      <vt:lpstr>Slide 104</vt:lpstr>
      <vt:lpstr>Slide 105</vt:lpstr>
      <vt:lpstr>PEDIMs</vt:lpstr>
      <vt:lpstr>Cortical Vs. Subcortical PLEDs</vt:lpstr>
      <vt:lpstr>Case # 13</vt:lpstr>
      <vt:lpstr>Slide 109</vt:lpstr>
      <vt:lpstr>At 20 uV</vt:lpstr>
      <vt:lpstr>Average montage</vt:lpstr>
      <vt:lpstr>Slide 112</vt:lpstr>
      <vt:lpstr>Referrences</vt:lpstr>
      <vt:lpstr>Slide 114</vt:lpstr>
      <vt:lpstr>Background &amp; Study aim</vt:lpstr>
      <vt:lpstr>Materials &amp; Methods</vt:lpstr>
      <vt:lpstr>Materials &amp; Methods</vt:lpstr>
      <vt:lpstr>Results</vt:lpstr>
      <vt:lpstr>Clinical findings</vt:lpstr>
      <vt:lpstr>Clinical findings</vt:lpstr>
      <vt:lpstr>Clinical findings</vt:lpstr>
      <vt:lpstr>Neuroimaging findings</vt:lpstr>
      <vt:lpstr>Discussion</vt:lpstr>
      <vt:lpstr>Discussion</vt:lpstr>
      <vt:lpstr>Discussion</vt:lpstr>
      <vt:lpstr>Discussion</vt:lpstr>
      <vt:lpstr>Conclusion</vt:lpstr>
      <vt:lpstr>Slide 128</vt:lpstr>
      <vt:lpstr>Slide 129</vt:lpstr>
      <vt:lpstr>vp</vt:lpstr>
      <vt:lpstr>Baruah long sens 10 uV</vt:lpstr>
      <vt:lpstr>Slide 132</vt:lpstr>
      <vt:lpstr>Slide 133</vt:lpstr>
      <vt:lpstr>Slide 134</vt:lpstr>
      <vt:lpstr>Few on Rt but not enough for pleds</vt:lpstr>
      <vt:lpstr>Mr Baruah</vt:lpstr>
      <vt:lpstr>Slide 137</vt:lpstr>
      <vt:lpstr>Case # 13 </vt:lpstr>
      <vt:lpstr>Slide 139</vt:lpstr>
      <vt:lpstr>Slide 140</vt:lpstr>
    </vt:vector>
  </TitlesOfParts>
  <Company>DELLNBX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himanshu</dc:creator>
  <cp:lastModifiedBy>administrator1</cp:lastModifiedBy>
  <cp:revision>128</cp:revision>
  <dcterms:created xsi:type="dcterms:W3CDTF">2011-06-13T19:15:01Z</dcterms:created>
  <dcterms:modified xsi:type="dcterms:W3CDTF">2020-08-16T14:30:03Z</dcterms:modified>
</cp:coreProperties>
</file>