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61" r:id="rId2"/>
    <p:sldId id="263" r:id="rId3"/>
    <p:sldId id="265" r:id="rId4"/>
    <p:sldId id="267" r:id="rId5"/>
    <p:sldId id="269" r:id="rId6"/>
    <p:sldId id="378" r:id="rId7"/>
    <p:sldId id="271" r:id="rId8"/>
    <p:sldId id="363" r:id="rId9"/>
    <p:sldId id="366" r:id="rId10"/>
    <p:sldId id="365" r:id="rId11"/>
    <p:sldId id="364" r:id="rId12"/>
    <p:sldId id="376" r:id="rId13"/>
    <p:sldId id="377" r:id="rId14"/>
    <p:sldId id="283" r:id="rId15"/>
    <p:sldId id="329" r:id="rId16"/>
    <p:sldId id="380" r:id="rId17"/>
    <p:sldId id="330" r:id="rId18"/>
    <p:sldId id="381" r:id="rId19"/>
    <p:sldId id="273" r:id="rId20"/>
    <p:sldId id="276"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2" r:id="rId62"/>
    <p:sldId id="423" r:id="rId63"/>
    <p:sldId id="424" r:id="rId64"/>
    <p:sldId id="425" r:id="rId65"/>
    <p:sldId id="431" r:id="rId66"/>
    <p:sldId id="432" r:id="rId67"/>
    <p:sldId id="433" r:id="rId68"/>
    <p:sldId id="434" r:id="rId69"/>
    <p:sldId id="435" r:id="rId70"/>
    <p:sldId id="436" r:id="rId71"/>
    <p:sldId id="437" r:id="rId72"/>
    <p:sldId id="43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2" autoAdjust="0"/>
    <p:restoredTop sz="60411" autoAdjust="0"/>
  </p:normalViewPr>
  <p:slideViewPr>
    <p:cSldViewPr>
      <p:cViewPr>
        <p:scale>
          <a:sx n="72" d="100"/>
          <a:sy n="72" d="100"/>
        </p:scale>
        <p:origin x="-1278" y="-8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1DA21-05C5-49E0-94CB-9D98E4E3CA0B}" type="datetimeFigureOut">
              <a:rPr lang="en-US" smtClean="0"/>
              <a:pPr/>
              <a:t>08/04/2020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BAA72D-025F-4915-B8DC-C7C34693E1CF}" type="slidenum">
              <a:rPr lang="en-US" smtClean="0"/>
              <a:pPr/>
              <a:t>‹#›</a:t>
            </a:fld>
            <a:endParaRPr lang="en-US"/>
          </a:p>
        </p:txBody>
      </p:sp>
    </p:spTree>
    <p:extLst>
      <p:ext uri="{BB962C8B-B14F-4D97-AF65-F5344CB8AC3E}">
        <p14:creationId xmlns:p14="http://schemas.microsoft.com/office/powerpoint/2010/main" xmlns="" val="369768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BAA72D-025F-4915-B8DC-C7C34693E1C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3613CE3-477E-4327-8B81-794453E62644}" type="slidenum">
              <a:rPr lang="en-US" smtClean="0"/>
              <a:pPr/>
              <a:t>21</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en-US" dirty="0" smtClean="0"/>
              <a:t>The most common presentation of patients with GERD includes a long-standing history of heartburn and a shorter history of regurgitation.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4624BB9-36AC-4A83-824D-F51AB0DAE047}" type="slidenum">
              <a:rPr lang="en-US" smtClean="0"/>
              <a:pPr/>
              <a:t>23</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--heartburn +/- regurgitation high specificity, low sensitivity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5D99C87-573B-45B3-B93A-B8142DBBEDE4}" type="slidenum">
              <a:rPr lang="en-US" smtClean="0"/>
              <a:pPr/>
              <a:t>24</a:t>
            </a:fld>
            <a:endParaRPr lang="en-US"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smtClean="0"/>
              <a:t>--need further eval if any present—</a:t>
            </a:r>
            <a:r>
              <a:rPr lang="en-US" dirty="0" err="1" smtClean="0"/>
              <a:t>egd</a:t>
            </a:r>
            <a:r>
              <a:rPr lang="en-US" dirty="0"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D1891F3-AEFD-4C0D-A8CC-FDC950358056}" type="slidenum">
              <a:rPr lang="en-GB" smtClean="0"/>
              <a:pPr/>
              <a:t>25</a:t>
            </a:fld>
            <a:endParaRPr lang="en-GB"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p:spPr>
        <p:txBody>
          <a:bodyPr/>
          <a:lstStyle/>
          <a:p>
            <a:endParaRPr 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1456CD4-F2CB-4EBD-9EBB-811659CDA5FF}" type="slidenum">
              <a:rPr lang="en-US" smtClean="0"/>
              <a:pPr/>
              <a:t>32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--if trial of med did not work or if alarm symptoms or long term 5yrs  need egd 1a evidence—dysphagia/early satiety/gi bleed/odynophagia/vomiting/wt loss/anemia</a:t>
            </a:r>
          </a:p>
          <a:p>
            <a:pPr eaLnBrk="1" hangingPunct="1"/>
            <a:r>
              <a:rPr lang="en-US" smtClean="0"/>
              <a:t>--50-70% of patient’s with gerd will have a neg egd.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80A98FC-F48A-4345-B2AD-3D469FEF7C1F}" type="slidenum">
              <a:rPr lang="en-US" smtClean="0"/>
              <a:pPr/>
              <a:t>33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--Transnasal catheter or a wireless capsule shaped device affixed to distal esophagus</a:t>
            </a:r>
          </a:p>
          <a:p>
            <a:pPr eaLnBrk="1" hangingPunct="1"/>
            <a:r>
              <a:rPr lang="en-US" smtClean="0"/>
              <a:t>--cather positioned 5cm above manometrically defined upper limit of les</a:t>
            </a:r>
          </a:p>
          <a:p>
            <a:pPr eaLnBrk="1" hangingPunct="1"/>
            <a:r>
              <a:rPr lang="en-US" smtClean="0"/>
              <a:t>--capsul attached 6cm proximal to endoscopically defined squamocolumnar jxn</a:t>
            </a:r>
          </a:p>
          <a:p>
            <a:pPr eaLnBrk="1" hangingPunct="1"/>
            <a:r>
              <a:rPr lang="en-US" smtClean="0"/>
              <a:t>--if mucosal changes—have dx and do not need 24hph.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0FDE226-A592-4496-863B-250257E48AAD}" type="slidenum">
              <a:rPr lang="en-GB" smtClean="0"/>
              <a:pPr/>
              <a:t>34</a:t>
            </a:fld>
            <a:endParaRPr lang="en-GB"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p:spPr>
        <p:txBody>
          <a:bodyPr/>
          <a:lstStyle/>
          <a:p>
            <a:endParaRPr 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9D646B2-DC1C-4A13-9575-0FFA4190FB83}" type="slidenum">
              <a:rPr lang="en-US" smtClean="0"/>
              <a:pPr/>
              <a:t>36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t>--dysphagia, odynophagia, early satiety, gi bleed, anemia, vomit, wt loss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4837C16-B798-4003-97EB-ADF785FE8D88}" type="slidenum">
              <a:rPr lang="en-US" smtClean="0"/>
              <a:pPr/>
              <a:t>38</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18015C36-5E84-472B-A358-7847D7CE2BF8}" type="slidenum">
              <a:rPr lang="en-GB" smtClean="0"/>
              <a:pPr/>
              <a:t>39</a:t>
            </a:fld>
            <a:endParaRPr lang="en-GB"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p:spPr>
        <p:txBody>
          <a:bodyPr/>
          <a:lstStyle/>
          <a:p>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487089E-FA0F-4E03-A6FC-B9F43A20017C}" type="slidenum">
              <a:rPr lang="en-US" smtClean="0"/>
              <a:pPr/>
              <a:t>2</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AF74E2D-5600-4E1F-8AD2-C84A743DFC51}" type="slidenum">
              <a:rPr lang="en-US" smtClean="0"/>
              <a:pPr/>
              <a:t>40</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--Tums, rolaids, maalox</a:t>
            </a:r>
          </a:p>
          <a:p>
            <a:pPr eaLnBrk="1" hangingPunct="1"/>
            <a:r>
              <a:rPr lang="en-US" smtClean="0"/>
              <a:t>--$1 billion in yearly expenditures</a:t>
            </a:r>
          </a:p>
          <a:p>
            <a:pPr eaLnBrk="1" hangingPunct="1"/>
            <a:r>
              <a:rPr lang="en-US" smtClean="0"/>
              <a:t>--aluminum/calcium—constipation</a:t>
            </a:r>
          </a:p>
          <a:p>
            <a:pPr eaLnBrk="1" hangingPunct="1"/>
            <a:r>
              <a:rPr lang="en-US" smtClean="0"/>
              <a:t>Mag--diarrhea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AA74A1B-FCB8-4B30-B0D6-D8ADB1DC7DCD}" type="slidenum">
              <a:rPr lang="en-US" smtClean="0"/>
              <a:pPr/>
              <a:t>41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D4B8C8F-863C-437A-A5DC-497306D6F010}" type="slidenum">
              <a:rPr lang="en-US" smtClean="0"/>
              <a:pPr/>
              <a:t>42</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--otc dose uniformly half of standard lowest prescription dose</a:t>
            </a:r>
          </a:p>
          <a:p>
            <a:pPr eaLnBrk="1" hangingPunct="1"/>
            <a:r>
              <a:rPr lang="en-US" smtClean="0"/>
              <a:t>--similar clinical efficacy</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dirty="0" smtClean="0"/>
          </a:p>
        </p:txBody>
      </p:sp>
      <p:sp>
        <p:nvSpPr>
          <p:cNvPr id="130052" name="Slide Number Placeholder 3"/>
          <p:cNvSpPr>
            <a:spLocks noGrp="1"/>
          </p:cNvSpPr>
          <p:nvPr>
            <p:ph type="sldNum" sz="quarter" idx="5"/>
          </p:nvPr>
        </p:nvSpPr>
        <p:spPr>
          <a:noFill/>
        </p:spPr>
        <p:txBody>
          <a:bodyPr/>
          <a:lstStyle/>
          <a:p>
            <a:fld id="{35A72E9C-E1F4-409B-B7FB-2CD9E8C45034}" type="slidenum">
              <a:rPr lang="en-US" smtClean="0"/>
              <a:pPr/>
              <a:t>43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DCE7D3D-CA0B-4409-9AE7-69CB1F92AD61}" type="slidenum">
              <a:rPr lang="en-US" smtClean="0"/>
              <a:pPr/>
              <a:t>44</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1136178-F3E8-4E55-ABE3-09CF4355DB88}" type="slidenum">
              <a:rPr lang="en-US" smtClean="0"/>
              <a:pPr/>
              <a:t>45</a:t>
            </a:fld>
            <a:endParaRPr 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smtClean="0"/>
              <a:t>--no significant differences in symptomatic </a:t>
            </a:r>
            <a:r>
              <a:rPr lang="en-US" dirty="0" err="1" smtClean="0"/>
              <a:t>tx</a:t>
            </a:r>
            <a:r>
              <a:rPr lang="en-US" dirty="0" smtClean="0"/>
              <a:t> of GERD or healing of erosive </a:t>
            </a:r>
            <a:r>
              <a:rPr lang="en-US" dirty="0" err="1" smtClean="0"/>
              <a:t>esophagitis</a:t>
            </a:r>
            <a:r>
              <a:rPr lang="en-US" dirty="0" smtClean="0"/>
              <a:t> 1a evidence</a:t>
            </a:r>
          </a:p>
          <a:p>
            <a:pPr eaLnBrk="1" hangingPunct="1"/>
            <a:r>
              <a:rPr lang="en-US" dirty="0" smtClean="0"/>
              <a:t>--works only on active pumps—take 30-60min prior to meals</a:t>
            </a:r>
          </a:p>
          <a:p>
            <a:pPr eaLnBrk="1" hangingPunct="1"/>
            <a:r>
              <a:rPr lang="en-US" dirty="0" smtClean="0"/>
              <a:t>--long-term </a:t>
            </a:r>
            <a:r>
              <a:rPr lang="en-US" dirty="0" err="1" smtClean="0"/>
              <a:t>tx</a:t>
            </a:r>
            <a:r>
              <a:rPr lang="en-US" dirty="0" smtClean="0"/>
              <a:t> generally benefits outweigh risks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19DB39C-60DC-41ED-A97C-43913B646E36}" type="slidenum">
              <a:rPr lang="en-US"/>
              <a:pPr/>
              <a:t>46</a:t>
            </a:fld>
            <a:endParaRPr lang="en-US"/>
          </a:p>
        </p:txBody>
      </p:sp>
      <p:sp>
        <p:nvSpPr>
          <p:cNvPr id="88065" name="Text Box 1"/>
          <p:cNvSpPr txBox="1">
            <a:spLocks noChangeArrowheads="1"/>
          </p:cNvSpPr>
          <p:nvPr/>
        </p:nvSpPr>
        <p:spPr bwMode="auto">
          <a:xfrm>
            <a:off x="1130300" y="686511"/>
            <a:ext cx="4598988" cy="3429394"/>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8066" name="Rectangle 2"/>
          <p:cNvSpPr txBox="1">
            <a:spLocks noGrp="1" noChangeArrowheads="1"/>
          </p:cNvSpPr>
          <p:nvPr>
            <p:ph type="body"/>
          </p:nvPr>
        </p:nvSpPr>
        <p:spPr bwMode="auto">
          <a:xfrm>
            <a:off x="914401" y="4344742"/>
            <a:ext cx="5027613" cy="4205861"/>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60C1E5F-0AA7-49A0-A1A6-7994D5F84EF1}" type="slidenum">
              <a:rPr lang="en-US" smtClean="0"/>
              <a:pPr/>
              <a:t>47</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candidacy</a:t>
            </a:r>
          </a:p>
          <a:p>
            <a:pPr eaLnBrk="1" hangingPunct="1"/>
            <a:r>
              <a:rPr lang="en-US" smtClean="0"/>
              <a:t>--esophagitis—by egd</a:t>
            </a:r>
          </a:p>
          <a:p>
            <a:pPr eaLnBrk="1" hangingPunct="1"/>
            <a:r>
              <a:rPr lang="en-US" smtClean="0"/>
              <a:t>--need normal manometry/motility</a:t>
            </a:r>
          </a:p>
          <a:p>
            <a:pPr eaLnBrk="1" hangingPunct="1"/>
            <a:r>
              <a:rPr lang="en-US" smtClean="0"/>
              <a:t>--partial response to acid suppression</a:t>
            </a:r>
          </a:p>
          <a:p>
            <a:pPr eaLnBrk="1" hangingPunct="1"/>
            <a:r>
              <a:rPr lang="en-US" smtClean="0"/>
              <a:t>--reduce hh, repair diaphragm, strengthen ge jxn—antireflux barrier</a:t>
            </a:r>
          </a:p>
          <a:p>
            <a:pPr eaLnBrk="1" hangingPunct="1"/>
            <a:r>
              <a:rPr lang="en-US" smtClean="0"/>
              <a:t>--75-90% effective at alleviating hrtburn/regurg</a:t>
            </a:r>
          </a:p>
          <a:p>
            <a:pPr eaLnBrk="1" hangingPunct="1"/>
            <a:r>
              <a:rPr lang="en-US" smtClean="0"/>
              <a:t>--better at helping with hrtburn/regurg than atypical sx</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DEC8E3F-9E34-440B-B2EF-E96A63B64610}" type="slidenum">
              <a:rPr lang="en-US" smtClean="0"/>
              <a:pPr/>
              <a:t>49</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E60A7D8-86E9-4CF5-A2BD-238F1AE9847D}" type="slidenum">
              <a:rPr lang="en-US"/>
              <a:pPr/>
              <a:t>50</a:t>
            </a:fld>
            <a:endParaRPr lang="en-US" dirty="0"/>
          </a:p>
        </p:txBody>
      </p:sp>
      <p:sp>
        <p:nvSpPr>
          <p:cNvPr id="101377" name="Text Box 1"/>
          <p:cNvSpPr txBox="1">
            <a:spLocks noChangeArrowheads="1"/>
          </p:cNvSpPr>
          <p:nvPr/>
        </p:nvSpPr>
        <p:spPr bwMode="auto">
          <a:xfrm>
            <a:off x="1130300" y="686511"/>
            <a:ext cx="4598988" cy="3429394"/>
          </a:xfrm>
          <a:prstGeom prst="rect">
            <a:avLst/>
          </a:prstGeom>
          <a:solidFill>
            <a:srgbClr val="FFFFFF"/>
          </a:solidFill>
          <a:ln w="9360">
            <a:solidFill>
              <a:srgbClr val="000000"/>
            </a:solidFill>
            <a:miter lim="800000"/>
            <a:headEnd/>
            <a:tailEnd/>
          </a:ln>
          <a:effectLst/>
        </p:spPr>
        <p:txBody>
          <a:bodyPr wrap="none" anchor="ctr"/>
          <a:lstStyle/>
          <a:p>
            <a:endParaRPr lang="en-US" dirty="0"/>
          </a:p>
        </p:txBody>
      </p:sp>
      <p:sp>
        <p:nvSpPr>
          <p:cNvPr id="101378" name="Rectangle 2"/>
          <p:cNvSpPr txBox="1">
            <a:spLocks noGrp="1" noChangeArrowheads="1"/>
          </p:cNvSpPr>
          <p:nvPr>
            <p:ph type="body"/>
          </p:nvPr>
        </p:nvSpPr>
        <p:spPr bwMode="auto">
          <a:xfrm>
            <a:off x="914401" y="4344742"/>
            <a:ext cx="5027613" cy="4205861"/>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86020" name="Slide Number Placeholder 3"/>
          <p:cNvSpPr>
            <a:spLocks noGrp="1"/>
          </p:cNvSpPr>
          <p:nvPr>
            <p:ph type="sldNum" sz="quarter" idx="5"/>
          </p:nvPr>
        </p:nvSpPr>
        <p:spPr>
          <a:noFill/>
        </p:spPr>
        <p:txBody>
          <a:bodyPr/>
          <a:lstStyle/>
          <a:p>
            <a:fld id="{CAE0B90D-6688-47C1-BF46-863CB363E707}"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C90977E-D2F3-483C-9D40-5DFE100DF010}" type="slidenum">
              <a:rPr lang="en-US" smtClean="0"/>
              <a:pPr/>
              <a:t>53</a:t>
            </a:fld>
            <a:endParaRPr 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F07F357-D1C9-4327-A91A-6FDDC0D90EDE}" type="slidenum">
              <a:rPr lang="en-US" smtClean="0"/>
              <a:pPr/>
              <a:t>54</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--black arrow squamo-columnar jxn—Z-line</a:t>
            </a:r>
          </a:p>
          <a:p>
            <a:pPr eaLnBrk="1" hangingPunct="1"/>
            <a:r>
              <a:rPr lang="en-US" smtClean="0"/>
              <a:t>--Z-line has undulating smooth contours</a:t>
            </a:r>
          </a:p>
          <a:p>
            <a:pPr eaLnBrk="1" hangingPunct="1"/>
            <a:r>
              <a:rPr lang="en-US" smtClean="0"/>
              <a:t>--green arrow—gastric columnar epithelium above round black sphincter</a:t>
            </a:r>
          </a:p>
          <a:p>
            <a:pPr eaLnBrk="1" hangingPunct="1"/>
            <a:r>
              <a:rPr lang="en-US" smtClean="0"/>
              <a:t>--red arow—pink white esophageal squamous epithelium</a:t>
            </a:r>
          </a:p>
          <a:p>
            <a:pPr eaLnBrk="1" hangingPunct="1"/>
            <a:r>
              <a:rPr lang="en-US" smtClean="0"/>
              <a:t>--ulcerations in 2-7%</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AFE8C97-6648-4B4D-A026-AF1436F23F2C}" type="slidenum">
              <a:rPr lang="en-US" smtClean="0"/>
              <a:pPr/>
              <a:t>55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4-20% of patients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459EBC9-63BF-477E-9A81-2C2FEA360866}" type="slidenum">
              <a:rPr lang="en-US"/>
              <a:pPr/>
              <a:t>56</a:t>
            </a:fld>
            <a:endParaRPr lang="en-US"/>
          </a:p>
        </p:txBody>
      </p:sp>
      <p:sp>
        <p:nvSpPr>
          <p:cNvPr id="96257" name="Text Box 1"/>
          <p:cNvSpPr txBox="1">
            <a:spLocks noChangeArrowheads="1"/>
          </p:cNvSpPr>
          <p:nvPr/>
        </p:nvSpPr>
        <p:spPr bwMode="auto">
          <a:xfrm>
            <a:off x="1130300" y="686511"/>
            <a:ext cx="4598988" cy="3429394"/>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258" name="Text Box 2"/>
          <p:cNvSpPr txBox="1">
            <a:spLocks noGrp="1" noChangeArrowheads="1"/>
          </p:cNvSpPr>
          <p:nvPr>
            <p:ph type="body"/>
          </p:nvPr>
        </p:nvSpPr>
        <p:spPr bwMode="auto">
          <a:xfrm>
            <a:off x="914400" y="4344743"/>
            <a:ext cx="5029200" cy="6057071"/>
          </a:xfrm>
          <a:prstGeom prst="rect">
            <a:avLst/>
          </a:prstGeom>
          <a:noFill/>
          <a:ln>
            <a:round/>
            <a:headEnd/>
            <a:tailEnd/>
          </a:ln>
        </p:spPr>
        <p:txBody>
          <a:bodyPr lIns="90000" tIns="46800" rIns="90000" bIns="46800"/>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ea typeface="Lucida Sans Unicode" charset="0"/>
                <a:cs typeface="Lucida Sans Unicode" charset="0"/>
              </a:rPr>
              <a:t>Figure 11-21. Types of dilators: balloons. Balloon dilators are an additional option for the endoscopist approaching an esophageal stricture. They may be placed over a guidewire or through the scope (TTS). Theoretically, balloons have the advantage of being safer because of the radial application of force, and elimination of the shearing effect of rigid dilators. Moreover, dilation can be performed under direct visualization using the TTS balloon. Recent balloon innovations facilitating their use include longer balloons that avoid the tendency for slippage with inflation, and high-pressure balloons that should provide a truer diameter for the dilation of more resistant strictures. In the limited number of randomized studies comparing Savory-type dilators with balloon dilators, they appeared equally safe. Efficacy, as assessed by symptom improvement and luminal patency, has been variably reported in the literature favoring either technique [18], [19], [20]. A, Range of available balloons and an inflation gun. B–E, A peptic stricture before and after balloon dilation, thus demonstrating the direct visualization that is possible with the TTS technique.</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Arial" charset="0"/>
              <a:ea typeface="Lucida Sans Unicode" charset="0"/>
              <a:cs typeface="Lucida Sans Unicode"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ea typeface="Lucida Sans Unicode" charset="0"/>
                <a:cs typeface="Lucida Sans Unicode" charset="0"/>
              </a:rPr>
              <a:t>References:</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ea typeface="Lucida Sans Unicode" charset="0"/>
                <a:cs typeface="Lucida Sans Unicode" charset="0"/>
              </a:rPr>
              <a:t>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ea typeface="Lucida Sans Unicode" charset="0"/>
                <a:cs typeface="Lucida Sans Unicode" charset="0"/>
              </a:rPr>
              <a:t>[18]. Saeed ZA,  Winchester CB,  Ferro PA, et al.  Prospective randomized comparison of polyvinyl bougies and through-the-scope balloons for dilation of peptic strictures of the esophagus.  Gastrointest Endosc 1995  41 189-195</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ea typeface="Lucida Sans Unicode" charset="0"/>
                <a:cs typeface="Lucida Sans Unicode" charset="0"/>
              </a:rPr>
              <a:t>[19]. Cox JGC,  Winter RK,  Maslin SC, et al.  Balloon or bougie for dilation of benign oesophageal stricture? An interim report of a randomized controlled trial.  Gut 1988  29 1741-1747</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ea typeface="Lucida Sans Unicode" charset="0"/>
                <a:cs typeface="Lucida Sans Unicode" charset="0"/>
              </a:rPr>
              <a:t>[20]. Shemesh E,  Czerniak A,  Comparison between Savary-Gilliard and balloon dilatation of benign esophageal strictures.  World J Surg 1990  14 518-522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63AD2F8-E77E-4573-B69C-26A6C3B88819}" type="slidenum">
              <a:rPr lang="en-US" smtClean="0"/>
              <a:pPr/>
              <a:t>57</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--1950—Norman Barrett</a:t>
            </a:r>
          </a:p>
          <a:p>
            <a:pPr eaLnBrk="1" hangingPunct="1"/>
            <a:r>
              <a:rPr lang="en-US" smtClean="0"/>
              <a:t>--10-15%</a:t>
            </a:r>
          </a:p>
          <a:p>
            <a:pPr eaLnBrk="1" hangingPunct="1"/>
            <a:r>
              <a:rPr lang="en-US" smtClean="0"/>
              <a:t>--black arrow squamo-columnar jxn—Z-line</a:t>
            </a:r>
          </a:p>
          <a:p>
            <a:pPr eaLnBrk="1" hangingPunct="1"/>
            <a:r>
              <a:rPr lang="en-US" smtClean="0"/>
              <a:t>--Z-line has undulating smooth contours</a:t>
            </a:r>
          </a:p>
          <a:p>
            <a:pPr eaLnBrk="1" hangingPunct="1"/>
            <a:r>
              <a:rPr lang="en-US" smtClean="0"/>
              <a:t>--green arrow—gastric columnar epithelium above round black sphincter</a:t>
            </a:r>
          </a:p>
          <a:p>
            <a:pPr eaLnBrk="1" hangingPunct="1"/>
            <a:r>
              <a:rPr lang="en-US" smtClean="0"/>
              <a:t>--red arow—pink white esophageal squamous epithelium</a:t>
            </a:r>
          </a:p>
          <a:p>
            <a:pPr eaLnBrk="1" hangingPunct="1"/>
            <a:r>
              <a:rPr lang="en-US" smtClean="0"/>
              <a:t>--RFs—male, smoker, age, obese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3321A4C-770D-411A-B69B-6A0AEE367F3B}" type="slidenum">
              <a:rPr lang="en-US"/>
              <a:pPr/>
              <a:t>60</a:t>
            </a:fld>
            <a:endParaRPr lang="en-US"/>
          </a:p>
        </p:txBody>
      </p:sp>
      <p:sp>
        <p:nvSpPr>
          <p:cNvPr id="97281" name="Text Box 1"/>
          <p:cNvSpPr txBox="1">
            <a:spLocks noChangeArrowheads="1"/>
          </p:cNvSpPr>
          <p:nvPr/>
        </p:nvSpPr>
        <p:spPr bwMode="auto">
          <a:xfrm>
            <a:off x="1130300" y="686511"/>
            <a:ext cx="4598988" cy="3429394"/>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97282" name="Rectangle 2"/>
          <p:cNvSpPr txBox="1">
            <a:spLocks noGrp="1" noChangeArrowheads="1"/>
          </p:cNvSpPr>
          <p:nvPr>
            <p:ph type="body"/>
          </p:nvPr>
        </p:nvSpPr>
        <p:spPr bwMode="auto">
          <a:xfrm>
            <a:off x="914401" y="4344742"/>
            <a:ext cx="5027613" cy="4205861"/>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2A5C94C-1F94-44A5-8E94-FA7ABB363B9C}" type="slidenum">
              <a:rPr lang="en-US" smtClean="0"/>
              <a:pPr/>
              <a:t>61</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err="1" smtClean="0"/>
              <a:t>Adenoca</a:t>
            </a:r>
            <a:r>
              <a:rPr lang="en-US" dirty="0" smtClean="0"/>
              <a:t> with </a:t>
            </a:r>
            <a:r>
              <a:rPr lang="en-US" dirty="0" err="1" smtClean="0"/>
              <a:t>barretts</a:t>
            </a:r>
            <a:r>
              <a:rPr lang="en-US" dirty="0" smtClean="0"/>
              <a:t> 0.5%/yr--------without </a:t>
            </a:r>
            <a:r>
              <a:rPr lang="en-US" dirty="0" err="1" smtClean="0"/>
              <a:t>barretts</a:t>
            </a:r>
            <a:r>
              <a:rPr lang="en-US" dirty="0" smtClean="0"/>
              <a:t> 0.07%/yr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0E1373F-517A-4650-AAC0-0E868AA618E1}" type="slidenum">
              <a:rPr lang="en-US" smtClean="0"/>
              <a:pPr/>
              <a:t>62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22F099E-22E4-4EAB-BA0A-182DE5C6A75F}" type="slidenum">
              <a:rPr lang="en-US" smtClean="0"/>
              <a:pPr/>
              <a:t>64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371172B-4867-4C1D-B61E-07FFED5314D9}" type="slidenum">
              <a:rPr lang="en-US" smtClean="0"/>
              <a:pPr/>
              <a:t>4</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E5AE1BC-1C83-42AB-B16A-09D21CE41040}" type="slidenum">
              <a:rPr lang="en-US" smtClean="0"/>
              <a:pPr/>
              <a:t>5</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--distinction between normal and GERD is blurred because some degree of reflux is physiologic is all folks</a:t>
            </a:r>
          </a:p>
          <a:p>
            <a:pPr lvl="1" eaLnBrk="1" hangingPunct="1"/>
            <a:r>
              <a:rPr lang="en-US" dirty="0" smtClean="0"/>
              <a:t>Physiologic—</a:t>
            </a:r>
            <a:r>
              <a:rPr lang="en-US" dirty="0" err="1" smtClean="0"/>
              <a:t>postprandially</a:t>
            </a:r>
            <a:r>
              <a:rPr lang="en-US" dirty="0" smtClean="0"/>
              <a:t>, short lived, asymptomatic, not during sleep</a:t>
            </a:r>
          </a:p>
          <a:p>
            <a:pPr lvl="1" eaLnBrk="1" hangingPunct="1"/>
            <a:r>
              <a:rPr lang="en-US" dirty="0" smtClean="0"/>
              <a:t>Pathologic—symptoms or mucosal injury and often with nocturnal symptoms</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9C6C035-1F0D-4AEC-8744-87DB80368F25}" type="slidenum">
              <a:rPr lang="en-US" smtClean="0"/>
              <a:pPr/>
              <a:t>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smtClean="0"/>
              <a:t>--At level of diaphragmatic hiatus—main </a:t>
            </a:r>
            <a:r>
              <a:rPr lang="en-US" dirty="0" err="1" smtClean="0"/>
              <a:t>deterrant</a:t>
            </a:r>
            <a:r>
              <a:rPr lang="en-US" dirty="0" smtClean="0"/>
              <a:t> to reflux</a:t>
            </a:r>
          </a:p>
          <a:p>
            <a:pPr eaLnBrk="1" hangingPunct="1"/>
            <a:r>
              <a:rPr lang="en-US" dirty="0" smtClean="0"/>
              <a:t>--disruption due to –review slide--</a:t>
            </a:r>
            <a:r>
              <a:rPr lang="en-US" dirty="0" err="1" smtClean="0"/>
              <a:t>multifactorial</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152D386E-5FD0-4423-92FD-0A0F60F71741}" type="slidenum">
              <a:rPr lang="en-IN"/>
              <a:pPr/>
              <a:t>13</a:t>
            </a:fld>
            <a:endParaRPr lang="en-IN"/>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036B006-930A-45BD-A360-7333E278EE4D}" type="slidenum">
              <a:rPr lang="en-US"/>
              <a:pPr/>
              <a:t>15</a:t>
            </a:fld>
            <a:endParaRPr lang="en-US"/>
          </a:p>
        </p:txBody>
      </p:sp>
      <p:sp>
        <p:nvSpPr>
          <p:cNvPr id="63489" name="Text Box 1"/>
          <p:cNvSpPr txBox="1">
            <a:spLocks noChangeArrowheads="1"/>
          </p:cNvSpPr>
          <p:nvPr/>
        </p:nvSpPr>
        <p:spPr bwMode="auto">
          <a:xfrm>
            <a:off x="1130300" y="686511"/>
            <a:ext cx="4598988" cy="3429394"/>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490" name="Rectangle 2"/>
          <p:cNvSpPr txBox="1">
            <a:spLocks noGrp="1" noChangeArrowheads="1"/>
          </p:cNvSpPr>
          <p:nvPr>
            <p:ph type="body"/>
          </p:nvPr>
        </p:nvSpPr>
        <p:spPr bwMode="auto">
          <a:xfrm>
            <a:off x="914401" y="4344742"/>
            <a:ext cx="5027613" cy="4205861"/>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6FFBB96-B031-4072-BE0D-19B8F44C00A0}" type="slidenum">
              <a:rPr lang="en-US"/>
              <a:pPr/>
              <a:t>17</a:t>
            </a:fld>
            <a:endParaRPr lang="en-US"/>
          </a:p>
        </p:txBody>
      </p:sp>
      <p:sp>
        <p:nvSpPr>
          <p:cNvPr id="65537" name="Text Box 1"/>
          <p:cNvSpPr txBox="1">
            <a:spLocks noChangeArrowheads="1"/>
          </p:cNvSpPr>
          <p:nvPr/>
        </p:nvSpPr>
        <p:spPr bwMode="auto">
          <a:xfrm>
            <a:off x="1130300" y="686511"/>
            <a:ext cx="4598988" cy="3429394"/>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5538" name="Rectangle 2"/>
          <p:cNvSpPr txBox="1">
            <a:spLocks noGrp="1" noChangeArrowheads="1"/>
          </p:cNvSpPr>
          <p:nvPr>
            <p:ph type="body"/>
          </p:nvPr>
        </p:nvSpPr>
        <p:spPr bwMode="auto">
          <a:xfrm>
            <a:off x="914401" y="4344742"/>
            <a:ext cx="5027613" cy="4205861"/>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213F47-62E3-4E83-BDA2-1DF70C0217F6}" type="datetimeFigureOut">
              <a:rPr lang="en-US" smtClean="0"/>
              <a:pPr/>
              <a:t>08/04/2020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7CFB5-9DBE-4C5C-83F4-DD112ACC03F3}" type="slidenum">
              <a:rPr lang="en-US" smtClean="0"/>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13F47-62E3-4E83-BDA2-1DF70C0217F6}" type="datetimeFigureOut">
              <a:rPr lang="en-US" smtClean="0"/>
              <a:pPr/>
              <a:t>08/04/2020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7CFB5-9DBE-4C5C-83F4-DD112ACC03F3}"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13F47-62E3-4E83-BDA2-1DF70C0217F6}" type="datetimeFigureOut">
              <a:rPr lang="en-US" smtClean="0"/>
              <a:pPr/>
              <a:t>08/04/2020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7CFB5-9DBE-4C5C-83F4-DD112ACC03F3}" type="slidenum">
              <a:rPr lang="en-US" smtClean="0"/>
              <a:pPr/>
              <a:t>‹#›</a:t>
            </a:fld>
            <a:endParaRPr lang="en-US"/>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8CAD967-9386-4800-AE31-FD47DCC0B99F}" type="slidenum">
              <a:rPr lang="en-US"/>
              <a:pPr>
                <a:defRPr/>
              </a:pPr>
              <a:t>‹#›</a:t>
            </a:fld>
            <a:endParaRPr lang="en-US"/>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990600"/>
            <a:ext cx="8229600" cy="5486400"/>
          </a:xfrm>
        </p:spPr>
        <p:txBody>
          <a:bodyPr/>
          <a:lstStyle/>
          <a:p>
            <a:pPr lvl="0"/>
            <a:endParaRPr lang="en-US" noProof="0"/>
          </a:p>
        </p:txBody>
      </p:sp>
      <p:sp>
        <p:nvSpPr>
          <p:cNvPr id="4" name="Date Placeholder 3"/>
          <p:cNvSpPr>
            <a:spLocks noGrp="1"/>
          </p:cNvSpPr>
          <p:nvPr>
            <p:ph type="dt" sz="half" idx="10"/>
          </p:nvPr>
        </p:nvSpPr>
        <p:spPr>
          <a:xfrm>
            <a:off x="0" y="6629400"/>
            <a:ext cx="1905000" cy="2286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629400"/>
            <a:ext cx="2895600" cy="2286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39000" y="6629400"/>
            <a:ext cx="1905000" cy="228600"/>
          </a:xfrm>
        </p:spPr>
        <p:txBody>
          <a:bodyPr/>
          <a:lstStyle>
            <a:lvl1pPr>
              <a:defRPr/>
            </a:lvl1pPr>
          </a:lstStyle>
          <a:p>
            <a:pPr>
              <a:defRPr/>
            </a:pPr>
            <a:fld id="{35AE6204-596B-4BAE-99C1-FB56E862BE9D}" type="slidenum">
              <a:rPr lang="en-US"/>
              <a:pPr>
                <a:defRPr/>
              </a:pPr>
              <a:t>‹#›</a:t>
            </a:fld>
            <a:endParaRPr lang="en-US"/>
          </a:p>
        </p:txBody>
      </p:sp>
    </p:spTree>
    <p:extLst>
      <p:ext uri="{BB962C8B-B14F-4D97-AF65-F5344CB8AC3E}">
        <p14:creationId xmlns:p14="http://schemas.microsoft.com/office/powerpoint/2010/main" xmlns="" val="895369035"/>
      </p:ext>
    </p:extLst>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p>
        </p:txBody>
      </p:sp>
      <p:sp>
        <p:nvSpPr>
          <p:cNvPr id="7" name="Rectangle 41"/>
          <p:cNvSpPr>
            <a:spLocks noGrp="1" noChangeArrowheads="1"/>
          </p:cNvSpPr>
          <p:nvPr>
            <p:ph type="ftr" sz="quarter" idx="11"/>
          </p:nvPr>
        </p:nvSpPr>
        <p:spPr>
          <a:ln/>
        </p:spPr>
        <p:txBody>
          <a:bodyPr/>
          <a:lstStyle>
            <a:lvl1pPr>
              <a:defRPr/>
            </a:lvl1pPr>
          </a:lstStyle>
          <a:p>
            <a:pPr>
              <a:defRPr/>
            </a:pPr>
            <a:endParaRPr lang="en-US"/>
          </a:p>
        </p:txBody>
      </p:sp>
      <p:sp>
        <p:nvSpPr>
          <p:cNvPr id="8" name="Rectangle 42"/>
          <p:cNvSpPr>
            <a:spLocks noGrp="1" noChangeArrowheads="1"/>
          </p:cNvSpPr>
          <p:nvPr>
            <p:ph type="sldNum" sz="quarter" idx="12"/>
          </p:nvPr>
        </p:nvSpPr>
        <p:spPr>
          <a:ln/>
        </p:spPr>
        <p:txBody>
          <a:bodyPr/>
          <a:lstStyle>
            <a:lvl1pPr>
              <a:defRPr/>
            </a:lvl1pPr>
          </a:lstStyle>
          <a:p>
            <a:pPr>
              <a:defRPr/>
            </a:pPr>
            <a:fld id="{F5715959-4A99-4B73-AF72-A66E793C7E9F}" type="slidenum">
              <a:rPr lang="en-US"/>
              <a:pPr>
                <a:defRPr/>
              </a:pPr>
              <a:t>‹#›</a:t>
            </a:fld>
            <a:endParaRPr lang="en-US"/>
          </a:p>
        </p:txBody>
      </p:sp>
    </p:spTree>
    <p:extLst>
      <p:ext uri="{BB962C8B-B14F-4D97-AF65-F5344CB8AC3E}">
        <p14:creationId xmlns:p14="http://schemas.microsoft.com/office/powerpoint/2010/main" xmlns="" val="1367156909"/>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13F47-62E3-4E83-BDA2-1DF70C0217F6}" type="datetimeFigureOut">
              <a:rPr lang="en-US" smtClean="0"/>
              <a:pPr/>
              <a:t>08/04/2020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7CFB5-9DBE-4C5C-83F4-DD112ACC03F3}" type="slidenum">
              <a:rPr lang="en-US" smtClean="0"/>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213F47-62E3-4E83-BDA2-1DF70C0217F6}" type="datetimeFigureOut">
              <a:rPr lang="en-US" smtClean="0"/>
              <a:pPr/>
              <a:t>08/04/2020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7CFB5-9DBE-4C5C-83F4-DD112ACC03F3}" type="slidenum">
              <a:rPr lang="en-US" smtClean="0"/>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213F47-62E3-4E83-BDA2-1DF70C0217F6}" type="datetimeFigureOut">
              <a:rPr lang="en-US" smtClean="0"/>
              <a:pPr/>
              <a:t>08/04/2020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7CFB5-9DBE-4C5C-83F4-DD112ACC03F3}" type="slidenum">
              <a:rPr lang="en-US" smtClean="0"/>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213F47-62E3-4E83-BDA2-1DF70C0217F6}" type="datetimeFigureOut">
              <a:rPr lang="en-US" smtClean="0"/>
              <a:pPr/>
              <a:t>08/04/2020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C7CFB5-9DBE-4C5C-83F4-DD112ACC03F3}" type="slidenum">
              <a:rPr lang="en-US" smtClean="0"/>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213F47-62E3-4E83-BDA2-1DF70C0217F6}" type="datetimeFigureOut">
              <a:rPr lang="en-US" smtClean="0"/>
              <a:pPr/>
              <a:t>08/04/2020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C7CFB5-9DBE-4C5C-83F4-DD112ACC03F3}" type="slidenum">
              <a:rPr lang="en-US" smtClean="0"/>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13F47-62E3-4E83-BDA2-1DF70C0217F6}" type="datetimeFigureOut">
              <a:rPr lang="en-US" smtClean="0"/>
              <a:pPr/>
              <a:t>08/04/2020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C7CFB5-9DBE-4C5C-83F4-DD112ACC03F3}" type="slidenum">
              <a:rPr lang="en-US" smtClean="0"/>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13F47-62E3-4E83-BDA2-1DF70C0217F6}" type="datetimeFigureOut">
              <a:rPr lang="en-US" smtClean="0"/>
              <a:pPr/>
              <a:t>08/04/2020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7CFB5-9DBE-4C5C-83F4-DD112ACC03F3}" type="slidenum">
              <a:rPr lang="en-US" smtClean="0"/>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13F47-62E3-4E83-BDA2-1DF70C0217F6}" type="datetimeFigureOut">
              <a:rPr lang="en-US" smtClean="0"/>
              <a:pPr/>
              <a:t>08/04/2020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7CFB5-9DBE-4C5C-83F4-DD112ACC03F3}" type="slidenum">
              <a:rPr lang="en-US" smtClean="0"/>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13F47-62E3-4E83-BDA2-1DF70C0217F6}" type="datetimeFigureOut">
              <a:rPr lang="en-US" smtClean="0"/>
              <a:pPr/>
              <a:t>08/04/2020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7CFB5-9DBE-4C5C-83F4-DD112ACC03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gerd.com/maps/endoscop.ma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15875" y="-260555"/>
            <a:ext cx="9128125" cy="7162800"/>
          </a:xfrm>
          <a:prstGeom prst="rect">
            <a:avLst/>
          </a:prstGeom>
          <a:noFill/>
          <a:ln w="9525">
            <a:noFill/>
            <a:miter lim="800000"/>
            <a:headEnd/>
            <a:tailEnd/>
          </a:ln>
        </p:spPr>
      </p:pic>
      <p:sp>
        <p:nvSpPr>
          <p:cNvPr id="3" name="Rectangle 2"/>
          <p:cNvSpPr/>
          <p:nvPr/>
        </p:nvSpPr>
        <p:spPr>
          <a:xfrm>
            <a:off x="0" y="-228600"/>
            <a:ext cx="9144000" cy="2123658"/>
          </a:xfrm>
          <a:prstGeom prst="rect">
            <a:avLst/>
          </a:prstGeom>
          <a:solidFill>
            <a:schemeClr val="bg1"/>
          </a:solidFill>
          <a:ln>
            <a:solidFill>
              <a:schemeClr val="tx1"/>
            </a:solidFill>
          </a:ln>
        </p:spPr>
        <p:txBody>
          <a:bodyPr wrap="square">
            <a:spAutoFit/>
          </a:bodyPr>
          <a:lstStyle/>
          <a:p>
            <a:pPr algn="ctr"/>
            <a:r>
              <a:rPr lang="en-US" sz="6600" dirty="0" smtClean="0"/>
              <a:t>Gastro Esophageal Reflux Disease      G.E.R.D./GORD</a:t>
            </a:r>
            <a:endParaRPr lang="en-US" sz="6600" dirty="0"/>
          </a:p>
        </p:txBody>
      </p:sp>
      <p:sp>
        <p:nvSpPr>
          <p:cNvPr id="4" name="TextBox 3"/>
          <p:cNvSpPr txBox="1"/>
          <p:nvPr/>
        </p:nvSpPr>
        <p:spPr>
          <a:xfrm>
            <a:off x="0" y="5103674"/>
            <a:ext cx="9144000" cy="646331"/>
          </a:xfrm>
          <a:prstGeom prst="rect">
            <a:avLst/>
          </a:prstGeom>
          <a:solidFill>
            <a:schemeClr val="bg1">
              <a:lumMod val="85000"/>
            </a:schemeClr>
          </a:solidFill>
        </p:spPr>
        <p:txBody>
          <a:bodyPr wrap="square" rtlCol="0">
            <a:spAutoFit/>
          </a:bodyPr>
          <a:lstStyle/>
          <a:p>
            <a:pPr algn="ctr">
              <a:defRPr/>
            </a:pPr>
            <a:endParaRPr lang="en-US" sz="3600" b="1" dirty="0" smtClean="0">
              <a:solidFill>
                <a:schemeClr val="tx1">
                  <a:lumMod val="95000"/>
                  <a:lumOff val="5000"/>
                </a:schemeClr>
              </a:solidFill>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IN"/>
          </a:p>
        </p:txBody>
      </p:sp>
      <p:sp>
        <p:nvSpPr>
          <p:cNvPr id="8" name="Content Placeholder 7"/>
          <p:cNvSpPr>
            <a:spLocks noGrp="1"/>
          </p:cNvSpPr>
          <p:nvPr>
            <p:ph idx="1"/>
          </p:nvPr>
        </p:nvSpPr>
        <p:spPr/>
        <p:txBody>
          <a:bodyPr/>
          <a:lstStyle/>
          <a:p>
            <a:r>
              <a:rPr lang="en-IN" dirty="0" smtClean="0"/>
              <a:t>Delayed gastric emptying  due to D.M…..gastroparesis……medications…..</a:t>
            </a:r>
          </a:p>
          <a:p>
            <a:r>
              <a:rPr lang="en-IN" dirty="0" smtClean="0"/>
              <a:t>Increased gastric acid secretion..</a:t>
            </a:r>
          </a:p>
          <a:p>
            <a:r>
              <a:rPr lang="en-IN" dirty="0" smtClean="0"/>
              <a:t>Gastric distension.</a:t>
            </a:r>
          </a:p>
          <a:p>
            <a:r>
              <a:rPr lang="en-GB" dirty="0" smtClean="0"/>
              <a:t>Associated sliding or rolling hiatus hernia </a:t>
            </a:r>
            <a:endParaRPr lang="en-IN" dirty="0" smtClean="0"/>
          </a:p>
          <a:p>
            <a:endParaRPr lang="en-IN" dirty="0" smtClean="0"/>
          </a:p>
          <a:p>
            <a:endParaRPr lang="en-IN" dirty="0"/>
          </a:p>
        </p:txBody>
      </p:sp>
    </p:spTree>
    <p:extLst>
      <p:ext uri="{BB962C8B-B14F-4D97-AF65-F5344CB8AC3E}">
        <p14:creationId xmlns:p14="http://schemas.microsoft.com/office/powerpoint/2010/main" xmlns="" val="962629743"/>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smtClean="0"/>
              <a:t>PHYSIOLOGICAL FACTORS</a:t>
            </a:r>
            <a:endParaRPr lang="en-IN" dirty="0"/>
          </a:p>
        </p:txBody>
      </p:sp>
      <p:sp>
        <p:nvSpPr>
          <p:cNvPr id="7" name="Content Placeholder 6"/>
          <p:cNvSpPr>
            <a:spLocks noGrp="1"/>
          </p:cNvSpPr>
          <p:nvPr>
            <p:ph idx="1"/>
          </p:nvPr>
        </p:nvSpPr>
        <p:spPr/>
        <p:txBody>
          <a:bodyPr>
            <a:normAutofit/>
          </a:bodyPr>
          <a:lstStyle/>
          <a:p>
            <a:r>
              <a:rPr lang="en-IN" dirty="0" smtClean="0"/>
              <a:t>Reduced LES pressure     resting 10-15mm Hg and  on swallowing 1-3 mm Hg</a:t>
            </a:r>
            <a:r>
              <a:rPr lang="en-GB" dirty="0" smtClean="0"/>
              <a:t> </a:t>
            </a:r>
            <a:endParaRPr lang="en-IN" dirty="0" smtClean="0"/>
          </a:p>
          <a:p>
            <a:pPr marL="0" indent="0">
              <a:buNone/>
            </a:pPr>
            <a:endParaRPr lang="en-IN" dirty="0" smtClean="0"/>
          </a:p>
          <a:p>
            <a:pPr marL="0" indent="0">
              <a:buNone/>
            </a:pPr>
            <a:r>
              <a:rPr lang="en-IN" dirty="0" smtClean="0"/>
              <a:t>           </a:t>
            </a:r>
            <a:endParaRPr lang="en-IN" dirty="0"/>
          </a:p>
        </p:txBody>
      </p:sp>
      <p:cxnSp>
        <p:nvCxnSpPr>
          <p:cNvPr id="9" name="Straight Arrow Connector 8"/>
          <p:cNvCxnSpPr/>
          <p:nvPr/>
        </p:nvCxnSpPr>
        <p:spPr>
          <a:xfrm>
            <a:off x="4572000" y="19050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16764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0101243"/>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ANGLE  OF  HIS ….cardio esophageal notch</a:t>
            </a:r>
            <a:endParaRPr lang="en-US" dirty="0"/>
          </a:p>
        </p:txBody>
      </p:sp>
      <p:pic>
        <p:nvPicPr>
          <p:cNvPr id="4" name="Content Placeholder 3" descr="Angle-of-His-Picture.jpg"/>
          <p:cNvPicPr>
            <a:picLocks noGrp="1" noChangeAspect="1"/>
          </p:cNvPicPr>
          <p:nvPr>
            <p:ph idx="1"/>
          </p:nvPr>
        </p:nvPicPr>
        <p:blipFill>
          <a:blip r:embed="rId2" cstate="print"/>
          <a:stretch>
            <a:fillRect/>
          </a:stretch>
        </p:blipFill>
        <p:spPr>
          <a:xfrm>
            <a:off x="3175000" y="1447800"/>
            <a:ext cx="4368800" cy="5410200"/>
          </a:xfrm>
        </p:spPr>
      </p:pic>
    </p:spTree>
    <p:extLst>
      <p:ext uri="{BB962C8B-B14F-4D97-AF65-F5344CB8AC3E}">
        <p14:creationId xmlns:p14="http://schemas.microsoft.com/office/powerpoint/2010/main" xmlns="" val="1316670430"/>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IN" b="1" smtClean="0"/>
              <a:t>LOWER</a:t>
            </a:r>
            <a:r>
              <a:rPr lang="en-IN" smtClean="0"/>
              <a:t> </a:t>
            </a:r>
            <a:r>
              <a:rPr lang="en-IN" b="1" smtClean="0"/>
              <a:t>OESOPHAGUS</a:t>
            </a:r>
          </a:p>
        </p:txBody>
      </p:sp>
      <p:sp>
        <p:nvSpPr>
          <p:cNvPr id="25603" name="Rectangle 3"/>
          <p:cNvSpPr>
            <a:spLocks noGrp="1" noChangeArrowheads="1"/>
          </p:cNvSpPr>
          <p:nvPr>
            <p:ph type="body" sz="half" idx="1"/>
          </p:nvPr>
        </p:nvSpPr>
        <p:spPr>
          <a:xfrm>
            <a:off x="323850" y="1125538"/>
            <a:ext cx="4038600" cy="5400675"/>
          </a:xfrm>
        </p:spPr>
        <p:txBody>
          <a:bodyPr/>
          <a:lstStyle/>
          <a:p>
            <a:pPr algn="just" eaLnBrk="1" hangingPunct="1">
              <a:buFontTx/>
              <a:buNone/>
            </a:pPr>
            <a:r>
              <a:rPr lang="en-IN" dirty="0" smtClean="0"/>
              <a:t>The oesophageal opening in the diaphragm lies within fibres of the left crus of diaphragm</a:t>
            </a:r>
          </a:p>
          <a:p>
            <a:pPr algn="just" eaLnBrk="1" hangingPunct="1">
              <a:buFontTx/>
              <a:buNone/>
            </a:pPr>
            <a:r>
              <a:rPr lang="en-US" dirty="0" smtClean="0"/>
              <a:t>Median arcuate ligament is main site for anchoring in HILL anti reflux operation </a:t>
            </a:r>
            <a:endParaRPr lang="en-IN" dirty="0" smtClean="0"/>
          </a:p>
          <a:p>
            <a:pPr algn="just" eaLnBrk="1" hangingPunct="1">
              <a:buFontTx/>
              <a:buNone/>
            </a:pPr>
            <a:r>
              <a:rPr lang="en-IN" dirty="0" smtClean="0"/>
              <a:t> </a:t>
            </a:r>
          </a:p>
        </p:txBody>
      </p:sp>
      <p:pic>
        <p:nvPicPr>
          <p:cNvPr id="25604" name="Picture 4"/>
          <p:cNvPicPr>
            <a:picLocks noGrp="1" noChangeAspect="1" noChangeArrowheads="1"/>
          </p:cNvPicPr>
          <p:nvPr>
            <p:ph type="body" sz="half" idx="2"/>
          </p:nvPr>
        </p:nvPicPr>
        <p:blipFill>
          <a:blip r:embed="rId3" cstate="print"/>
          <a:srcRect/>
          <a:stretch>
            <a:fillRect/>
          </a:stretch>
        </p:blipFill>
        <p:spPr/>
      </p:pic>
    </p:spTree>
    <p:extLst>
      <p:ext uri="{BB962C8B-B14F-4D97-AF65-F5344CB8AC3E}">
        <p14:creationId xmlns:p14="http://schemas.microsoft.com/office/powerpoint/2010/main" xmlns="" val="3272880254"/>
      </p:ext>
    </p:extLst>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229600" cy="990600"/>
          </a:xfrm>
        </p:spPr>
        <p:txBody>
          <a:bodyPr/>
          <a:lstStyle/>
          <a:p>
            <a:pPr>
              <a:defRPr/>
            </a:pPr>
            <a:r>
              <a:rPr lang="en-US"/>
              <a:t>Lower Esophageal Sphincter</a:t>
            </a:r>
          </a:p>
        </p:txBody>
      </p:sp>
      <p:sp>
        <p:nvSpPr>
          <p:cNvPr id="5123" name="Rectangle 3"/>
          <p:cNvSpPr>
            <a:spLocks noGrp="1" noChangeArrowheads="1"/>
          </p:cNvSpPr>
          <p:nvPr>
            <p:ph type="body" idx="1"/>
          </p:nvPr>
        </p:nvSpPr>
        <p:spPr/>
        <p:txBody>
          <a:bodyPr/>
          <a:lstStyle/>
          <a:p>
            <a:pPr>
              <a:lnSpc>
                <a:spcPct val="80000"/>
              </a:lnSpc>
              <a:buFont typeface="Wingdings" pitchFamily="2" charset="2"/>
              <a:buNone/>
              <a:defRPr/>
            </a:pPr>
            <a:endParaRPr lang="en-US" sz="2400" dirty="0"/>
          </a:p>
          <a:p>
            <a:pPr>
              <a:lnSpc>
                <a:spcPct val="80000"/>
              </a:lnSpc>
              <a:buFont typeface="Wingdings" pitchFamily="2" charset="2"/>
              <a:buNone/>
              <a:defRPr/>
            </a:pPr>
            <a:endParaRPr lang="en-US" sz="2400" dirty="0"/>
          </a:p>
          <a:p>
            <a:pPr>
              <a:lnSpc>
                <a:spcPct val="80000"/>
              </a:lnSpc>
              <a:buFont typeface="Wingdings" pitchFamily="2" charset="2"/>
              <a:buNone/>
              <a:defRPr/>
            </a:pPr>
            <a:endParaRPr lang="en-US" sz="2400" dirty="0"/>
          </a:p>
          <a:p>
            <a:pPr>
              <a:lnSpc>
                <a:spcPct val="80000"/>
              </a:lnSpc>
              <a:buFont typeface="Wingdings" pitchFamily="2" charset="2"/>
              <a:buNone/>
              <a:defRPr/>
            </a:pPr>
            <a:endParaRPr lang="en-US" sz="2400" dirty="0"/>
          </a:p>
          <a:p>
            <a:pPr>
              <a:lnSpc>
                <a:spcPct val="80000"/>
              </a:lnSpc>
              <a:buFont typeface="Wingdings" pitchFamily="2" charset="2"/>
              <a:buNone/>
              <a:defRPr/>
            </a:pPr>
            <a:endParaRPr lang="en-US" sz="2400" dirty="0"/>
          </a:p>
          <a:p>
            <a:pPr>
              <a:lnSpc>
                <a:spcPct val="80000"/>
              </a:lnSpc>
              <a:buFont typeface="Wingdings" pitchFamily="2" charset="2"/>
              <a:buNone/>
              <a:defRPr/>
            </a:pPr>
            <a:endParaRPr lang="en-US" sz="2400" dirty="0"/>
          </a:p>
          <a:p>
            <a:pPr>
              <a:lnSpc>
                <a:spcPct val="80000"/>
              </a:lnSpc>
              <a:buFont typeface="Wingdings" pitchFamily="2" charset="2"/>
              <a:buNone/>
              <a:defRPr/>
            </a:pPr>
            <a:endParaRPr lang="en-US" sz="2400" dirty="0"/>
          </a:p>
          <a:p>
            <a:pPr>
              <a:lnSpc>
                <a:spcPct val="80000"/>
              </a:lnSpc>
              <a:buFont typeface="Wingdings" pitchFamily="2" charset="2"/>
              <a:buNone/>
              <a:defRPr/>
            </a:pPr>
            <a:endParaRPr lang="en-US" sz="2400" dirty="0"/>
          </a:p>
          <a:p>
            <a:pPr lvl="1">
              <a:lnSpc>
                <a:spcPct val="80000"/>
              </a:lnSpc>
              <a:defRPr/>
            </a:pPr>
            <a:r>
              <a:rPr lang="en-US" sz="2400" dirty="0"/>
              <a:t>Intrinsic distal esophageal muscles – </a:t>
            </a:r>
            <a:r>
              <a:rPr lang="en-US" sz="2400" dirty="0" err="1"/>
              <a:t>tonically</a:t>
            </a:r>
            <a:r>
              <a:rPr lang="en-US" sz="2400" dirty="0"/>
              <a:t> contracted</a:t>
            </a:r>
          </a:p>
          <a:p>
            <a:pPr lvl="1">
              <a:lnSpc>
                <a:spcPct val="80000"/>
              </a:lnSpc>
              <a:defRPr/>
            </a:pPr>
            <a:r>
              <a:rPr lang="en-US" sz="2400" dirty="0"/>
              <a:t>Muscular </a:t>
            </a:r>
            <a:r>
              <a:rPr lang="en-US" sz="2400" b="1" dirty="0"/>
              <a:t>Sling</a:t>
            </a:r>
            <a:r>
              <a:rPr lang="en-US" sz="2400" dirty="0"/>
              <a:t> fibers of the gastric </a:t>
            </a:r>
            <a:r>
              <a:rPr lang="en-US" sz="2400" dirty="0" err="1"/>
              <a:t>cardia</a:t>
            </a:r>
            <a:endParaRPr lang="en-US" sz="2400" dirty="0"/>
          </a:p>
          <a:p>
            <a:pPr lvl="1">
              <a:lnSpc>
                <a:spcPct val="80000"/>
              </a:lnSpc>
              <a:defRPr/>
            </a:pPr>
            <a:r>
              <a:rPr lang="en-US" sz="2400" dirty="0"/>
              <a:t>Diaphragmatic </a:t>
            </a:r>
            <a:r>
              <a:rPr lang="en-US" sz="2400" dirty="0" err="1" smtClean="0"/>
              <a:t>crura</a:t>
            </a:r>
            <a:r>
              <a:rPr lang="en-US" sz="2400" dirty="0" smtClean="0"/>
              <a:t> – pinch action</a:t>
            </a:r>
            <a:endParaRPr lang="en-US" sz="2400" dirty="0"/>
          </a:p>
          <a:p>
            <a:pPr lvl="1">
              <a:lnSpc>
                <a:spcPct val="80000"/>
              </a:lnSpc>
              <a:defRPr/>
            </a:pPr>
            <a:r>
              <a:rPr lang="en-US" sz="2400" dirty="0"/>
              <a:t>Transmitted pressure of the abdominal cavity</a:t>
            </a:r>
          </a:p>
          <a:p>
            <a:pPr>
              <a:lnSpc>
                <a:spcPct val="80000"/>
              </a:lnSpc>
              <a:defRPr/>
            </a:pPr>
            <a:endParaRPr lang="en-US" sz="3600" dirty="0"/>
          </a:p>
        </p:txBody>
      </p:sp>
      <p:pic>
        <p:nvPicPr>
          <p:cNvPr id="45060" name="Picture 4" descr="shared_649_BE-02"/>
          <p:cNvPicPr>
            <a:picLocks noChangeAspect="1" noChangeArrowheads="1"/>
          </p:cNvPicPr>
          <p:nvPr/>
        </p:nvPicPr>
        <p:blipFill>
          <a:blip r:embed="rId2" cstate="print"/>
          <a:srcRect/>
          <a:stretch>
            <a:fillRect/>
          </a:stretch>
        </p:blipFill>
        <p:spPr bwMode="auto">
          <a:xfrm>
            <a:off x="228600" y="1524000"/>
            <a:ext cx="3905250" cy="2486025"/>
          </a:xfrm>
          <a:prstGeom prst="rect">
            <a:avLst/>
          </a:prstGeom>
          <a:noFill/>
          <a:ln w="9525">
            <a:noFill/>
            <a:miter lim="800000"/>
            <a:headEnd/>
            <a:tailEnd/>
          </a:ln>
        </p:spPr>
      </p:pic>
      <p:pic>
        <p:nvPicPr>
          <p:cNvPr id="45061" name="Picture 5" descr="f4-u1"/>
          <p:cNvPicPr>
            <a:picLocks noChangeAspect="1" noChangeArrowheads="1"/>
          </p:cNvPicPr>
          <p:nvPr/>
        </p:nvPicPr>
        <p:blipFill>
          <a:blip r:embed="rId3" cstate="print"/>
          <a:srcRect/>
          <a:stretch>
            <a:fillRect/>
          </a:stretch>
        </p:blipFill>
        <p:spPr bwMode="auto">
          <a:xfrm>
            <a:off x="4800600" y="1219200"/>
            <a:ext cx="4067175" cy="334327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lhsc.on.ca/_images/Thoracic_Surgery/HiatalHernia.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33400"/>
            <a:ext cx="8143703"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5351106"/>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85800" y="609600"/>
            <a:ext cx="7772400" cy="11430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Hiatus </a:t>
            </a:r>
            <a:r>
              <a:rPr lang="en-US" dirty="0" smtClean="0"/>
              <a:t>Hernia on endoscopy</a:t>
            </a:r>
            <a:endParaRPr lang="en-US" dirty="0"/>
          </a:p>
        </p:txBody>
      </p:sp>
      <p:pic>
        <p:nvPicPr>
          <p:cNvPr id="15363" name="Picture 3"/>
          <p:cNvPicPr>
            <a:picLocks noChangeAspect="1" noChangeArrowheads="1"/>
          </p:cNvPicPr>
          <p:nvPr/>
        </p:nvPicPr>
        <p:blipFill>
          <a:blip r:embed="rId3" cstate="print"/>
          <a:srcRect/>
          <a:stretch>
            <a:fillRect/>
          </a:stretch>
        </p:blipFill>
        <p:spPr bwMode="auto">
          <a:xfrm>
            <a:off x="0" y="2514600"/>
            <a:ext cx="4343400" cy="4343400"/>
          </a:xfrm>
          <a:prstGeom prst="rect">
            <a:avLst/>
          </a:prstGeom>
          <a:noFill/>
          <a:ln w="9525">
            <a:noFill/>
            <a:round/>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4419600" y="2514601"/>
            <a:ext cx="4724400" cy="43434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features</a:t>
            </a:r>
            <a:endParaRPr lang="en-IN" dirty="0"/>
          </a:p>
        </p:txBody>
      </p:sp>
      <p:sp>
        <p:nvSpPr>
          <p:cNvPr id="3" name="Content Placeholder 2"/>
          <p:cNvSpPr>
            <a:spLocks noGrp="1"/>
          </p:cNvSpPr>
          <p:nvPr>
            <p:ph idx="1"/>
          </p:nvPr>
        </p:nvSpPr>
        <p:spPr/>
        <p:txBody>
          <a:bodyPr>
            <a:normAutofit fontScale="92500" lnSpcReduction="10000"/>
          </a:bodyPr>
          <a:lstStyle/>
          <a:p>
            <a:r>
              <a:rPr lang="en-GB" dirty="0" smtClean="0"/>
              <a:t>Classical triad is </a:t>
            </a:r>
          </a:p>
          <a:p>
            <a:endParaRPr lang="en-GB" dirty="0"/>
          </a:p>
          <a:p>
            <a:r>
              <a:rPr lang="en-GB" dirty="0" smtClean="0"/>
              <a:t>1 :  heart burn- retro sternal burning sensation</a:t>
            </a:r>
          </a:p>
          <a:p>
            <a:r>
              <a:rPr lang="en-GB" dirty="0" smtClean="0"/>
              <a:t>2 :  epigastric pain</a:t>
            </a:r>
          </a:p>
          <a:p>
            <a:r>
              <a:rPr lang="en-GB" dirty="0" smtClean="0"/>
              <a:t>3 :  regurgitation</a:t>
            </a:r>
          </a:p>
          <a:p>
            <a:endParaRPr lang="en-GB" dirty="0"/>
          </a:p>
          <a:p>
            <a:r>
              <a:rPr lang="en-GB" dirty="0" smtClean="0"/>
              <a:t>Pain increase after food…spicy and fatty</a:t>
            </a:r>
          </a:p>
          <a:p>
            <a:r>
              <a:rPr lang="en-GB" dirty="0" smtClean="0"/>
              <a:t>Or with exercise ….Or   with stooping…alcohol…smoking</a:t>
            </a:r>
            <a:endParaRPr lang="en-IN" dirty="0"/>
          </a:p>
        </p:txBody>
      </p:sp>
    </p:spTree>
    <p:extLst>
      <p:ext uri="{BB962C8B-B14F-4D97-AF65-F5344CB8AC3E}">
        <p14:creationId xmlns:p14="http://schemas.microsoft.com/office/powerpoint/2010/main" xmlns="" val="415787527"/>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457200"/>
            <a:ext cx="7772400" cy="762000"/>
          </a:xfrm>
        </p:spPr>
        <p:txBody>
          <a:bodyPr>
            <a:noAutofit/>
          </a:bodyPr>
          <a:lstStyle/>
          <a:p>
            <a:pPr>
              <a:defRPr/>
            </a:pPr>
            <a:r>
              <a:rPr lang="en-US" sz="5400" b="1" dirty="0"/>
              <a:t>Symptoms of GERD</a:t>
            </a:r>
          </a:p>
        </p:txBody>
      </p:sp>
      <p:sp>
        <p:nvSpPr>
          <p:cNvPr id="29699" name="Rectangle 3"/>
          <p:cNvSpPr>
            <a:spLocks noGrp="1" noChangeArrowheads="1"/>
          </p:cNvSpPr>
          <p:nvPr>
            <p:ph type="body" sz="half" idx="1"/>
          </p:nvPr>
        </p:nvSpPr>
        <p:spPr>
          <a:xfrm>
            <a:off x="457200" y="1524000"/>
            <a:ext cx="4038600" cy="4525963"/>
          </a:xfrm>
        </p:spPr>
        <p:txBody>
          <a:bodyPr/>
          <a:lstStyle/>
          <a:p>
            <a:pPr>
              <a:defRPr/>
            </a:pPr>
            <a:r>
              <a:rPr lang="en-US" sz="3600" b="1" dirty="0" smtClean="0"/>
              <a:t>Esophageal</a:t>
            </a:r>
          </a:p>
          <a:p>
            <a:pPr>
              <a:buNone/>
              <a:defRPr/>
            </a:pPr>
            <a:endParaRPr lang="en-US" sz="3600" b="1" dirty="0"/>
          </a:p>
          <a:p>
            <a:pPr lvl="1">
              <a:defRPr/>
            </a:pPr>
            <a:r>
              <a:rPr lang="en-US" sz="2800" dirty="0"/>
              <a:t>Heartburn</a:t>
            </a:r>
          </a:p>
          <a:p>
            <a:pPr lvl="1">
              <a:defRPr/>
            </a:pPr>
            <a:r>
              <a:rPr lang="en-US" sz="2800" dirty="0" smtClean="0"/>
              <a:t>Dysphagia-difficulty</a:t>
            </a:r>
            <a:endParaRPr lang="en-US" sz="2800" dirty="0"/>
          </a:p>
          <a:p>
            <a:pPr lvl="1">
              <a:defRPr/>
            </a:pPr>
            <a:r>
              <a:rPr lang="en-US" sz="2800" dirty="0" smtClean="0"/>
              <a:t>Odynophagia-pain</a:t>
            </a:r>
            <a:endParaRPr lang="en-US" sz="2800" dirty="0"/>
          </a:p>
          <a:p>
            <a:pPr lvl="1">
              <a:defRPr/>
            </a:pPr>
            <a:r>
              <a:rPr lang="en-US" sz="2800" dirty="0"/>
              <a:t>Regurgitation</a:t>
            </a:r>
          </a:p>
          <a:p>
            <a:pPr lvl="1">
              <a:defRPr/>
            </a:pPr>
            <a:r>
              <a:rPr lang="en-US" sz="2800" dirty="0"/>
              <a:t>Belching</a:t>
            </a:r>
          </a:p>
        </p:txBody>
      </p:sp>
      <p:sp>
        <p:nvSpPr>
          <p:cNvPr id="29700" name="Rectangle 4"/>
          <p:cNvSpPr>
            <a:spLocks noGrp="1" noChangeArrowheads="1"/>
          </p:cNvSpPr>
          <p:nvPr>
            <p:ph type="body" sz="half" idx="2"/>
          </p:nvPr>
        </p:nvSpPr>
        <p:spPr/>
        <p:txBody>
          <a:bodyPr>
            <a:normAutofit fontScale="92500" lnSpcReduction="10000"/>
          </a:bodyPr>
          <a:lstStyle/>
          <a:p>
            <a:pPr>
              <a:lnSpc>
                <a:spcPct val="90000"/>
              </a:lnSpc>
              <a:defRPr/>
            </a:pPr>
            <a:r>
              <a:rPr lang="en-US" sz="3600" b="1" dirty="0" smtClean="0"/>
              <a:t>Extra esophageal</a:t>
            </a:r>
          </a:p>
          <a:p>
            <a:pPr>
              <a:lnSpc>
                <a:spcPct val="90000"/>
              </a:lnSpc>
              <a:buNone/>
              <a:defRPr/>
            </a:pPr>
            <a:endParaRPr lang="en-US" sz="3600" b="1" dirty="0"/>
          </a:p>
          <a:p>
            <a:pPr lvl="1">
              <a:lnSpc>
                <a:spcPct val="90000"/>
              </a:lnSpc>
              <a:defRPr/>
            </a:pPr>
            <a:r>
              <a:rPr lang="en-US" sz="2800" dirty="0"/>
              <a:t>Cough</a:t>
            </a:r>
          </a:p>
          <a:p>
            <a:pPr lvl="1">
              <a:lnSpc>
                <a:spcPct val="90000"/>
              </a:lnSpc>
              <a:defRPr/>
            </a:pPr>
            <a:r>
              <a:rPr lang="en-US" sz="2800" dirty="0"/>
              <a:t>Wheezing</a:t>
            </a:r>
          </a:p>
          <a:p>
            <a:pPr lvl="1">
              <a:lnSpc>
                <a:spcPct val="90000"/>
              </a:lnSpc>
              <a:defRPr/>
            </a:pPr>
            <a:r>
              <a:rPr lang="en-US" sz="2800" dirty="0"/>
              <a:t>Hoarseness</a:t>
            </a:r>
          </a:p>
          <a:p>
            <a:pPr lvl="1">
              <a:lnSpc>
                <a:spcPct val="90000"/>
              </a:lnSpc>
              <a:defRPr/>
            </a:pPr>
            <a:r>
              <a:rPr lang="en-US" sz="2800" dirty="0"/>
              <a:t>Sore throat</a:t>
            </a:r>
          </a:p>
          <a:p>
            <a:pPr lvl="1">
              <a:lnSpc>
                <a:spcPct val="90000"/>
              </a:lnSpc>
              <a:defRPr/>
            </a:pPr>
            <a:r>
              <a:rPr lang="en-US" sz="2800" dirty="0" err="1" smtClean="0"/>
              <a:t>Globus</a:t>
            </a:r>
            <a:r>
              <a:rPr lang="en-US" sz="2800" dirty="0" smtClean="0"/>
              <a:t>-spherical </a:t>
            </a:r>
            <a:r>
              <a:rPr lang="en-US" sz="2800" dirty="0"/>
              <a:t>sensation</a:t>
            </a:r>
          </a:p>
          <a:p>
            <a:pPr lvl="1">
              <a:lnSpc>
                <a:spcPct val="90000"/>
              </a:lnSpc>
              <a:defRPr/>
            </a:pPr>
            <a:r>
              <a:rPr lang="en-US" sz="2800" dirty="0"/>
              <a:t>Epigastric pain</a:t>
            </a:r>
          </a:p>
          <a:p>
            <a:pPr lvl="1">
              <a:lnSpc>
                <a:spcPct val="90000"/>
              </a:lnSpc>
              <a:defRPr/>
            </a:pPr>
            <a:r>
              <a:rPr lang="en-US" sz="2800" dirty="0"/>
              <a:t>Non-cardiac chest pain(NCCP)</a:t>
            </a: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defRPr/>
            </a:pPr>
            <a:r>
              <a:rPr lang="en-US" sz="6000" dirty="0" smtClean="0"/>
              <a:t>Today’s Talk</a:t>
            </a:r>
          </a:p>
        </p:txBody>
      </p:sp>
      <p:sp>
        <p:nvSpPr>
          <p:cNvPr id="44035" name="Rectangle 3"/>
          <p:cNvSpPr>
            <a:spLocks noGrp="1" noChangeArrowheads="1"/>
          </p:cNvSpPr>
          <p:nvPr>
            <p:ph type="body" idx="1"/>
          </p:nvPr>
        </p:nvSpPr>
        <p:spPr>
          <a:xfrm>
            <a:off x="457200" y="2057400"/>
            <a:ext cx="8229600" cy="4038600"/>
          </a:xfrm>
        </p:spPr>
        <p:txBody>
          <a:bodyPr/>
          <a:lstStyle/>
          <a:p>
            <a:pPr eaLnBrk="1" hangingPunct="1">
              <a:defRPr/>
            </a:pPr>
            <a:r>
              <a:rPr lang="en-US" dirty="0" smtClean="0"/>
              <a:t>Definition of GERD</a:t>
            </a:r>
          </a:p>
          <a:p>
            <a:pPr eaLnBrk="1" hangingPunct="1">
              <a:defRPr/>
            </a:pPr>
            <a:r>
              <a:rPr lang="en-US" dirty="0" smtClean="0"/>
              <a:t>Pathophysiology of GERD</a:t>
            </a:r>
          </a:p>
          <a:p>
            <a:pPr eaLnBrk="1" hangingPunct="1">
              <a:defRPr/>
            </a:pPr>
            <a:r>
              <a:rPr lang="en-US" dirty="0" smtClean="0"/>
              <a:t>Clinical Manifestations</a:t>
            </a:r>
          </a:p>
          <a:p>
            <a:pPr eaLnBrk="1" hangingPunct="1">
              <a:defRPr/>
            </a:pPr>
            <a:r>
              <a:rPr lang="en-US" dirty="0" smtClean="0"/>
              <a:t>Diagnostic Evaluation</a:t>
            </a:r>
          </a:p>
          <a:p>
            <a:pPr eaLnBrk="1" hangingPunct="1">
              <a:defRPr/>
            </a:pPr>
            <a:r>
              <a:rPr lang="en-US" dirty="0" smtClean="0"/>
              <a:t>Treatment</a:t>
            </a:r>
          </a:p>
          <a:p>
            <a:pPr eaLnBrk="1" hangingPunct="1">
              <a:defRPr/>
            </a:pPr>
            <a:r>
              <a:rPr lang="en-US" dirty="0" smtClean="0"/>
              <a:t>Complications</a:t>
            </a: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838200"/>
          </a:xfrm>
        </p:spPr>
        <p:txBody>
          <a:bodyPr/>
          <a:lstStyle/>
          <a:p>
            <a:pPr>
              <a:defRPr/>
            </a:pPr>
            <a:r>
              <a:rPr lang="en-US" dirty="0"/>
              <a:t>Symptoms</a:t>
            </a:r>
          </a:p>
        </p:txBody>
      </p:sp>
      <p:graphicFrame>
        <p:nvGraphicFramePr>
          <p:cNvPr id="38077" name="Group 189"/>
          <p:cNvGraphicFramePr>
            <a:graphicFrameLocks noGrp="1"/>
          </p:cNvGraphicFramePr>
          <p:nvPr>
            <p:ph type="tbl" idx="1"/>
            <p:extLst>
              <p:ext uri="{D42A27DB-BD31-4B8C-83A1-F6EECF244321}">
                <p14:modId xmlns:p14="http://schemas.microsoft.com/office/powerpoint/2010/main" xmlns="" val="2586146851"/>
              </p:ext>
            </p:extLst>
          </p:nvPr>
        </p:nvGraphicFramePr>
        <p:xfrm>
          <a:off x="152400" y="990600"/>
          <a:ext cx="8839200" cy="5699760"/>
        </p:xfrm>
        <a:graphic>
          <a:graphicData uri="http://schemas.openxmlformats.org/drawingml/2006/table">
            <a:tbl>
              <a:tblPr/>
              <a:tblGrid>
                <a:gridCol w="4419600"/>
                <a:gridCol w="4419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entury Gothic" pitchFamily="34" charset="0"/>
                        </a:rPr>
                        <a:t>Symptom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entury Gothic" pitchFamily="34" charset="0"/>
                        </a:rPr>
                        <a:t>Predominance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Heartburn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Regurgitation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Abdominal Pain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Cough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Dysphagia for solids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Hoarseness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Belching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Aspiration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Wheezing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entury Gothic"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Century Gothic" pitchFamily="34" charset="0"/>
                        </a:rPr>
                        <a:t>Globus</a:t>
                      </a:r>
                      <a:r>
                        <a:rPr kumimoji="0" lang="en-US" sz="2800" b="0" i="0" u="none" strike="noStrike" cap="none" normalizeH="0" baseline="0" dirty="0" smtClean="0">
                          <a:ln>
                            <a:noFill/>
                          </a:ln>
                          <a:solidFill>
                            <a:schemeClr val="tx1"/>
                          </a:solidFill>
                          <a:effectLst/>
                          <a:latin typeface="Century Gothic" pitchFamily="34" charset="0"/>
                        </a:rPr>
                        <a:t>-spherical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entury Gothic"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676861797"/>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defRPr/>
            </a:pPr>
            <a:r>
              <a:rPr lang="en-US" b="1" dirty="0"/>
              <a:t>Factors T</a:t>
            </a:r>
            <a:r>
              <a:rPr lang="en-US" b="1" dirty="0" smtClean="0"/>
              <a:t>hat </a:t>
            </a:r>
            <a:r>
              <a:rPr lang="en-US" b="1" dirty="0"/>
              <a:t>Can Aggravate GERD</a:t>
            </a:r>
          </a:p>
        </p:txBody>
      </p:sp>
      <p:sp>
        <p:nvSpPr>
          <p:cNvPr id="31747" name="Rectangle 3"/>
          <p:cNvSpPr>
            <a:spLocks noGrp="1" noChangeArrowheads="1"/>
          </p:cNvSpPr>
          <p:nvPr>
            <p:ph type="body" idx="1"/>
          </p:nvPr>
        </p:nvSpPr>
        <p:spPr/>
        <p:txBody>
          <a:bodyPr>
            <a:normAutofit/>
          </a:bodyPr>
          <a:lstStyle/>
          <a:p>
            <a:pPr>
              <a:defRPr/>
            </a:pPr>
            <a:r>
              <a:rPr lang="en-US" sz="4000" b="1" dirty="0"/>
              <a:t>Diet</a:t>
            </a:r>
            <a:r>
              <a:rPr lang="en-US" sz="4000" i="1" dirty="0"/>
              <a:t> </a:t>
            </a:r>
            <a:r>
              <a:rPr lang="en-US" sz="4000" dirty="0"/>
              <a:t>– Caffeine, fatty/spicy foods, chocolate, coffee, peppermint, citrus, alcohol</a:t>
            </a:r>
          </a:p>
          <a:p>
            <a:pPr>
              <a:defRPr/>
            </a:pPr>
            <a:r>
              <a:rPr lang="en-US" sz="4000" b="1" i="1" dirty="0"/>
              <a:t>Position/Activity</a:t>
            </a:r>
            <a:r>
              <a:rPr lang="en-US" sz="4000" dirty="0"/>
              <a:t> – Bending, straining</a:t>
            </a:r>
          </a:p>
          <a:p>
            <a:pPr>
              <a:defRPr/>
            </a:pPr>
            <a:r>
              <a:rPr lang="en-US" sz="4000" b="1" i="1" dirty="0"/>
              <a:t>External Pressure</a:t>
            </a:r>
            <a:r>
              <a:rPr lang="en-US" sz="4000" b="1" dirty="0"/>
              <a:t> </a:t>
            </a:r>
            <a:r>
              <a:rPr lang="en-US" sz="4000" dirty="0"/>
              <a:t>– pregnancy, tight clothing</a:t>
            </a:r>
          </a:p>
        </p:txBody>
      </p:sp>
    </p:spTree>
    <p:extLst>
      <p:ext uri="{BB962C8B-B14F-4D97-AF65-F5344CB8AC3E}">
        <p14:creationId xmlns:p14="http://schemas.microsoft.com/office/powerpoint/2010/main" xmlns="" val="11702700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Diagnostic Evaluation</a:t>
            </a:r>
          </a:p>
        </p:txBody>
      </p:sp>
      <p:sp>
        <p:nvSpPr>
          <p:cNvPr id="13315" name="Rectangle 3"/>
          <p:cNvSpPr>
            <a:spLocks noGrp="1" noChangeArrowheads="1"/>
          </p:cNvSpPr>
          <p:nvPr>
            <p:ph type="body" idx="1"/>
          </p:nvPr>
        </p:nvSpPr>
        <p:spPr/>
        <p:txBody>
          <a:bodyPr/>
          <a:lstStyle/>
          <a:p>
            <a:pPr eaLnBrk="1" hangingPunct="1">
              <a:buFont typeface="Wingdings" pitchFamily="2" charset="2"/>
              <a:buNone/>
              <a:defRPr/>
            </a:pPr>
            <a:endParaRPr lang="en-US" dirty="0" smtClean="0"/>
          </a:p>
          <a:p>
            <a:pPr lvl="1" eaLnBrk="1" hangingPunct="1">
              <a:defRPr/>
            </a:pPr>
            <a:r>
              <a:rPr lang="en-US" dirty="0" smtClean="0"/>
              <a:t>If classic symptoms of heartburn and regurgitation exist in the absence of “alarm symptoms” the diagnosis of GERD can be made clinically and treatment can be initiated </a:t>
            </a:r>
            <a:r>
              <a:rPr lang="en-US" dirty="0" err="1" smtClean="0"/>
              <a:t>emperically</a:t>
            </a:r>
            <a:endParaRPr lang="en-US" dirty="0" smtClean="0"/>
          </a:p>
          <a:p>
            <a:pPr lvl="1" eaLnBrk="1" hangingPunct="1">
              <a:buFontTx/>
              <a:buNone/>
              <a:defRPr/>
            </a:pPr>
            <a:endParaRPr lang="en-US" dirty="0" smtClean="0"/>
          </a:p>
          <a:p>
            <a:pPr lvl="2" eaLnBrk="1" hangingPunct="1">
              <a:defRPr/>
            </a:pPr>
            <a:endParaRPr lang="en-US" dirty="0" smtClean="0"/>
          </a:p>
        </p:txBody>
      </p:sp>
    </p:spTree>
    <p:extLst>
      <p:ext uri="{BB962C8B-B14F-4D97-AF65-F5344CB8AC3E}">
        <p14:creationId xmlns:p14="http://schemas.microsoft.com/office/powerpoint/2010/main" xmlns="" val="18687380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Autofit/>
          </a:bodyPr>
          <a:lstStyle/>
          <a:p>
            <a:pPr lvl="1" algn="ctr" rtl="0">
              <a:spcBef>
                <a:spcPct val="0"/>
              </a:spcBef>
              <a:defRPr/>
            </a:pPr>
            <a:r>
              <a:rPr lang="en-US" sz="4800" dirty="0" smtClean="0"/>
              <a:t>Alarming Signs &amp; Symptoms</a:t>
            </a:r>
          </a:p>
        </p:txBody>
      </p:sp>
      <p:sp>
        <p:nvSpPr>
          <p:cNvPr id="66563" name="Rectangle 3"/>
          <p:cNvSpPr>
            <a:spLocks noGrp="1" noChangeArrowheads="1"/>
          </p:cNvSpPr>
          <p:nvPr>
            <p:ph type="body" idx="1"/>
          </p:nvPr>
        </p:nvSpPr>
        <p:spPr/>
        <p:txBody>
          <a:bodyPr>
            <a:normAutofit lnSpcReduction="10000"/>
          </a:bodyPr>
          <a:lstStyle/>
          <a:p>
            <a:pPr lvl="2" eaLnBrk="1" hangingPunct="1">
              <a:defRPr/>
            </a:pPr>
            <a:r>
              <a:rPr lang="en-US" sz="3200" dirty="0" smtClean="0"/>
              <a:t>Dysphagia- difficulty in swallowing, not pain usually due to stricture </a:t>
            </a:r>
          </a:p>
          <a:p>
            <a:pPr lvl="2" eaLnBrk="1" hangingPunct="1">
              <a:defRPr/>
            </a:pPr>
            <a:r>
              <a:rPr lang="en-US" sz="3200" dirty="0" smtClean="0"/>
              <a:t>Early satiety</a:t>
            </a:r>
          </a:p>
          <a:p>
            <a:pPr lvl="2" eaLnBrk="1" hangingPunct="1">
              <a:defRPr/>
            </a:pPr>
            <a:r>
              <a:rPr lang="en-US" sz="3200" dirty="0" smtClean="0"/>
              <a:t>GI bleeding-</a:t>
            </a:r>
            <a:r>
              <a:rPr lang="en-US" sz="3200" dirty="0" err="1" smtClean="0"/>
              <a:t>haemetemesis</a:t>
            </a:r>
            <a:endParaRPr lang="en-US" sz="3200" dirty="0" smtClean="0"/>
          </a:p>
          <a:p>
            <a:pPr lvl="2" eaLnBrk="1" hangingPunct="1">
              <a:defRPr/>
            </a:pPr>
            <a:r>
              <a:rPr lang="en-US" sz="3200" dirty="0" smtClean="0"/>
              <a:t>Odynophagia—pain on swallowing</a:t>
            </a:r>
          </a:p>
          <a:p>
            <a:pPr lvl="2" eaLnBrk="1" hangingPunct="1">
              <a:defRPr/>
            </a:pPr>
            <a:r>
              <a:rPr lang="en-US" sz="3200" dirty="0" smtClean="0"/>
              <a:t>Vomiting</a:t>
            </a:r>
          </a:p>
          <a:p>
            <a:pPr lvl="2" eaLnBrk="1" hangingPunct="1">
              <a:defRPr/>
            </a:pPr>
            <a:r>
              <a:rPr lang="en-US" sz="3200" dirty="0" smtClean="0"/>
              <a:t>Weight loss</a:t>
            </a:r>
          </a:p>
          <a:p>
            <a:pPr lvl="2" eaLnBrk="1" hangingPunct="1">
              <a:defRPr/>
            </a:pPr>
            <a:r>
              <a:rPr lang="en-US" sz="3200" dirty="0" smtClean="0"/>
              <a:t>Iron deficiency anemia</a:t>
            </a:r>
          </a:p>
        </p:txBody>
      </p:sp>
    </p:spTree>
    <p:extLst>
      <p:ext uri="{BB962C8B-B14F-4D97-AF65-F5344CB8AC3E}">
        <p14:creationId xmlns:p14="http://schemas.microsoft.com/office/powerpoint/2010/main" xmlns="" val="26942835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1000" fill="hold"/>
                                        <p:tgtEl>
                                          <p:spTgt spid="665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65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656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 calcmode="lin" valueType="num">
                                      <p:cBhvr>
                                        <p:cTn id="12" dur="1000" fill="hold"/>
                                        <p:tgtEl>
                                          <p:spTgt spid="6656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656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656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 calcmode="lin" valueType="num">
                                      <p:cBhvr>
                                        <p:cTn id="17" dur="1000" fill="hold"/>
                                        <p:tgtEl>
                                          <p:spTgt spid="6656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6656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656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 calcmode="lin" valueType="num">
                                      <p:cBhvr>
                                        <p:cTn id="22" dur="1000" fill="hold"/>
                                        <p:tgtEl>
                                          <p:spTgt spid="6656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6656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656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 calcmode="lin" valueType="num">
                                      <p:cBhvr>
                                        <p:cTn id="27" dur="1000" fill="hold"/>
                                        <p:tgtEl>
                                          <p:spTgt spid="6656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6656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66563">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 calcmode="lin" valueType="num">
                                      <p:cBhvr>
                                        <p:cTn id="32" dur="1000" fill="hold"/>
                                        <p:tgtEl>
                                          <p:spTgt spid="6656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6656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66563">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66563">
                                            <p:txEl>
                                              <p:pRg st="6" end="6"/>
                                            </p:txEl>
                                          </p:spTgt>
                                        </p:tgtEl>
                                        <p:attrNameLst>
                                          <p:attrName>style.visibility</p:attrName>
                                        </p:attrNameLst>
                                      </p:cBhvr>
                                      <p:to>
                                        <p:strVal val="visible"/>
                                      </p:to>
                                    </p:set>
                                    <p:anim calcmode="lin" valueType="num">
                                      <p:cBhvr>
                                        <p:cTn id="37" dur="1000" fill="hold"/>
                                        <p:tgtEl>
                                          <p:spTgt spid="66563">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6656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66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a:t>Diagnostic Tests for GERD</a:t>
            </a:r>
          </a:p>
        </p:txBody>
      </p:sp>
      <p:sp>
        <p:nvSpPr>
          <p:cNvPr id="13315" name="Rectangle 3"/>
          <p:cNvSpPr>
            <a:spLocks noGrp="1" noChangeArrowheads="1"/>
          </p:cNvSpPr>
          <p:nvPr>
            <p:ph type="body" idx="1"/>
          </p:nvPr>
        </p:nvSpPr>
        <p:spPr>
          <a:xfrm>
            <a:off x="1905000" y="1981200"/>
            <a:ext cx="5334000" cy="4119563"/>
          </a:xfrm>
        </p:spPr>
        <p:txBody>
          <a:bodyPr>
            <a:normAutofit fontScale="92500" lnSpcReduction="20000"/>
          </a:bodyPr>
          <a:lstStyle/>
          <a:p>
            <a:pPr>
              <a:defRPr/>
            </a:pPr>
            <a:r>
              <a:rPr lang="en-US" dirty="0"/>
              <a:t>Barium </a:t>
            </a:r>
            <a:r>
              <a:rPr lang="en-US" dirty="0" smtClean="0"/>
              <a:t>swallow/ barium meal</a:t>
            </a:r>
            <a:endParaRPr lang="en-US" dirty="0"/>
          </a:p>
          <a:p>
            <a:pPr>
              <a:defRPr/>
            </a:pPr>
            <a:endParaRPr lang="en-US" dirty="0"/>
          </a:p>
          <a:p>
            <a:pPr>
              <a:defRPr/>
            </a:pPr>
            <a:r>
              <a:rPr lang="en-US" dirty="0" smtClean="0"/>
              <a:t>Endoscopy and mucosal biopsy</a:t>
            </a:r>
            <a:endParaRPr lang="en-US" dirty="0"/>
          </a:p>
          <a:p>
            <a:pPr>
              <a:defRPr/>
            </a:pPr>
            <a:endParaRPr lang="en-US" dirty="0"/>
          </a:p>
          <a:p>
            <a:pPr>
              <a:defRPr/>
            </a:pPr>
            <a:r>
              <a:rPr lang="en-US" dirty="0"/>
              <a:t>Ambulatory pH </a:t>
            </a:r>
            <a:r>
              <a:rPr lang="en-US" dirty="0" smtClean="0"/>
              <a:t>monitoring</a:t>
            </a:r>
          </a:p>
          <a:p>
            <a:pPr>
              <a:defRPr/>
            </a:pPr>
            <a:endParaRPr lang="en-US" dirty="0" smtClean="0"/>
          </a:p>
          <a:p>
            <a:pPr>
              <a:defRPr/>
            </a:pPr>
            <a:r>
              <a:rPr lang="en-US" dirty="0" smtClean="0"/>
              <a:t>Impedance-pH monitoring</a:t>
            </a:r>
            <a:endParaRPr lang="en-US" dirty="0"/>
          </a:p>
          <a:p>
            <a:pPr>
              <a:defRPr/>
            </a:pPr>
            <a:endParaRPr lang="en-US" dirty="0"/>
          </a:p>
          <a:p>
            <a:pPr>
              <a:defRPr/>
            </a:pPr>
            <a:r>
              <a:rPr lang="en-US" dirty="0"/>
              <a:t>Esophageal manometry</a:t>
            </a:r>
          </a:p>
        </p:txBody>
      </p:sp>
    </p:spTree>
    <p:extLst>
      <p:ext uri="{BB962C8B-B14F-4D97-AF65-F5344CB8AC3E}">
        <p14:creationId xmlns:p14="http://schemas.microsoft.com/office/powerpoint/2010/main" xmlns="" val="23626169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563562"/>
          </a:xfrm>
        </p:spPr>
        <p:txBody>
          <a:bodyPr>
            <a:noAutofit/>
          </a:bodyPr>
          <a:lstStyle/>
          <a:p>
            <a:r>
              <a:rPr lang="en-US" dirty="0">
                <a:solidFill>
                  <a:srgbClr val="C00000"/>
                </a:solidFill>
              </a:rPr>
              <a:t>Types of Hiatal Hernia</a:t>
            </a:r>
            <a:endParaRPr lang="en-US" dirty="0"/>
          </a:p>
        </p:txBody>
      </p:sp>
      <p:sp>
        <p:nvSpPr>
          <p:cNvPr id="3" name="Content Placeholder 2"/>
          <p:cNvSpPr>
            <a:spLocks noGrp="1"/>
          </p:cNvSpPr>
          <p:nvPr>
            <p:ph sz="quarter" idx="1"/>
          </p:nvPr>
        </p:nvSpPr>
        <p:spPr>
          <a:xfrm>
            <a:off x="228600" y="990600"/>
            <a:ext cx="8458200" cy="5562600"/>
          </a:xfrm>
        </p:spPr>
        <p:txBody>
          <a:bodyPr/>
          <a:lstStyle/>
          <a:p>
            <a:pPr marL="0" indent="0">
              <a:buNone/>
            </a:pPr>
            <a:r>
              <a:rPr lang="en-US" dirty="0" smtClean="0">
                <a:solidFill>
                  <a:srgbClr val="FF0000"/>
                </a:solidFill>
              </a:rPr>
              <a:t>1.  Sliding hiatal hernia: </a:t>
            </a:r>
            <a:endParaRPr lang="en-US" dirty="0"/>
          </a:p>
          <a:p>
            <a:r>
              <a:rPr lang="en-US" dirty="0" smtClean="0"/>
              <a:t>Herniation of both the stomach and the gastroesophageal(GE) junction into the thorax.</a:t>
            </a:r>
          </a:p>
          <a:p>
            <a:r>
              <a:rPr lang="en-US" dirty="0" smtClean="0"/>
              <a:t>90% of esophageal hernias	</a:t>
            </a:r>
            <a:endParaRPr lang="en-US" dirty="0" smtClean="0">
              <a:solidFill>
                <a:srgbClr val="FF0000"/>
              </a:solidFill>
            </a:endParaRPr>
          </a:p>
          <a:p>
            <a:pPr marL="0" indent="0">
              <a:buNone/>
            </a:pPr>
            <a:r>
              <a:rPr lang="en-US" dirty="0" smtClean="0">
                <a:solidFill>
                  <a:srgbClr val="FF0000"/>
                </a:solidFill>
              </a:rPr>
              <a:t>2.  Paraesophageal hiatal hernia: </a:t>
            </a:r>
          </a:p>
          <a:p>
            <a:r>
              <a:rPr lang="en-US" dirty="0" smtClean="0"/>
              <a:t>Herniation of all or part of the stomach through the esophageal hiatus into the thorax with an </a:t>
            </a:r>
            <a:r>
              <a:rPr lang="en-US" dirty="0" err="1" smtClean="0"/>
              <a:t>undisplaced</a:t>
            </a:r>
            <a:r>
              <a:rPr lang="en-US" dirty="0" smtClean="0"/>
              <a:t> GE junction</a:t>
            </a:r>
          </a:p>
          <a:p>
            <a:r>
              <a:rPr lang="en-US" dirty="0" smtClean="0"/>
              <a:t>Least common esophageal hernia (&lt;10%)</a:t>
            </a:r>
          </a:p>
          <a:p>
            <a:r>
              <a:rPr lang="en-US" dirty="0" smtClean="0"/>
              <a:t>3  </a:t>
            </a:r>
            <a:r>
              <a:rPr lang="en-US" dirty="0" smtClean="0">
                <a:solidFill>
                  <a:srgbClr val="FF0000"/>
                </a:solidFill>
              </a:rPr>
              <a:t>mixed :  sliding and rolling hernia</a:t>
            </a:r>
          </a:p>
          <a:p>
            <a:endParaRPr lang="en-US" dirty="0"/>
          </a:p>
        </p:txBody>
      </p:sp>
    </p:spTree>
    <p:extLst>
      <p:ext uri="{BB962C8B-B14F-4D97-AF65-F5344CB8AC3E}">
        <p14:creationId xmlns:p14="http://schemas.microsoft.com/office/powerpoint/2010/main" xmlns="" val="20953122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7772400" cy="914400"/>
          </a:xfrm>
        </p:spPr>
        <p:txBody>
          <a:bodyPr/>
          <a:lstStyle/>
          <a:p>
            <a:pPr>
              <a:defRPr/>
            </a:pPr>
            <a:r>
              <a:rPr lang="en-US"/>
              <a:t>Barium Swallow</a:t>
            </a:r>
          </a:p>
        </p:txBody>
      </p:sp>
      <p:sp>
        <p:nvSpPr>
          <p:cNvPr id="15363" name="Rectangle 3"/>
          <p:cNvSpPr>
            <a:spLocks noGrp="1" noChangeArrowheads="1"/>
          </p:cNvSpPr>
          <p:nvPr>
            <p:ph type="body" idx="1"/>
          </p:nvPr>
        </p:nvSpPr>
        <p:spPr>
          <a:xfrm>
            <a:off x="0" y="1752600"/>
            <a:ext cx="4800600" cy="4419600"/>
          </a:xfrm>
        </p:spPr>
        <p:txBody>
          <a:bodyPr>
            <a:noAutofit/>
          </a:bodyPr>
          <a:lstStyle/>
          <a:p>
            <a:pPr>
              <a:lnSpc>
                <a:spcPct val="90000"/>
              </a:lnSpc>
              <a:defRPr/>
            </a:pPr>
            <a:r>
              <a:rPr lang="en-US" sz="2400" dirty="0"/>
              <a:t>Useful first diagnostic test for patients with dysphagia</a:t>
            </a:r>
          </a:p>
          <a:p>
            <a:pPr lvl="1">
              <a:lnSpc>
                <a:spcPct val="90000"/>
              </a:lnSpc>
              <a:defRPr/>
            </a:pPr>
            <a:r>
              <a:rPr lang="en-US" sz="2400" dirty="0"/>
              <a:t>Stricture (location, length)</a:t>
            </a:r>
          </a:p>
          <a:p>
            <a:pPr lvl="1">
              <a:lnSpc>
                <a:spcPct val="90000"/>
              </a:lnSpc>
              <a:defRPr/>
            </a:pPr>
            <a:r>
              <a:rPr lang="en-US" sz="2400" dirty="0"/>
              <a:t>Mass (location, length</a:t>
            </a:r>
            <a:r>
              <a:rPr lang="en-US" sz="2400" dirty="0" smtClean="0"/>
              <a:t>)</a:t>
            </a:r>
            <a:endParaRPr lang="en-US" sz="2400" dirty="0"/>
          </a:p>
          <a:p>
            <a:pPr lvl="1">
              <a:lnSpc>
                <a:spcPct val="90000"/>
              </a:lnSpc>
              <a:defRPr/>
            </a:pPr>
            <a:r>
              <a:rPr lang="en-US" sz="2400" b="1" dirty="0"/>
              <a:t>Hiatal hernia (size, type</a:t>
            </a:r>
            <a:r>
              <a:rPr lang="en-US" sz="2400" b="1" dirty="0" smtClean="0"/>
              <a:t>)</a:t>
            </a:r>
          </a:p>
          <a:p>
            <a:pPr lvl="1">
              <a:lnSpc>
                <a:spcPct val="90000"/>
              </a:lnSpc>
              <a:buNone/>
              <a:defRPr/>
            </a:pPr>
            <a:endParaRPr lang="en-US" sz="2400" dirty="0"/>
          </a:p>
          <a:p>
            <a:pPr>
              <a:lnSpc>
                <a:spcPct val="90000"/>
              </a:lnSpc>
              <a:defRPr/>
            </a:pPr>
            <a:endParaRPr lang="en-US" sz="2400" dirty="0"/>
          </a:p>
          <a:p>
            <a:pPr>
              <a:lnSpc>
                <a:spcPct val="90000"/>
              </a:lnSpc>
              <a:defRPr/>
            </a:pPr>
            <a:r>
              <a:rPr lang="en-US" sz="2400" dirty="0"/>
              <a:t>Limitations</a:t>
            </a:r>
          </a:p>
          <a:p>
            <a:pPr lvl="1">
              <a:lnSpc>
                <a:spcPct val="90000"/>
              </a:lnSpc>
              <a:defRPr/>
            </a:pPr>
            <a:r>
              <a:rPr lang="en-US" sz="2400" dirty="0"/>
              <a:t>Detailed mucosal exam for erosive esophagitis, Barrett’s </a:t>
            </a:r>
            <a:r>
              <a:rPr lang="en-US" sz="2400" dirty="0" smtClean="0"/>
              <a:t>esophagus can’t see</a:t>
            </a:r>
            <a:endParaRPr lang="en-US" sz="2400" dirty="0"/>
          </a:p>
        </p:txBody>
      </p:sp>
      <p:pic>
        <p:nvPicPr>
          <p:cNvPr id="48132" name="Picture 4" descr="GERD5"/>
          <p:cNvPicPr>
            <a:picLocks noChangeAspect="1" noChangeArrowheads="1"/>
          </p:cNvPicPr>
          <p:nvPr/>
        </p:nvPicPr>
        <p:blipFill>
          <a:blip r:embed="rId2" cstate="print"/>
          <a:srcRect l="6667" t="7777" r="75833" b="4445"/>
          <a:stretch>
            <a:fillRect/>
          </a:stretch>
        </p:blipFill>
        <p:spPr bwMode="auto">
          <a:xfrm>
            <a:off x="7086600" y="381000"/>
            <a:ext cx="1600200" cy="6019800"/>
          </a:xfrm>
          <a:prstGeom prst="rect">
            <a:avLst/>
          </a:prstGeom>
          <a:noFill/>
          <a:ln w="9525">
            <a:noFill/>
            <a:miter lim="800000"/>
            <a:headEnd/>
            <a:tailEnd/>
          </a:ln>
        </p:spPr>
      </p:pic>
      <p:pic>
        <p:nvPicPr>
          <p:cNvPr id="48133" name="Picture 5" descr="f4-u1"/>
          <p:cNvPicPr>
            <a:picLocks noChangeAspect="1" noChangeArrowheads="1"/>
          </p:cNvPicPr>
          <p:nvPr/>
        </p:nvPicPr>
        <p:blipFill>
          <a:blip r:embed="rId3" cstate="print"/>
          <a:srcRect/>
          <a:stretch>
            <a:fillRect/>
          </a:stretch>
        </p:blipFill>
        <p:spPr bwMode="auto">
          <a:xfrm>
            <a:off x="4648200" y="3352800"/>
            <a:ext cx="2381250" cy="3257550"/>
          </a:xfrm>
          <a:prstGeom prst="rect">
            <a:avLst/>
          </a:prstGeom>
          <a:noFill/>
          <a:ln w="9525">
            <a:noFill/>
            <a:miter lim="800000"/>
            <a:headEnd/>
            <a:tailEnd/>
          </a:ln>
        </p:spPr>
      </p:pic>
    </p:spTree>
    <p:extLst>
      <p:ext uri="{BB962C8B-B14F-4D97-AF65-F5344CB8AC3E}">
        <p14:creationId xmlns:p14="http://schemas.microsoft.com/office/powerpoint/2010/main" xmlns="" val="5129236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lhsc.on.ca/_images/Thoracic_Surgery/HiatalHernia.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33400"/>
            <a:ext cx="8143703"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75148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7749" y="452718"/>
            <a:ext cx="8727651" cy="1400530"/>
          </a:xfrm>
        </p:spPr>
        <p:txBody>
          <a:bodyPr>
            <a:normAutofit fontScale="90000"/>
          </a:bodyPr>
          <a:lstStyle/>
          <a:p>
            <a:r>
              <a:rPr lang="en-US" dirty="0" smtClean="0">
                <a:solidFill>
                  <a:srgbClr val="C00000"/>
                </a:solidFill>
              </a:rPr>
              <a:t>Barium swallow demonstrates hiatal hernia</a:t>
            </a:r>
            <a:r>
              <a:rPr lang="en-US" dirty="0" smtClean="0"/>
              <a:t>:</a:t>
            </a:r>
            <a:endParaRPr lang="en-US" dirty="0"/>
          </a:p>
        </p:txBody>
      </p:sp>
      <p:pic>
        <p:nvPicPr>
          <p:cNvPr id="5" name="Picture 2" descr="http://img.medscape.com/pi/emed/ckb/gastroenterology/169972-178393-35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743200" y="2052638"/>
            <a:ext cx="4792243" cy="4195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78417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u="sng" dirty="0" smtClean="0"/>
              <a:t>Definition of GERD</a:t>
            </a:r>
            <a:endParaRPr lang="en-US" u="sng" dirty="0"/>
          </a:p>
        </p:txBody>
      </p:sp>
      <p:sp>
        <p:nvSpPr>
          <p:cNvPr id="20483" name="Content Placeholder 2"/>
          <p:cNvSpPr>
            <a:spLocks noGrp="1"/>
          </p:cNvSpPr>
          <p:nvPr>
            <p:ph idx="1"/>
          </p:nvPr>
        </p:nvSpPr>
        <p:spPr>
          <a:xfrm>
            <a:off x="0" y="1698625"/>
            <a:ext cx="8839200" cy="2568575"/>
          </a:xfrm>
        </p:spPr>
        <p:txBody>
          <a:bodyPr>
            <a:noAutofit/>
          </a:bodyPr>
          <a:lstStyle/>
          <a:p>
            <a:pPr eaLnBrk="1" hangingPunct="1">
              <a:buNone/>
              <a:defRPr/>
            </a:pPr>
            <a:endParaRPr lang="en-US" sz="2800" b="1" dirty="0" smtClean="0"/>
          </a:p>
          <a:p>
            <a:pPr eaLnBrk="1" hangingPunct="1">
              <a:defRPr/>
            </a:pPr>
            <a:endParaRPr lang="en-US" sz="2800" b="1" dirty="0" smtClean="0"/>
          </a:p>
          <a:p>
            <a:pPr eaLnBrk="1" hangingPunct="1">
              <a:buFont typeface="Wingdings 2" pitchFamily="-112" charset="2"/>
              <a:buNone/>
              <a:defRPr/>
            </a:pPr>
            <a:r>
              <a:rPr lang="en-US" sz="2800" b="1" dirty="0" smtClean="0"/>
              <a:t>	“a condition which develops when the pathological </a:t>
            </a:r>
            <a:r>
              <a:rPr lang="en-US" sz="2800" b="1" dirty="0" smtClean="0">
                <a:solidFill>
                  <a:srgbClr val="FFC000"/>
                </a:solidFill>
              </a:rPr>
              <a:t>reflux</a:t>
            </a:r>
            <a:r>
              <a:rPr lang="en-US" sz="2800" b="1" dirty="0" smtClean="0"/>
              <a:t> of stomach contents in to the esophagus causes </a:t>
            </a:r>
            <a:r>
              <a:rPr lang="en-US" sz="2800" b="1" dirty="0" smtClean="0">
                <a:solidFill>
                  <a:srgbClr val="FFC000"/>
                </a:solidFill>
              </a:rPr>
              <a:t>troublesome symptoms </a:t>
            </a:r>
            <a:r>
              <a:rPr lang="en-US" sz="2800" b="1" dirty="0" smtClean="0"/>
              <a:t>and/or </a:t>
            </a:r>
            <a:r>
              <a:rPr lang="en-US" sz="2800" b="1" dirty="0" smtClean="0">
                <a:solidFill>
                  <a:srgbClr val="FFC000"/>
                </a:solidFill>
              </a:rPr>
              <a:t>complications</a:t>
            </a:r>
            <a:r>
              <a:rPr lang="en-US" sz="2800" b="1" dirty="0" smtClean="0"/>
              <a:t>”</a:t>
            </a:r>
          </a:p>
          <a:p>
            <a:pPr eaLnBrk="1" hangingPunct="1">
              <a:defRPr/>
            </a:pPr>
            <a:endParaRPr lang="en-US" sz="2800" b="1" dirty="0" smtClean="0"/>
          </a:p>
          <a:p>
            <a:pPr eaLnBrk="1" hangingPunct="1">
              <a:defRPr/>
            </a:pPr>
            <a:r>
              <a:rPr lang="en-US" sz="2800" b="1" dirty="0" smtClean="0">
                <a:solidFill>
                  <a:srgbClr val="FFC000"/>
                </a:solidFill>
              </a:rPr>
              <a:t>Troublesome</a:t>
            </a:r>
            <a:r>
              <a:rPr lang="en-US" sz="2800" b="1" dirty="0" smtClean="0"/>
              <a:t>— when reflux interferes with lifestyle of patient</a:t>
            </a:r>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1" y="381000"/>
            <a:ext cx="8001000" cy="685800"/>
          </a:xfrm>
        </p:spPr>
        <p:txBody>
          <a:bodyPr>
            <a:normAutofit fontScale="90000"/>
          </a:bodyPr>
          <a:lstStyle/>
          <a:p>
            <a:r>
              <a:rPr lang="en-US" dirty="0" smtClean="0">
                <a:solidFill>
                  <a:srgbClr val="C00000"/>
                </a:solidFill>
              </a:rPr>
              <a:t>Endoscopic view:</a:t>
            </a:r>
            <a:endParaRPr lang="en-US" dirty="0">
              <a:solidFill>
                <a:srgbClr val="C00000"/>
              </a:solidFill>
            </a:endParaRPr>
          </a:p>
        </p:txBody>
      </p:sp>
      <p:pic>
        <p:nvPicPr>
          <p:cNvPr id="5" name="Picture 2" descr="http://www.memorialhermann.org/uploadedImages/_Library_Images/Memorial_Hermann/Site/dd-hh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2556" y="1618970"/>
            <a:ext cx="5879465" cy="49297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767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t>Endoscopy</a:t>
            </a:r>
          </a:p>
        </p:txBody>
      </p:sp>
      <p:sp>
        <p:nvSpPr>
          <p:cNvPr id="16387" name="Rectangle 3"/>
          <p:cNvSpPr>
            <a:spLocks noGrp="1" noChangeArrowheads="1"/>
          </p:cNvSpPr>
          <p:nvPr>
            <p:ph type="body" idx="1"/>
          </p:nvPr>
        </p:nvSpPr>
        <p:spPr>
          <a:xfrm>
            <a:off x="228600" y="1676400"/>
            <a:ext cx="4038600" cy="4648200"/>
          </a:xfrm>
        </p:spPr>
        <p:txBody>
          <a:bodyPr>
            <a:noAutofit/>
          </a:bodyPr>
          <a:lstStyle/>
          <a:p>
            <a:pPr>
              <a:defRPr/>
            </a:pPr>
            <a:r>
              <a:rPr lang="en-US" sz="2800" dirty="0" smtClean="0"/>
              <a:t>Indications</a:t>
            </a:r>
          </a:p>
          <a:p>
            <a:pPr>
              <a:defRPr/>
            </a:pPr>
            <a:endParaRPr lang="en-US" sz="2800" dirty="0"/>
          </a:p>
          <a:p>
            <a:pPr lvl="1">
              <a:defRPr/>
            </a:pPr>
            <a:r>
              <a:rPr lang="en-US" dirty="0" smtClean="0"/>
              <a:t>Alarming  symptoms</a:t>
            </a:r>
            <a:endParaRPr lang="en-US" dirty="0"/>
          </a:p>
          <a:p>
            <a:pPr lvl="1">
              <a:defRPr/>
            </a:pPr>
            <a:r>
              <a:rPr lang="en-US" dirty="0" smtClean="0"/>
              <a:t>Empirical  </a:t>
            </a:r>
            <a:r>
              <a:rPr lang="en-US" dirty="0"/>
              <a:t>therapy failure</a:t>
            </a:r>
          </a:p>
          <a:p>
            <a:pPr lvl="1">
              <a:defRPr/>
            </a:pPr>
            <a:r>
              <a:rPr lang="en-US" dirty="0"/>
              <a:t>Preoperative evaluation</a:t>
            </a:r>
          </a:p>
          <a:p>
            <a:pPr lvl="1">
              <a:spcAft>
                <a:spcPct val="20000"/>
              </a:spcAft>
              <a:defRPr/>
            </a:pPr>
            <a:r>
              <a:rPr lang="en-US" dirty="0"/>
              <a:t>Detection of Barrett’s </a:t>
            </a:r>
            <a:r>
              <a:rPr lang="en-US" dirty="0" smtClean="0"/>
              <a:t>esophagus</a:t>
            </a:r>
            <a:endParaRPr lang="en-US" dirty="0"/>
          </a:p>
        </p:txBody>
      </p:sp>
      <p:pic>
        <p:nvPicPr>
          <p:cNvPr id="49156" name="Picture 4" descr="Endoscopy Graphic">
            <a:hlinkClick r:id="rId2"/>
          </p:cNvPr>
          <p:cNvPicPr>
            <a:picLocks noChangeAspect="1" noChangeArrowheads="1"/>
          </p:cNvPicPr>
          <p:nvPr/>
        </p:nvPicPr>
        <p:blipFill>
          <a:blip r:embed="rId3" cstate="print"/>
          <a:srcRect/>
          <a:stretch>
            <a:fillRect/>
          </a:stretch>
        </p:blipFill>
        <p:spPr bwMode="auto">
          <a:xfrm>
            <a:off x="4572000" y="1676400"/>
            <a:ext cx="3962400" cy="4648200"/>
          </a:xfrm>
          <a:prstGeom prst="rect">
            <a:avLst/>
          </a:prstGeom>
          <a:noFill/>
          <a:ln w="9525">
            <a:noFill/>
            <a:miter lim="800000"/>
            <a:headEnd/>
            <a:tailEnd/>
          </a:ln>
        </p:spPr>
      </p:pic>
    </p:spTree>
    <p:extLst>
      <p:ext uri="{BB962C8B-B14F-4D97-AF65-F5344CB8AC3E}">
        <p14:creationId xmlns:p14="http://schemas.microsoft.com/office/powerpoint/2010/main" xmlns="" val="6481953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b="1" dirty="0" smtClean="0"/>
              <a:t>Esophagogastroduodenoscopy</a:t>
            </a:r>
          </a:p>
        </p:txBody>
      </p:sp>
      <p:sp>
        <p:nvSpPr>
          <p:cNvPr id="14339" name="Rectangle 3"/>
          <p:cNvSpPr>
            <a:spLocks noGrp="1" noChangeArrowheads="1"/>
          </p:cNvSpPr>
          <p:nvPr>
            <p:ph type="body" idx="1"/>
          </p:nvPr>
        </p:nvSpPr>
        <p:spPr>
          <a:xfrm>
            <a:off x="0" y="1600200"/>
            <a:ext cx="5029200" cy="5257800"/>
          </a:xfrm>
        </p:spPr>
        <p:txBody>
          <a:bodyPr>
            <a:normAutofit/>
          </a:bodyPr>
          <a:lstStyle/>
          <a:p>
            <a:pPr eaLnBrk="1" hangingPunct="1">
              <a:lnSpc>
                <a:spcPct val="80000"/>
              </a:lnSpc>
              <a:defRPr/>
            </a:pPr>
            <a:r>
              <a:rPr lang="en-US" sz="2400" dirty="0" smtClean="0"/>
              <a:t>Endoscopy (with biopsy if needed)</a:t>
            </a:r>
          </a:p>
          <a:p>
            <a:pPr lvl="1" eaLnBrk="1" hangingPunct="1">
              <a:lnSpc>
                <a:spcPct val="80000"/>
              </a:lnSpc>
              <a:defRPr/>
            </a:pPr>
            <a:r>
              <a:rPr lang="en-US" sz="2400" dirty="0" smtClean="0"/>
              <a:t>In patients with alarm signs/symptoms</a:t>
            </a:r>
          </a:p>
          <a:p>
            <a:pPr lvl="1" eaLnBrk="1" hangingPunct="1">
              <a:lnSpc>
                <a:spcPct val="80000"/>
              </a:lnSpc>
              <a:defRPr/>
            </a:pPr>
            <a:r>
              <a:rPr lang="en-US" sz="2400" dirty="0" smtClean="0"/>
              <a:t>Those who fail a medication trial</a:t>
            </a:r>
          </a:p>
          <a:p>
            <a:pPr lvl="1" eaLnBrk="1" hangingPunct="1">
              <a:lnSpc>
                <a:spcPct val="80000"/>
              </a:lnSpc>
              <a:defRPr/>
            </a:pPr>
            <a:r>
              <a:rPr lang="en-US" sz="2400" dirty="0" smtClean="0"/>
              <a:t>Those who require long-term </a:t>
            </a:r>
            <a:r>
              <a:rPr lang="en-US" sz="2400" dirty="0" err="1" smtClean="0"/>
              <a:t>tx</a:t>
            </a:r>
            <a:endParaRPr lang="en-US" sz="2400" dirty="0" smtClean="0"/>
          </a:p>
          <a:p>
            <a:pPr lvl="1" eaLnBrk="1" hangingPunct="1">
              <a:lnSpc>
                <a:spcPct val="80000"/>
              </a:lnSpc>
              <a:defRPr/>
            </a:pPr>
            <a:endParaRPr lang="en-US" sz="2400" dirty="0" smtClean="0"/>
          </a:p>
          <a:p>
            <a:pPr eaLnBrk="1" hangingPunct="1">
              <a:lnSpc>
                <a:spcPct val="80000"/>
              </a:lnSpc>
              <a:defRPr/>
            </a:pPr>
            <a:r>
              <a:rPr lang="en-US" sz="2400" dirty="0" smtClean="0"/>
              <a:t>Absence of endoscopic features does not exclude a GERD diagnosis</a:t>
            </a:r>
          </a:p>
          <a:p>
            <a:pPr eaLnBrk="1" hangingPunct="1">
              <a:lnSpc>
                <a:spcPct val="80000"/>
              </a:lnSpc>
              <a:defRPr/>
            </a:pPr>
            <a:endParaRPr lang="en-US" sz="2400" dirty="0" smtClean="0"/>
          </a:p>
          <a:p>
            <a:pPr eaLnBrk="1" hangingPunct="1">
              <a:lnSpc>
                <a:spcPct val="80000"/>
              </a:lnSpc>
              <a:defRPr/>
            </a:pPr>
            <a:r>
              <a:rPr lang="en-US" sz="2400" dirty="0" smtClean="0"/>
              <a:t>Allows for detection, stratification, and management of esophageal manifestations or complications of GERD</a:t>
            </a:r>
          </a:p>
        </p:txBody>
      </p:sp>
      <p:pic>
        <p:nvPicPr>
          <p:cNvPr id="17412" name="Picture 5" descr="ei_2578"/>
          <p:cNvPicPr>
            <a:picLocks noChangeAspect="1" noChangeArrowheads="1"/>
          </p:cNvPicPr>
          <p:nvPr/>
        </p:nvPicPr>
        <p:blipFill>
          <a:blip r:embed="rId3" cstate="print"/>
          <a:srcRect/>
          <a:stretch>
            <a:fillRect/>
          </a:stretch>
        </p:blipFill>
        <p:spPr bwMode="auto">
          <a:xfrm>
            <a:off x="5029200" y="1295400"/>
            <a:ext cx="4114800" cy="5048250"/>
          </a:xfrm>
          <a:prstGeom prst="rect">
            <a:avLst/>
          </a:prstGeom>
          <a:noFill/>
          <a:ln w="9525">
            <a:noFill/>
            <a:miter lim="800000"/>
            <a:headEnd/>
            <a:tailEnd/>
          </a:ln>
        </p:spPr>
      </p:pic>
    </p:spTree>
    <p:extLst>
      <p:ext uri="{BB962C8B-B14F-4D97-AF65-F5344CB8AC3E}">
        <p14:creationId xmlns:p14="http://schemas.microsoft.com/office/powerpoint/2010/main" xmlns="" val="10648396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 calcmode="lin" valueType="num">
                                      <p:cBhvr>
                                        <p:cTn id="12"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4339">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p:cTn id="17" dur="1000" fill="hold"/>
                                        <p:tgtEl>
                                          <p:spTgt spid="1433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433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4339">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 calcmode="lin" valueType="num">
                                      <p:cBhvr>
                                        <p:cTn id="22" dur="1000" fill="hold"/>
                                        <p:tgtEl>
                                          <p:spTgt spid="1433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1433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4339">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 calcmode="lin" valueType="num">
                                      <p:cBhvr>
                                        <p:cTn id="27" dur="1000" fill="hold"/>
                                        <p:tgtEl>
                                          <p:spTgt spid="14339">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14339">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14339">
                                            <p:txEl>
                                              <p:pRg st="5" end="5"/>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14339">
                                            <p:txEl>
                                              <p:pRg st="7" end="7"/>
                                            </p:txEl>
                                          </p:spTgt>
                                        </p:tgtEl>
                                        <p:attrNameLst>
                                          <p:attrName>style.visibility</p:attrName>
                                        </p:attrNameLst>
                                      </p:cBhvr>
                                      <p:to>
                                        <p:strVal val="visible"/>
                                      </p:to>
                                    </p:set>
                                    <p:anim calcmode="lin" valueType="num">
                                      <p:cBhvr>
                                        <p:cTn id="32" dur="1000" fill="hold"/>
                                        <p:tgtEl>
                                          <p:spTgt spid="14339">
                                            <p:txEl>
                                              <p:pRg st="7" end="7"/>
                                            </p:txEl>
                                          </p:spTgt>
                                        </p:tgtEl>
                                        <p:attrNameLst>
                                          <p:attrName>ppt_w</p:attrName>
                                        </p:attrNameLst>
                                      </p:cBhvr>
                                      <p:tavLst>
                                        <p:tav tm="0">
                                          <p:val>
                                            <p:strVal val="#ppt_w*0.70"/>
                                          </p:val>
                                        </p:tav>
                                        <p:tav tm="100000">
                                          <p:val>
                                            <p:strVal val="#ppt_w"/>
                                          </p:val>
                                        </p:tav>
                                      </p:tavLst>
                                    </p:anim>
                                    <p:anim calcmode="lin" valueType="num">
                                      <p:cBhvr>
                                        <p:cTn id="33" dur="1000" fill="hold"/>
                                        <p:tgtEl>
                                          <p:spTgt spid="14339">
                                            <p:txEl>
                                              <p:pRg st="7" end="7"/>
                                            </p:txEl>
                                          </p:spTgt>
                                        </p:tgtEl>
                                        <p:attrNameLst>
                                          <p:attrName>ppt_h</p:attrName>
                                        </p:attrNameLst>
                                      </p:cBhvr>
                                      <p:tavLst>
                                        <p:tav tm="0">
                                          <p:val>
                                            <p:strVal val="#ppt_h"/>
                                          </p:val>
                                        </p:tav>
                                        <p:tav tm="100000">
                                          <p:val>
                                            <p:strVal val="#ppt_h"/>
                                          </p:val>
                                        </p:tav>
                                      </p:tavLst>
                                    </p:anim>
                                    <p:animEffect transition="in" filter="fade">
                                      <p:cBhvr>
                                        <p:cTn id="34" dur="10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defRPr/>
            </a:pPr>
            <a:r>
              <a:rPr lang="en-US" sz="6600" b="1" dirty="0" smtClean="0"/>
              <a:t>pH</a:t>
            </a:r>
          </a:p>
        </p:txBody>
      </p:sp>
      <p:sp>
        <p:nvSpPr>
          <p:cNvPr id="24579" name="Rectangle 3"/>
          <p:cNvSpPr>
            <a:spLocks noGrp="1" noChangeArrowheads="1"/>
          </p:cNvSpPr>
          <p:nvPr>
            <p:ph type="body" idx="1"/>
          </p:nvPr>
        </p:nvSpPr>
        <p:spPr/>
        <p:txBody>
          <a:bodyPr>
            <a:normAutofit fontScale="92500" lnSpcReduction="20000"/>
          </a:bodyPr>
          <a:lstStyle/>
          <a:p>
            <a:pPr eaLnBrk="1" hangingPunct="1">
              <a:defRPr/>
            </a:pPr>
            <a:r>
              <a:rPr lang="en-US" dirty="0" smtClean="0"/>
              <a:t>24-hour pH monitoring-----Physiologic study</a:t>
            </a:r>
          </a:p>
          <a:p>
            <a:pPr eaLnBrk="1" hangingPunct="1">
              <a:defRPr/>
            </a:pPr>
            <a:r>
              <a:rPr lang="en-US" dirty="0" smtClean="0"/>
              <a:t>Mandatory to stop PPI at least 7 days before PH monitoring</a:t>
            </a:r>
            <a:endParaRPr lang="en-US" dirty="0"/>
          </a:p>
          <a:p>
            <a:pPr eaLnBrk="1" hangingPunct="1">
              <a:buNone/>
              <a:defRPr/>
            </a:pPr>
            <a:endParaRPr lang="en-US" dirty="0" smtClean="0"/>
          </a:p>
          <a:p>
            <a:pPr lvl="1" eaLnBrk="1" hangingPunct="1">
              <a:defRPr/>
            </a:pPr>
            <a:r>
              <a:rPr lang="en-US" sz="3200" dirty="0" smtClean="0"/>
              <a:t>Accepted standard for establishing or excluding presence of GERD for those patients who do not have mucosal changes</a:t>
            </a:r>
          </a:p>
          <a:p>
            <a:pPr lvl="1" eaLnBrk="1" hangingPunct="1">
              <a:buNone/>
              <a:defRPr/>
            </a:pPr>
            <a:endParaRPr lang="en-US" sz="3200" dirty="0" smtClean="0"/>
          </a:p>
          <a:p>
            <a:pPr lvl="1" eaLnBrk="1" hangingPunct="1">
              <a:defRPr/>
            </a:pPr>
            <a:r>
              <a:rPr lang="en-US" sz="3200" dirty="0" smtClean="0"/>
              <a:t>Trans-nasal catheter or a wireless capsule shaped device</a:t>
            </a:r>
          </a:p>
        </p:txBody>
      </p:sp>
    </p:spTree>
    <p:extLst>
      <p:ext uri="{BB962C8B-B14F-4D97-AF65-F5344CB8AC3E}">
        <p14:creationId xmlns:p14="http://schemas.microsoft.com/office/powerpoint/2010/main" xmlns="" val="18789701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GERD25"/>
          <p:cNvPicPr>
            <a:picLocks noChangeAspect="1" noChangeArrowheads="1"/>
          </p:cNvPicPr>
          <p:nvPr/>
        </p:nvPicPr>
        <p:blipFill>
          <a:blip r:embed="rId3" cstate="print"/>
          <a:srcRect l="14999" t="14444" r="5833" b="17778"/>
          <a:stretch>
            <a:fillRect/>
          </a:stretch>
        </p:blipFill>
        <p:spPr bwMode="auto">
          <a:xfrm>
            <a:off x="1371600" y="1447800"/>
            <a:ext cx="7239000" cy="4648200"/>
          </a:xfrm>
          <a:prstGeom prst="rect">
            <a:avLst/>
          </a:prstGeom>
          <a:noFill/>
          <a:ln w="9525">
            <a:noFill/>
            <a:miter lim="800000"/>
            <a:headEnd/>
            <a:tailEnd/>
          </a:ln>
        </p:spPr>
      </p:pic>
      <p:sp>
        <p:nvSpPr>
          <p:cNvPr id="18435" name="Text Box 3"/>
          <p:cNvSpPr txBox="1">
            <a:spLocks noChangeArrowheads="1"/>
          </p:cNvSpPr>
          <p:nvPr/>
        </p:nvSpPr>
        <p:spPr bwMode="auto">
          <a:xfrm>
            <a:off x="685800" y="282575"/>
            <a:ext cx="7500938" cy="701675"/>
          </a:xfrm>
          <a:prstGeom prst="rect">
            <a:avLst/>
          </a:prstGeom>
          <a:noFill/>
          <a:ln w="9525">
            <a:noFill/>
            <a:miter lim="800000"/>
            <a:headEnd/>
            <a:tailEnd/>
          </a:ln>
          <a:effectLst/>
        </p:spPr>
        <p:txBody>
          <a:bodyPr wrap="none">
            <a:spAutoFit/>
          </a:bodyPr>
          <a:lstStyle/>
          <a:p>
            <a:pPr>
              <a:defRPr/>
            </a:pPr>
            <a:r>
              <a:rPr lang="en-US" sz="4000">
                <a:solidFill>
                  <a:schemeClr val="tx2"/>
                </a:solidFill>
                <a:effectLst>
                  <a:outerShdw blurRad="38100" dist="38100" dir="2700000" algn="tl">
                    <a:srgbClr val="000000"/>
                  </a:outerShdw>
                </a:effectLst>
                <a:latin typeface="Arial Unicode MS" pitchFamily="34" charset="-128"/>
              </a:rPr>
              <a:t>Ambulatory 24 hr. pH Monitoring</a:t>
            </a:r>
          </a:p>
        </p:txBody>
      </p:sp>
      <p:sp>
        <p:nvSpPr>
          <p:cNvPr id="18436" name="Text Box 4"/>
          <p:cNvSpPr txBox="1">
            <a:spLocks noChangeArrowheads="1"/>
          </p:cNvSpPr>
          <p:nvPr/>
        </p:nvSpPr>
        <p:spPr bwMode="auto">
          <a:xfrm>
            <a:off x="152400" y="2209800"/>
            <a:ext cx="1114425" cy="457200"/>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000000"/>
                  </a:outerShdw>
                </a:effectLst>
                <a:latin typeface="Times New Roman" pitchFamily="18" charset="0"/>
              </a:rPr>
              <a:t>Normal</a:t>
            </a:r>
          </a:p>
        </p:txBody>
      </p:sp>
      <p:sp>
        <p:nvSpPr>
          <p:cNvPr id="18437" name="Text Box 5"/>
          <p:cNvSpPr txBox="1">
            <a:spLocks noChangeArrowheads="1"/>
          </p:cNvSpPr>
          <p:nvPr/>
        </p:nvSpPr>
        <p:spPr bwMode="auto">
          <a:xfrm>
            <a:off x="304800" y="4419600"/>
            <a:ext cx="1014413" cy="457200"/>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000000"/>
                  </a:outerShdw>
                </a:effectLst>
                <a:latin typeface="Times New Roman" pitchFamily="18" charset="0"/>
              </a:rPr>
              <a:t>GERD</a:t>
            </a:r>
          </a:p>
        </p:txBody>
      </p:sp>
    </p:spTree>
    <p:extLst>
      <p:ext uri="{BB962C8B-B14F-4D97-AF65-F5344CB8AC3E}">
        <p14:creationId xmlns:p14="http://schemas.microsoft.com/office/powerpoint/2010/main" xmlns="" val="4237415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838200"/>
          </a:xfrm>
        </p:spPr>
        <p:txBody>
          <a:bodyPr/>
          <a:lstStyle/>
          <a:p>
            <a:pPr>
              <a:defRPr/>
            </a:pPr>
            <a:r>
              <a:rPr lang="en-US" dirty="0"/>
              <a:t>Esophageal Manometry</a:t>
            </a:r>
          </a:p>
        </p:txBody>
      </p:sp>
      <p:sp>
        <p:nvSpPr>
          <p:cNvPr id="20483" name="Rectangle 3"/>
          <p:cNvSpPr>
            <a:spLocks noGrp="1" noChangeArrowheads="1"/>
          </p:cNvSpPr>
          <p:nvPr>
            <p:ph type="body" sz="half" idx="2"/>
          </p:nvPr>
        </p:nvSpPr>
        <p:spPr>
          <a:xfrm>
            <a:off x="4800600" y="2667000"/>
            <a:ext cx="4191000" cy="2971800"/>
          </a:xfrm>
        </p:spPr>
        <p:txBody>
          <a:bodyPr/>
          <a:lstStyle/>
          <a:p>
            <a:pPr>
              <a:defRPr/>
            </a:pPr>
            <a:r>
              <a:rPr lang="en-US" sz="2400"/>
              <a:t>Assess LES pressure, location and relaxation</a:t>
            </a:r>
          </a:p>
          <a:p>
            <a:pPr lvl="1">
              <a:defRPr/>
            </a:pPr>
            <a:r>
              <a:rPr lang="en-US"/>
              <a:t>Assist placement of 24 hr. pH catheter</a:t>
            </a:r>
          </a:p>
          <a:p>
            <a:pPr>
              <a:defRPr/>
            </a:pPr>
            <a:r>
              <a:rPr lang="en-US" sz="2400"/>
              <a:t>Assess peristalsis</a:t>
            </a:r>
          </a:p>
          <a:p>
            <a:pPr lvl="1">
              <a:defRPr/>
            </a:pPr>
            <a:r>
              <a:rPr lang="en-US"/>
              <a:t>Prior to antireflux surgery </a:t>
            </a:r>
          </a:p>
        </p:txBody>
      </p:sp>
      <p:pic>
        <p:nvPicPr>
          <p:cNvPr id="52228" name="Picture 4" descr="09016"/>
          <p:cNvPicPr>
            <a:picLocks noChangeAspect="1" noChangeArrowheads="1"/>
          </p:cNvPicPr>
          <p:nvPr/>
        </p:nvPicPr>
        <p:blipFill>
          <a:blip r:embed="rId2" cstate="print"/>
          <a:srcRect l="3549" t="606" b="2058"/>
          <a:stretch>
            <a:fillRect/>
          </a:stretch>
        </p:blipFill>
        <p:spPr bwMode="auto">
          <a:xfrm>
            <a:off x="152400" y="1600200"/>
            <a:ext cx="4495800" cy="4648200"/>
          </a:xfrm>
          <a:prstGeom prst="rect">
            <a:avLst/>
          </a:prstGeom>
          <a:noFill/>
          <a:ln w="9525">
            <a:noFill/>
            <a:miter lim="800000"/>
            <a:headEnd/>
            <a:tailEnd/>
          </a:ln>
        </p:spPr>
      </p:pic>
      <p:sp>
        <p:nvSpPr>
          <p:cNvPr id="20485" name="Text Box 5"/>
          <p:cNvSpPr txBox="1">
            <a:spLocks noChangeArrowheads="1"/>
          </p:cNvSpPr>
          <p:nvPr/>
        </p:nvSpPr>
        <p:spPr bwMode="auto">
          <a:xfrm>
            <a:off x="5029200" y="1752600"/>
            <a:ext cx="3371850" cy="884238"/>
          </a:xfrm>
          <a:prstGeom prst="rect">
            <a:avLst/>
          </a:prstGeom>
          <a:noFill/>
          <a:ln w="9525">
            <a:noFill/>
            <a:miter lim="800000"/>
            <a:headEnd/>
            <a:tailEnd/>
          </a:ln>
          <a:effectLst/>
        </p:spPr>
        <p:txBody>
          <a:bodyPr>
            <a:spAutoFit/>
          </a:bodyPr>
          <a:lstStyle/>
          <a:p>
            <a:pPr>
              <a:spcBef>
                <a:spcPct val="20000"/>
              </a:spcBef>
              <a:defRPr/>
            </a:pPr>
            <a:r>
              <a:rPr lang="en-US" sz="2800">
                <a:solidFill>
                  <a:schemeClr val="tx2"/>
                </a:solidFill>
                <a:effectLst>
                  <a:outerShdw blurRad="38100" dist="38100" dir="2700000" algn="tl">
                    <a:srgbClr val="000000"/>
                  </a:outerShdw>
                </a:effectLst>
                <a:latin typeface="Times New Roman" pitchFamily="18" charset="0"/>
              </a:rPr>
              <a:t>Limited role in GERD</a:t>
            </a:r>
          </a:p>
          <a:p>
            <a:pPr>
              <a:defRPr/>
            </a:pPr>
            <a:endParaRPr lang="en-US" sz="2400">
              <a:latin typeface="Times New Roman" pitchFamily="18" charset="0"/>
            </a:endParaRPr>
          </a:p>
        </p:txBody>
      </p:sp>
    </p:spTree>
    <p:extLst>
      <p:ext uri="{BB962C8B-B14F-4D97-AF65-F5344CB8AC3E}">
        <p14:creationId xmlns:p14="http://schemas.microsoft.com/office/powerpoint/2010/main" xmlns="" val="42448860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dirty="0" smtClean="0"/>
              <a:t>Complications of GERD</a:t>
            </a:r>
          </a:p>
        </p:txBody>
      </p:sp>
      <p:sp>
        <p:nvSpPr>
          <p:cNvPr id="84995" name="Rectangle 3"/>
          <p:cNvSpPr>
            <a:spLocks noGrp="1" noChangeArrowheads="1"/>
          </p:cNvSpPr>
          <p:nvPr>
            <p:ph type="body" idx="1"/>
          </p:nvPr>
        </p:nvSpPr>
        <p:spPr>
          <a:xfrm>
            <a:off x="457200" y="2057400"/>
            <a:ext cx="8229600" cy="3429000"/>
          </a:xfrm>
        </p:spPr>
        <p:txBody>
          <a:bodyPr>
            <a:normAutofit fontScale="92500" lnSpcReduction="20000"/>
          </a:bodyPr>
          <a:lstStyle/>
          <a:p>
            <a:pPr eaLnBrk="1" hangingPunct="1">
              <a:defRPr/>
            </a:pPr>
            <a:r>
              <a:rPr lang="en-US" sz="4000" dirty="0" smtClean="0"/>
              <a:t>Erosive esophagitis</a:t>
            </a:r>
          </a:p>
          <a:p>
            <a:pPr eaLnBrk="1" hangingPunct="1">
              <a:defRPr/>
            </a:pPr>
            <a:r>
              <a:rPr lang="en-US" sz="4000" dirty="0" smtClean="0"/>
              <a:t>Stricture</a:t>
            </a:r>
          </a:p>
          <a:p>
            <a:pPr eaLnBrk="1" hangingPunct="1">
              <a:defRPr/>
            </a:pPr>
            <a:r>
              <a:rPr lang="en-US" sz="4000" dirty="0" smtClean="0"/>
              <a:t>Barrett’s Esophagus-columnar Metaplasia</a:t>
            </a:r>
          </a:p>
          <a:p>
            <a:pPr eaLnBrk="1" hangingPunct="1">
              <a:defRPr/>
            </a:pPr>
            <a:r>
              <a:rPr lang="en-US" sz="4000" dirty="0" smtClean="0"/>
              <a:t>Adenocarcinoma</a:t>
            </a:r>
          </a:p>
          <a:p>
            <a:pPr eaLnBrk="1" hangingPunct="1">
              <a:defRPr/>
            </a:pPr>
            <a:r>
              <a:rPr lang="en-US" sz="4000" dirty="0" smtClean="0"/>
              <a:t>Sliding hiatal hernia</a:t>
            </a:r>
          </a:p>
        </p:txBody>
      </p:sp>
    </p:spTree>
    <p:extLst>
      <p:ext uri="{BB962C8B-B14F-4D97-AF65-F5344CB8AC3E}">
        <p14:creationId xmlns:p14="http://schemas.microsoft.com/office/powerpoint/2010/main" xmlns="" val="5245485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D.D.</a:t>
            </a:r>
            <a:endParaRPr lang="en-IN" dirty="0"/>
          </a:p>
        </p:txBody>
      </p:sp>
      <p:sp>
        <p:nvSpPr>
          <p:cNvPr id="3" name="Content Placeholder 2"/>
          <p:cNvSpPr>
            <a:spLocks noGrp="1"/>
          </p:cNvSpPr>
          <p:nvPr>
            <p:ph idx="1"/>
          </p:nvPr>
        </p:nvSpPr>
        <p:spPr/>
        <p:txBody>
          <a:bodyPr>
            <a:normAutofit lnSpcReduction="10000"/>
          </a:bodyPr>
          <a:lstStyle/>
          <a:p>
            <a:r>
              <a:rPr lang="en-IN" dirty="0" smtClean="0"/>
              <a:t>Achalasia </a:t>
            </a:r>
            <a:r>
              <a:rPr lang="en-IN" dirty="0" err="1" smtClean="0"/>
              <a:t>cardia</a:t>
            </a:r>
            <a:r>
              <a:rPr lang="en-IN" dirty="0" smtClean="0"/>
              <a:t> - dilated proximal oesophagus, beak deformity </a:t>
            </a:r>
          </a:p>
          <a:p>
            <a:r>
              <a:rPr lang="en-IN" dirty="0" smtClean="0"/>
              <a:t>Carcinoma oesophagus.. irregular narrowing</a:t>
            </a:r>
          </a:p>
          <a:p>
            <a:r>
              <a:rPr lang="en-IN" dirty="0" smtClean="0"/>
              <a:t>Peptic ulcer</a:t>
            </a:r>
          </a:p>
          <a:p>
            <a:r>
              <a:rPr lang="en-IN" dirty="0" smtClean="0"/>
              <a:t>Gall stone disease</a:t>
            </a:r>
          </a:p>
          <a:p>
            <a:r>
              <a:rPr lang="en-IN" dirty="0" smtClean="0"/>
              <a:t>Pancreatitis</a:t>
            </a:r>
          </a:p>
          <a:p>
            <a:r>
              <a:rPr lang="en-IN" dirty="0" smtClean="0"/>
              <a:t>Gastritis</a:t>
            </a:r>
          </a:p>
          <a:p>
            <a:r>
              <a:rPr lang="en-IN" dirty="0" smtClean="0"/>
              <a:t>Cardiac angina</a:t>
            </a:r>
            <a:endParaRPr lang="en-IN" dirty="0"/>
          </a:p>
        </p:txBody>
      </p:sp>
    </p:spTree>
    <p:extLst>
      <p:ext uri="{BB962C8B-B14F-4D97-AF65-F5344CB8AC3E}">
        <p14:creationId xmlns:p14="http://schemas.microsoft.com/office/powerpoint/2010/main" xmlns="" val="15132922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pPr eaLnBrk="1" hangingPunct="1">
              <a:defRPr/>
            </a:pPr>
            <a:r>
              <a:rPr lang="en-US" sz="4800" b="1" dirty="0" smtClean="0"/>
              <a:t>Treatment</a:t>
            </a:r>
          </a:p>
        </p:txBody>
      </p:sp>
      <p:sp>
        <p:nvSpPr>
          <p:cNvPr id="78851" name="Rectangle 3"/>
          <p:cNvSpPr>
            <a:spLocks noGrp="1" noChangeArrowheads="1"/>
          </p:cNvSpPr>
          <p:nvPr>
            <p:ph type="body" idx="1"/>
          </p:nvPr>
        </p:nvSpPr>
        <p:spPr/>
        <p:txBody>
          <a:bodyPr>
            <a:normAutofit/>
          </a:bodyPr>
          <a:lstStyle/>
          <a:p>
            <a:pPr eaLnBrk="1" hangingPunct="1">
              <a:defRPr/>
            </a:pPr>
            <a:r>
              <a:rPr lang="en-US" sz="4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Goals of therapy</a:t>
            </a:r>
          </a:p>
          <a:p>
            <a:pPr eaLnBrk="1" hangingPunct="1">
              <a:defRPr/>
            </a:pPr>
            <a:endParaRPr lang="en-US" sz="4000" dirty="0" smtClean="0"/>
          </a:p>
          <a:p>
            <a:pPr lvl="1" eaLnBrk="1" hangingPunct="1">
              <a:defRPr/>
            </a:pPr>
            <a:r>
              <a:rPr lang="en-US" sz="4000" dirty="0" smtClean="0"/>
              <a:t>Symptomatic relief</a:t>
            </a:r>
          </a:p>
          <a:p>
            <a:pPr lvl="1" eaLnBrk="1" hangingPunct="1">
              <a:defRPr/>
            </a:pPr>
            <a:r>
              <a:rPr lang="en-US" sz="4000" dirty="0" smtClean="0"/>
              <a:t>Heal esophagitis</a:t>
            </a:r>
          </a:p>
          <a:p>
            <a:pPr lvl="1" eaLnBrk="1" hangingPunct="1">
              <a:defRPr/>
            </a:pPr>
            <a:r>
              <a:rPr lang="en-US" sz="4000" dirty="0" smtClean="0"/>
              <a:t>Prevent &amp; Treat complications</a:t>
            </a:r>
          </a:p>
          <a:p>
            <a:pPr lvl="1">
              <a:defRPr/>
            </a:pPr>
            <a:r>
              <a:rPr lang="en-US" sz="4000" dirty="0" smtClean="0"/>
              <a:t>Maintain remission</a:t>
            </a:r>
            <a:endParaRPr lang="en-US" sz="4000" dirty="0"/>
          </a:p>
        </p:txBody>
      </p:sp>
    </p:spTree>
    <p:extLst>
      <p:ext uri="{BB962C8B-B14F-4D97-AF65-F5344CB8AC3E}">
        <p14:creationId xmlns:p14="http://schemas.microsoft.com/office/powerpoint/2010/main" xmlns="" val="37856044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1143000"/>
          </a:xfrm>
        </p:spPr>
        <p:txBody>
          <a:bodyPr/>
          <a:lstStyle/>
          <a:p>
            <a:pPr>
              <a:defRPr/>
            </a:pPr>
            <a:r>
              <a:rPr lang="en-US" b="1" dirty="0"/>
              <a:t>Lifestyle Modifications</a:t>
            </a:r>
          </a:p>
        </p:txBody>
      </p:sp>
      <p:sp>
        <p:nvSpPr>
          <p:cNvPr id="23555" name="Rectangle 3"/>
          <p:cNvSpPr>
            <a:spLocks noGrp="1" noChangeArrowheads="1"/>
          </p:cNvSpPr>
          <p:nvPr>
            <p:ph type="body" idx="1"/>
          </p:nvPr>
        </p:nvSpPr>
        <p:spPr>
          <a:xfrm>
            <a:off x="990600" y="1524000"/>
            <a:ext cx="7086600" cy="4953000"/>
          </a:xfrm>
        </p:spPr>
        <p:txBody>
          <a:bodyPr>
            <a:noAutofit/>
          </a:bodyPr>
          <a:lstStyle/>
          <a:p>
            <a:pPr>
              <a:defRPr/>
            </a:pPr>
            <a:r>
              <a:rPr lang="en-US" sz="2800" dirty="0" smtClean="0"/>
              <a:t> Weight reduction </a:t>
            </a:r>
            <a:r>
              <a:rPr lang="en-US" sz="2800" dirty="0"/>
              <a:t>if </a:t>
            </a:r>
            <a:r>
              <a:rPr lang="en-US" sz="2800" dirty="0" smtClean="0"/>
              <a:t>overweight</a:t>
            </a:r>
          </a:p>
          <a:p>
            <a:pPr>
              <a:defRPr/>
            </a:pPr>
            <a:r>
              <a:rPr lang="en-US" sz="2800" dirty="0"/>
              <a:t> Avoid clothing that is tight around the waist</a:t>
            </a:r>
          </a:p>
          <a:p>
            <a:pPr>
              <a:defRPr/>
            </a:pPr>
            <a:r>
              <a:rPr lang="en-US" sz="2800" dirty="0"/>
              <a:t>Modify diet</a:t>
            </a:r>
          </a:p>
          <a:p>
            <a:pPr lvl="1">
              <a:defRPr/>
            </a:pPr>
            <a:r>
              <a:rPr lang="en-US" dirty="0"/>
              <a:t>Eat more frequent but smaller meals</a:t>
            </a:r>
          </a:p>
          <a:p>
            <a:pPr lvl="1">
              <a:defRPr/>
            </a:pPr>
            <a:r>
              <a:rPr lang="en-US" dirty="0"/>
              <a:t>Avoid fatty/fried food, peppermint, chocolate, alcohol, carbonated beverages, coffee and </a:t>
            </a:r>
            <a:r>
              <a:rPr lang="en-US" dirty="0" smtClean="0"/>
              <a:t>tea, </a:t>
            </a:r>
            <a:r>
              <a:rPr lang="en-US" dirty="0"/>
              <a:t>onions, </a:t>
            </a:r>
            <a:r>
              <a:rPr lang="en-US" dirty="0" smtClean="0"/>
              <a:t>garlic.</a:t>
            </a:r>
            <a:endParaRPr lang="en-US" dirty="0"/>
          </a:p>
          <a:p>
            <a:pPr lvl="1">
              <a:lnSpc>
                <a:spcPct val="80000"/>
              </a:lnSpc>
              <a:defRPr/>
            </a:pPr>
            <a:r>
              <a:rPr lang="en-US" dirty="0"/>
              <a:t>Stop </a:t>
            </a:r>
            <a:r>
              <a:rPr lang="en-US" dirty="0" smtClean="0"/>
              <a:t>smoking</a:t>
            </a:r>
            <a:endParaRPr lang="en-US" dirty="0"/>
          </a:p>
          <a:p>
            <a:pPr>
              <a:defRPr/>
            </a:pPr>
            <a:r>
              <a:rPr lang="en-US" sz="2800" dirty="0"/>
              <a:t>Elevate head of bed 4-6 inches </a:t>
            </a:r>
          </a:p>
          <a:p>
            <a:pPr>
              <a:defRPr/>
            </a:pPr>
            <a:r>
              <a:rPr lang="en-US" sz="2800" dirty="0"/>
              <a:t>Avoid eating within 2-3 hours of </a:t>
            </a:r>
            <a:r>
              <a:rPr lang="en-US" sz="2800" dirty="0" smtClean="0"/>
              <a:t>bedtime</a:t>
            </a:r>
            <a:endParaRPr lang="en-US" sz="2800" dirty="0"/>
          </a:p>
        </p:txBody>
      </p:sp>
    </p:spTree>
    <p:extLst>
      <p:ext uri="{BB962C8B-B14F-4D97-AF65-F5344CB8AC3E}">
        <p14:creationId xmlns:p14="http://schemas.microsoft.com/office/powerpoint/2010/main" xmlns="" val="29227256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dirty="0" smtClean="0"/>
              <a:t>Definition</a:t>
            </a:r>
          </a:p>
        </p:txBody>
      </p:sp>
      <p:sp>
        <p:nvSpPr>
          <p:cNvPr id="3075" name="Rectangle 3"/>
          <p:cNvSpPr>
            <a:spLocks noGrp="1" noChangeArrowheads="1"/>
          </p:cNvSpPr>
          <p:nvPr>
            <p:ph type="body" idx="1"/>
          </p:nvPr>
        </p:nvSpPr>
        <p:spPr>
          <a:xfrm>
            <a:off x="0" y="1219200"/>
            <a:ext cx="6019800" cy="5638800"/>
          </a:xfrm>
        </p:spPr>
        <p:txBody>
          <a:bodyPr/>
          <a:lstStyle/>
          <a:p>
            <a:pPr eaLnBrk="1" hangingPunct="1">
              <a:defRPr/>
            </a:pPr>
            <a:r>
              <a:rPr lang="en-US" b="1" dirty="0" smtClean="0"/>
              <a:t>American College of Gastroenterology (ACG)</a:t>
            </a:r>
          </a:p>
          <a:p>
            <a:pPr lvl="1" eaLnBrk="1" hangingPunct="1">
              <a:defRPr/>
            </a:pPr>
            <a:r>
              <a:rPr lang="en-US" dirty="0" smtClean="0"/>
              <a:t>Symptoms OR mucosal damage produced by the abnormal reflux of gastric contents into the esophagus</a:t>
            </a:r>
          </a:p>
          <a:p>
            <a:pPr lvl="1" eaLnBrk="1" hangingPunct="1">
              <a:defRPr/>
            </a:pPr>
            <a:r>
              <a:rPr lang="en-US" dirty="0" smtClean="0"/>
              <a:t>Often chronic and relapsing</a:t>
            </a:r>
          </a:p>
          <a:p>
            <a:pPr lvl="1" eaLnBrk="1" hangingPunct="1">
              <a:defRPr/>
            </a:pPr>
            <a:r>
              <a:rPr lang="en-US" dirty="0" smtClean="0"/>
              <a:t>May see complications of GERD in patients who lack typical symptoms</a:t>
            </a:r>
          </a:p>
        </p:txBody>
      </p:sp>
      <p:pic>
        <p:nvPicPr>
          <p:cNvPr id="6148" name="Picture 7" descr="gastroesophageal_reflux"/>
          <p:cNvPicPr>
            <a:picLocks noChangeAspect="1" noChangeArrowheads="1"/>
          </p:cNvPicPr>
          <p:nvPr/>
        </p:nvPicPr>
        <p:blipFill>
          <a:blip r:embed="rId3" cstate="print"/>
          <a:srcRect/>
          <a:stretch>
            <a:fillRect/>
          </a:stretch>
        </p:blipFill>
        <p:spPr bwMode="auto">
          <a:xfrm>
            <a:off x="5943600" y="2133600"/>
            <a:ext cx="3200400" cy="33909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 calcmode="lin" valueType="num">
                                      <p:cBhvr>
                                        <p:cTn id="12" dur="1000" fill="hold"/>
                                        <p:tgtEl>
                                          <p:spTgt spid="307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0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p:cTn id="19"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07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 calcmode="lin" valueType="num">
                                      <p:cBhvr>
                                        <p:cTn id="26" dur="1000" fill="hold"/>
                                        <p:tgtEl>
                                          <p:spTgt spid="3075">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07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Treatment</a:t>
            </a:r>
          </a:p>
        </p:txBody>
      </p:sp>
      <p:sp>
        <p:nvSpPr>
          <p:cNvPr id="17411" name="Rectangle 3"/>
          <p:cNvSpPr>
            <a:spLocks noGrp="1" noChangeArrowheads="1"/>
          </p:cNvSpPr>
          <p:nvPr>
            <p:ph type="body" idx="1"/>
          </p:nvPr>
        </p:nvSpPr>
        <p:spPr>
          <a:xfrm>
            <a:off x="990600" y="1295400"/>
            <a:ext cx="7924800" cy="5181600"/>
          </a:xfrm>
        </p:spPr>
        <p:txBody>
          <a:bodyPr>
            <a:normAutofit/>
          </a:bodyPr>
          <a:lstStyle/>
          <a:p>
            <a:pPr eaLnBrk="1" hangingPunct="1">
              <a:defRPr/>
            </a:pPr>
            <a:r>
              <a:rPr lang="en-US" dirty="0" smtClean="0"/>
              <a:t>Antacids</a:t>
            </a:r>
          </a:p>
          <a:p>
            <a:pPr eaLnBrk="1" hangingPunct="1">
              <a:buNone/>
              <a:defRPr/>
            </a:pPr>
            <a:endParaRPr lang="en-US" dirty="0" smtClean="0"/>
          </a:p>
          <a:p>
            <a:pPr lvl="2">
              <a:defRPr/>
            </a:pPr>
            <a:r>
              <a:rPr lang="en-US" sz="2800" dirty="0" smtClean="0"/>
              <a:t>Quick but short-lived relief</a:t>
            </a:r>
          </a:p>
          <a:p>
            <a:pPr lvl="2">
              <a:defRPr/>
            </a:pPr>
            <a:r>
              <a:rPr lang="en-US" sz="2800" dirty="0" smtClean="0"/>
              <a:t>Neutralize  acid</a:t>
            </a:r>
            <a:endParaRPr lang="en-US" dirty="0" smtClean="0"/>
          </a:p>
          <a:p>
            <a:pPr lvl="1" eaLnBrk="1" hangingPunct="1">
              <a:buNone/>
              <a:defRPr/>
            </a:pPr>
            <a:endParaRPr lang="en-US" dirty="0" smtClean="0"/>
          </a:p>
          <a:p>
            <a:pPr lvl="1" eaLnBrk="1" hangingPunct="1">
              <a:defRPr/>
            </a:pPr>
            <a:r>
              <a:rPr lang="en-US" dirty="0" smtClean="0"/>
              <a:t>Approx 1/3 of patients with heartburn-related symptoms use at least twice weekly</a:t>
            </a:r>
          </a:p>
          <a:p>
            <a:pPr lvl="1" eaLnBrk="1" hangingPunct="1">
              <a:buNone/>
              <a:defRPr/>
            </a:pPr>
            <a:endParaRPr lang="en-US" dirty="0" smtClean="0"/>
          </a:p>
          <a:p>
            <a:pPr lvl="1" eaLnBrk="1" hangingPunct="1">
              <a:defRPr/>
            </a:pPr>
            <a:r>
              <a:rPr lang="en-US" dirty="0" smtClean="0"/>
              <a:t>More effective than placebo in relieving GERD symptoms</a:t>
            </a:r>
          </a:p>
        </p:txBody>
      </p:sp>
    </p:spTree>
    <p:extLst>
      <p:ext uri="{BB962C8B-B14F-4D97-AF65-F5344CB8AC3E}">
        <p14:creationId xmlns:p14="http://schemas.microsoft.com/office/powerpoint/2010/main" xmlns="" val="23961011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dirty="0" smtClean="0"/>
              <a:t>Treatment</a:t>
            </a:r>
          </a:p>
        </p:txBody>
      </p:sp>
      <p:sp>
        <p:nvSpPr>
          <p:cNvPr id="30723" name="Rectangle 3"/>
          <p:cNvSpPr>
            <a:spLocks noGrp="1" noChangeArrowheads="1"/>
          </p:cNvSpPr>
          <p:nvPr>
            <p:ph type="body" idx="1"/>
          </p:nvPr>
        </p:nvSpPr>
        <p:spPr/>
        <p:txBody>
          <a:bodyPr/>
          <a:lstStyle/>
          <a:p>
            <a:pPr eaLnBrk="1" hangingPunct="1">
              <a:lnSpc>
                <a:spcPct val="90000"/>
              </a:lnSpc>
              <a:defRPr/>
            </a:pPr>
            <a:r>
              <a:rPr lang="en-US" dirty="0" smtClean="0"/>
              <a:t>Histamine H2-Receptor Antagonists</a:t>
            </a:r>
          </a:p>
          <a:p>
            <a:pPr eaLnBrk="1" hangingPunct="1">
              <a:lnSpc>
                <a:spcPct val="90000"/>
              </a:lnSpc>
              <a:buNone/>
              <a:defRPr/>
            </a:pPr>
            <a:endParaRPr lang="en-US" dirty="0" smtClean="0"/>
          </a:p>
          <a:p>
            <a:pPr lvl="1" eaLnBrk="1" hangingPunct="1">
              <a:lnSpc>
                <a:spcPct val="90000"/>
              </a:lnSpc>
              <a:defRPr/>
            </a:pPr>
            <a:r>
              <a:rPr lang="en-US" dirty="0" smtClean="0"/>
              <a:t>More effective than placebo and antacids for relieving heartburn in patients with GERD</a:t>
            </a:r>
          </a:p>
          <a:p>
            <a:pPr lvl="1" eaLnBrk="1" hangingPunct="1">
              <a:lnSpc>
                <a:spcPct val="90000"/>
              </a:lnSpc>
              <a:defRPr/>
            </a:pPr>
            <a:r>
              <a:rPr lang="en-US" dirty="0" smtClean="0"/>
              <a:t>Faster healing of erosive </a:t>
            </a:r>
            <a:r>
              <a:rPr lang="en-US" dirty="0" err="1" smtClean="0"/>
              <a:t>esophagitis</a:t>
            </a:r>
            <a:r>
              <a:rPr lang="en-US" dirty="0" smtClean="0"/>
              <a:t> when compared with placebo</a:t>
            </a:r>
          </a:p>
          <a:p>
            <a:pPr lvl="1" eaLnBrk="1" hangingPunct="1">
              <a:lnSpc>
                <a:spcPct val="90000"/>
              </a:lnSpc>
              <a:defRPr/>
            </a:pPr>
            <a:r>
              <a:rPr lang="en-US" dirty="0" smtClean="0"/>
              <a:t>Can use regularly or on-demand</a:t>
            </a:r>
          </a:p>
          <a:p>
            <a:pPr lvl="1"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p:txBody>
      </p:sp>
    </p:spTree>
    <p:extLst>
      <p:ext uri="{BB962C8B-B14F-4D97-AF65-F5344CB8AC3E}">
        <p14:creationId xmlns:p14="http://schemas.microsoft.com/office/powerpoint/2010/main" xmlns="" val="42901158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Treatment for minimum 8 weeks</a:t>
            </a:r>
          </a:p>
        </p:txBody>
      </p:sp>
      <p:sp>
        <p:nvSpPr>
          <p:cNvPr id="32771" name="Rectangle 3"/>
          <p:cNvSpPr>
            <a:spLocks noGrp="1" noChangeArrowheads="1"/>
          </p:cNvSpPr>
          <p:nvPr>
            <p:ph type="body" idx="1"/>
          </p:nvPr>
        </p:nvSpPr>
        <p:spPr/>
        <p:txBody>
          <a:bodyPr>
            <a:normAutofit/>
          </a:bodyPr>
          <a:lstStyle/>
          <a:p>
            <a:pPr eaLnBrk="1" hangingPunct="1">
              <a:lnSpc>
                <a:spcPct val="80000"/>
              </a:lnSpc>
              <a:buFont typeface="Wingdings" pitchFamily="2" charset="2"/>
              <a:buNone/>
              <a:defRPr/>
            </a:pPr>
            <a:r>
              <a:rPr lang="en-US" sz="2400" b="1" dirty="0" smtClean="0"/>
              <a:t>AGENT                          DOSAGE</a:t>
            </a:r>
          </a:p>
          <a:p>
            <a:pPr eaLnBrk="1" hangingPunct="1">
              <a:lnSpc>
                <a:spcPct val="80000"/>
              </a:lnSpc>
              <a:buFont typeface="Wingdings" pitchFamily="2" charset="2"/>
              <a:buNone/>
              <a:defRPr/>
            </a:pPr>
            <a:r>
              <a:rPr lang="en-US" sz="2400" b="1" dirty="0" smtClean="0"/>
              <a:t>                            </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r>
              <a:rPr lang="en-US" sz="2400" dirty="0" err="1" smtClean="0"/>
              <a:t>Famotidine</a:t>
            </a:r>
            <a:r>
              <a:rPr lang="en-US" sz="2400" dirty="0" smtClean="0"/>
              <a:t>                    20-40mg twice daily</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r>
              <a:rPr lang="en-US" sz="2400" dirty="0" smtClean="0"/>
              <a:t>Ranitidine                      150mg twice daily</a:t>
            </a:r>
          </a:p>
          <a:p>
            <a:pPr eaLnBrk="1" hangingPunct="1">
              <a:lnSpc>
                <a:spcPct val="80000"/>
              </a:lnSpc>
              <a:buFont typeface="Wingdings" pitchFamily="2" charset="2"/>
              <a:buNone/>
              <a:defRPr/>
            </a:pPr>
            <a:endParaRPr lang="en-US" sz="1800" dirty="0" smtClean="0"/>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sz="2800" dirty="0" err="1" smtClean="0"/>
              <a:t>Lafutidine</a:t>
            </a:r>
            <a:r>
              <a:rPr lang="en-US" sz="2800" dirty="0" smtClean="0"/>
              <a:t>                10mg twice daily</a:t>
            </a:r>
          </a:p>
        </p:txBody>
      </p:sp>
    </p:spTree>
    <p:extLst>
      <p:ext uri="{BB962C8B-B14F-4D97-AF65-F5344CB8AC3E}">
        <p14:creationId xmlns:p14="http://schemas.microsoft.com/office/powerpoint/2010/main" xmlns="" val="39393992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dirty="0" smtClean="0"/>
              <a:t>Collaborative Care</a:t>
            </a:r>
          </a:p>
        </p:txBody>
      </p:sp>
      <p:sp>
        <p:nvSpPr>
          <p:cNvPr id="41987" name="Rectangle 3"/>
          <p:cNvSpPr>
            <a:spLocks noGrp="1" noChangeArrowheads="1"/>
          </p:cNvSpPr>
          <p:nvPr>
            <p:ph idx="1"/>
          </p:nvPr>
        </p:nvSpPr>
        <p:spPr/>
        <p:txBody>
          <a:bodyPr>
            <a:normAutofit fontScale="92500" lnSpcReduction="20000"/>
          </a:bodyPr>
          <a:lstStyle/>
          <a:p>
            <a:pPr eaLnBrk="1" hangingPunct="1">
              <a:defRPr/>
            </a:pPr>
            <a:r>
              <a:rPr lang="en-US" dirty="0" smtClean="0"/>
              <a:t>Drug therapy (cont’d)</a:t>
            </a:r>
          </a:p>
          <a:p>
            <a:pPr eaLnBrk="1" hangingPunct="1">
              <a:buNone/>
              <a:defRPr/>
            </a:pPr>
            <a:endParaRPr lang="en-US" dirty="0" smtClean="0"/>
          </a:p>
          <a:p>
            <a:pPr lvl="1" eaLnBrk="1" hangingPunct="1">
              <a:defRPr/>
            </a:pPr>
            <a:r>
              <a:rPr lang="en-US" sz="3200" dirty="0" err="1" smtClean="0"/>
              <a:t>Prokinetic</a:t>
            </a:r>
            <a:r>
              <a:rPr lang="en-US" sz="3200" dirty="0" smtClean="0"/>
              <a:t> drugs-</a:t>
            </a:r>
            <a:r>
              <a:rPr lang="en-US" sz="3200" dirty="0" err="1" smtClean="0"/>
              <a:t>metaclopramide</a:t>
            </a:r>
            <a:endParaRPr lang="en-US" sz="3200" dirty="0" smtClean="0"/>
          </a:p>
          <a:p>
            <a:pPr lvl="2" eaLnBrk="1" hangingPunct="1">
              <a:defRPr/>
            </a:pPr>
            <a:r>
              <a:rPr lang="en-US" sz="3200" dirty="0" smtClean="0"/>
              <a:t>Promote gastric emptying</a:t>
            </a:r>
          </a:p>
          <a:p>
            <a:pPr lvl="2" eaLnBrk="1" hangingPunct="1">
              <a:defRPr/>
            </a:pPr>
            <a:r>
              <a:rPr lang="en-US" sz="3200" dirty="0" smtClean="0"/>
              <a:t>Reduce risk of gastric acid reflux</a:t>
            </a:r>
          </a:p>
          <a:p>
            <a:pPr lvl="2" eaLnBrk="1" hangingPunct="1">
              <a:defRPr/>
            </a:pPr>
            <a:endParaRPr lang="en-US" sz="3200" dirty="0"/>
          </a:p>
          <a:p>
            <a:pPr lvl="2" eaLnBrk="1" hangingPunct="1">
              <a:defRPr/>
            </a:pPr>
            <a:r>
              <a:rPr lang="en-US" sz="3200" dirty="0" smtClean="0"/>
              <a:t>Simethicone(Defoaming)</a:t>
            </a:r>
          </a:p>
          <a:p>
            <a:pPr lvl="2" eaLnBrk="1" hangingPunct="1">
              <a:defRPr/>
            </a:pPr>
            <a:r>
              <a:rPr lang="en-US" sz="3200" dirty="0" err="1" smtClean="0"/>
              <a:t>Sucralphate</a:t>
            </a:r>
            <a:r>
              <a:rPr lang="en-US" sz="3200" dirty="0" smtClean="0"/>
              <a:t>- protection of mucosa by cover</a:t>
            </a:r>
          </a:p>
          <a:p>
            <a:pPr lvl="2" eaLnBrk="1" hangingPunct="1">
              <a:defRPr/>
            </a:pPr>
            <a:r>
              <a:rPr lang="en-US" sz="3200" dirty="0" smtClean="0"/>
              <a:t>Etopride – esophageal motility regulator</a:t>
            </a:r>
          </a:p>
          <a:p>
            <a:pPr lvl="3" eaLnBrk="1" hangingPunct="1">
              <a:buNone/>
              <a:defRPr/>
            </a:pPr>
            <a:endParaRPr lang="en-US" dirty="0" smtClean="0"/>
          </a:p>
          <a:p>
            <a:pPr lvl="2" eaLnBrk="1" hangingPunct="1">
              <a:defRPr/>
            </a:pPr>
            <a:endParaRPr lang="en-US" dirty="0" smtClean="0"/>
          </a:p>
        </p:txBody>
      </p:sp>
    </p:spTree>
    <p:extLst>
      <p:ext uri="{BB962C8B-B14F-4D97-AF65-F5344CB8AC3E}">
        <p14:creationId xmlns:p14="http://schemas.microsoft.com/office/powerpoint/2010/main" xmlns="" val="41565989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t>Treatment</a:t>
            </a:r>
          </a:p>
        </p:txBody>
      </p:sp>
      <p:sp>
        <p:nvSpPr>
          <p:cNvPr id="18435" name="Rectangle 3"/>
          <p:cNvSpPr>
            <a:spLocks noGrp="1" noChangeArrowheads="1"/>
          </p:cNvSpPr>
          <p:nvPr>
            <p:ph type="body" idx="1"/>
          </p:nvPr>
        </p:nvSpPr>
        <p:spPr/>
        <p:txBody>
          <a:bodyPr>
            <a:normAutofit/>
          </a:bodyPr>
          <a:lstStyle/>
          <a:p>
            <a:pPr eaLnBrk="1" hangingPunct="1">
              <a:defRPr/>
            </a:pPr>
            <a:r>
              <a:rPr lang="en-US" dirty="0" smtClean="0"/>
              <a:t>Proton Pump Inhibitors at least 8 weeks or more as pt. refuse to stop</a:t>
            </a:r>
          </a:p>
          <a:p>
            <a:pPr eaLnBrk="1" hangingPunct="1">
              <a:buNone/>
              <a:defRPr/>
            </a:pPr>
            <a:endParaRPr lang="en-US" dirty="0" smtClean="0"/>
          </a:p>
          <a:p>
            <a:pPr lvl="1" eaLnBrk="1" hangingPunct="1">
              <a:defRPr/>
            </a:pPr>
            <a:r>
              <a:rPr lang="en-US" sz="3200" b="1" dirty="0" smtClean="0"/>
              <a:t>Better control of symptoms with PPIs  </a:t>
            </a:r>
            <a:r>
              <a:rPr lang="en-US" sz="3200" dirty="0" smtClean="0"/>
              <a:t>than H2RAs and better remission rates</a:t>
            </a:r>
          </a:p>
          <a:p>
            <a:pPr lvl="1" eaLnBrk="1" hangingPunct="1">
              <a:defRPr/>
            </a:pPr>
            <a:r>
              <a:rPr lang="en-US" sz="3200" dirty="0" smtClean="0"/>
              <a:t>Faster healing of erosive esophagitis with PPIs  v/s  H2RAs</a:t>
            </a:r>
          </a:p>
        </p:txBody>
      </p:sp>
    </p:spTree>
    <p:extLst>
      <p:ext uri="{BB962C8B-B14F-4D97-AF65-F5344CB8AC3E}">
        <p14:creationId xmlns:p14="http://schemas.microsoft.com/office/powerpoint/2010/main" xmlns="" val="25032799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Treatment  </a:t>
            </a:r>
          </a:p>
        </p:txBody>
      </p:sp>
      <p:sp>
        <p:nvSpPr>
          <p:cNvPr id="34819" name="Rectangle 3"/>
          <p:cNvSpPr>
            <a:spLocks noGrp="1" noChangeArrowheads="1"/>
          </p:cNvSpPr>
          <p:nvPr>
            <p:ph type="body" idx="1"/>
          </p:nvPr>
        </p:nvSpPr>
        <p:spPr/>
        <p:txBody>
          <a:bodyPr>
            <a:normAutofit fontScale="92500" lnSpcReduction="20000"/>
          </a:bodyPr>
          <a:lstStyle/>
          <a:p>
            <a:pPr eaLnBrk="1" hangingPunct="1">
              <a:lnSpc>
                <a:spcPct val="90000"/>
              </a:lnSpc>
              <a:buFont typeface="Wingdings" pitchFamily="2" charset="2"/>
              <a:buNone/>
              <a:defRPr/>
            </a:pPr>
            <a:r>
              <a:rPr lang="en-US" sz="2000" b="1" dirty="0" smtClean="0"/>
              <a:t>AGENT                                                 EQUIVALENT                         DOSAGE</a:t>
            </a:r>
          </a:p>
          <a:p>
            <a:pPr eaLnBrk="1" hangingPunct="1">
              <a:lnSpc>
                <a:spcPct val="90000"/>
              </a:lnSpc>
              <a:buFont typeface="Wingdings" pitchFamily="2" charset="2"/>
              <a:buNone/>
              <a:defRPr/>
            </a:pPr>
            <a:r>
              <a:rPr lang="en-US" sz="2000" b="1" dirty="0" smtClean="0"/>
              <a:t>                                                                DOSAGES</a:t>
            </a:r>
          </a:p>
          <a:p>
            <a:pPr eaLnBrk="1" hangingPunct="1">
              <a:lnSpc>
                <a:spcPct val="90000"/>
              </a:lnSpc>
              <a:buFont typeface="Wingdings" pitchFamily="2" charset="2"/>
              <a:buNone/>
              <a:defRPr/>
            </a:pPr>
            <a:r>
              <a:rPr lang="en-US" sz="2200" dirty="0" smtClean="0"/>
              <a:t>Esomeprazole                              40mg daily                           20-40mg daily</a:t>
            </a:r>
          </a:p>
          <a:p>
            <a:pPr eaLnBrk="1" hangingPunct="1">
              <a:lnSpc>
                <a:spcPct val="90000"/>
              </a:lnSpc>
              <a:buFont typeface="Wingdings" pitchFamily="2" charset="2"/>
              <a:buNone/>
              <a:defRPr/>
            </a:pPr>
            <a:endParaRPr lang="en-US" sz="2200" dirty="0" smtClean="0"/>
          </a:p>
          <a:p>
            <a:pPr eaLnBrk="1" hangingPunct="1">
              <a:lnSpc>
                <a:spcPct val="90000"/>
              </a:lnSpc>
              <a:buFont typeface="Wingdings" pitchFamily="2" charset="2"/>
              <a:buNone/>
              <a:defRPr/>
            </a:pPr>
            <a:endParaRPr lang="en-US" sz="2200" dirty="0" smtClean="0"/>
          </a:p>
          <a:p>
            <a:pPr eaLnBrk="1" hangingPunct="1">
              <a:lnSpc>
                <a:spcPct val="90000"/>
              </a:lnSpc>
              <a:buFont typeface="Wingdings" pitchFamily="2" charset="2"/>
              <a:buNone/>
              <a:defRPr/>
            </a:pPr>
            <a:r>
              <a:rPr lang="en-US" sz="2200" dirty="0" smtClean="0"/>
              <a:t>Omeprazole                                 20mg daily                           20mg daily</a:t>
            </a:r>
          </a:p>
          <a:p>
            <a:pPr eaLnBrk="1" hangingPunct="1">
              <a:lnSpc>
                <a:spcPct val="90000"/>
              </a:lnSpc>
              <a:buFont typeface="Wingdings" pitchFamily="2" charset="2"/>
              <a:buNone/>
              <a:defRPr/>
            </a:pPr>
            <a:endParaRPr lang="en-US" sz="2200" dirty="0" smtClean="0"/>
          </a:p>
          <a:p>
            <a:pPr eaLnBrk="1" hangingPunct="1">
              <a:lnSpc>
                <a:spcPct val="90000"/>
              </a:lnSpc>
              <a:buFont typeface="Wingdings" pitchFamily="2" charset="2"/>
              <a:buNone/>
              <a:defRPr/>
            </a:pPr>
            <a:endParaRPr lang="en-US" sz="2200" dirty="0" smtClean="0"/>
          </a:p>
          <a:p>
            <a:pPr eaLnBrk="1" hangingPunct="1">
              <a:lnSpc>
                <a:spcPct val="90000"/>
              </a:lnSpc>
              <a:buFont typeface="Wingdings" pitchFamily="2" charset="2"/>
              <a:buNone/>
              <a:defRPr/>
            </a:pPr>
            <a:r>
              <a:rPr lang="en-US" sz="2200" dirty="0" smtClean="0"/>
              <a:t>Lansoprazole                               30mg daily                           15-10mg daily</a:t>
            </a:r>
          </a:p>
          <a:p>
            <a:pPr eaLnBrk="1" hangingPunct="1">
              <a:lnSpc>
                <a:spcPct val="90000"/>
              </a:lnSpc>
              <a:buFont typeface="Wingdings" pitchFamily="2" charset="2"/>
              <a:buNone/>
              <a:defRPr/>
            </a:pPr>
            <a:endParaRPr lang="en-US" sz="2200" dirty="0" smtClean="0"/>
          </a:p>
          <a:p>
            <a:pPr eaLnBrk="1" hangingPunct="1">
              <a:lnSpc>
                <a:spcPct val="90000"/>
              </a:lnSpc>
              <a:buFont typeface="Wingdings" pitchFamily="2" charset="2"/>
              <a:buNone/>
              <a:defRPr/>
            </a:pPr>
            <a:endParaRPr lang="en-US" sz="2200" dirty="0" smtClean="0"/>
          </a:p>
          <a:p>
            <a:pPr eaLnBrk="1" hangingPunct="1">
              <a:lnSpc>
                <a:spcPct val="90000"/>
              </a:lnSpc>
              <a:buFont typeface="Wingdings" pitchFamily="2" charset="2"/>
              <a:buNone/>
              <a:defRPr/>
            </a:pPr>
            <a:r>
              <a:rPr lang="en-US" sz="2200" dirty="0" smtClean="0"/>
              <a:t>Pantoprazole                                40mg daily                         40mg daily</a:t>
            </a:r>
          </a:p>
          <a:p>
            <a:pPr eaLnBrk="1" hangingPunct="1">
              <a:lnSpc>
                <a:spcPct val="90000"/>
              </a:lnSpc>
              <a:buFont typeface="Wingdings" pitchFamily="2" charset="2"/>
              <a:buNone/>
              <a:defRPr/>
            </a:pPr>
            <a:endParaRPr lang="en-US" sz="2200" dirty="0" smtClean="0"/>
          </a:p>
          <a:p>
            <a:pPr eaLnBrk="1" hangingPunct="1">
              <a:lnSpc>
                <a:spcPct val="90000"/>
              </a:lnSpc>
              <a:buFont typeface="Wingdings" pitchFamily="2" charset="2"/>
              <a:buNone/>
              <a:defRPr/>
            </a:pPr>
            <a:endParaRPr lang="en-US" sz="2200" dirty="0" smtClean="0"/>
          </a:p>
          <a:p>
            <a:pPr eaLnBrk="1" hangingPunct="1">
              <a:lnSpc>
                <a:spcPct val="90000"/>
              </a:lnSpc>
              <a:buFont typeface="Wingdings" pitchFamily="2" charset="2"/>
              <a:buNone/>
              <a:defRPr/>
            </a:pPr>
            <a:r>
              <a:rPr lang="en-US" sz="2200" dirty="0" smtClean="0"/>
              <a:t>Rabeprazole                                 20mg daily                         20mg daily</a:t>
            </a:r>
          </a:p>
          <a:p>
            <a:pPr eaLnBrk="1" hangingPunct="1">
              <a:lnSpc>
                <a:spcPct val="90000"/>
              </a:lnSpc>
              <a:buFont typeface="Wingdings" pitchFamily="2" charset="2"/>
              <a:buNone/>
              <a:defRPr/>
            </a:pPr>
            <a:endParaRPr lang="en-US" sz="1600" dirty="0" smtClean="0"/>
          </a:p>
          <a:p>
            <a:pPr eaLnBrk="1" hangingPunct="1">
              <a:lnSpc>
                <a:spcPct val="90000"/>
              </a:lnSpc>
              <a:buFont typeface="Wingdings" pitchFamily="2" charset="2"/>
              <a:buNone/>
              <a:defRPr/>
            </a:pPr>
            <a:endParaRPr lang="en-US" sz="1600" dirty="0" smtClean="0"/>
          </a:p>
        </p:txBody>
      </p:sp>
    </p:spTree>
    <p:extLst>
      <p:ext uri="{BB962C8B-B14F-4D97-AF65-F5344CB8AC3E}">
        <p14:creationId xmlns:p14="http://schemas.microsoft.com/office/powerpoint/2010/main" xmlns="" val="3301938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685800" y="585788"/>
            <a:ext cx="7772400" cy="119062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t>Effectiveness of Medical Therapies for GERD</a:t>
            </a:r>
          </a:p>
        </p:txBody>
      </p:sp>
      <p:sp>
        <p:nvSpPr>
          <p:cNvPr id="37890" name="Text Box 2"/>
          <p:cNvSpPr txBox="1">
            <a:spLocks noChangeArrowheads="1"/>
          </p:cNvSpPr>
          <p:nvPr/>
        </p:nvSpPr>
        <p:spPr bwMode="auto">
          <a:xfrm>
            <a:off x="609600" y="2082800"/>
            <a:ext cx="8153400" cy="3818610"/>
          </a:xfrm>
          <a:prstGeom prst="rect">
            <a:avLst/>
          </a:prstGeom>
          <a:noFill/>
          <a:ln w="9525">
            <a:noFill/>
            <a:round/>
            <a:headEnd/>
            <a:tailEnd/>
          </a:ln>
          <a:effectLst/>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dirty="0">
                <a:solidFill>
                  <a:schemeClr val="tx2"/>
                </a:solidFill>
                <a:ea typeface="Lucida Sans Unicode" charset="0"/>
                <a:cs typeface="Lucida Sans Unicode" charset="0"/>
              </a:rPr>
              <a:t>	</a:t>
            </a:r>
            <a:r>
              <a:rPr lang="en-US" sz="2800" dirty="0">
                <a:solidFill>
                  <a:schemeClr val="tx2"/>
                </a:solidFill>
                <a:ea typeface="Lucida Sans Unicode" charset="0"/>
                <a:cs typeface="Lucida Sans Unicode" charset="0"/>
              </a:rPr>
              <a:t>Treatment				</a:t>
            </a:r>
            <a:r>
              <a:rPr lang="en-US" sz="2800" dirty="0" smtClean="0">
                <a:solidFill>
                  <a:schemeClr val="tx2"/>
                </a:solidFill>
                <a:ea typeface="Lucida Sans Unicode" charset="0"/>
                <a:cs typeface="Lucida Sans Unicode" charset="0"/>
              </a:rPr>
              <a:t>       Response</a:t>
            </a:r>
            <a:endParaRPr lang="en-US" sz="2800" dirty="0">
              <a:solidFill>
                <a:schemeClr val="tx2"/>
              </a:solidFill>
              <a:ea typeface="Lucida Sans Unicode" charset="0"/>
              <a:cs typeface="Lucida Sans Unicode"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endParaRPr lang="en-US" dirty="0">
              <a:solidFill>
                <a:srgbClr val="00FFFF"/>
              </a:solidFill>
              <a:ea typeface="Lucida Sans Unicode" charset="0"/>
              <a:cs typeface="Lucida Sans Unicode"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2800" dirty="0">
                <a:solidFill>
                  <a:srgbClr val="FF0000"/>
                </a:solidFill>
                <a:ea typeface="Lucida Sans Unicode" charset="0"/>
                <a:cs typeface="Lucida Sans Unicode" charset="0"/>
              </a:rPr>
              <a:t>Lifestyle modifications/antacids		20 %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endParaRPr lang="en-US" sz="2800" dirty="0">
              <a:solidFill>
                <a:srgbClr val="FF0000"/>
              </a:solidFill>
              <a:ea typeface="Lucida Sans Unicode" charset="0"/>
              <a:cs typeface="Lucida Sans Unicode"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2800" dirty="0">
                <a:solidFill>
                  <a:srgbClr val="FF0000"/>
                </a:solidFill>
                <a:ea typeface="Lucida Sans Unicode" charset="0"/>
                <a:cs typeface="Lucida Sans Unicode" charset="0"/>
              </a:rPr>
              <a:t>H</a:t>
            </a:r>
            <a:r>
              <a:rPr lang="en-US" sz="2800" baseline="-25000" dirty="0">
                <a:solidFill>
                  <a:srgbClr val="FF0000"/>
                </a:solidFill>
                <a:ea typeface="Lucida Sans Unicode" charset="0"/>
                <a:cs typeface="Lucida Sans Unicode" charset="0"/>
              </a:rPr>
              <a:t>2</a:t>
            </a:r>
            <a:r>
              <a:rPr lang="en-US" sz="2800" dirty="0">
                <a:solidFill>
                  <a:srgbClr val="FF0000"/>
                </a:solidFill>
                <a:ea typeface="Lucida Sans Unicode" charset="0"/>
                <a:cs typeface="Lucida Sans Unicode" charset="0"/>
              </a:rPr>
              <a:t>-receptor antagonists			50 %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endParaRPr lang="en-US" sz="2800" dirty="0">
              <a:solidFill>
                <a:srgbClr val="FF0000"/>
              </a:solidFill>
              <a:ea typeface="Lucida Sans Unicode" charset="0"/>
              <a:cs typeface="Lucida Sans Unicode"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2800" dirty="0">
                <a:solidFill>
                  <a:srgbClr val="FF0000"/>
                </a:solidFill>
                <a:ea typeface="Lucida Sans Unicode" charset="0"/>
                <a:cs typeface="Lucida Sans Unicode" charset="0"/>
              </a:rPr>
              <a:t>Single-dose PPI 				80 %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endParaRPr lang="en-US" sz="2800" dirty="0">
              <a:solidFill>
                <a:srgbClr val="FF0000"/>
              </a:solidFill>
              <a:ea typeface="Lucida Sans Unicode" charset="0"/>
              <a:cs typeface="Lucida Sans Unicode"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2800" dirty="0">
                <a:solidFill>
                  <a:srgbClr val="FF0000"/>
                </a:solidFill>
                <a:ea typeface="Lucida Sans Unicode" charset="0"/>
                <a:cs typeface="Lucida Sans Unicode" charset="0"/>
              </a:rPr>
              <a:t>Increased-dose PPI				up to 100 %</a:t>
            </a:r>
          </a:p>
        </p:txBody>
      </p:sp>
      <p:sp>
        <p:nvSpPr>
          <p:cNvPr id="37891" name="Line 3"/>
          <p:cNvSpPr>
            <a:spLocks noChangeShapeType="1"/>
          </p:cNvSpPr>
          <p:nvPr/>
        </p:nvSpPr>
        <p:spPr bwMode="auto">
          <a:xfrm>
            <a:off x="685800" y="2590800"/>
            <a:ext cx="7162800" cy="1588"/>
          </a:xfrm>
          <a:prstGeom prst="line">
            <a:avLst/>
          </a:prstGeom>
          <a:noFill/>
          <a:ln w="38160">
            <a:solidFill>
              <a:srgbClr val="FFFF00"/>
            </a:solidFill>
            <a:miter lim="800000"/>
            <a:headEnd/>
            <a:tailEnd/>
          </a:ln>
          <a:effectLst/>
        </p:spPr>
        <p:txBody>
          <a:bodyPr/>
          <a:lstStyle/>
          <a:p>
            <a:endParaRPr lang="en-US"/>
          </a:p>
        </p:txBody>
      </p:sp>
    </p:spTree>
    <p:extLst>
      <p:ext uri="{BB962C8B-B14F-4D97-AF65-F5344CB8AC3E}">
        <p14:creationId xmlns:p14="http://schemas.microsoft.com/office/powerpoint/2010/main" xmlns="" val="10502092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Treatment</a:t>
            </a:r>
          </a:p>
        </p:txBody>
      </p:sp>
      <p:sp>
        <p:nvSpPr>
          <p:cNvPr id="19459" name="Rectangle 3"/>
          <p:cNvSpPr>
            <a:spLocks noGrp="1" noChangeArrowheads="1"/>
          </p:cNvSpPr>
          <p:nvPr>
            <p:ph type="body" idx="1"/>
          </p:nvPr>
        </p:nvSpPr>
        <p:spPr/>
        <p:txBody>
          <a:bodyPr/>
          <a:lstStyle/>
          <a:p>
            <a:pPr eaLnBrk="1" hangingPunct="1">
              <a:defRPr/>
            </a:pPr>
            <a:r>
              <a:rPr lang="en-US" b="1" dirty="0" smtClean="0"/>
              <a:t>Antireflux surgery</a:t>
            </a:r>
          </a:p>
          <a:p>
            <a:pPr lvl="1" eaLnBrk="1" hangingPunct="1">
              <a:defRPr/>
            </a:pPr>
            <a:r>
              <a:rPr lang="en-US" dirty="0" smtClean="0"/>
              <a:t>Failed medical management</a:t>
            </a:r>
          </a:p>
          <a:p>
            <a:pPr lvl="1" eaLnBrk="1" hangingPunct="1">
              <a:defRPr/>
            </a:pPr>
            <a:r>
              <a:rPr lang="en-US" dirty="0" smtClean="0"/>
              <a:t>Patient preference ( if pt. ask for op.)</a:t>
            </a:r>
          </a:p>
          <a:p>
            <a:pPr lvl="1" eaLnBrk="1" hangingPunct="1">
              <a:defRPr/>
            </a:pPr>
            <a:r>
              <a:rPr lang="en-US" dirty="0" smtClean="0"/>
              <a:t>GERD complications</a:t>
            </a:r>
          </a:p>
          <a:p>
            <a:pPr lvl="1" eaLnBrk="1" hangingPunct="1">
              <a:defRPr/>
            </a:pPr>
            <a:r>
              <a:rPr lang="en-US" dirty="0" smtClean="0"/>
              <a:t>Medical complications attributable to a large Hiatal  hernia</a:t>
            </a:r>
          </a:p>
          <a:p>
            <a:pPr lvl="1" eaLnBrk="1" hangingPunct="1">
              <a:defRPr/>
            </a:pPr>
            <a:r>
              <a:rPr lang="en-US" dirty="0" smtClean="0"/>
              <a:t>Atypical symptoms with reflux documented on 24-hour pH monitoring</a:t>
            </a:r>
          </a:p>
        </p:txBody>
      </p:sp>
    </p:spTree>
    <p:extLst>
      <p:ext uri="{BB962C8B-B14F-4D97-AF65-F5344CB8AC3E}">
        <p14:creationId xmlns:p14="http://schemas.microsoft.com/office/powerpoint/2010/main" xmlns="" val="630009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mtClean="0"/>
              <a:t>Treatment</a:t>
            </a:r>
          </a:p>
        </p:txBody>
      </p:sp>
      <p:sp>
        <p:nvSpPr>
          <p:cNvPr id="105475" name="Rectangle 3"/>
          <p:cNvSpPr>
            <a:spLocks noGrp="1" noChangeArrowheads="1"/>
          </p:cNvSpPr>
          <p:nvPr>
            <p:ph type="body" idx="1"/>
          </p:nvPr>
        </p:nvSpPr>
        <p:spPr/>
        <p:txBody>
          <a:bodyPr/>
          <a:lstStyle/>
          <a:p>
            <a:pPr eaLnBrk="1" hangingPunct="1">
              <a:defRPr/>
            </a:pPr>
            <a:r>
              <a:rPr lang="en-US" dirty="0" smtClean="0"/>
              <a:t>Antireflux surgery candidates</a:t>
            </a:r>
          </a:p>
          <a:p>
            <a:pPr eaLnBrk="1" hangingPunct="1">
              <a:buNone/>
              <a:defRPr/>
            </a:pPr>
            <a:endParaRPr lang="en-US" dirty="0" smtClean="0"/>
          </a:p>
          <a:p>
            <a:pPr lvl="1" eaLnBrk="1" hangingPunct="1">
              <a:defRPr/>
            </a:pPr>
            <a:r>
              <a:rPr lang="en-US" dirty="0" smtClean="0"/>
              <a:t>endoscopic proven esophagitis</a:t>
            </a:r>
          </a:p>
          <a:p>
            <a:pPr lvl="1" eaLnBrk="1" hangingPunct="1">
              <a:defRPr/>
            </a:pPr>
            <a:r>
              <a:rPr lang="en-US" dirty="0" smtClean="0"/>
              <a:t>Normal esophageal motility</a:t>
            </a:r>
          </a:p>
          <a:p>
            <a:pPr lvl="1" eaLnBrk="1" hangingPunct="1">
              <a:defRPr/>
            </a:pPr>
            <a:r>
              <a:rPr lang="en-US" dirty="0" smtClean="0"/>
              <a:t>Partial or incomplete response to acid suppression</a:t>
            </a:r>
          </a:p>
        </p:txBody>
      </p:sp>
    </p:spTree>
    <p:extLst>
      <p:ext uri="{BB962C8B-B14F-4D97-AF65-F5344CB8AC3E}">
        <p14:creationId xmlns:p14="http://schemas.microsoft.com/office/powerpoint/2010/main" xmlns="" val="29419571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smtClean="0"/>
              <a:t>Treatment</a:t>
            </a:r>
          </a:p>
        </p:txBody>
      </p:sp>
      <p:sp>
        <p:nvSpPr>
          <p:cNvPr id="22531" name="Rectangle 3"/>
          <p:cNvSpPr>
            <a:spLocks noGrp="1" noChangeArrowheads="1"/>
          </p:cNvSpPr>
          <p:nvPr>
            <p:ph type="body" idx="1"/>
          </p:nvPr>
        </p:nvSpPr>
        <p:spPr/>
        <p:txBody>
          <a:bodyPr/>
          <a:lstStyle/>
          <a:p>
            <a:pPr eaLnBrk="1" hangingPunct="1">
              <a:defRPr/>
            </a:pPr>
            <a:r>
              <a:rPr lang="en-US" sz="2800" dirty="0" smtClean="0"/>
              <a:t>Endoscopic surgical  treatment</a:t>
            </a:r>
          </a:p>
          <a:p>
            <a:pPr lvl="1" eaLnBrk="1" hangingPunct="1">
              <a:defRPr/>
            </a:pPr>
            <a:r>
              <a:rPr lang="en-US" sz="2400" dirty="0" smtClean="0"/>
              <a:t>Relatively new</a:t>
            </a:r>
          </a:p>
          <a:p>
            <a:pPr marL="457200" lvl="1" indent="0" eaLnBrk="1" hangingPunct="1">
              <a:buNone/>
              <a:defRPr/>
            </a:pPr>
            <a:r>
              <a:rPr lang="en-US" sz="2400" dirty="0"/>
              <a:t> </a:t>
            </a:r>
            <a:r>
              <a:rPr lang="en-US" sz="2400" dirty="0" smtClean="0"/>
              <a:t>- only in cases of small or no hernia but symptoms are there </a:t>
            </a:r>
          </a:p>
          <a:p>
            <a:pPr lvl="1" eaLnBrk="1" hangingPunct="1">
              <a:defRPr/>
            </a:pPr>
            <a:r>
              <a:rPr lang="en-US" sz="2400" dirty="0" smtClean="0"/>
              <a:t>Select well-informed patients with well-documented GERD responsive to PPI therapy may benefit</a:t>
            </a:r>
          </a:p>
          <a:p>
            <a:pPr eaLnBrk="1" hangingPunct="1">
              <a:defRPr/>
            </a:pPr>
            <a:r>
              <a:rPr lang="en-US" sz="2800" dirty="0" smtClean="0"/>
              <a:t>Three categories</a:t>
            </a:r>
          </a:p>
          <a:p>
            <a:pPr lvl="1" eaLnBrk="1" hangingPunct="1">
              <a:defRPr/>
            </a:pPr>
            <a:r>
              <a:rPr lang="en-US" sz="2400" dirty="0" smtClean="0"/>
              <a:t>Radiofrequency application to increase LES reflux barrier</a:t>
            </a:r>
          </a:p>
          <a:p>
            <a:pPr lvl="1" eaLnBrk="1" hangingPunct="1">
              <a:defRPr/>
            </a:pPr>
            <a:r>
              <a:rPr lang="en-US" sz="2400" dirty="0" smtClean="0"/>
              <a:t>Endoscopic sewing devices of gastric mucosal folds</a:t>
            </a:r>
          </a:p>
          <a:p>
            <a:pPr lvl="1" eaLnBrk="1" hangingPunct="1">
              <a:defRPr/>
            </a:pPr>
            <a:r>
              <a:rPr lang="en-US" sz="2400" dirty="0" smtClean="0"/>
              <a:t>Injection of a non </a:t>
            </a:r>
            <a:r>
              <a:rPr lang="en-US" sz="2400" dirty="0" err="1" smtClean="0"/>
              <a:t>resorbable</a:t>
            </a:r>
            <a:r>
              <a:rPr lang="en-US" sz="2400" dirty="0" smtClean="0"/>
              <a:t> polymer into LES area in the sub mucosa</a:t>
            </a:r>
          </a:p>
        </p:txBody>
      </p:sp>
    </p:spTree>
    <p:extLst>
      <p:ext uri="{BB962C8B-B14F-4D97-AF65-F5344CB8AC3E}">
        <p14:creationId xmlns:p14="http://schemas.microsoft.com/office/powerpoint/2010/main" xmlns="" val="31351961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smtClean="0"/>
              <a:t>Physiologic v/s Pathologic reflux</a:t>
            </a:r>
          </a:p>
        </p:txBody>
      </p:sp>
      <p:sp>
        <p:nvSpPr>
          <p:cNvPr id="9221" name="Rectangle 5"/>
          <p:cNvSpPr>
            <a:spLocks noGrp="1" noChangeArrowheads="1"/>
          </p:cNvSpPr>
          <p:nvPr>
            <p:ph sz="half" idx="1"/>
          </p:nvPr>
        </p:nvSpPr>
        <p:spPr/>
        <p:txBody>
          <a:bodyPr>
            <a:normAutofit fontScale="92500" lnSpcReduction="10000"/>
          </a:bodyPr>
          <a:lstStyle/>
          <a:p>
            <a:pPr eaLnBrk="1" hangingPunct="1">
              <a:defRPr/>
            </a:pPr>
            <a:r>
              <a:rPr lang="en-US" sz="3200" dirty="0" smtClean="0"/>
              <a:t>Physiologic GERD</a:t>
            </a:r>
          </a:p>
          <a:p>
            <a:pPr eaLnBrk="1" hangingPunct="1">
              <a:buNone/>
              <a:defRPr/>
            </a:pPr>
            <a:endParaRPr lang="en-US" sz="3200" dirty="0" smtClean="0"/>
          </a:p>
          <a:p>
            <a:pPr lvl="1" eaLnBrk="1" hangingPunct="1">
              <a:defRPr/>
            </a:pPr>
            <a:r>
              <a:rPr lang="en-US" sz="3200" dirty="0" smtClean="0"/>
              <a:t>Postprandial</a:t>
            </a:r>
          </a:p>
          <a:p>
            <a:pPr lvl="1" eaLnBrk="1" hangingPunct="1">
              <a:defRPr/>
            </a:pPr>
            <a:r>
              <a:rPr lang="en-US" sz="3200" dirty="0" smtClean="0"/>
              <a:t>Short lived</a:t>
            </a:r>
          </a:p>
          <a:p>
            <a:pPr lvl="1" eaLnBrk="1" hangingPunct="1">
              <a:defRPr/>
            </a:pPr>
            <a:r>
              <a:rPr lang="en-US" sz="3200" dirty="0" smtClean="0"/>
              <a:t>Asymptomatic</a:t>
            </a:r>
          </a:p>
          <a:p>
            <a:pPr lvl="1" eaLnBrk="1" hangingPunct="1">
              <a:defRPr/>
            </a:pPr>
            <a:r>
              <a:rPr lang="en-US" sz="3200" dirty="0" smtClean="0"/>
              <a:t>No nocturnal symptoms</a:t>
            </a:r>
          </a:p>
          <a:p>
            <a:pPr lvl="1" eaLnBrk="1" hangingPunct="1">
              <a:defRPr/>
            </a:pPr>
            <a:r>
              <a:rPr lang="en-US" sz="3200" dirty="0" smtClean="0"/>
              <a:t>During vomiting</a:t>
            </a:r>
          </a:p>
          <a:p>
            <a:pPr lvl="1" eaLnBrk="1" hangingPunct="1">
              <a:defRPr/>
            </a:pPr>
            <a:r>
              <a:rPr lang="en-US" sz="3200" dirty="0" smtClean="0"/>
              <a:t>Belching gas</a:t>
            </a:r>
          </a:p>
        </p:txBody>
      </p:sp>
      <p:sp>
        <p:nvSpPr>
          <p:cNvPr id="9222" name="Rectangle 6"/>
          <p:cNvSpPr>
            <a:spLocks noGrp="1" noChangeArrowheads="1"/>
          </p:cNvSpPr>
          <p:nvPr>
            <p:ph sz="half" idx="2"/>
          </p:nvPr>
        </p:nvSpPr>
        <p:spPr/>
        <p:txBody>
          <a:bodyPr>
            <a:normAutofit fontScale="92500" lnSpcReduction="10000"/>
          </a:bodyPr>
          <a:lstStyle/>
          <a:p>
            <a:pPr eaLnBrk="1" hangingPunct="1">
              <a:defRPr/>
            </a:pPr>
            <a:r>
              <a:rPr lang="en-US" sz="3200" dirty="0" smtClean="0"/>
              <a:t>Pathologic GERD</a:t>
            </a:r>
          </a:p>
          <a:p>
            <a:pPr eaLnBrk="1" hangingPunct="1">
              <a:buNone/>
              <a:defRPr/>
            </a:pPr>
            <a:endParaRPr lang="en-US" sz="3200" dirty="0" smtClean="0"/>
          </a:p>
          <a:p>
            <a:pPr lvl="1" eaLnBrk="1" hangingPunct="1">
              <a:defRPr/>
            </a:pPr>
            <a:r>
              <a:rPr lang="en-US" sz="3200" dirty="0" smtClean="0"/>
              <a:t>Symptoms </a:t>
            </a:r>
          </a:p>
          <a:p>
            <a:pPr lvl="1" eaLnBrk="1" hangingPunct="1">
              <a:defRPr/>
            </a:pPr>
            <a:r>
              <a:rPr lang="en-US" sz="3200" dirty="0" smtClean="0"/>
              <a:t>Mucosal injury</a:t>
            </a:r>
          </a:p>
          <a:p>
            <a:pPr lvl="1" eaLnBrk="1" hangingPunct="1">
              <a:defRPr/>
            </a:pPr>
            <a:r>
              <a:rPr lang="en-US" sz="3200" dirty="0" smtClean="0"/>
              <a:t>Nocturnal symptoms</a:t>
            </a:r>
          </a:p>
          <a:p>
            <a:pPr lvl="1" eaLnBrk="1" hangingPunct="1">
              <a:defRPr/>
            </a:pPr>
            <a:endParaRPr lang="en-US" sz="3200" dirty="0" smtClean="0"/>
          </a:p>
        </p:txBody>
      </p:sp>
    </p:spTree>
  </p:cSld>
  <p:clrMapOvr>
    <a:masterClrMapping/>
  </p:clrMapOvr>
  <p:transition spd="med">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Tree>
    <p:extLst>
      <p:ext uri="{BB962C8B-B14F-4D97-AF65-F5344CB8AC3E}">
        <p14:creationId xmlns:p14="http://schemas.microsoft.com/office/powerpoint/2010/main" xmlns="" val="16395425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7924800" cy="1020762"/>
          </a:xfrm>
        </p:spPr>
        <p:txBody>
          <a:bodyPr/>
          <a:lstStyle/>
          <a:p>
            <a:pPr>
              <a:defRPr/>
            </a:pPr>
            <a:r>
              <a:rPr lang="en-US" dirty="0"/>
              <a:t>Nissen Fundoplication</a:t>
            </a:r>
          </a:p>
        </p:txBody>
      </p:sp>
      <p:sp>
        <p:nvSpPr>
          <p:cNvPr id="29699" name="Rectangle 3"/>
          <p:cNvSpPr>
            <a:spLocks noGrp="1" noChangeArrowheads="1"/>
          </p:cNvSpPr>
          <p:nvPr>
            <p:ph type="body" idx="1"/>
          </p:nvPr>
        </p:nvSpPr>
        <p:spPr>
          <a:xfrm>
            <a:off x="228600" y="1219200"/>
            <a:ext cx="8458200" cy="5410200"/>
          </a:xfrm>
        </p:spPr>
        <p:txBody>
          <a:bodyPr/>
          <a:lstStyle/>
          <a:p>
            <a:pPr>
              <a:buNone/>
              <a:defRPr/>
            </a:pPr>
            <a:r>
              <a:rPr lang="en-US" dirty="0" smtClean="0"/>
              <a:t>Laparoscopic</a:t>
            </a:r>
            <a:endParaRPr lang="hu-HU" dirty="0"/>
          </a:p>
        </p:txBody>
      </p:sp>
      <p:pic>
        <p:nvPicPr>
          <p:cNvPr id="57348" name="Picture 4" descr="f4-u1"/>
          <p:cNvPicPr>
            <a:picLocks noChangeAspect="1" noChangeArrowheads="1"/>
          </p:cNvPicPr>
          <p:nvPr/>
        </p:nvPicPr>
        <p:blipFill>
          <a:blip r:embed="rId2" cstate="print"/>
          <a:srcRect/>
          <a:stretch>
            <a:fillRect/>
          </a:stretch>
        </p:blipFill>
        <p:spPr bwMode="auto">
          <a:xfrm>
            <a:off x="457200" y="2057400"/>
            <a:ext cx="2133600" cy="1485900"/>
          </a:xfrm>
          <a:prstGeom prst="rect">
            <a:avLst/>
          </a:prstGeom>
          <a:noFill/>
          <a:ln w="9525">
            <a:noFill/>
            <a:miter lim="800000"/>
            <a:headEnd/>
            <a:tailEnd/>
          </a:ln>
        </p:spPr>
      </p:pic>
      <p:pic>
        <p:nvPicPr>
          <p:cNvPr id="57349" name="Picture 5" descr="f4-u1"/>
          <p:cNvPicPr>
            <a:picLocks noChangeAspect="1" noChangeArrowheads="1"/>
          </p:cNvPicPr>
          <p:nvPr/>
        </p:nvPicPr>
        <p:blipFill>
          <a:blip r:embed="rId3" cstate="print"/>
          <a:srcRect/>
          <a:stretch>
            <a:fillRect/>
          </a:stretch>
        </p:blipFill>
        <p:spPr bwMode="auto">
          <a:xfrm>
            <a:off x="3276600" y="1828800"/>
            <a:ext cx="1897063" cy="1905000"/>
          </a:xfrm>
          <a:prstGeom prst="rect">
            <a:avLst/>
          </a:prstGeom>
          <a:noFill/>
          <a:ln w="9525">
            <a:noFill/>
            <a:miter lim="800000"/>
            <a:headEnd/>
            <a:tailEnd/>
          </a:ln>
        </p:spPr>
      </p:pic>
      <p:pic>
        <p:nvPicPr>
          <p:cNvPr id="57350" name="Picture 6" descr="f4-u1"/>
          <p:cNvPicPr>
            <a:picLocks noChangeAspect="1" noChangeArrowheads="1"/>
          </p:cNvPicPr>
          <p:nvPr/>
        </p:nvPicPr>
        <p:blipFill>
          <a:blip r:embed="rId4" cstate="print"/>
          <a:srcRect/>
          <a:stretch>
            <a:fillRect/>
          </a:stretch>
        </p:blipFill>
        <p:spPr bwMode="auto">
          <a:xfrm>
            <a:off x="6172200" y="1371600"/>
            <a:ext cx="1954213" cy="1981200"/>
          </a:xfrm>
          <a:prstGeom prst="rect">
            <a:avLst/>
          </a:prstGeom>
          <a:noFill/>
          <a:ln w="9525">
            <a:noFill/>
            <a:miter lim="800000"/>
            <a:headEnd/>
            <a:tailEnd/>
          </a:ln>
        </p:spPr>
      </p:pic>
      <p:pic>
        <p:nvPicPr>
          <p:cNvPr id="57351" name="Picture 7" descr="f4-u1"/>
          <p:cNvPicPr>
            <a:picLocks noChangeAspect="1" noChangeArrowheads="1"/>
          </p:cNvPicPr>
          <p:nvPr/>
        </p:nvPicPr>
        <p:blipFill>
          <a:blip r:embed="rId5" cstate="print"/>
          <a:srcRect/>
          <a:stretch>
            <a:fillRect/>
          </a:stretch>
        </p:blipFill>
        <p:spPr bwMode="auto">
          <a:xfrm>
            <a:off x="304800" y="4343400"/>
            <a:ext cx="2514600" cy="1863725"/>
          </a:xfrm>
          <a:prstGeom prst="rect">
            <a:avLst/>
          </a:prstGeom>
          <a:noFill/>
          <a:ln w="9525">
            <a:noFill/>
            <a:miter lim="800000"/>
            <a:headEnd/>
            <a:tailEnd/>
          </a:ln>
        </p:spPr>
      </p:pic>
      <p:pic>
        <p:nvPicPr>
          <p:cNvPr id="57352" name="Picture 8" descr="f4-u1"/>
          <p:cNvPicPr>
            <a:picLocks noChangeAspect="1" noChangeArrowheads="1"/>
          </p:cNvPicPr>
          <p:nvPr/>
        </p:nvPicPr>
        <p:blipFill>
          <a:blip r:embed="rId6" cstate="print"/>
          <a:srcRect/>
          <a:stretch>
            <a:fillRect/>
          </a:stretch>
        </p:blipFill>
        <p:spPr bwMode="auto">
          <a:xfrm>
            <a:off x="3048000" y="4572000"/>
            <a:ext cx="2209800" cy="1677988"/>
          </a:xfrm>
          <a:prstGeom prst="rect">
            <a:avLst/>
          </a:prstGeom>
          <a:noFill/>
          <a:ln w="9525">
            <a:noFill/>
            <a:miter lim="800000"/>
            <a:headEnd/>
            <a:tailEnd/>
          </a:ln>
        </p:spPr>
      </p:pic>
      <p:pic>
        <p:nvPicPr>
          <p:cNvPr id="57353" name="Picture 9" descr="f4-u1"/>
          <p:cNvPicPr>
            <a:picLocks noChangeAspect="1" noChangeArrowheads="1"/>
          </p:cNvPicPr>
          <p:nvPr/>
        </p:nvPicPr>
        <p:blipFill>
          <a:blip r:embed="rId7" cstate="print"/>
          <a:srcRect/>
          <a:stretch>
            <a:fillRect/>
          </a:stretch>
        </p:blipFill>
        <p:spPr bwMode="auto">
          <a:xfrm>
            <a:off x="5638800" y="3429000"/>
            <a:ext cx="2794000" cy="3230563"/>
          </a:xfrm>
          <a:prstGeom prst="rect">
            <a:avLst/>
          </a:prstGeom>
          <a:noFill/>
          <a:ln w="9525">
            <a:noFill/>
            <a:miter lim="800000"/>
            <a:headEnd/>
            <a:tailEnd/>
          </a:ln>
        </p:spPr>
      </p:pic>
    </p:spTree>
    <p:extLst>
      <p:ext uri="{BB962C8B-B14F-4D97-AF65-F5344CB8AC3E}">
        <p14:creationId xmlns:p14="http://schemas.microsoft.com/office/powerpoint/2010/main" xmlns="" val="19603808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sz="4000" dirty="0"/>
              <a:t>Complete vs. partial fundoplication</a:t>
            </a:r>
          </a:p>
        </p:txBody>
      </p:sp>
      <p:sp>
        <p:nvSpPr>
          <p:cNvPr id="30723" name="Rectangle 3"/>
          <p:cNvSpPr>
            <a:spLocks noGrp="1" noChangeArrowheads="1"/>
          </p:cNvSpPr>
          <p:nvPr>
            <p:ph type="body" idx="1"/>
          </p:nvPr>
        </p:nvSpPr>
        <p:spPr>
          <a:xfrm>
            <a:off x="4495800" y="1828800"/>
            <a:ext cx="4419600" cy="4419600"/>
          </a:xfrm>
        </p:spPr>
        <p:txBody>
          <a:bodyPr>
            <a:normAutofit/>
          </a:bodyPr>
          <a:lstStyle/>
          <a:p>
            <a:pPr>
              <a:lnSpc>
                <a:spcPct val="80000"/>
              </a:lnSpc>
              <a:defRPr/>
            </a:pPr>
            <a:r>
              <a:rPr lang="en-US" sz="2800" dirty="0"/>
              <a:t>Ant. partial fundoplication</a:t>
            </a:r>
          </a:p>
          <a:p>
            <a:pPr>
              <a:lnSpc>
                <a:spcPct val="80000"/>
              </a:lnSpc>
              <a:buFont typeface="Wingdings" pitchFamily="2" charset="2"/>
              <a:buNone/>
              <a:defRPr/>
            </a:pPr>
            <a:r>
              <a:rPr lang="en-US" sz="2800" dirty="0">
                <a:sym typeface="Wingdings" pitchFamily="2" charset="2"/>
              </a:rPr>
              <a:t>     </a:t>
            </a:r>
            <a:r>
              <a:rPr lang="en-US" sz="2800" dirty="0" err="1">
                <a:sym typeface="Wingdings" pitchFamily="2" charset="2"/>
              </a:rPr>
              <a:t>Thal</a:t>
            </a:r>
            <a:r>
              <a:rPr lang="en-US" sz="2800" dirty="0">
                <a:sym typeface="Wingdings" pitchFamily="2" charset="2"/>
              </a:rPr>
              <a:t>/</a:t>
            </a:r>
            <a:r>
              <a:rPr lang="en-US" sz="2800" dirty="0" err="1">
                <a:sym typeface="Wingdings" pitchFamily="2" charset="2"/>
              </a:rPr>
              <a:t>Dor</a:t>
            </a:r>
            <a:r>
              <a:rPr lang="en-US" sz="2800" dirty="0">
                <a:sym typeface="Wingdings" pitchFamily="2" charset="2"/>
              </a:rPr>
              <a:t> procedure</a:t>
            </a:r>
            <a:endParaRPr lang="en-US" sz="2800" dirty="0"/>
          </a:p>
          <a:p>
            <a:pPr>
              <a:lnSpc>
                <a:spcPct val="80000"/>
              </a:lnSpc>
              <a:defRPr/>
            </a:pPr>
            <a:endParaRPr lang="en-US" sz="2800" dirty="0" smtClean="0"/>
          </a:p>
          <a:p>
            <a:pPr>
              <a:lnSpc>
                <a:spcPct val="80000"/>
              </a:lnSpc>
              <a:defRPr/>
            </a:pPr>
            <a:endParaRPr lang="en-US" sz="2800" dirty="0" smtClean="0"/>
          </a:p>
          <a:p>
            <a:pPr>
              <a:lnSpc>
                <a:spcPct val="80000"/>
              </a:lnSpc>
              <a:buNone/>
              <a:defRPr/>
            </a:pPr>
            <a:endParaRPr lang="en-US" sz="2800" dirty="0" smtClean="0"/>
          </a:p>
          <a:p>
            <a:pPr>
              <a:lnSpc>
                <a:spcPct val="80000"/>
              </a:lnSpc>
              <a:buNone/>
              <a:defRPr/>
            </a:pPr>
            <a:endParaRPr lang="en-US" sz="2800" dirty="0"/>
          </a:p>
          <a:p>
            <a:pPr>
              <a:lnSpc>
                <a:spcPct val="80000"/>
              </a:lnSpc>
              <a:defRPr/>
            </a:pPr>
            <a:r>
              <a:rPr lang="en-US" sz="2800" dirty="0"/>
              <a:t>Post. partial fundoplication</a:t>
            </a:r>
          </a:p>
          <a:p>
            <a:pPr>
              <a:lnSpc>
                <a:spcPct val="80000"/>
              </a:lnSpc>
              <a:buFont typeface="Wingdings" pitchFamily="2" charset="2"/>
              <a:buNone/>
              <a:defRPr/>
            </a:pPr>
            <a:r>
              <a:rPr lang="en-US" sz="2800" dirty="0">
                <a:sym typeface="Wingdings" pitchFamily="2" charset="2"/>
              </a:rPr>
              <a:t>     </a:t>
            </a:r>
            <a:r>
              <a:rPr lang="en-US" sz="2800" dirty="0" err="1">
                <a:sym typeface="Wingdings" pitchFamily="2" charset="2"/>
              </a:rPr>
              <a:t>Toupet</a:t>
            </a:r>
            <a:r>
              <a:rPr lang="en-US" sz="2800" dirty="0">
                <a:sym typeface="Wingdings" pitchFamily="2" charset="2"/>
              </a:rPr>
              <a:t> procedure</a:t>
            </a:r>
            <a:endParaRPr lang="en-US" sz="2800" dirty="0"/>
          </a:p>
        </p:txBody>
      </p:sp>
      <p:pic>
        <p:nvPicPr>
          <p:cNvPr id="58372" name="Picture 4" descr="f4-u1"/>
          <p:cNvPicPr>
            <a:picLocks noChangeAspect="1" noChangeArrowheads="1"/>
          </p:cNvPicPr>
          <p:nvPr/>
        </p:nvPicPr>
        <p:blipFill>
          <a:blip r:embed="rId2" cstate="print"/>
          <a:srcRect/>
          <a:stretch>
            <a:fillRect/>
          </a:stretch>
        </p:blipFill>
        <p:spPr bwMode="auto">
          <a:xfrm>
            <a:off x="152400" y="1600200"/>
            <a:ext cx="4125913" cy="4343400"/>
          </a:xfrm>
          <a:prstGeom prst="rect">
            <a:avLst/>
          </a:prstGeom>
          <a:noFill/>
          <a:ln w="9525">
            <a:noFill/>
            <a:miter lim="800000"/>
            <a:headEnd/>
            <a:tailEnd/>
          </a:ln>
        </p:spPr>
      </p:pic>
    </p:spTree>
    <p:extLst>
      <p:ext uri="{BB962C8B-B14F-4D97-AF65-F5344CB8AC3E}">
        <p14:creationId xmlns:p14="http://schemas.microsoft.com/office/powerpoint/2010/main" xmlns="" val="1374342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Treatment</a:t>
            </a:r>
          </a:p>
        </p:txBody>
      </p:sp>
      <p:sp>
        <p:nvSpPr>
          <p:cNvPr id="21507" name="Rectangle 3"/>
          <p:cNvSpPr>
            <a:spLocks noGrp="1" noChangeArrowheads="1"/>
          </p:cNvSpPr>
          <p:nvPr>
            <p:ph type="body" idx="1"/>
          </p:nvPr>
        </p:nvSpPr>
        <p:spPr/>
        <p:txBody>
          <a:bodyPr/>
          <a:lstStyle/>
          <a:p>
            <a:pPr eaLnBrk="1" hangingPunct="1">
              <a:defRPr/>
            </a:pPr>
            <a:r>
              <a:rPr lang="en-US" dirty="0" smtClean="0"/>
              <a:t>Post surgery</a:t>
            </a:r>
          </a:p>
          <a:p>
            <a:pPr eaLnBrk="1" hangingPunct="1">
              <a:buNone/>
              <a:defRPr/>
            </a:pPr>
            <a:endParaRPr lang="en-US" dirty="0" smtClean="0"/>
          </a:p>
          <a:p>
            <a:pPr lvl="1" eaLnBrk="1" hangingPunct="1">
              <a:defRPr/>
            </a:pPr>
            <a:r>
              <a:rPr lang="en-US" dirty="0" smtClean="0"/>
              <a:t>10% have solid food dysphagia</a:t>
            </a:r>
          </a:p>
          <a:p>
            <a:pPr lvl="1" eaLnBrk="1" hangingPunct="1">
              <a:defRPr/>
            </a:pPr>
            <a:r>
              <a:rPr lang="en-US" dirty="0" smtClean="0"/>
              <a:t>2-3% have permanent symptoms</a:t>
            </a:r>
          </a:p>
          <a:p>
            <a:pPr lvl="1" eaLnBrk="1" hangingPunct="1">
              <a:defRPr/>
            </a:pPr>
            <a:r>
              <a:rPr lang="en-US" dirty="0" smtClean="0"/>
              <a:t>7-10% have gas, bloating, diarrhoea, nausea, early satiety</a:t>
            </a:r>
          </a:p>
        </p:txBody>
      </p:sp>
    </p:spTree>
    <p:extLst>
      <p:ext uri="{BB962C8B-B14F-4D97-AF65-F5344CB8AC3E}">
        <p14:creationId xmlns:p14="http://schemas.microsoft.com/office/powerpoint/2010/main" xmlns="" val="35062634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Complications</a:t>
            </a:r>
          </a:p>
        </p:txBody>
      </p:sp>
      <p:sp>
        <p:nvSpPr>
          <p:cNvPr id="46083" name="Rectangle 3"/>
          <p:cNvSpPr>
            <a:spLocks noGrp="1" noChangeArrowheads="1"/>
          </p:cNvSpPr>
          <p:nvPr>
            <p:ph type="body" idx="1"/>
          </p:nvPr>
        </p:nvSpPr>
        <p:spPr/>
        <p:txBody>
          <a:bodyPr/>
          <a:lstStyle/>
          <a:p>
            <a:pPr eaLnBrk="1" hangingPunct="1">
              <a:defRPr/>
            </a:pPr>
            <a:r>
              <a:rPr lang="en-US" b="1" dirty="0" smtClean="0"/>
              <a:t>Erosive esophagitis</a:t>
            </a:r>
          </a:p>
          <a:p>
            <a:pPr lvl="1" eaLnBrk="1" hangingPunct="1">
              <a:defRPr/>
            </a:pPr>
            <a:r>
              <a:rPr lang="en-US" dirty="0" smtClean="0"/>
              <a:t>Responsible for 40-60% of GERD symptoms</a:t>
            </a:r>
          </a:p>
          <a:p>
            <a:pPr lvl="1" eaLnBrk="1" hangingPunct="1">
              <a:defRPr/>
            </a:pPr>
            <a:r>
              <a:rPr lang="en-US" dirty="0" smtClean="0"/>
              <a:t>Severity of symptoms often fail to match severity of erosive esophagitis</a:t>
            </a:r>
          </a:p>
        </p:txBody>
      </p:sp>
      <p:pic>
        <p:nvPicPr>
          <p:cNvPr id="35844" name="Picture 5" descr="fig1_erosive_eso"/>
          <p:cNvPicPr>
            <a:picLocks noChangeAspect="1" noChangeArrowheads="1"/>
          </p:cNvPicPr>
          <p:nvPr/>
        </p:nvPicPr>
        <p:blipFill>
          <a:blip r:embed="rId3" cstate="print"/>
          <a:srcRect/>
          <a:stretch>
            <a:fillRect/>
          </a:stretch>
        </p:blipFill>
        <p:spPr bwMode="auto">
          <a:xfrm>
            <a:off x="5988050" y="4038600"/>
            <a:ext cx="3155950" cy="2819400"/>
          </a:xfrm>
          <a:prstGeom prst="rect">
            <a:avLst/>
          </a:prstGeom>
          <a:noFill/>
          <a:ln w="9525">
            <a:noFill/>
            <a:miter lim="800000"/>
            <a:headEnd/>
            <a:tailEnd/>
          </a:ln>
        </p:spPr>
      </p:pic>
      <p:pic>
        <p:nvPicPr>
          <p:cNvPr id="35845" name="Picture 7" descr="7272b"/>
          <p:cNvPicPr>
            <a:picLocks noChangeAspect="1" noChangeArrowheads="1"/>
          </p:cNvPicPr>
          <p:nvPr/>
        </p:nvPicPr>
        <p:blipFill>
          <a:blip r:embed="rId4" cstate="print"/>
          <a:srcRect/>
          <a:stretch>
            <a:fillRect/>
          </a:stretch>
        </p:blipFill>
        <p:spPr bwMode="auto">
          <a:xfrm>
            <a:off x="0" y="4038600"/>
            <a:ext cx="4343400" cy="2819400"/>
          </a:xfrm>
          <a:prstGeom prst="rect">
            <a:avLst/>
          </a:prstGeom>
          <a:noFill/>
          <a:ln w="9525">
            <a:noFill/>
            <a:miter lim="800000"/>
            <a:headEnd/>
            <a:tailEnd/>
          </a:ln>
        </p:spPr>
      </p:pic>
    </p:spTree>
    <p:extLst>
      <p:ext uri="{BB962C8B-B14F-4D97-AF65-F5344CB8AC3E}">
        <p14:creationId xmlns:p14="http://schemas.microsoft.com/office/powerpoint/2010/main" xmlns="" val="38161286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Complications</a:t>
            </a:r>
          </a:p>
        </p:txBody>
      </p:sp>
      <p:sp>
        <p:nvSpPr>
          <p:cNvPr id="48131" name="Rectangle 3"/>
          <p:cNvSpPr>
            <a:spLocks noGrp="1" noChangeArrowheads="1"/>
          </p:cNvSpPr>
          <p:nvPr>
            <p:ph type="body" idx="1"/>
          </p:nvPr>
        </p:nvSpPr>
        <p:spPr>
          <a:xfrm>
            <a:off x="0" y="1371600"/>
            <a:ext cx="8610600" cy="1600200"/>
          </a:xfrm>
        </p:spPr>
        <p:txBody>
          <a:bodyPr>
            <a:normAutofit lnSpcReduction="10000"/>
          </a:bodyPr>
          <a:lstStyle/>
          <a:p>
            <a:pPr eaLnBrk="1" hangingPunct="1">
              <a:defRPr/>
            </a:pPr>
            <a:r>
              <a:rPr lang="en-US" b="1" dirty="0" smtClean="0"/>
              <a:t>Esophageal stricture</a:t>
            </a:r>
          </a:p>
          <a:p>
            <a:pPr lvl="1" eaLnBrk="1" hangingPunct="1">
              <a:defRPr/>
            </a:pPr>
            <a:r>
              <a:rPr lang="en-US" dirty="0" smtClean="0"/>
              <a:t>Result of healing of erosive </a:t>
            </a:r>
            <a:r>
              <a:rPr lang="en-US" dirty="0" err="1" smtClean="0"/>
              <a:t>esophagitis</a:t>
            </a:r>
            <a:endParaRPr lang="en-US" dirty="0" smtClean="0"/>
          </a:p>
          <a:p>
            <a:pPr lvl="1" eaLnBrk="1" hangingPunct="1">
              <a:defRPr/>
            </a:pPr>
            <a:r>
              <a:rPr lang="en-US" dirty="0" smtClean="0"/>
              <a:t>May need dilation</a:t>
            </a:r>
          </a:p>
        </p:txBody>
      </p:sp>
      <p:pic>
        <p:nvPicPr>
          <p:cNvPr id="36868" name="Picture 5" descr="getImage"/>
          <p:cNvPicPr>
            <a:picLocks noChangeAspect="1" noChangeArrowheads="1"/>
          </p:cNvPicPr>
          <p:nvPr/>
        </p:nvPicPr>
        <p:blipFill>
          <a:blip r:embed="rId3" cstate="print"/>
          <a:srcRect/>
          <a:stretch>
            <a:fillRect/>
          </a:stretch>
        </p:blipFill>
        <p:spPr bwMode="auto">
          <a:xfrm>
            <a:off x="304800" y="2819400"/>
            <a:ext cx="6400800" cy="3810000"/>
          </a:xfrm>
          <a:prstGeom prst="rect">
            <a:avLst/>
          </a:prstGeom>
          <a:noFill/>
          <a:ln w="9525">
            <a:noFill/>
            <a:miter lim="800000"/>
            <a:headEnd/>
            <a:tailEnd/>
          </a:ln>
        </p:spPr>
      </p:pic>
      <p:pic>
        <p:nvPicPr>
          <p:cNvPr id="5" name="Picture 5" descr="GIC0502-06-028"/>
          <p:cNvPicPr>
            <a:picLocks noChangeAspect="1" noChangeArrowheads="1"/>
          </p:cNvPicPr>
          <p:nvPr/>
        </p:nvPicPr>
        <p:blipFill>
          <a:blip r:embed="rId4" cstate="print"/>
          <a:srcRect t="27142" b="5714"/>
          <a:stretch>
            <a:fillRect/>
          </a:stretch>
        </p:blipFill>
        <p:spPr bwMode="auto">
          <a:xfrm>
            <a:off x="7010400" y="3352800"/>
            <a:ext cx="1954213" cy="3048000"/>
          </a:xfrm>
          <a:prstGeom prst="rect">
            <a:avLst/>
          </a:prstGeom>
          <a:noFill/>
          <a:ln w="9525">
            <a:noFill/>
            <a:miter lim="800000"/>
            <a:headEnd/>
            <a:tailEnd/>
          </a:ln>
        </p:spPr>
      </p:pic>
    </p:spTree>
    <p:extLst>
      <p:ext uri="{BB962C8B-B14F-4D97-AF65-F5344CB8AC3E}">
        <p14:creationId xmlns:p14="http://schemas.microsoft.com/office/powerpoint/2010/main" xmlns="" val="10644513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0" y="0"/>
            <a:ext cx="9144000" cy="648512"/>
          </a:xfrm>
          <a:prstGeom prst="rect">
            <a:avLst/>
          </a:prstGeom>
          <a:noFill/>
          <a:ln w="9525">
            <a:noFill/>
            <a:round/>
            <a:headEnd/>
            <a:tailEnd/>
          </a:ln>
          <a:effectLst/>
        </p:spPr>
        <p:txBody>
          <a:bodyPr wrap="squar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Lucida Sans Unicode" charset="0"/>
                <a:cs typeface="Lucida Sans Unicode" charset="0"/>
              </a:rPr>
              <a:t>TTS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Lucida Sans Unicode" charset="0"/>
                <a:cs typeface="Lucida Sans Unicode" charset="0"/>
              </a:rPr>
              <a:t> Balloon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Lucida Sans Unicode" charset="0"/>
                <a:cs typeface="Lucida Sans Unicode" charset="0"/>
              </a:rPr>
              <a:t>Dilation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Lucida Sans Unicode" charset="0"/>
                <a:cs typeface="Lucida Sans Unicode" charset="0"/>
              </a:rPr>
              <a:t> of  a  Peptic  Stricture</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Lucida Sans Unicode" charset="0"/>
              <a:cs typeface="Lucida Sans Unicode" charset="0"/>
            </a:endParaRPr>
          </a:p>
        </p:txBody>
      </p:sp>
      <p:pic>
        <p:nvPicPr>
          <p:cNvPr id="46082" name="Picture 2"/>
          <p:cNvPicPr>
            <a:picLocks noChangeAspect="1" noChangeArrowheads="1"/>
          </p:cNvPicPr>
          <p:nvPr/>
        </p:nvPicPr>
        <p:blipFill>
          <a:blip r:embed="rId3" cstate="print"/>
          <a:srcRect b="7143"/>
          <a:stretch>
            <a:fillRect/>
          </a:stretch>
        </p:blipFill>
        <p:spPr bwMode="auto">
          <a:xfrm>
            <a:off x="1219200" y="909638"/>
            <a:ext cx="2819400" cy="2695575"/>
          </a:xfrm>
          <a:prstGeom prst="rect">
            <a:avLst/>
          </a:prstGeom>
          <a:noFill/>
          <a:ln w="9525">
            <a:noFill/>
            <a:round/>
            <a:headEnd/>
            <a:tailEnd/>
          </a:ln>
          <a:effectLst/>
        </p:spPr>
      </p:pic>
      <p:pic>
        <p:nvPicPr>
          <p:cNvPr id="46083" name="Picture 3"/>
          <p:cNvPicPr>
            <a:picLocks noChangeAspect="1" noChangeArrowheads="1"/>
          </p:cNvPicPr>
          <p:nvPr/>
        </p:nvPicPr>
        <p:blipFill>
          <a:blip r:embed="rId4" cstate="print">
            <a:lum bright="-6000" contrast="18000"/>
          </a:blip>
          <a:srcRect b="5714"/>
          <a:stretch>
            <a:fillRect/>
          </a:stretch>
        </p:blipFill>
        <p:spPr bwMode="auto">
          <a:xfrm>
            <a:off x="5029200" y="3808413"/>
            <a:ext cx="2667000" cy="2628900"/>
          </a:xfrm>
          <a:prstGeom prst="rect">
            <a:avLst/>
          </a:prstGeom>
          <a:noFill/>
          <a:ln w="9525">
            <a:noFill/>
            <a:round/>
            <a:headEnd/>
            <a:tailEnd/>
          </a:ln>
          <a:effectLst/>
        </p:spPr>
      </p:pic>
      <p:pic>
        <p:nvPicPr>
          <p:cNvPr id="46084" name="Picture 4"/>
          <p:cNvPicPr>
            <a:picLocks noChangeAspect="1" noChangeArrowheads="1"/>
          </p:cNvPicPr>
          <p:nvPr/>
        </p:nvPicPr>
        <p:blipFill>
          <a:blip r:embed="rId5" cstate="print">
            <a:lum bright="6000"/>
          </a:blip>
          <a:srcRect b="5714"/>
          <a:stretch>
            <a:fillRect/>
          </a:stretch>
        </p:blipFill>
        <p:spPr bwMode="auto">
          <a:xfrm>
            <a:off x="5049838" y="990600"/>
            <a:ext cx="2646362" cy="2587625"/>
          </a:xfrm>
          <a:prstGeom prst="rect">
            <a:avLst/>
          </a:prstGeom>
          <a:noFill/>
          <a:ln w="9525">
            <a:noFill/>
            <a:round/>
            <a:headEnd/>
            <a:tailEnd/>
          </a:ln>
          <a:effectLst/>
        </p:spPr>
      </p:pic>
      <p:pic>
        <p:nvPicPr>
          <p:cNvPr id="46085" name="Picture 5"/>
          <p:cNvPicPr>
            <a:picLocks noChangeAspect="1" noChangeArrowheads="1"/>
          </p:cNvPicPr>
          <p:nvPr/>
        </p:nvPicPr>
        <p:blipFill>
          <a:blip r:embed="rId6" cstate="print"/>
          <a:srcRect/>
          <a:stretch>
            <a:fillRect/>
          </a:stretch>
        </p:blipFill>
        <p:spPr bwMode="auto">
          <a:xfrm>
            <a:off x="1143000" y="3733800"/>
            <a:ext cx="3048000" cy="2503488"/>
          </a:xfrm>
          <a:prstGeom prst="rect">
            <a:avLst/>
          </a:prstGeom>
          <a:noFill/>
          <a:ln w="9525">
            <a:noFill/>
            <a:round/>
            <a:headEnd/>
            <a:tailEnd/>
          </a:ln>
          <a:effectLst/>
        </p:spPr>
      </p:pic>
    </p:spTree>
    <p:extLst>
      <p:ext uri="{BB962C8B-B14F-4D97-AF65-F5344CB8AC3E}">
        <p14:creationId xmlns:p14="http://schemas.microsoft.com/office/powerpoint/2010/main" xmlns="" val="1893023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Complications</a:t>
            </a:r>
          </a:p>
        </p:txBody>
      </p:sp>
      <p:sp>
        <p:nvSpPr>
          <p:cNvPr id="49155" name="Rectangle 3"/>
          <p:cNvSpPr>
            <a:spLocks noGrp="1" noChangeArrowheads="1"/>
          </p:cNvSpPr>
          <p:nvPr>
            <p:ph type="body" idx="1"/>
          </p:nvPr>
        </p:nvSpPr>
        <p:spPr>
          <a:xfrm>
            <a:off x="0" y="1295400"/>
            <a:ext cx="8991600" cy="1676400"/>
          </a:xfrm>
        </p:spPr>
        <p:txBody>
          <a:bodyPr>
            <a:normAutofit fontScale="92500" lnSpcReduction="20000"/>
          </a:bodyPr>
          <a:lstStyle/>
          <a:p>
            <a:pPr eaLnBrk="1" hangingPunct="1">
              <a:lnSpc>
                <a:spcPct val="90000"/>
              </a:lnSpc>
              <a:defRPr/>
            </a:pPr>
            <a:r>
              <a:rPr lang="en-US" sz="3500" b="1" dirty="0" smtClean="0"/>
              <a:t>Barrett’s Esophagus</a:t>
            </a:r>
          </a:p>
          <a:p>
            <a:pPr eaLnBrk="1" hangingPunct="1">
              <a:lnSpc>
                <a:spcPct val="90000"/>
              </a:lnSpc>
              <a:defRPr/>
            </a:pPr>
            <a:endParaRPr lang="en-US" dirty="0" smtClean="0"/>
          </a:p>
          <a:p>
            <a:pPr lvl="1" eaLnBrk="1" hangingPunct="1">
              <a:lnSpc>
                <a:spcPct val="90000"/>
              </a:lnSpc>
              <a:defRPr/>
            </a:pPr>
            <a:r>
              <a:rPr lang="en-US" sz="3000" dirty="0" smtClean="0"/>
              <a:t>Columnar metaplasia of the esophagus mucosa</a:t>
            </a:r>
          </a:p>
          <a:p>
            <a:pPr lvl="1" eaLnBrk="1" hangingPunct="1">
              <a:lnSpc>
                <a:spcPct val="90000"/>
              </a:lnSpc>
              <a:defRPr/>
            </a:pPr>
            <a:r>
              <a:rPr lang="en-US" sz="3000" dirty="0" smtClean="0"/>
              <a:t>Associated with the development of </a:t>
            </a:r>
            <a:r>
              <a:rPr lang="en-US" sz="3000" dirty="0" err="1" smtClean="0"/>
              <a:t>adenocarcinoma</a:t>
            </a:r>
            <a:endParaRPr lang="en-US" sz="3000" dirty="0" smtClean="0"/>
          </a:p>
        </p:txBody>
      </p:sp>
      <p:pic>
        <p:nvPicPr>
          <p:cNvPr id="37893" name="Picture 7" descr="2113_f2"/>
          <p:cNvPicPr>
            <a:picLocks noChangeAspect="1" noChangeArrowheads="1"/>
          </p:cNvPicPr>
          <p:nvPr/>
        </p:nvPicPr>
        <p:blipFill>
          <a:blip r:embed="rId3" cstate="print"/>
          <a:srcRect/>
          <a:stretch>
            <a:fillRect/>
          </a:stretch>
        </p:blipFill>
        <p:spPr bwMode="auto">
          <a:xfrm>
            <a:off x="0" y="3581400"/>
            <a:ext cx="4419600" cy="32766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4724400" y="3581400"/>
            <a:ext cx="4419600" cy="3276600"/>
          </a:xfrm>
          <a:prstGeom prst="rect">
            <a:avLst/>
          </a:prstGeom>
          <a:noFill/>
          <a:ln w="9525">
            <a:noFill/>
            <a:round/>
            <a:headEnd/>
            <a:tailEnd/>
          </a:ln>
          <a:effectLst/>
        </p:spPr>
      </p:pic>
    </p:spTree>
    <p:extLst>
      <p:ext uri="{BB962C8B-B14F-4D97-AF65-F5344CB8AC3E}">
        <p14:creationId xmlns:p14="http://schemas.microsoft.com/office/powerpoint/2010/main" xmlns="" val="30996818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GB" dirty="0" smtClean="0"/>
              <a:t>On endoscopy the </a:t>
            </a:r>
            <a:r>
              <a:rPr lang="en-GB" dirty="0" err="1" smtClean="0"/>
              <a:t>barrett</a:t>
            </a:r>
            <a:r>
              <a:rPr lang="en-GB" dirty="0" smtClean="0"/>
              <a:t> </a:t>
            </a:r>
            <a:r>
              <a:rPr lang="en-GB" dirty="0" err="1" smtClean="0"/>
              <a:t>esophagus</a:t>
            </a:r>
            <a:r>
              <a:rPr lang="en-GB" dirty="0" smtClean="0"/>
              <a:t> with sliding hernia can be identified by stomach mucosa will show longitudinal mucosal folds, but </a:t>
            </a:r>
            <a:r>
              <a:rPr lang="en-GB" dirty="0" err="1" smtClean="0"/>
              <a:t>barrett</a:t>
            </a:r>
            <a:r>
              <a:rPr lang="en-GB" dirty="0" smtClean="0"/>
              <a:t> </a:t>
            </a:r>
            <a:r>
              <a:rPr lang="en-GB" dirty="0" err="1" smtClean="0"/>
              <a:t>esiphagus</a:t>
            </a:r>
            <a:r>
              <a:rPr lang="en-GB" dirty="0" smtClean="0"/>
              <a:t>  will show  flat mucosa with columnar epithelium.</a:t>
            </a:r>
          </a:p>
          <a:p>
            <a:r>
              <a:rPr lang="en-GB" dirty="0"/>
              <a:t> </a:t>
            </a:r>
            <a:r>
              <a:rPr lang="en-GB" dirty="0" smtClean="0"/>
              <a:t>both are columnar mucosa so it may cause confusion.</a:t>
            </a:r>
            <a:endParaRPr lang="en-IN" dirty="0"/>
          </a:p>
        </p:txBody>
      </p:sp>
    </p:spTree>
    <p:extLst>
      <p:ext uri="{BB962C8B-B14F-4D97-AF65-F5344CB8AC3E}">
        <p14:creationId xmlns:p14="http://schemas.microsoft.com/office/powerpoint/2010/main" xmlns="" val="40301522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GB" b="1" dirty="0" smtClean="0"/>
              <a:t>Classic Barrett   </a:t>
            </a:r>
            <a:r>
              <a:rPr lang="en-GB" dirty="0" smtClean="0"/>
              <a:t>………………&gt;3 cm length of columnar epithelium</a:t>
            </a:r>
          </a:p>
          <a:p>
            <a:r>
              <a:rPr lang="en-GB" b="1" dirty="0" smtClean="0"/>
              <a:t>Short segment Barrett</a:t>
            </a:r>
            <a:r>
              <a:rPr lang="en-GB" dirty="0" smtClean="0"/>
              <a:t>….. &lt; cm of columnar epithelium</a:t>
            </a:r>
          </a:p>
          <a:p>
            <a:r>
              <a:rPr lang="en-GB" b="1" dirty="0" smtClean="0"/>
              <a:t>Cardiac metaplasia</a:t>
            </a:r>
            <a:r>
              <a:rPr lang="en-GB" dirty="0" smtClean="0"/>
              <a:t>………..intestinal metaplasia without macroscopic change on endoscopy</a:t>
            </a:r>
            <a:endParaRPr lang="en-IN" dirty="0"/>
          </a:p>
        </p:txBody>
      </p:sp>
    </p:spTree>
    <p:extLst>
      <p:ext uri="{BB962C8B-B14F-4D97-AF65-F5344CB8AC3E}">
        <p14:creationId xmlns:p14="http://schemas.microsoft.com/office/powerpoint/2010/main" xmlns="" val="2497994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dirty="0"/>
          </a:p>
        </p:txBody>
      </p:sp>
      <p:sp>
        <p:nvSpPr>
          <p:cNvPr id="6" name="Content Placeholder 5"/>
          <p:cNvSpPr>
            <a:spLocks noGrp="1"/>
          </p:cNvSpPr>
          <p:nvPr>
            <p:ph idx="1"/>
          </p:nvPr>
        </p:nvSpPr>
        <p:spPr/>
        <p:txBody>
          <a:bodyPr>
            <a:normAutofit/>
          </a:bodyPr>
          <a:lstStyle/>
          <a:p>
            <a:endParaRPr lang="en-GB" dirty="0" smtClean="0"/>
          </a:p>
          <a:p>
            <a:endParaRPr lang="en-GB" dirty="0"/>
          </a:p>
          <a:p>
            <a:r>
              <a:rPr lang="en-GB" dirty="0" smtClean="0"/>
              <a:t>GERD is increasing while ulcer disease reduced in recent time.</a:t>
            </a:r>
          </a:p>
        </p:txBody>
      </p:sp>
    </p:spTree>
    <p:extLst>
      <p:ext uri="{BB962C8B-B14F-4D97-AF65-F5344CB8AC3E}">
        <p14:creationId xmlns:p14="http://schemas.microsoft.com/office/powerpoint/2010/main" xmlns="" val="2484745387"/>
      </p:ext>
    </p:extLst>
  </p:cSld>
  <p:clrMapOvr>
    <a:masterClrMapping/>
  </p:clrMapOvr>
  <p:transition spd="med">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685800" y="228600"/>
            <a:ext cx="7772400" cy="685800"/>
          </a:xfrm>
          <a:prstGeom prst="rect">
            <a:avLst/>
          </a:prstGeom>
          <a:noFill/>
          <a:ln w="9525">
            <a:noFill/>
            <a:round/>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FFFF00"/>
                </a:solidFill>
                <a:effectLst>
                  <a:outerShdw blurRad="38100" dist="38100" dir="2700000" algn="tl">
                    <a:srgbClr val="000000"/>
                  </a:outerShdw>
                </a:effectLst>
                <a:ea typeface="Lucida Sans Unicode" charset="0"/>
                <a:cs typeface="Lucida Sans Unicode" charset="0"/>
              </a:rPr>
              <a:t>Barrett’s Esophagus</a:t>
            </a:r>
          </a:p>
        </p:txBody>
      </p:sp>
      <p:sp>
        <p:nvSpPr>
          <p:cNvPr id="47106" name="Text Box 2"/>
          <p:cNvSpPr txBox="1">
            <a:spLocks noChangeArrowheads="1"/>
          </p:cNvSpPr>
          <p:nvPr/>
        </p:nvSpPr>
        <p:spPr bwMode="auto">
          <a:xfrm>
            <a:off x="5470525" y="2479675"/>
            <a:ext cx="184150" cy="457200"/>
          </a:xfrm>
          <a:prstGeom prst="rect">
            <a:avLst/>
          </a:prstGeom>
          <a:noFill/>
          <a:ln w="9525">
            <a:noFill/>
            <a:round/>
            <a:headEnd/>
            <a:tailEnd/>
          </a:ln>
          <a:effectLst/>
        </p:spPr>
        <p:txBody>
          <a:bodyPr wrap="none" anchor="ctr"/>
          <a:lstStyle/>
          <a:p>
            <a:endParaRPr lang="en-US"/>
          </a:p>
        </p:txBody>
      </p:sp>
      <p:pic>
        <p:nvPicPr>
          <p:cNvPr id="47107" name="Picture 3"/>
          <p:cNvPicPr>
            <a:picLocks noChangeAspect="1" noChangeArrowheads="1"/>
          </p:cNvPicPr>
          <p:nvPr/>
        </p:nvPicPr>
        <p:blipFill>
          <a:blip r:embed="rId3" cstate="print"/>
          <a:srcRect/>
          <a:stretch>
            <a:fillRect/>
          </a:stretch>
        </p:blipFill>
        <p:spPr bwMode="auto">
          <a:xfrm>
            <a:off x="5715000" y="4191000"/>
            <a:ext cx="2819400" cy="2314575"/>
          </a:xfrm>
          <a:prstGeom prst="rect">
            <a:avLst/>
          </a:prstGeom>
          <a:noFill/>
          <a:ln w="9525">
            <a:noFill/>
            <a:round/>
            <a:headEnd/>
            <a:tailEnd/>
          </a:ln>
          <a:effectLst/>
        </p:spPr>
      </p:pic>
      <p:pic>
        <p:nvPicPr>
          <p:cNvPr id="47108" name="Picture 4"/>
          <p:cNvPicPr>
            <a:picLocks noChangeAspect="1" noChangeArrowheads="1"/>
          </p:cNvPicPr>
          <p:nvPr/>
        </p:nvPicPr>
        <p:blipFill>
          <a:blip r:embed="rId4" cstate="print"/>
          <a:srcRect/>
          <a:stretch>
            <a:fillRect/>
          </a:stretch>
        </p:blipFill>
        <p:spPr bwMode="auto">
          <a:xfrm>
            <a:off x="3124200" y="3159125"/>
            <a:ext cx="3124200" cy="2565400"/>
          </a:xfrm>
          <a:prstGeom prst="rect">
            <a:avLst/>
          </a:prstGeom>
          <a:noFill/>
          <a:ln w="9525">
            <a:noFill/>
            <a:round/>
            <a:headEnd/>
            <a:tailEnd/>
          </a:ln>
          <a:effectLst/>
        </p:spPr>
      </p:pic>
      <p:pic>
        <p:nvPicPr>
          <p:cNvPr id="47109" name="Picture 5"/>
          <p:cNvPicPr>
            <a:picLocks noChangeAspect="1" noChangeArrowheads="1"/>
          </p:cNvPicPr>
          <p:nvPr/>
        </p:nvPicPr>
        <p:blipFill>
          <a:blip r:embed="rId5" cstate="print"/>
          <a:srcRect/>
          <a:stretch>
            <a:fillRect/>
          </a:stretch>
        </p:blipFill>
        <p:spPr bwMode="auto">
          <a:xfrm>
            <a:off x="533400" y="4191000"/>
            <a:ext cx="2819400" cy="2314575"/>
          </a:xfrm>
          <a:prstGeom prst="rect">
            <a:avLst/>
          </a:prstGeom>
          <a:noFill/>
          <a:ln w="9525">
            <a:noFill/>
            <a:round/>
            <a:headEnd/>
            <a:tailEnd/>
          </a:ln>
          <a:effectLst/>
        </p:spPr>
      </p:pic>
      <p:pic>
        <p:nvPicPr>
          <p:cNvPr id="47110" name="Picture 6"/>
          <p:cNvPicPr>
            <a:picLocks noChangeAspect="1" noChangeArrowheads="1"/>
          </p:cNvPicPr>
          <p:nvPr/>
        </p:nvPicPr>
        <p:blipFill>
          <a:blip r:embed="rId6" cstate="print"/>
          <a:srcRect/>
          <a:stretch>
            <a:fillRect/>
          </a:stretch>
        </p:blipFill>
        <p:spPr bwMode="auto">
          <a:xfrm>
            <a:off x="5562600" y="1371600"/>
            <a:ext cx="2971800" cy="2441575"/>
          </a:xfrm>
          <a:prstGeom prst="rect">
            <a:avLst/>
          </a:prstGeom>
          <a:noFill/>
          <a:ln w="9525">
            <a:noFill/>
            <a:round/>
            <a:headEnd/>
            <a:tailEnd/>
          </a:ln>
          <a:effectLst/>
        </p:spPr>
      </p:pic>
      <p:pic>
        <p:nvPicPr>
          <p:cNvPr id="47111" name="Picture 7"/>
          <p:cNvPicPr>
            <a:picLocks noChangeAspect="1" noChangeArrowheads="1"/>
          </p:cNvPicPr>
          <p:nvPr/>
        </p:nvPicPr>
        <p:blipFill>
          <a:blip r:embed="rId7" cstate="print"/>
          <a:srcRect/>
          <a:stretch>
            <a:fillRect/>
          </a:stretch>
        </p:blipFill>
        <p:spPr bwMode="auto">
          <a:xfrm>
            <a:off x="533400" y="1447800"/>
            <a:ext cx="2895600" cy="2378075"/>
          </a:xfrm>
          <a:prstGeom prst="rect">
            <a:avLst/>
          </a:prstGeom>
          <a:noFill/>
          <a:ln w="9525">
            <a:noFill/>
            <a:round/>
            <a:headEnd/>
            <a:tailEnd/>
          </a:ln>
          <a:effectLst/>
        </p:spPr>
      </p:pic>
    </p:spTree>
    <p:extLst>
      <p:ext uri="{BB962C8B-B14F-4D97-AF65-F5344CB8AC3E}">
        <p14:creationId xmlns:p14="http://schemas.microsoft.com/office/powerpoint/2010/main" xmlns="" val="27252395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7813"/>
            <a:ext cx="5562600" cy="865187"/>
          </a:xfrm>
        </p:spPr>
        <p:txBody>
          <a:bodyPr/>
          <a:lstStyle/>
          <a:p>
            <a:pPr algn="l" eaLnBrk="1" hangingPunct="1">
              <a:defRPr/>
            </a:pPr>
            <a:r>
              <a:rPr lang="en-US" dirty="0" smtClean="0"/>
              <a:t>Complications</a:t>
            </a:r>
          </a:p>
        </p:txBody>
      </p:sp>
      <p:sp>
        <p:nvSpPr>
          <p:cNvPr id="39939" name="Rectangle 3"/>
          <p:cNvSpPr>
            <a:spLocks noGrp="1" noChangeArrowheads="1"/>
          </p:cNvSpPr>
          <p:nvPr>
            <p:ph type="body" sz="half" idx="1"/>
          </p:nvPr>
        </p:nvSpPr>
        <p:spPr>
          <a:xfrm>
            <a:off x="228600" y="1219200"/>
            <a:ext cx="4038600" cy="5334000"/>
          </a:xfrm>
        </p:spPr>
        <p:txBody>
          <a:bodyPr>
            <a:noAutofit/>
          </a:bodyPr>
          <a:lstStyle/>
          <a:p>
            <a:pPr eaLnBrk="1" hangingPunct="1">
              <a:lnSpc>
                <a:spcPct val="90000"/>
              </a:lnSpc>
              <a:defRPr/>
            </a:pPr>
            <a:r>
              <a:rPr lang="en-US" sz="2400" b="1" dirty="0" smtClean="0"/>
              <a:t>Barrett’s Esophagus</a:t>
            </a:r>
          </a:p>
          <a:p>
            <a:pPr eaLnBrk="1" hangingPunct="1">
              <a:lnSpc>
                <a:spcPct val="90000"/>
              </a:lnSpc>
              <a:defRPr/>
            </a:pPr>
            <a:endParaRPr lang="en-US" sz="2400" dirty="0" smtClean="0"/>
          </a:p>
          <a:p>
            <a:pPr lvl="1" eaLnBrk="1" hangingPunct="1">
              <a:lnSpc>
                <a:spcPct val="90000"/>
              </a:lnSpc>
              <a:defRPr/>
            </a:pPr>
            <a:r>
              <a:rPr lang="en-US" sz="2400" dirty="0" smtClean="0"/>
              <a:t>Acid damages lining of esophagus and causes chronic </a:t>
            </a:r>
            <a:r>
              <a:rPr lang="en-US" sz="2400" dirty="0" err="1" smtClean="0"/>
              <a:t>esophagitis</a:t>
            </a:r>
            <a:endParaRPr lang="en-US" sz="2400" dirty="0" smtClean="0"/>
          </a:p>
          <a:p>
            <a:pPr lvl="1" eaLnBrk="1" hangingPunct="1">
              <a:lnSpc>
                <a:spcPct val="90000"/>
              </a:lnSpc>
              <a:buNone/>
              <a:defRPr/>
            </a:pPr>
            <a:endParaRPr lang="en-US" sz="2400" dirty="0" smtClean="0"/>
          </a:p>
          <a:p>
            <a:pPr lvl="1" eaLnBrk="1" hangingPunct="1">
              <a:lnSpc>
                <a:spcPct val="90000"/>
              </a:lnSpc>
              <a:defRPr/>
            </a:pPr>
            <a:r>
              <a:rPr lang="en-US" sz="2400" dirty="0" smtClean="0"/>
              <a:t>Damaged area heals in a </a:t>
            </a:r>
            <a:r>
              <a:rPr lang="en-US" sz="2400" dirty="0" err="1" smtClean="0"/>
              <a:t>metaplastic</a:t>
            </a:r>
            <a:r>
              <a:rPr lang="en-US" sz="2400" dirty="0" smtClean="0"/>
              <a:t> process and abnormal columnar cells replace </a:t>
            </a:r>
            <a:r>
              <a:rPr lang="en-US" sz="2400" dirty="0" err="1" smtClean="0"/>
              <a:t>squamous</a:t>
            </a:r>
            <a:r>
              <a:rPr lang="en-US" sz="2400" dirty="0" smtClean="0"/>
              <a:t> cells</a:t>
            </a:r>
          </a:p>
          <a:p>
            <a:pPr lvl="1" eaLnBrk="1" hangingPunct="1">
              <a:lnSpc>
                <a:spcPct val="90000"/>
              </a:lnSpc>
              <a:buNone/>
              <a:defRPr/>
            </a:pPr>
            <a:endParaRPr lang="en-US" sz="2400" dirty="0" smtClean="0"/>
          </a:p>
          <a:p>
            <a:pPr lvl="1" eaLnBrk="1" hangingPunct="1">
              <a:lnSpc>
                <a:spcPct val="90000"/>
              </a:lnSpc>
              <a:defRPr/>
            </a:pPr>
            <a:r>
              <a:rPr lang="en-US" sz="2400" dirty="0" smtClean="0"/>
              <a:t>This specialized intestinal </a:t>
            </a:r>
            <a:r>
              <a:rPr lang="en-US" sz="2400" dirty="0" err="1" smtClean="0"/>
              <a:t>metaplasia</a:t>
            </a:r>
            <a:r>
              <a:rPr lang="en-US" sz="2400" dirty="0" smtClean="0"/>
              <a:t> can progress to dysplasia and </a:t>
            </a:r>
            <a:r>
              <a:rPr lang="en-US" sz="2400" dirty="0" err="1" smtClean="0"/>
              <a:t>adenocarcinoma</a:t>
            </a:r>
            <a:endParaRPr lang="en-US" sz="2400" dirty="0" smtClean="0"/>
          </a:p>
          <a:p>
            <a:pPr eaLnBrk="1" hangingPunct="1">
              <a:lnSpc>
                <a:spcPct val="90000"/>
              </a:lnSpc>
              <a:defRPr/>
            </a:pPr>
            <a:endParaRPr lang="en-US" sz="2400" dirty="0" smtClean="0"/>
          </a:p>
        </p:txBody>
      </p:sp>
      <p:pic>
        <p:nvPicPr>
          <p:cNvPr id="39940" name="Picture 4" descr="fig1_erosive_eso"/>
          <p:cNvPicPr>
            <a:picLocks noGrp="1" noChangeAspect="1" noChangeArrowheads="1"/>
          </p:cNvPicPr>
          <p:nvPr>
            <p:ph sz="quarter" idx="2"/>
          </p:nvPr>
        </p:nvPicPr>
        <p:blipFill>
          <a:blip r:embed="rId3" cstate="print"/>
          <a:srcRect/>
          <a:stretch>
            <a:fillRect/>
          </a:stretch>
        </p:blipFill>
        <p:spPr>
          <a:xfrm>
            <a:off x="7239000" y="1143000"/>
            <a:ext cx="1905000" cy="1905000"/>
          </a:xfrm>
          <a:noFill/>
        </p:spPr>
      </p:pic>
      <p:pic>
        <p:nvPicPr>
          <p:cNvPr id="39942" name="Picture 6" descr="7272b"/>
          <p:cNvPicPr>
            <a:picLocks noGrp="1" noChangeAspect="1" noChangeArrowheads="1"/>
          </p:cNvPicPr>
          <p:nvPr>
            <p:ph sz="quarter" idx="3"/>
          </p:nvPr>
        </p:nvPicPr>
        <p:blipFill>
          <a:blip r:embed="rId4" cstate="print"/>
          <a:srcRect/>
          <a:stretch>
            <a:fillRect/>
          </a:stretch>
        </p:blipFill>
        <p:spPr>
          <a:xfrm>
            <a:off x="4495800" y="1219200"/>
            <a:ext cx="1905000" cy="1885950"/>
          </a:xfrm>
          <a:noFill/>
        </p:spPr>
      </p:pic>
      <p:sp>
        <p:nvSpPr>
          <p:cNvPr id="39947" name="AutoShape 11"/>
          <p:cNvSpPr>
            <a:spLocks noChangeArrowheads="1"/>
          </p:cNvSpPr>
          <p:nvPr/>
        </p:nvSpPr>
        <p:spPr bwMode="auto">
          <a:xfrm>
            <a:off x="6477000" y="1905000"/>
            <a:ext cx="685800" cy="485775"/>
          </a:xfrm>
          <a:prstGeom prst="rightArrow">
            <a:avLst>
              <a:gd name="adj1" fmla="val 50000"/>
              <a:gd name="adj2" fmla="val 35294"/>
            </a:avLst>
          </a:prstGeom>
          <a:solidFill>
            <a:schemeClr val="accent1"/>
          </a:solidFill>
          <a:ln w="9525">
            <a:solidFill>
              <a:schemeClr val="tx1"/>
            </a:solidFill>
            <a:miter lim="800000"/>
            <a:headEnd/>
            <a:tailEnd/>
          </a:ln>
        </p:spPr>
        <p:txBody>
          <a:bodyPr wrap="none" anchor="ctr"/>
          <a:lstStyle/>
          <a:p>
            <a:endParaRPr lang="en-US"/>
          </a:p>
        </p:txBody>
      </p:sp>
      <p:sp>
        <p:nvSpPr>
          <p:cNvPr id="39948" name="AutoShape 12"/>
          <p:cNvSpPr>
            <a:spLocks noChangeArrowheads="1"/>
          </p:cNvSpPr>
          <p:nvPr/>
        </p:nvSpPr>
        <p:spPr bwMode="auto">
          <a:xfrm>
            <a:off x="8077200" y="3124200"/>
            <a:ext cx="485775" cy="762000"/>
          </a:xfrm>
          <a:prstGeom prst="downArrow">
            <a:avLst>
              <a:gd name="adj1" fmla="val 50000"/>
              <a:gd name="adj2" fmla="val 39216"/>
            </a:avLst>
          </a:prstGeom>
          <a:solidFill>
            <a:schemeClr val="accent1"/>
          </a:solidFill>
          <a:ln w="9525">
            <a:solidFill>
              <a:schemeClr val="tx1"/>
            </a:solidFill>
            <a:miter lim="800000"/>
            <a:headEnd/>
            <a:tailEnd/>
          </a:ln>
        </p:spPr>
        <p:txBody>
          <a:bodyPr vert="eaVert" wrap="none" anchor="ctr"/>
          <a:lstStyle/>
          <a:p>
            <a:endParaRPr lang="en-US"/>
          </a:p>
        </p:txBody>
      </p:sp>
      <p:sp>
        <p:nvSpPr>
          <p:cNvPr id="39949" name="AutoShape 13"/>
          <p:cNvSpPr>
            <a:spLocks noChangeArrowheads="1"/>
          </p:cNvSpPr>
          <p:nvPr/>
        </p:nvSpPr>
        <p:spPr bwMode="auto">
          <a:xfrm>
            <a:off x="6477000" y="4648200"/>
            <a:ext cx="685800" cy="485775"/>
          </a:xfrm>
          <a:prstGeom prst="leftArrow">
            <a:avLst>
              <a:gd name="adj1" fmla="val 50000"/>
              <a:gd name="adj2" fmla="val 35294"/>
            </a:avLst>
          </a:prstGeom>
          <a:solidFill>
            <a:schemeClr val="accent1"/>
          </a:solidFill>
          <a:ln w="9525">
            <a:solidFill>
              <a:schemeClr val="tx1"/>
            </a:solidFill>
            <a:miter lim="800000"/>
            <a:headEnd/>
            <a:tailEnd/>
          </a:ln>
        </p:spPr>
        <p:txBody>
          <a:bodyPr wrap="none" anchor="ctr"/>
          <a:lstStyle/>
          <a:p>
            <a:endParaRPr lang="en-US"/>
          </a:p>
        </p:txBody>
      </p:sp>
      <p:pic>
        <p:nvPicPr>
          <p:cNvPr id="1026" name="Picture 2" descr="A4"/>
          <p:cNvPicPr>
            <a:picLocks noChangeAspect="1" noChangeArrowheads="1"/>
          </p:cNvPicPr>
          <p:nvPr/>
        </p:nvPicPr>
        <p:blipFill>
          <a:blip r:embed="rId5" cstate="print"/>
          <a:srcRect/>
          <a:stretch>
            <a:fillRect/>
          </a:stretch>
        </p:blipFill>
        <p:spPr bwMode="auto">
          <a:xfrm>
            <a:off x="4267200" y="3886200"/>
            <a:ext cx="2133600" cy="2043828"/>
          </a:xfrm>
          <a:prstGeom prst="rect">
            <a:avLst/>
          </a:prstGeom>
          <a:noFill/>
          <a:ln w="9525">
            <a:noFill/>
            <a:miter lim="800000"/>
            <a:headEnd/>
            <a:tailEnd/>
          </a:ln>
        </p:spPr>
      </p:pic>
      <p:pic>
        <p:nvPicPr>
          <p:cNvPr id="12" name="Picture 6"/>
          <p:cNvPicPr>
            <a:picLocks noChangeAspect="1" noChangeArrowheads="1"/>
          </p:cNvPicPr>
          <p:nvPr/>
        </p:nvPicPr>
        <p:blipFill>
          <a:blip r:embed="rId6" cstate="print"/>
          <a:srcRect/>
          <a:stretch>
            <a:fillRect/>
          </a:stretch>
        </p:blipFill>
        <p:spPr bwMode="auto">
          <a:xfrm>
            <a:off x="7010400" y="3886200"/>
            <a:ext cx="2133600" cy="2136775"/>
          </a:xfrm>
          <a:prstGeom prst="rect">
            <a:avLst/>
          </a:prstGeom>
          <a:noFill/>
          <a:ln w="9525">
            <a:noFill/>
            <a:round/>
            <a:headEnd/>
            <a:tailEnd/>
          </a:ln>
          <a:effectLst/>
        </p:spPr>
      </p:pic>
    </p:spTree>
    <p:extLst>
      <p:ext uri="{BB962C8B-B14F-4D97-AF65-F5344CB8AC3E}">
        <p14:creationId xmlns:p14="http://schemas.microsoft.com/office/powerpoint/2010/main" xmlns="" val="84967278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 calcmode="lin" valueType="num">
                                      <p:cBhvr>
                                        <p:cTn id="7" dur="1000" fill="hold"/>
                                        <p:tgtEl>
                                          <p:spTgt spid="39939">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9939">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9939">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9942"/>
                                        </p:tgtEl>
                                        <p:attrNameLst>
                                          <p:attrName>style.visibility</p:attrName>
                                        </p:attrNameLst>
                                      </p:cBhvr>
                                      <p:to>
                                        <p:strVal val="visible"/>
                                      </p:to>
                                    </p:set>
                                    <p:anim calcmode="lin" valueType="num">
                                      <p:cBhvr>
                                        <p:cTn id="12" dur="1000" fill="hold"/>
                                        <p:tgtEl>
                                          <p:spTgt spid="39942"/>
                                        </p:tgtEl>
                                        <p:attrNameLst>
                                          <p:attrName>ppt_w</p:attrName>
                                        </p:attrNameLst>
                                      </p:cBhvr>
                                      <p:tavLst>
                                        <p:tav tm="0">
                                          <p:val>
                                            <p:strVal val="#ppt_w*0.70"/>
                                          </p:val>
                                        </p:tav>
                                        <p:tav tm="100000">
                                          <p:val>
                                            <p:strVal val="#ppt_w"/>
                                          </p:val>
                                        </p:tav>
                                      </p:tavLst>
                                    </p:anim>
                                    <p:anim calcmode="lin" valueType="num">
                                      <p:cBhvr>
                                        <p:cTn id="13" dur="1000" fill="hold"/>
                                        <p:tgtEl>
                                          <p:spTgt spid="39942"/>
                                        </p:tgtEl>
                                        <p:attrNameLst>
                                          <p:attrName>ppt_h</p:attrName>
                                        </p:attrNameLst>
                                      </p:cBhvr>
                                      <p:tavLst>
                                        <p:tav tm="0">
                                          <p:val>
                                            <p:strVal val="#ppt_h"/>
                                          </p:val>
                                        </p:tav>
                                        <p:tav tm="100000">
                                          <p:val>
                                            <p:strVal val="#ppt_h"/>
                                          </p:val>
                                        </p:tav>
                                      </p:tavLst>
                                    </p:anim>
                                    <p:animEffect transition="in" filter="fade">
                                      <p:cBhvr>
                                        <p:cTn id="14" dur="1000"/>
                                        <p:tgtEl>
                                          <p:spTgt spid="3994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9947"/>
                                        </p:tgtEl>
                                        <p:attrNameLst>
                                          <p:attrName>style.visibility</p:attrName>
                                        </p:attrNameLst>
                                      </p:cBhvr>
                                      <p:to>
                                        <p:strVal val="visible"/>
                                      </p:to>
                                    </p:set>
                                    <p:anim calcmode="lin" valueType="num">
                                      <p:cBhvr>
                                        <p:cTn id="17" dur="1000" fill="hold"/>
                                        <p:tgtEl>
                                          <p:spTgt spid="39947"/>
                                        </p:tgtEl>
                                        <p:attrNameLst>
                                          <p:attrName>ppt_w</p:attrName>
                                        </p:attrNameLst>
                                      </p:cBhvr>
                                      <p:tavLst>
                                        <p:tav tm="0">
                                          <p:val>
                                            <p:strVal val="#ppt_w*0.70"/>
                                          </p:val>
                                        </p:tav>
                                        <p:tav tm="100000">
                                          <p:val>
                                            <p:strVal val="#ppt_w"/>
                                          </p:val>
                                        </p:tav>
                                      </p:tavLst>
                                    </p:anim>
                                    <p:anim calcmode="lin" valueType="num">
                                      <p:cBhvr>
                                        <p:cTn id="18" dur="1000" fill="hold"/>
                                        <p:tgtEl>
                                          <p:spTgt spid="39947"/>
                                        </p:tgtEl>
                                        <p:attrNameLst>
                                          <p:attrName>ppt_h</p:attrName>
                                        </p:attrNameLst>
                                      </p:cBhvr>
                                      <p:tavLst>
                                        <p:tav tm="0">
                                          <p:val>
                                            <p:strVal val="#ppt_h"/>
                                          </p:val>
                                        </p:tav>
                                        <p:tav tm="100000">
                                          <p:val>
                                            <p:strVal val="#ppt_h"/>
                                          </p:val>
                                        </p:tav>
                                      </p:tavLst>
                                    </p:anim>
                                    <p:animEffect transition="in" filter="fade">
                                      <p:cBhvr>
                                        <p:cTn id="19" dur="1000"/>
                                        <p:tgtEl>
                                          <p:spTgt spid="39947"/>
                                        </p:tgtEl>
                                      </p:cBhvr>
                                    </p:animEffect>
                                  </p:childTnLst>
                                </p:cTn>
                              </p:par>
                              <p:par>
                                <p:cTn id="20" presetID="55" presetClass="entr" presetSubtype="0" fill="hold" nodeType="withEffect">
                                  <p:stCondLst>
                                    <p:cond delay="0"/>
                                  </p:stCondLst>
                                  <p:childTnLst>
                                    <p:set>
                                      <p:cBhvr>
                                        <p:cTn id="21" dur="1" fill="hold">
                                          <p:stCondLst>
                                            <p:cond delay="0"/>
                                          </p:stCondLst>
                                        </p:cTn>
                                        <p:tgtEl>
                                          <p:spTgt spid="39940"/>
                                        </p:tgtEl>
                                        <p:attrNameLst>
                                          <p:attrName>style.visibility</p:attrName>
                                        </p:attrNameLst>
                                      </p:cBhvr>
                                      <p:to>
                                        <p:strVal val="visible"/>
                                      </p:to>
                                    </p:set>
                                    <p:anim calcmode="lin" valueType="num">
                                      <p:cBhvr>
                                        <p:cTn id="22" dur="1000" fill="hold"/>
                                        <p:tgtEl>
                                          <p:spTgt spid="39940"/>
                                        </p:tgtEl>
                                        <p:attrNameLst>
                                          <p:attrName>ppt_w</p:attrName>
                                        </p:attrNameLst>
                                      </p:cBhvr>
                                      <p:tavLst>
                                        <p:tav tm="0">
                                          <p:val>
                                            <p:strVal val="#ppt_w*0.70"/>
                                          </p:val>
                                        </p:tav>
                                        <p:tav tm="100000">
                                          <p:val>
                                            <p:strVal val="#ppt_w"/>
                                          </p:val>
                                        </p:tav>
                                      </p:tavLst>
                                    </p:anim>
                                    <p:anim calcmode="lin" valueType="num">
                                      <p:cBhvr>
                                        <p:cTn id="23" dur="1000" fill="hold"/>
                                        <p:tgtEl>
                                          <p:spTgt spid="39940"/>
                                        </p:tgtEl>
                                        <p:attrNameLst>
                                          <p:attrName>ppt_h</p:attrName>
                                        </p:attrNameLst>
                                      </p:cBhvr>
                                      <p:tavLst>
                                        <p:tav tm="0">
                                          <p:val>
                                            <p:strVal val="#ppt_h"/>
                                          </p:val>
                                        </p:tav>
                                        <p:tav tm="100000">
                                          <p:val>
                                            <p:strVal val="#ppt_h"/>
                                          </p:val>
                                        </p:tav>
                                      </p:tavLst>
                                    </p:anim>
                                    <p:animEffect transition="in" filter="fade">
                                      <p:cBhvr>
                                        <p:cTn id="24" dur="1000"/>
                                        <p:tgtEl>
                                          <p:spTgt spid="39940"/>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39939">
                                            <p:txEl>
                                              <p:pRg st="4" end="4"/>
                                            </p:txEl>
                                          </p:spTgt>
                                        </p:tgtEl>
                                        <p:attrNameLst>
                                          <p:attrName>style.visibility</p:attrName>
                                        </p:attrNameLst>
                                      </p:cBhvr>
                                      <p:to>
                                        <p:strVal val="visible"/>
                                      </p:to>
                                    </p:set>
                                    <p:anim calcmode="lin" valueType="num">
                                      <p:cBhvr>
                                        <p:cTn id="29" dur="1000" fill="hold"/>
                                        <p:tgtEl>
                                          <p:spTgt spid="39939">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9939">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9939">
                                            <p:txEl>
                                              <p:pRg st="4" end="4"/>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39948"/>
                                        </p:tgtEl>
                                        <p:attrNameLst>
                                          <p:attrName>style.visibility</p:attrName>
                                        </p:attrNameLst>
                                      </p:cBhvr>
                                      <p:to>
                                        <p:strVal val="visible"/>
                                      </p:to>
                                    </p:set>
                                    <p:anim calcmode="lin" valueType="num">
                                      <p:cBhvr>
                                        <p:cTn id="34" dur="1000" fill="hold"/>
                                        <p:tgtEl>
                                          <p:spTgt spid="39948"/>
                                        </p:tgtEl>
                                        <p:attrNameLst>
                                          <p:attrName>ppt_w</p:attrName>
                                        </p:attrNameLst>
                                      </p:cBhvr>
                                      <p:tavLst>
                                        <p:tav tm="0">
                                          <p:val>
                                            <p:strVal val="#ppt_w*0.70"/>
                                          </p:val>
                                        </p:tav>
                                        <p:tav tm="100000">
                                          <p:val>
                                            <p:strVal val="#ppt_w"/>
                                          </p:val>
                                        </p:tav>
                                      </p:tavLst>
                                    </p:anim>
                                    <p:anim calcmode="lin" valueType="num">
                                      <p:cBhvr>
                                        <p:cTn id="35" dur="1000" fill="hold"/>
                                        <p:tgtEl>
                                          <p:spTgt spid="39948"/>
                                        </p:tgtEl>
                                        <p:attrNameLst>
                                          <p:attrName>ppt_h</p:attrName>
                                        </p:attrNameLst>
                                      </p:cBhvr>
                                      <p:tavLst>
                                        <p:tav tm="0">
                                          <p:val>
                                            <p:strVal val="#ppt_h"/>
                                          </p:val>
                                        </p:tav>
                                        <p:tav tm="100000">
                                          <p:val>
                                            <p:strVal val="#ppt_h"/>
                                          </p:val>
                                        </p:tav>
                                      </p:tavLst>
                                    </p:anim>
                                    <p:animEffect transition="in" filter="fade">
                                      <p:cBhvr>
                                        <p:cTn id="36" dur="1000"/>
                                        <p:tgtEl>
                                          <p:spTgt spid="39948"/>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39939">
                                            <p:txEl>
                                              <p:pRg st="6" end="6"/>
                                            </p:txEl>
                                          </p:spTgt>
                                        </p:tgtEl>
                                        <p:attrNameLst>
                                          <p:attrName>style.visibility</p:attrName>
                                        </p:attrNameLst>
                                      </p:cBhvr>
                                      <p:to>
                                        <p:strVal val="visible"/>
                                      </p:to>
                                    </p:set>
                                    <p:anim calcmode="lin" valueType="num">
                                      <p:cBhvr>
                                        <p:cTn id="41" dur="1000" fill="hold"/>
                                        <p:tgtEl>
                                          <p:spTgt spid="39939">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39939">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39939">
                                            <p:txEl>
                                              <p:pRg st="6" end="6"/>
                                            </p:txEl>
                                          </p:spTgt>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39949"/>
                                        </p:tgtEl>
                                        <p:attrNameLst>
                                          <p:attrName>style.visibility</p:attrName>
                                        </p:attrNameLst>
                                      </p:cBhvr>
                                      <p:to>
                                        <p:strVal val="visible"/>
                                      </p:to>
                                    </p:set>
                                    <p:anim calcmode="lin" valueType="num">
                                      <p:cBhvr>
                                        <p:cTn id="46" dur="1000" fill="hold"/>
                                        <p:tgtEl>
                                          <p:spTgt spid="39949"/>
                                        </p:tgtEl>
                                        <p:attrNameLst>
                                          <p:attrName>ppt_w</p:attrName>
                                        </p:attrNameLst>
                                      </p:cBhvr>
                                      <p:tavLst>
                                        <p:tav tm="0">
                                          <p:val>
                                            <p:strVal val="#ppt_w*0.70"/>
                                          </p:val>
                                        </p:tav>
                                        <p:tav tm="100000">
                                          <p:val>
                                            <p:strVal val="#ppt_w"/>
                                          </p:val>
                                        </p:tav>
                                      </p:tavLst>
                                    </p:anim>
                                    <p:anim calcmode="lin" valueType="num">
                                      <p:cBhvr>
                                        <p:cTn id="47" dur="1000" fill="hold"/>
                                        <p:tgtEl>
                                          <p:spTgt spid="39949"/>
                                        </p:tgtEl>
                                        <p:attrNameLst>
                                          <p:attrName>ppt_h</p:attrName>
                                        </p:attrNameLst>
                                      </p:cBhvr>
                                      <p:tavLst>
                                        <p:tav tm="0">
                                          <p:val>
                                            <p:strVal val="#ppt_h"/>
                                          </p:val>
                                        </p:tav>
                                        <p:tav tm="100000">
                                          <p:val>
                                            <p:strVal val="#ppt_h"/>
                                          </p:val>
                                        </p:tav>
                                      </p:tavLst>
                                    </p:anim>
                                    <p:animEffect transition="in" filter="fade">
                                      <p:cBhvr>
                                        <p:cTn id="48" dur="1000"/>
                                        <p:tgtEl>
                                          <p:spTgt spid="39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p:bldP spid="39948" grpId="0" animBg="1"/>
      <p:bldP spid="3994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en-US" dirty="0" smtClean="0"/>
          </a:p>
        </p:txBody>
      </p:sp>
      <p:sp>
        <p:nvSpPr>
          <p:cNvPr id="43011" name="Rectangle 3"/>
          <p:cNvSpPr>
            <a:spLocks noGrp="1" noChangeArrowheads="1"/>
          </p:cNvSpPr>
          <p:nvPr>
            <p:ph type="body" idx="1"/>
          </p:nvPr>
        </p:nvSpPr>
        <p:spPr/>
        <p:txBody>
          <a:bodyPr>
            <a:normAutofit lnSpcReduction="10000"/>
          </a:bodyPr>
          <a:lstStyle/>
          <a:p>
            <a:pPr eaLnBrk="1" hangingPunct="1">
              <a:defRPr/>
            </a:pPr>
            <a:r>
              <a:rPr lang="en-US" dirty="0" smtClean="0"/>
              <a:t>Barrett’s Esophagus management</a:t>
            </a:r>
          </a:p>
          <a:p>
            <a:pPr eaLnBrk="1" hangingPunct="1">
              <a:buNone/>
              <a:defRPr/>
            </a:pPr>
            <a:endParaRPr lang="en-US" dirty="0" smtClean="0"/>
          </a:p>
          <a:p>
            <a:pPr lvl="1" eaLnBrk="1" hangingPunct="1">
              <a:defRPr/>
            </a:pPr>
            <a:r>
              <a:rPr lang="en-US" dirty="0" smtClean="0"/>
              <a:t>Manage in same manner as GERD</a:t>
            </a:r>
          </a:p>
          <a:p>
            <a:pPr lvl="1" eaLnBrk="1" hangingPunct="1">
              <a:defRPr/>
            </a:pPr>
            <a:r>
              <a:rPr lang="en-US" dirty="0" smtClean="0"/>
              <a:t>Endoscopy every 1-2 years in patient’s without dysplasia</a:t>
            </a:r>
          </a:p>
          <a:p>
            <a:pPr lvl="1" eaLnBrk="1" hangingPunct="1">
              <a:defRPr/>
            </a:pPr>
            <a:r>
              <a:rPr lang="en-US" dirty="0" smtClean="0"/>
              <a:t>In patients with dysplasia annual to biannual interval surveillance</a:t>
            </a:r>
          </a:p>
          <a:p>
            <a:pPr lvl="1" eaLnBrk="1" hangingPunct="1">
              <a:defRPr/>
            </a:pPr>
            <a:r>
              <a:rPr lang="en-US" b="1" dirty="0" smtClean="0"/>
              <a:t>Goblet cells in Barrett’s esophagus-intestinal metaplasia- produce high risk of adenocarcinoma of esophagus</a:t>
            </a:r>
          </a:p>
        </p:txBody>
      </p:sp>
    </p:spTree>
    <p:extLst>
      <p:ext uri="{BB962C8B-B14F-4D97-AF65-F5344CB8AC3E}">
        <p14:creationId xmlns:p14="http://schemas.microsoft.com/office/powerpoint/2010/main" xmlns="" val="30015863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GB" dirty="0" smtClean="0"/>
              <a:t>If not responding to PPI , then treat by</a:t>
            </a:r>
          </a:p>
          <a:p>
            <a:endParaRPr lang="en-GB" dirty="0"/>
          </a:p>
          <a:p>
            <a:r>
              <a:rPr lang="en-GB" dirty="0" smtClean="0"/>
              <a:t>Endoscopic resection of mucosa</a:t>
            </a:r>
          </a:p>
          <a:p>
            <a:r>
              <a:rPr lang="en-GB" dirty="0" smtClean="0"/>
              <a:t>Photo dynamic therapy</a:t>
            </a:r>
          </a:p>
          <a:p>
            <a:r>
              <a:rPr lang="en-GB" dirty="0" smtClean="0"/>
              <a:t>Argon beam plasma coagulation</a:t>
            </a:r>
            <a:endParaRPr lang="en-IN" dirty="0"/>
          </a:p>
        </p:txBody>
      </p:sp>
    </p:spTree>
    <p:extLst>
      <p:ext uri="{BB962C8B-B14F-4D97-AF65-F5344CB8AC3E}">
        <p14:creationId xmlns:p14="http://schemas.microsoft.com/office/powerpoint/2010/main" xmlns="" val="25578661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Summary</a:t>
            </a:r>
          </a:p>
        </p:txBody>
      </p:sp>
      <p:sp>
        <p:nvSpPr>
          <p:cNvPr id="45059" name="Rectangle 3"/>
          <p:cNvSpPr>
            <a:spLocks noGrp="1" noChangeArrowheads="1"/>
          </p:cNvSpPr>
          <p:nvPr>
            <p:ph type="body" idx="1"/>
          </p:nvPr>
        </p:nvSpPr>
        <p:spPr/>
        <p:txBody>
          <a:bodyPr/>
          <a:lstStyle/>
          <a:p>
            <a:pPr eaLnBrk="1" hangingPunct="1">
              <a:defRPr/>
            </a:pPr>
            <a:r>
              <a:rPr lang="en-US" dirty="0" smtClean="0"/>
              <a:t>Definition of GERD</a:t>
            </a:r>
          </a:p>
          <a:p>
            <a:pPr eaLnBrk="1" hangingPunct="1">
              <a:defRPr/>
            </a:pPr>
            <a:r>
              <a:rPr lang="en-US" dirty="0" smtClean="0"/>
              <a:t>Epidemiology of GERD</a:t>
            </a:r>
          </a:p>
          <a:p>
            <a:pPr eaLnBrk="1" hangingPunct="1">
              <a:defRPr/>
            </a:pPr>
            <a:r>
              <a:rPr lang="en-US" dirty="0" smtClean="0"/>
              <a:t>Pathophysiology of GERD</a:t>
            </a:r>
          </a:p>
          <a:p>
            <a:pPr eaLnBrk="1" hangingPunct="1">
              <a:defRPr/>
            </a:pPr>
            <a:r>
              <a:rPr lang="en-US" dirty="0" smtClean="0"/>
              <a:t>Clinical </a:t>
            </a:r>
            <a:r>
              <a:rPr lang="en-US" dirty="0" err="1" smtClean="0"/>
              <a:t>Manisfestations</a:t>
            </a:r>
            <a:endParaRPr lang="en-US" dirty="0" smtClean="0"/>
          </a:p>
          <a:p>
            <a:pPr eaLnBrk="1" hangingPunct="1">
              <a:defRPr/>
            </a:pPr>
            <a:r>
              <a:rPr lang="en-US" dirty="0" smtClean="0"/>
              <a:t>Diagnostic Evaluation</a:t>
            </a:r>
          </a:p>
          <a:p>
            <a:pPr eaLnBrk="1" hangingPunct="1">
              <a:defRPr/>
            </a:pPr>
            <a:r>
              <a:rPr lang="en-US" dirty="0" smtClean="0"/>
              <a:t>Treatment</a:t>
            </a:r>
          </a:p>
          <a:p>
            <a:pPr eaLnBrk="1" hangingPunct="1">
              <a:defRPr/>
            </a:pPr>
            <a:r>
              <a:rPr lang="en-US" dirty="0" smtClean="0"/>
              <a:t>Complications and its management</a:t>
            </a:r>
          </a:p>
        </p:txBody>
      </p:sp>
    </p:spTree>
    <p:extLst>
      <p:ext uri="{BB962C8B-B14F-4D97-AF65-F5344CB8AC3E}">
        <p14:creationId xmlns:p14="http://schemas.microsoft.com/office/powerpoint/2010/main" xmlns="" val="40966762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of </a:t>
            </a:r>
            <a:r>
              <a:rPr lang="en-GB" dirty="0" err="1" smtClean="0"/>
              <a:t>mcq</a:t>
            </a:r>
            <a:endParaRPr lang="en-IN" dirty="0"/>
          </a:p>
        </p:txBody>
      </p:sp>
      <p:sp>
        <p:nvSpPr>
          <p:cNvPr id="3" name="Content Placeholder 2"/>
          <p:cNvSpPr>
            <a:spLocks noGrp="1"/>
          </p:cNvSpPr>
          <p:nvPr>
            <p:ph idx="1"/>
          </p:nvPr>
        </p:nvSpPr>
        <p:spPr/>
        <p:txBody>
          <a:bodyPr/>
          <a:lstStyle/>
          <a:p>
            <a:r>
              <a:rPr lang="en-GB" dirty="0" err="1" smtClean="0"/>
              <a:t>Mcq</a:t>
            </a:r>
            <a:r>
              <a:rPr lang="en-GB" dirty="0" smtClean="0"/>
              <a:t> no.                           Key</a:t>
            </a:r>
          </a:p>
          <a:p>
            <a:r>
              <a:rPr lang="en-GB" dirty="0" smtClean="0"/>
              <a:t>1      ……………………..   A</a:t>
            </a:r>
          </a:p>
          <a:p>
            <a:r>
              <a:rPr lang="en-GB" dirty="0" smtClean="0"/>
              <a:t>2      ………………………    D</a:t>
            </a:r>
          </a:p>
          <a:p>
            <a:r>
              <a:rPr lang="en-GB" dirty="0" smtClean="0"/>
              <a:t>3      ………………………..  C</a:t>
            </a:r>
          </a:p>
          <a:p>
            <a:r>
              <a:rPr lang="en-GB" dirty="0" smtClean="0"/>
              <a:t>4      ………………………..   A</a:t>
            </a:r>
          </a:p>
          <a:p>
            <a:r>
              <a:rPr lang="en-GB" dirty="0" smtClean="0"/>
              <a:t>5      ………………………..   A</a:t>
            </a:r>
          </a:p>
          <a:p>
            <a:endParaRPr lang="en-IN" dirty="0"/>
          </a:p>
        </p:txBody>
      </p:sp>
    </p:spTree>
    <p:extLst>
      <p:ext uri="{BB962C8B-B14F-4D97-AF65-F5344CB8AC3E}">
        <p14:creationId xmlns:p14="http://schemas.microsoft.com/office/powerpoint/2010/main" xmlns="" val="34348780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err="1" smtClean="0"/>
              <a:t>Lafutidine</a:t>
            </a:r>
            <a:endParaRPr lang="en-US" dirty="0"/>
          </a:p>
        </p:txBody>
      </p:sp>
    </p:spTree>
    <p:extLst>
      <p:ext uri="{BB962C8B-B14F-4D97-AF65-F5344CB8AC3E}">
        <p14:creationId xmlns:p14="http://schemas.microsoft.com/office/powerpoint/2010/main" xmlns="" val="12607653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57200" y="0"/>
            <a:ext cx="8229600" cy="609600"/>
          </a:xfrm>
        </p:spPr>
        <p:txBody>
          <a:bodyPr anchorCtr="1">
            <a:normAutofit fontScale="90000"/>
          </a:bodyPr>
          <a:lstStyle/>
          <a:p>
            <a:pPr eaLnBrk="1" hangingPunct="1"/>
            <a:r>
              <a:rPr lang="en-US" sz="4000" smtClean="0">
                <a:effectLst>
                  <a:outerShdw blurRad="38100" dist="38100" dir="2700000" algn="tl">
                    <a:srgbClr val="FFFFFF"/>
                  </a:outerShdw>
                </a:effectLst>
              </a:rPr>
              <a:t/>
            </a:r>
            <a:br>
              <a:rPr lang="en-US" sz="4000" smtClean="0">
                <a:effectLst>
                  <a:outerShdw blurRad="38100" dist="38100" dir="2700000" algn="tl">
                    <a:srgbClr val="FFFFFF"/>
                  </a:outerShdw>
                </a:effectLst>
              </a:rPr>
            </a:br>
            <a:endParaRPr lang="en-US" sz="4000" smtClean="0">
              <a:effectLst>
                <a:outerShdw blurRad="38100" dist="38100" dir="2700000" algn="tl">
                  <a:srgbClr val="FFFFFF"/>
                </a:outerShdw>
              </a:effectLst>
            </a:endParaRPr>
          </a:p>
        </p:txBody>
      </p:sp>
      <p:pic>
        <p:nvPicPr>
          <p:cNvPr id="83971" name="Picture 5" descr="acidity"/>
          <p:cNvPicPr>
            <a:picLocks noChangeAspect="1" noChangeArrowheads="1"/>
          </p:cNvPicPr>
          <p:nvPr/>
        </p:nvPicPr>
        <p:blipFill>
          <a:blip r:embed="rId2" cstate="print"/>
          <a:srcRect/>
          <a:stretch>
            <a:fillRect/>
          </a:stretch>
        </p:blipFill>
        <p:spPr bwMode="auto">
          <a:xfrm>
            <a:off x="533400" y="609600"/>
            <a:ext cx="8001000" cy="5638800"/>
          </a:xfrm>
          <a:prstGeom prst="rect">
            <a:avLst/>
          </a:prstGeom>
          <a:noFill/>
          <a:ln w="9525">
            <a:noFill/>
            <a:miter lim="800000"/>
            <a:headEnd/>
            <a:tailEnd/>
          </a:ln>
        </p:spPr>
      </p:pic>
      <p:sp>
        <p:nvSpPr>
          <p:cNvPr id="83972" name="TextBox 6"/>
          <p:cNvSpPr txBox="1">
            <a:spLocks noChangeArrowheads="1"/>
          </p:cNvSpPr>
          <p:nvPr/>
        </p:nvSpPr>
        <p:spPr bwMode="auto">
          <a:xfrm>
            <a:off x="1981200" y="228600"/>
            <a:ext cx="4800600" cy="523875"/>
          </a:xfrm>
          <a:prstGeom prst="rect">
            <a:avLst/>
          </a:prstGeom>
          <a:solidFill>
            <a:schemeClr val="bg1"/>
          </a:solidFill>
          <a:ln w="9525">
            <a:noFill/>
            <a:miter lim="800000"/>
            <a:headEnd/>
            <a:tailEnd/>
          </a:ln>
        </p:spPr>
        <p:txBody>
          <a:bodyPr>
            <a:spAutoFit/>
          </a:bodyPr>
          <a:lstStyle/>
          <a:p>
            <a:pPr algn="ctr"/>
            <a:r>
              <a:rPr lang="en-US" sz="2800"/>
              <a:t>Acid breakthrough symptoms</a:t>
            </a:r>
          </a:p>
        </p:txBody>
      </p:sp>
    </p:spTree>
    <p:extLst>
      <p:ext uri="{BB962C8B-B14F-4D97-AF65-F5344CB8AC3E}">
        <p14:creationId xmlns:p14="http://schemas.microsoft.com/office/powerpoint/2010/main" xmlns="" val="8879139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274638"/>
            <a:ext cx="7924800" cy="1143000"/>
          </a:xfrm>
        </p:spPr>
        <p:txBody>
          <a:bodyPr>
            <a:normAutofit fontScale="90000"/>
          </a:bodyPr>
          <a:lstStyle/>
          <a:p>
            <a:pPr eaLnBrk="1" hangingPunct="1"/>
            <a:r>
              <a:rPr lang="en-US" sz="3600" smtClean="0"/>
              <a:t/>
            </a:r>
            <a:br>
              <a:rPr lang="en-US" sz="3600" smtClean="0"/>
            </a:br>
            <a:r>
              <a:rPr lang="en-US" sz="3600" smtClean="0"/>
              <a:t>Nocturnal Acid Breakthrough</a:t>
            </a:r>
          </a:p>
        </p:txBody>
      </p:sp>
      <p:sp>
        <p:nvSpPr>
          <p:cNvPr id="84995" name="Rectangle 3"/>
          <p:cNvSpPr>
            <a:spLocks noGrp="1" noChangeArrowheads="1"/>
          </p:cNvSpPr>
          <p:nvPr>
            <p:ph type="body" idx="1"/>
          </p:nvPr>
        </p:nvSpPr>
        <p:spPr>
          <a:xfrm>
            <a:off x="762000" y="2027238"/>
            <a:ext cx="7467600" cy="4525962"/>
          </a:xfrm>
        </p:spPr>
        <p:txBody>
          <a:bodyPr/>
          <a:lstStyle/>
          <a:p>
            <a:pPr eaLnBrk="1" hangingPunct="1"/>
            <a:endParaRPr lang="en-US" sz="2400" smtClean="0"/>
          </a:p>
          <a:p>
            <a:pPr eaLnBrk="1" hangingPunct="1"/>
            <a:r>
              <a:rPr lang="en-US" sz="2400" smtClean="0"/>
              <a:t>Nocturnal acid breakthrough is defined as the presence of intragastric pH &lt; 4 during the overnight period for at least 60 continuous minutes in patients taking a proton-pump inhibitor</a:t>
            </a:r>
            <a:r>
              <a:rPr lang="en-US" sz="2400" baseline="30000" smtClean="0"/>
              <a:t>1</a:t>
            </a:r>
          </a:p>
        </p:txBody>
      </p:sp>
      <p:sp>
        <p:nvSpPr>
          <p:cNvPr id="84996" name="Text Box 4"/>
          <p:cNvSpPr txBox="1">
            <a:spLocks noChangeArrowheads="1"/>
          </p:cNvSpPr>
          <p:nvPr/>
        </p:nvSpPr>
        <p:spPr bwMode="auto">
          <a:xfrm>
            <a:off x="152400" y="6335713"/>
            <a:ext cx="2703513" cy="304800"/>
          </a:xfrm>
          <a:prstGeom prst="rect">
            <a:avLst/>
          </a:prstGeom>
          <a:noFill/>
          <a:ln w="9525">
            <a:noFill/>
            <a:miter lim="800000"/>
            <a:headEnd/>
            <a:tailEnd/>
          </a:ln>
        </p:spPr>
        <p:txBody>
          <a:bodyPr wrap="none">
            <a:spAutoFit/>
          </a:bodyPr>
          <a:lstStyle/>
          <a:p>
            <a:pPr eaLnBrk="0" hangingPunct="0"/>
            <a:r>
              <a:rPr lang="en-US" sz="1400">
                <a:solidFill>
                  <a:schemeClr val="bg1"/>
                </a:solidFill>
              </a:rPr>
              <a:t>1. MedGenMed. 2004; 6(4): 11.</a:t>
            </a:r>
            <a:r>
              <a:rPr lang="en-US" sz="1400"/>
              <a:t> </a:t>
            </a:r>
          </a:p>
        </p:txBody>
      </p:sp>
    </p:spTree>
    <p:extLst>
      <p:ext uri="{BB962C8B-B14F-4D97-AF65-F5344CB8AC3E}">
        <p14:creationId xmlns:p14="http://schemas.microsoft.com/office/powerpoint/2010/main" xmlns="" val="6686204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990600" y="1722438"/>
            <a:ext cx="7696200" cy="4525962"/>
          </a:xfrm>
        </p:spPr>
        <p:txBody>
          <a:bodyPr/>
          <a:lstStyle/>
          <a:p>
            <a:pPr eaLnBrk="1" hangingPunct="1"/>
            <a:endParaRPr lang="en-US" sz="2400" smtClean="0"/>
          </a:p>
          <a:p>
            <a:pPr eaLnBrk="1" hangingPunct="1"/>
            <a:r>
              <a:rPr lang="en-US" sz="2400" smtClean="0"/>
              <a:t>Acid suppression of most PPIs, administered once daily wanes during the night-time hours</a:t>
            </a:r>
            <a:r>
              <a:rPr lang="en-US" sz="2400" baseline="30000" smtClean="0"/>
              <a:t>1</a:t>
            </a:r>
          </a:p>
          <a:p>
            <a:pPr eaLnBrk="1" hangingPunct="1"/>
            <a:endParaRPr lang="en-US" sz="2400" smtClean="0"/>
          </a:p>
          <a:p>
            <a:pPr eaLnBrk="1" hangingPunct="1"/>
            <a:endParaRPr lang="en-US" sz="2400" smtClean="0"/>
          </a:p>
          <a:p>
            <a:pPr eaLnBrk="1" hangingPunct="1"/>
            <a:r>
              <a:rPr lang="en-US" sz="2400" smtClean="0"/>
              <a:t>PPIs are unable to eliminate nighttime heartburn completely</a:t>
            </a:r>
            <a:r>
              <a:rPr lang="en-US" sz="2400" baseline="30000" smtClean="0"/>
              <a:t>1</a:t>
            </a:r>
          </a:p>
        </p:txBody>
      </p:sp>
      <p:sp>
        <p:nvSpPr>
          <p:cNvPr id="57346" name="Rectangle 2"/>
          <p:cNvSpPr>
            <a:spLocks noGrp="1" noChangeArrowheads="1"/>
          </p:cNvSpPr>
          <p:nvPr>
            <p:ph type="title"/>
          </p:nvPr>
        </p:nvSpPr>
        <p:spPr>
          <a:xfrm>
            <a:off x="457200" y="304800"/>
            <a:ext cx="8229600" cy="1143000"/>
          </a:xfrm>
        </p:spPr>
        <p:txBody>
          <a:bodyPr anchorCtr="1">
            <a:normAutofit fontScale="90000"/>
          </a:bodyPr>
          <a:lstStyle/>
          <a:p>
            <a:pPr eaLnBrk="1" hangingPunct="1"/>
            <a:r>
              <a:rPr lang="en-US" sz="4000" dirty="0" smtClean="0">
                <a:effectLst>
                  <a:outerShdw blurRad="38100" dist="38100" dir="2700000" algn="tl">
                    <a:srgbClr val="FFFFFF"/>
                  </a:outerShdw>
                </a:effectLst>
              </a:rPr>
              <a:t/>
            </a:r>
            <a:br>
              <a:rPr lang="en-US" sz="4000" dirty="0" smtClean="0">
                <a:effectLst>
                  <a:outerShdw blurRad="38100" dist="38100" dir="2700000" algn="tl">
                    <a:srgbClr val="FFFFFF"/>
                  </a:outerShdw>
                </a:effectLst>
              </a:rPr>
            </a:br>
            <a:r>
              <a:rPr lang="en-US" sz="4000" dirty="0" smtClean="0">
                <a:effectLst>
                  <a:outerShdw blurRad="38100" dist="38100" dir="2700000" algn="tl">
                    <a:srgbClr val="FFFFFF"/>
                  </a:outerShdw>
                </a:effectLst>
              </a:rPr>
              <a:t>The need for H2RA </a:t>
            </a:r>
          </a:p>
        </p:txBody>
      </p:sp>
      <p:sp>
        <p:nvSpPr>
          <p:cNvPr id="86020" name="Text Box 4"/>
          <p:cNvSpPr txBox="1">
            <a:spLocks noChangeArrowheads="1"/>
          </p:cNvSpPr>
          <p:nvPr/>
        </p:nvSpPr>
        <p:spPr bwMode="auto">
          <a:xfrm>
            <a:off x="152400" y="6335713"/>
            <a:ext cx="4398963" cy="304800"/>
          </a:xfrm>
          <a:prstGeom prst="rect">
            <a:avLst/>
          </a:prstGeom>
          <a:noFill/>
          <a:ln w="9525">
            <a:noFill/>
            <a:miter lim="800000"/>
            <a:headEnd/>
            <a:tailEnd/>
          </a:ln>
        </p:spPr>
        <p:txBody>
          <a:bodyPr wrap="none">
            <a:spAutoFit/>
          </a:bodyPr>
          <a:lstStyle/>
          <a:p>
            <a:pPr eaLnBrk="0" hangingPunct="0"/>
            <a:r>
              <a:rPr lang="en-US" sz="1400">
                <a:solidFill>
                  <a:schemeClr val="bg1"/>
                </a:solidFill>
              </a:rPr>
              <a:t>1. Rev Gastroenterol Disord. 2008 Spring;8(2):98-108</a:t>
            </a:r>
          </a:p>
        </p:txBody>
      </p:sp>
    </p:spTree>
    <p:extLst>
      <p:ext uri="{BB962C8B-B14F-4D97-AF65-F5344CB8AC3E}">
        <p14:creationId xmlns:p14="http://schemas.microsoft.com/office/powerpoint/2010/main" xmlns="" val="23150100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defRPr/>
            </a:pPr>
            <a:r>
              <a:rPr lang="en-US" sz="5400" b="1" dirty="0" smtClean="0"/>
              <a:t>Pathophysiology</a:t>
            </a:r>
          </a:p>
        </p:txBody>
      </p:sp>
      <p:sp>
        <p:nvSpPr>
          <p:cNvPr id="23555" name="Rectangle 3"/>
          <p:cNvSpPr>
            <a:spLocks noGrp="1" noChangeArrowheads="1"/>
          </p:cNvSpPr>
          <p:nvPr>
            <p:ph type="body" sz="half" idx="1"/>
          </p:nvPr>
        </p:nvSpPr>
        <p:spPr>
          <a:xfrm>
            <a:off x="457200" y="1600200"/>
            <a:ext cx="8686800" cy="4530725"/>
          </a:xfrm>
        </p:spPr>
        <p:txBody>
          <a:bodyPr>
            <a:normAutofit/>
          </a:bodyPr>
          <a:lstStyle/>
          <a:p>
            <a:pPr eaLnBrk="1" hangingPunct="1">
              <a:lnSpc>
                <a:spcPct val="90000"/>
              </a:lnSpc>
              <a:defRPr/>
            </a:pPr>
            <a:r>
              <a:rPr lang="en-US" sz="4000" dirty="0" smtClean="0"/>
              <a:t>Primary barrier to gastro esophageal reflux is the lower esophageal sphincter</a:t>
            </a:r>
          </a:p>
          <a:p>
            <a:pPr eaLnBrk="1" hangingPunct="1">
              <a:lnSpc>
                <a:spcPct val="90000"/>
              </a:lnSpc>
              <a:defRPr/>
            </a:pPr>
            <a:r>
              <a:rPr lang="en-US" sz="4000" dirty="0" smtClean="0"/>
              <a:t>LES normally works in conjunction with the diaphragm</a:t>
            </a:r>
          </a:p>
          <a:p>
            <a:pPr eaLnBrk="1" hangingPunct="1">
              <a:lnSpc>
                <a:spcPct val="90000"/>
              </a:lnSpc>
              <a:defRPr/>
            </a:pPr>
            <a:r>
              <a:rPr lang="en-US" sz="4000" dirty="0" smtClean="0"/>
              <a:t>If barrier  is disrupted, acid goes from stomach to esophagus</a:t>
            </a:r>
          </a:p>
          <a:p>
            <a:pPr lvl="1" eaLnBrk="1" hangingPunct="1">
              <a:lnSpc>
                <a:spcPct val="90000"/>
              </a:lnSpc>
              <a:buFontTx/>
              <a:buNone/>
              <a:defRPr/>
            </a:pPr>
            <a:endParaRPr lang="en-US" sz="4000" dirty="0" smtClean="0"/>
          </a:p>
          <a:p>
            <a:pPr lvl="1" eaLnBrk="1" hangingPunct="1">
              <a:lnSpc>
                <a:spcPct val="90000"/>
              </a:lnSpc>
              <a:defRPr/>
            </a:pPr>
            <a:endParaRPr lang="en-US" sz="40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1000" fill="hold"/>
                                        <p:tgtEl>
                                          <p:spTgt spid="235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calcmode="lin" valueType="num">
                                      <p:cBhvr>
                                        <p:cTn id="12" dur="1000" fill="hold"/>
                                        <p:tgtEl>
                                          <p:spTgt spid="2355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355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3555">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 calcmode="lin" valueType="num">
                                      <p:cBhvr>
                                        <p:cTn id="17" dur="1000" fill="hold"/>
                                        <p:tgtEl>
                                          <p:spTgt spid="23555">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3555">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nchorCtr="1">
            <a:normAutofit fontScale="90000"/>
          </a:bodyPr>
          <a:lstStyle/>
          <a:p>
            <a:pPr eaLnBrk="1" hangingPunct="1"/>
            <a:r>
              <a:rPr lang="en-US" sz="4000" smtClean="0">
                <a:effectLst>
                  <a:outerShdw blurRad="38100" dist="38100" dir="2700000" algn="tl">
                    <a:srgbClr val="FFFFFF"/>
                  </a:outerShdw>
                </a:effectLst>
              </a:rPr>
              <a:t/>
            </a:r>
            <a:br>
              <a:rPr lang="en-US" sz="4000" smtClean="0">
                <a:effectLst>
                  <a:outerShdw blurRad="38100" dist="38100" dir="2700000" algn="tl">
                    <a:srgbClr val="FFFFFF"/>
                  </a:outerShdw>
                </a:effectLst>
              </a:rPr>
            </a:br>
            <a:r>
              <a:rPr lang="en-US" sz="4000" smtClean="0"/>
              <a:t>Lafutidine</a:t>
            </a:r>
          </a:p>
        </p:txBody>
      </p:sp>
      <p:sp>
        <p:nvSpPr>
          <p:cNvPr id="21507" name="Rectangle 3"/>
          <p:cNvSpPr>
            <a:spLocks noGrp="1" noChangeArrowheads="1"/>
          </p:cNvSpPr>
          <p:nvPr>
            <p:ph type="body" idx="4294967295"/>
          </p:nvPr>
        </p:nvSpPr>
        <p:spPr/>
        <p:txBody>
          <a:bodyPr/>
          <a:lstStyle/>
          <a:p>
            <a:pPr eaLnBrk="1" hangingPunct="1">
              <a:lnSpc>
                <a:spcPct val="90000"/>
              </a:lnSpc>
            </a:pPr>
            <a:r>
              <a:rPr lang="en-US" sz="2400" dirty="0" smtClean="0"/>
              <a:t>LAFUTIDINE is a synthetic</a:t>
            </a:r>
            <a:r>
              <a:rPr lang="en-US" sz="2400" dirty="0" smtClean="0">
                <a:solidFill>
                  <a:srgbClr val="FF0000"/>
                </a:solidFill>
              </a:rPr>
              <a:t> H</a:t>
            </a:r>
            <a:r>
              <a:rPr lang="en-US" sz="2400" baseline="-25000" dirty="0" smtClean="0">
                <a:solidFill>
                  <a:srgbClr val="FF0000"/>
                </a:solidFill>
              </a:rPr>
              <a:t>2</a:t>
            </a:r>
            <a:r>
              <a:rPr lang="en-US" sz="2400" dirty="0" smtClean="0">
                <a:solidFill>
                  <a:srgbClr val="FF0000"/>
                </a:solidFill>
              </a:rPr>
              <a:t> receptor antagonist </a:t>
            </a:r>
            <a:r>
              <a:rPr lang="en-US" sz="2400" dirty="0" smtClean="0"/>
              <a:t>for oral administration</a:t>
            </a:r>
          </a:p>
          <a:p>
            <a:pPr eaLnBrk="1" hangingPunct="1">
              <a:lnSpc>
                <a:spcPct val="90000"/>
              </a:lnSpc>
            </a:pPr>
            <a:r>
              <a:rPr lang="en-US" sz="2400" dirty="0" smtClean="0"/>
              <a:t>Newly developed </a:t>
            </a:r>
            <a:r>
              <a:rPr lang="en-US" sz="2400" dirty="0" smtClean="0">
                <a:solidFill>
                  <a:srgbClr val="FF0000"/>
                </a:solidFill>
              </a:rPr>
              <a:t>second generation </a:t>
            </a:r>
            <a:r>
              <a:rPr lang="en-US" sz="2400" dirty="0" smtClean="0"/>
              <a:t>H</a:t>
            </a:r>
            <a:r>
              <a:rPr lang="en-US" sz="2400" baseline="-25000" dirty="0" smtClean="0"/>
              <a:t>2</a:t>
            </a:r>
            <a:r>
              <a:rPr lang="en-US" sz="2400" dirty="0" smtClean="0"/>
              <a:t> receptor antagonist</a:t>
            </a:r>
            <a:r>
              <a:rPr lang="en-US" sz="2400" baseline="30000" dirty="0" smtClean="0"/>
              <a:t>1</a:t>
            </a:r>
          </a:p>
          <a:p>
            <a:pPr eaLnBrk="1" hangingPunct="1">
              <a:lnSpc>
                <a:spcPct val="90000"/>
              </a:lnSpc>
            </a:pPr>
            <a:endParaRPr lang="en-US" sz="2400" baseline="30000" dirty="0" smtClean="0"/>
          </a:p>
          <a:p>
            <a:pPr eaLnBrk="1" hangingPunct="1">
              <a:lnSpc>
                <a:spcPct val="90000"/>
              </a:lnSpc>
            </a:pPr>
            <a:r>
              <a:rPr lang="en-US" sz="3600" baseline="30000" dirty="0" smtClean="0"/>
              <a:t>Receptor binding affinity </a:t>
            </a:r>
            <a:r>
              <a:rPr lang="en-US" sz="3600" baseline="30000" dirty="0" err="1" smtClean="0">
                <a:solidFill>
                  <a:srgbClr val="FF0000"/>
                </a:solidFill>
              </a:rPr>
              <a:t>upto</a:t>
            </a:r>
            <a:r>
              <a:rPr lang="en-US" sz="3600" baseline="30000" dirty="0" smtClean="0">
                <a:solidFill>
                  <a:srgbClr val="FF0000"/>
                </a:solidFill>
              </a:rPr>
              <a:t> 80 times </a:t>
            </a:r>
            <a:r>
              <a:rPr lang="en-US" sz="3600" baseline="30000" dirty="0" smtClean="0"/>
              <a:t>that of other H2RAs</a:t>
            </a:r>
          </a:p>
          <a:p>
            <a:pPr eaLnBrk="1" hangingPunct="1">
              <a:lnSpc>
                <a:spcPct val="90000"/>
              </a:lnSpc>
            </a:pPr>
            <a:endParaRPr lang="en-US" sz="3600" baseline="30000" dirty="0" smtClean="0"/>
          </a:p>
          <a:p>
            <a:pPr eaLnBrk="1" hangingPunct="1">
              <a:lnSpc>
                <a:spcPct val="90000"/>
              </a:lnSpc>
            </a:pPr>
            <a:r>
              <a:rPr lang="en-US" sz="3600" baseline="30000" dirty="0" smtClean="0">
                <a:solidFill>
                  <a:srgbClr val="FF0000"/>
                </a:solidFill>
              </a:rPr>
              <a:t>Daytime and night-time </a:t>
            </a:r>
            <a:r>
              <a:rPr lang="en-US" sz="3600" baseline="30000" dirty="0" smtClean="0"/>
              <a:t>acid inhibition</a:t>
            </a:r>
          </a:p>
          <a:p>
            <a:pPr eaLnBrk="1" hangingPunct="1">
              <a:lnSpc>
                <a:spcPct val="90000"/>
              </a:lnSpc>
            </a:pPr>
            <a:endParaRPr lang="en-US" sz="3600" baseline="30000" dirty="0" smtClean="0"/>
          </a:p>
          <a:p>
            <a:pPr eaLnBrk="1" hangingPunct="1">
              <a:lnSpc>
                <a:spcPct val="90000"/>
              </a:lnSpc>
            </a:pPr>
            <a:r>
              <a:rPr lang="en-US" sz="3600" baseline="30000" dirty="0" err="1" smtClean="0">
                <a:solidFill>
                  <a:srgbClr val="FF0000"/>
                </a:solidFill>
              </a:rPr>
              <a:t>Gastroprotective</a:t>
            </a:r>
            <a:r>
              <a:rPr lang="en-US" sz="3600" baseline="30000" dirty="0" smtClean="0">
                <a:solidFill>
                  <a:srgbClr val="FF0000"/>
                </a:solidFill>
              </a:rPr>
              <a:t> activity </a:t>
            </a:r>
            <a:r>
              <a:rPr lang="en-US" sz="3600" baseline="30000" dirty="0" smtClean="0"/>
              <a:t>independent of acid </a:t>
            </a:r>
            <a:r>
              <a:rPr lang="en-US" sz="3600" baseline="30000" dirty="0" err="1" smtClean="0"/>
              <a:t>antisecretory</a:t>
            </a:r>
            <a:r>
              <a:rPr lang="en-US" sz="3600" baseline="30000" dirty="0" smtClean="0"/>
              <a:t> activity</a:t>
            </a:r>
          </a:p>
          <a:p>
            <a:pPr eaLnBrk="1" hangingPunct="1">
              <a:lnSpc>
                <a:spcPct val="90000"/>
              </a:lnSpc>
            </a:pPr>
            <a:r>
              <a:rPr lang="en-US" sz="2400" dirty="0" smtClean="0"/>
              <a:t>Has multimodal mechanisms of action</a:t>
            </a:r>
          </a:p>
          <a:p>
            <a:pPr eaLnBrk="1" hangingPunct="1">
              <a:lnSpc>
                <a:spcPct val="90000"/>
              </a:lnSpc>
            </a:pPr>
            <a:endParaRPr lang="en-US" sz="2400" dirty="0" smtClean="0">
              <a:effectLst>
                <a:outerShdw blurRad="38100" dist="38100" dir="2700000" algn="tl">
                  <a:srgbClr val="0000FF"/>
                </a:outerShdw>
              </a:effectLst>
            </a:endParaRPr>
          </a:p>
        </p:txBody>
      </p:sp>
      <p:sp>
        <p:nvSpPr>
          <p:cNvPr id="89092" name="Text Box 4"/>
          <p:cNvSpPr txBox="1">
            <a:spLocks noChangeArrowheads="1"/>
          </p:cNvSpPr>
          <p:nvPr/>
        </p:nvSpPr>
        <p:spPr bwMode="auto">
          <a:xfrm>
            <a:off x="0" y="6400800"/>
            <a:ext cx="5727700" cy="517525"/>
          </a:xfrm>
          <a:prstGeom prst="rect">
            <a:avLst/>
          </a:prstGeom>
          <a:noFill/>
          <a:ln w="9525">
            <a:noFill/>
            <a:miter lim="800000"/>
            <a:headEnd/>
            <a:tailEnd/>
          </a:ln>
        </p:spPr>
        <p:txBody>
          <a:bodyPr wrap="none">
            <a:spAutoFit/>
          </a:bodyPr>
          <a:lstStyle/>
          <a:p>
            <a:pPr eaLnBrk="0" hangingPunct="0"/>
            <a:r>
              <a:rPr lang="en-US" sz="1400">
                <a:solidFill>
                  <a:schemeClr val="bg1"/>
                </a:solidFill>
              </a:rPr>
              <a:t>1. World J Gastrointest Pharmacol Ther 2010 October 6; 1(5): 112-118</a:t>
            </a:r>
          </a:p>
          <a:p>
            <a:pPr eaLnBrk="0" hangingPunct="0"/>
            <a:endParaRPr lang="en-US" sz="1400"/>
          </a:p>
        </p:txBody>
      </p:sp>
    </p:spTree>
    <p:extLst>
      <p:ext uri="{BB962C8B-B14F-4D97-AF65-F5344CB8AC3E}">
        <p14:creationId xmlns:p14="http://schemas.microsoft.com/office/powerpoint/2010/main" xmlns="" val="30572001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nchorCtr="1">
            <a:normAutofit fontScale="90000"/>
          </a:bodyPr>
          <a:lstStyle/>
          <a:p>
            <a:pPr eaLnBrk="1" hangingPunct="1"/>
            <a:r>
              <a:rPr lang="en-US" sz="4000" smtClean="0">
                <a:effectLst>
                  <a:outerShdw blurRad="38100" dist="38100" dir="2700000" algn="tl">
                    <a:srgbClr val="FFFFFF"/>
                  </a:outerShdw>
                </a:effectLst>
              </a:rPr>
              <a:t/>
            </a:r>
            <a:br>
              <a:rPr lang="en-US" sz="4000" smtClean="0">
                <a:effectLst>
                  <a:outerShdw blurRad="38100" dist="38100" dir="2700000" algn="tl">
                    <a:srgbClr val="FFFFFF"/>
                  </a:outerShdw>
                </a:effectLst>
              </a:rPr>
            </a:br>
            <a:r>
              <a:rPr lang="en-US" sz="4000" smtClean="0"/>
              <a:t>Lafutidine and H. pylori</a:t>
            </a:r>
          </a:p>
        </p:txBody>
      </p:sp>
      <p:sp>
        <p:nvSpPr>
          <p:cNvPr id="30723" name="Rectangle 3"/>
          <p:cNvSpPr>
            <a:spLocks noGrp="1" noChangeArrowheads="1"/>
          </p:cNvSpPr>
          <p:nvPr>
            <p:ph type="body" idx="4294967295"/>
          </p:nvPr>
        </p:nvSpPr>
        <p:spPr>
          <a:xfrm>
            <a:off x="990600" y="1600200"/>
            <a:ext cx="7315200" cy="4876800"/>
          </a:xfrm>
        </p:spPr>
        <p:txBody>
          <a:bodyPr/>
          <a:lstStyle/>
          <a:p>
            <a:pPr eaLnBrk="1" hangingPunct="1"/>
            <a:endParaRPr lang="en-US" sz="2400" dirty="0" smtClean="0">
              <a:effectLst>
                <a:outerShdw blurRad="38100" dist="38100" dir="2700000" algn="tl">
                  <a:srgbClr val="0000FF"/>
                </a:outerShdw>
              </a:effectLst>
            </a:endParaRPr>
          </a:p>
          <a:p>
            <a:pPr eaLnBrk="1" hangingPunct="1"/>
            <a:r>
              <a:rPr lang="en-US" sz="2400" dirty="0" err="1" smtClean="0"/>
              <a:t>Lafutidine</a:t>
            </a:r>
            <a:r>
              <a:rPr lang="en-US" sz="2400" dirty="0" smtClean="0"/>
              <a:t> inhibits the adherence of Helicobacter pylori to gastric cells</a:t>
            </a:r>
            <a:r>
              <a:rPr lang="en-US" sz="2400" baseline="30000" dirty="0" smtClean="0"/>
              <a:t>1</a:t>
            </a:r>
          </a:p>
          <a:p>
            <a:pPr eaLnBrk="1" hangingPunct="1"/>
            <a:endParaRPr lang="en-US" sz="2400" dirty="0" smtClean="0">
              <a:effectLst>
                <a:outerShdw blurRad="38100" dist="38100" dir="2700000" algn="tl">
                  <a:srgbClr val="0000FF"/>
                </a:outerShdw>
              </a:effectLst>
            </a:endParaRPr>
          </a:p>
          <a:p>
            <a:pPr eaLnBrk="1" hangingPunct="1"/>
            <a:r>
              <a:rPr lang="en-US" sz="2400" dirty="0" err="1" smtClean="0"/>
              <a:t>Lafutidine</a:t>
            </a:r>
            <a:r>
              <a:rPr lang="en-US" sz="2400" dirty="0" smtClean="0"/>
              <a:t> also inhibits subsequent IL-8 release -protects against the mucosal inflammation associated with </a:t>
            </a:r>
            <a:r>
              <a:rPr lang="en-US" sz="2400" i="1" dirty="0" smtClean="0"/>
              <a:t>H. pylori </a:t>
            </a:r>
            <a:r>
              <a:rPr lang="en-US" sz="2400" dirty="0" smtClean="0"/>
              <a:t>infection</a:t>
            </a:r>
            <a:r>
              <a:rPr lang="en-US" sz="2400" baseline="30000" dirty="0" smtClean="0"/>
              <a:t>1</a:t>
            </a:r>
          </a:p>
          <a:p>
            <a:pPr eaLnBrk="1" hangingPunct="1"/>
            <a:endParaRPr lang="en-US" sz="2400" dirty="0" smtClean="0">
              <a:effectLst>
                <a:outerShdw blurRad="38100" dist="38100" dir="2700000" algn="tl">
                  <a:srgbClr val="0000FF"/>
                </a:outerShdw>
              </a:effectLst>
            </a:endParaRPr>
          </a:p>
          <a:p>
            <a:pPr eaLnBrk="1" hangingPunct="1"/>
            <a:endParaRPr lang="en-US" sz="2400" dirty="0" smtClean="0">
              <a:effectLst>
                <a:outerShdw blurRad="38100" dist="38100" dir="2700000" algn="tl">
                  <a:srgbClr val="0000FF"/>
                </a:outerShdw>
              </a:effectLst>
            </a:endParaRPr>
          </a:p>
          <a:p>
            <a:pPr eaLnBrk="1" hangingPunct="1">
              <a:buFontTx/>
              <a:buNone/>
            </a:pPr>
            <a:endParaRPr lang="en-US" sz="2400" dirty="0" smtClean="0">
              <a:effectLst>
                <a:outerShdw blurRad="38100" dist="38100" dir="2700000" algn="tl">
                  <a:srgbClr val="0000FF"/>
                </a:outerShdw>
              </a:effectLst>
            </a:endParaRPr>
          </a:p>
        </p:txBody>
      </p:sp>
      <p:sp>
        <p:nvSpPr>
          <p:cNvPr id="70660" name="Text Box 4"/>
          <p:cNvSpPr txBox="1">
            <a:spLocks noChangeArrowheads="1"/>
          </p:cNvSpPr>
          <p:nvPr/>
        </p:nvSpPr>
        <p:spPr bwMode="auto">
          <a:xfrm>
            <a:off x="0" y="6553200"/>
            <a:ext cx="4083050" cy="304800"/>
          </a:xfrm>
          <a:prstGeom prst="rect">
            <a:avLst/>
          </a:prstGeom>
          <a:noFill/>
          <a:ln w="9525">
            <a:noFill/>
            <a:miter lim="800000"/>
            <a:headEnd/>
            <a:tailEnd/>
          </a:ln>
          <a:effectLst/>
        </p:spPr>
        <p:txBody>
          <a:bodyPr wrap="none">
            <a:spAutoFit/>
          </a:bodyPr>
          <a:lstStyle/>
          <a:p>
            <a:pPr eaLnBrk="0" hangingPunct="0">
              <a:defRPr/>
            </a:pPr>
            <a:r>
              <a:rPr lang="en-US" sz="1400">
                <a:solidFill>
                  <a:schemeClr val="bg1"/>
                </a:solidFill>
              </a:rPr>
              <a:t>1. </a:t>
            </a:r>
            <a:r>
              <a:rPr lang="en-US" sz="1400">
                <a:solidFill>
                  <a:schemeClr val="bg1"/>
                </a:solidFill>
                <a:effectLst>
                  <a:outerShdw blurRad="38100" dist="38100" dir="2700000" algn="tl">
                    <a:srgbClr val="C0C0C0"/>
                  </a:outerShdw>
                </a:effectLst>
              </a:rPr>
              <a:t>1 J. Gastroenterol. Hepatol, 2004, 19: 506-511.</a:t>
            </a:r>
          </a:p>
        </p:txBody>
      </p:sp>
    </p:spTree>
    <p:extLst>
      <p:ext uri="{BB962C8B-B14F-4D97-AF65-F5344CB8AC3E}">
        <p14:creationId xmlns:p14="http://schemas.microsoft.com/office/powerpoint/2010/main" xmlns="" val="24736444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nchorCtr="1">
            <a:normAutofit fontScale="90000"/>
          </a:bodyPr>
          <a:lstStyle/>
          <a:p>
            <a:pPr eaLnBrk="1" hangingPunct="1"/>
            <a:r>
              <a:rPr lang="en-US" sz="4000" smtClean="0">
                <a:effectLst>
                  <a:outerShdw blurRad="38100" dist="38100" dir="2700000" algn="tl">
                    <a:srgbClr val="FFFFFF"/>
                  </a:outerShdw>
                </a:effectLst>
              </a:rPr>
              <a:t/>
            </a:r>
            <a:br>
              <a:rPr lang="en-US" sz="4000" smtClean="0">
                <a:effectLst>
                  <a:outerShdw blurRad="38100" dist="38100" dir="2700000" algn="tl">
                    <a:srgbClr val="FFFFFF"/>
                  </a:outerShdw>
                </a:effectLst>
              </a:rPr>
            </a:br>
            <a:r>
              <a:rPr lang="en-US" sz="4000" smtClean="0"/>
              <a:t>Conclusions</a:t>
            </a:r>
          </a:p>
        </p:txBody>
      </p:sp>
      <p:sp>
        <p:nvSpPr>
          <p:cNvPr id="51203" name="Rectangle 3"/>
          <p:cNvSpPr>
            <a:spLocks noGrp="1" noChangeArrowheads="1"/>
          </p:cNvSpPr>
          <p:nvPr>
            <p:ph type="body" idx="4294967295"/>
          </p:nvPr>
        </p:nvSpPr>
        <p:spPr/>
        <p:txBody>
          <a:bodyPr/>
          <a:lstStyle/>
          <a:p>
            <a:pPr eaLnBrk="1" hangingPunct="1"/>
            <a:endParaRPr lang="en-US" sz="2000" dirty="0" smtClean="0">
              <a:effectLst>
                <a:outerShdw blurRad="38100" dist="38100" dir="2700000" algn="tl">
                  <a:srgbClr val="0000FF"/>
                </a:outerShdw>
              </a:effectLst>
            </a:endParaRPr>
          </a:p>
          <a:p>
            <a:pPr eaLnBrk="1" hangingPunct="1"/>
            <a:r>
              <a:rPr lang="en-US" sz="2800" dirty="0" smtClean="0"/>
              <a:t>LAFUTIDINE is a newly developed second generation H</a:t>
            </a:r>
            <a:r>
              <a:rPr lang="en-US" sz="2800" baseline="-25000" dirty="0" smtClean="0"/>
              <a:t>2</a:t>
            </a:r>
            <a:r>
              <a:rPr lang="en-US" sz="2800" dirty="0" smtClean="0"/>
              <a:t> receptor antagonist and has multimodal mechanisms of action</a:t>
            </a:r>
          </a:p>
          <a:p>
            <a:pPr eaLnBrk="1" hangingPunct="1"/>
            <a:endParaRPr lang="en-US" sz="2800" dirty="0" smtClean="0"/>
          </a:p>
          <a:p>
            <a:pPr eaLnBrk="1" hangingPunct="1"/>
            <a:r>
              <a:rPr lang="en-US" sz="2800" dirty="0" smtClean="0"/>
              <a:t>LAFUTIDINE rapidly binds to gastric cell histamine H</a:t>
            </a:r>
            <a:r>
              <a:rPr lang="en-US" sz="2800" baseline="-25000" dirty="0" smtClean="0"/>
              <a:t>2</a:t>
            </a:r>
            <a:r>
              <a:rPr lang="en-US" sz="2800" dirty="0" smtClean="0"/>
              <a:t> receptors, results in decreased acid production </a:t>
            </a:r>
          </a:p>
          <a:p>
            <a:pPr eaLnBrk="1" hangingPunct="1"/>
            <a:endParaRPr lang="en-US" sz="2800" dirty="0" smtClean="0">
              <a:effectLst>
                <a:outerShdw blurRad="38100" dist="38100" dir="2700000" algn="tl">
                  <a:srgbClr val="0000FF"/>
                </a:outerShdw>
              </a:effectLst>
            </a:endParaRPr>
          </a:p>
          <a:p>
            <a:pPr eaLnBrk="1" hangingPunct="1"/>
            <a:endParaRPr lang="en-US" sz="2000" dirty="0" smtClean="0">
              <a:effectLst>
                <a:outerShdw blurRad="38100" dist="38100" dir="2700000" algn="tl">
                  <a:srgbClr val="0000FF"/>
                </a:outerShdw>
              </a:effectLst>
            </a:endParaRPr>
          </a:p>
        </p:txBody>
      </p:sp>
    </p:spTree>
    <p:extLst>
      <p:ext uri="{BB962C8B-B14F-4D97-AF65-F5344CB8AC3E}">
        <p14:creationId xmlns:p14="http://schemas.microsoft.com/office/powerpoint/2010/main" xmlns="" val="10418136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Aetiology of GERD</a:t>
            </a:r>
            <a:endParaRPr lang="en-IN" dirty="0"/>
          </a:p>
        </p:txBody>
      </p:sp>
      <p:sp>
        <p:nvSpPr>
          <p:cNvPr id="6" name="Content Placeholder 5"/>
          <p:cNvSpPr>
            <a:spLocks noGrp="1"/>
          </p:cNvSpPr>
          <p:nvPr>
            <p:ph idx="1"/>
          </p:nvPr>
        </p:nvSpPr>
        <p:spPr/>
        <p:txBody>
          <a:bodyPr/>
          <a:lstStyle/>
          <a:p>
            <a:r>
              <a:rPr lang="en-IN" dirty="0" smtClean="0"/>
              <a:t>Variation in anatomy and physiological factors produce   G.E.R.D.</a:t>
            </a:r>
          </a:p>
          <a:p>
            <a:r>
              <a:rPr lang="en-IN" dirty="0" smtClean="0"/>
              <a:t>ANATOMICAL FACTORS</a:t>
            </a:r>
          </a:p>
          <a:p>
            <a:r>
              <a:rPr lang="en-IN" dirty="0" smtClean="0"/>
              <a:t>Obesity</a:t>
            </a:r>
          </a:p>
          <a:p>
            <a:r>
              <a:rPr lang="en-IN" dirty="0" smtClean="0"/>
              <a:t>Length of intra abdominal oesophagus:</a:t>
            </a:r>
          </a:p>
          <a:p>
            <a:r>
              <a:rPr lang="en-IN" dirty="0" smtClean="0"/>
              <a:t> more length …..less reflux</a:t>
            </a:r>
          </a:p>
          <a:p>
            <a:pPr marL="0" indent="0">
              <a:buNone/>
            </a:pPr>
            <a:r>
              <a:rPr lang="en-IN" dirty="0"/>
              <a:t> </a:t>
            </a:r>
            <a:r>
              <a:rPr lang="en-IN" dirty="0" smtClean="0"/>
              <a:t>   less length …more reflux</a:t>
            </a:r>
            <a:endParaRPr lang="en-IN" dirty="0"/>
          </a:p>
        </p:txBody>
      </p:sp>
    </p:spTree>
    <p:extLst>
      <p:ext uri="{BB962C8B-B14F-4D97-AF65-F5344CB8AC3E}">
        <p14:creationId xmlns:p14="http://schemas.microsoft.com/office/powerpoint/2010/main" xmlns="" val="1309688139"/>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idx="1"/>
          </p:nvPr>
        </p:nvSpPr>
        <p:spPr/>
        <p:txBody>
          <a:bodyPr>
            <a:normAutofit/>
          </a:bodyPr>
          <a:lstStyle/>
          <a:p>
            <a:r>
              <a:rPr lang="en-IN" dirty="0" smtClean="0"/>
              <a:t>Changes in </a:t>
            </a:r>
            <a:r>
              <a:rPr lang="en-IN" dirty="0" err="1" smtClean="0"/>
              <a:t>phreno</a:t>
            </a:r>
            <a:r>
              <a:rPr lang="en-IN" dirty="0" smtClean="0"/>
              <a:t>-oesophageal ligament</a:t>
            </a:r>
          </a:p>
          <a:p>
            <a:r>
              <a:rPr lang="en-IN" dirty="0" err="1"/>
              <a:t>A</a:t>
            </a:r>
            <a:r>
              <a:rPr lang="en-IN" dirty="0" err="1" smtClean="0"/>
              <a:t>lterered</a:t>
            </a:r>
            <a:r>
              <a:rPr lang="en-IN" dirty="0" smtClean="0"/>
              <a:t> angle of HIS</a:t>
            </a:r>
          </a:p>
          <a:p>
            <a:r>
              <a:rPr lang="en-IN" dirty="0" smtClean="0"/>
              <a:t>Altered pinching action of rt. Crus of diaphragm</a:t>
            </a:r>
          </a:p>
          <a:p>
            <a:r>
              <a:rPr lang="en-IN" dirty="0" smtClean="0"/>
              <a:t>Change in volume of mucosal </a:t>
            </a:r>
            <a:r>
              <a:rPr lang="en-IN" dirty="0" err="1" smtClean="0"/>
              <a:t>rossette</a:t>
            </a:r>
            <a:r>
              <a:rPr lang="en-IN" dirty="0"/>
              <a:t> </a:t>
            </a:r>
            <a:r>
              <a:rPr lang="en-IN" dirty="0" smtClean="0"/>
              <a:t>at G.E. junction </a:t>
            </a:r>
          </a:p>
          <a:p>
            <a:r>
              <a:rPr lang="en-IN" dirty="0" smtClean="0"/>
              <a:t>Altered sling mechanism of  gastric musculature</a:t>
            </a:r>
            <a:endParaRPr lang="en-IN" dirty="0"/>
          </a:p>
        </p:txBody>
      </p:sp>
    </p:spTree>
    <p:extLst>
      <p:ext uri="{BB962C8B-B14F-4D97-AF65-F5344CB8AC3E}">
        <p14:creationId xmlns:p14="http://schemas.microsoft.com/office/powerpoint/2010/main" xmlns="" val="683666679"/>
      </p:ext>
    </p:extLst>
  </p:cSld>
  <p:clrMapOvr>
    <a:masterClrMapping/>
  </p:clrMapOvr>
  <p:transition spd="med">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2267</Words>
  <Application>Microsoft Office PowerPoint</Application>
  <PresentationFormat>On-screen Show (4:3)</PresentationFormat>
  <Paragraphs>523</Paragraphs>
  <Slides>72</Slides>
  <Notes>38</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Slide 1</vt:lpstr>
      <vt:lpstr>Today’s Talk</vt:lpstr>
      <vt:lpstr>Definition of GERD</vt:lpstr>
      <vt:lpstr>Definition</vt:lpstr>
      <vt:lpstr>Physiologic v/s Pathologic reflux</vt:lpstr>
      <vt:lpstr>Slide 6</vt:lpstr>
      <vt:lpstr>Pathophysiology</vt:lpstr>
      <vt:lpstr>Aetiology of GERD</vt:lpstr>
      <vt:lpstr>Slide 9</vt:lpstr>
      <vt:lpstr>Slide 10</vt:lpstr>
      <vt:lpstr>PHYSIOLOGICAL FACTORS</vt:lpstr>
      <vt:lpstr>ANGLE  OF  HIS ….cardio esophageal notch</vt:lpstr>
      <vt:lpstr>LOWER OESOPHAGUS</vt:lpstr>
      <vt:lpstr>Lower Esophageal Sphincter</vt:lpstr>
      <vt:lpstr>Slide 15</vt:lpstr>
      <vt:lpstr>Slide 16</vt:lpstr>
      <vt:lpstr>Hiatus Hernia on endoscopy</vt:lpstr>
      <vt:lpstr>Clinical features</vt:lpstr>
      <vt:lpstr>Symptoms of GERD</vt:lpstr>
      <vt:lpstr>Slide 20</vt:lpstr>
      <vt:lpstr>Symptoms</vt:lpstr>
      <vt:lpstr>Factors That Can Aggravate GERD</vt:lpstr>
      <vt:lpstr>Diagnostic Evaluation</vt:lpstr>
      <vt:lpstr>Alarming Signs &amp; Symptoms</vt:lpstr>
      <vt:lpstr>Diagnostic Tests for GERD</vt:lpstr>
      <vt:lpstr>Types of Hiatal Hernia</vt:lpstr>
      <vt:lpstr>Barium Swallow</vt:lpstr>
      <vt:lpstr>Slide 28</vt:lpstr>
      <vt:lpstr>Barium swallow demonstrates hiatal hernia:</vt:lpstr>
      <vt:lpstr>Endoscopic view:</vt:lpstr>
      <vt:lpstr>Endoscopy</vt:lpstr>
      <vt:lpstr>Esophagogastroduodenoscopy</vt:lpstr>
      <vt:lpstr>pH</vt:lpstr>
      <vt:lpstr>Slide 34</vt:lpstr>
      <vt:lpstr>Esophageal Manometry</vt:lpstr>
      <vt:lpstr>Complications of GERD</vt:lpstr>
      <vt:lpstr>D.D.</vt:lpstr>
      <vt:lpstr>Treatment</vt:lpstr>
      <vt:lpstr>Lifestyle Modifications</vt:lpstr>
      <vt:lpstr>Treatment</vt:lpstr>
      <vt:lpstr>Treatment</vt:lpstr>
      <vt:lpstr>Treatment for minimum 8 weeks</vt:lpstr>
      <vt:lpstr>Collaborative Care</vt:lpstr>
      <vt:lpstr>Treatment</vt:lpstr>
      <vt:lpstr>Treatment  </vt:lpstr>
      <vt:lpstr>Effectiveness of Medical Therapies for GERD</vt:lpstr>
      <vt:lpstr>Treatment</vt:lpstr>
      <vt:lpstr>Treatment</vt:lpstr>
      <vt:lpstr>Treatment</vt:lpstr>
      <vt:lpstr>Slide 50</vt:lpstr>
      <vt:lpstr>Nissen Fundoplication</vt:lpstr>
      <vt:lpstr>Complete vs. partial fundoplication</vt:lpstr>
      <vt:lpstr>Treatment</vt:lpstr>
      <vt:lpstr>Complications</vt:lpstr>
      <vt:lpstr>Complications</vt:lpstr>
      <vt:lpstr>Slide 56</vt:lpstr>
      <vt:lpstr>Complications</vt:lpstr>
      <vt:lpstr>Slide 58</vt:lpstr>
      <vt:lpstr>Slide 59</vt:lpstr>
      <vt:lpstr>Slide 60</vt:lpstr>
      <vt:lpstr>Complications</vt:lpstr>
      <vt:lpstr>Slide 62</vt:lpstr>
      <vt:lpstr>Slide 63</vt:lpstr>
      <vt:lpstr>Summary</vt:lpstr>
      <vt:lpstr>Key of mcq</vt:lpstr>
      <vt:lpstr>Lafutidine</vt:lpstr>
      <vt:lpstr> </vt:lpstr>
      <vt:lpstr> Nocturnal Acid Breakthrough</vt:lpstr>
      <vt:lpstr> The need for H2RA </vt:lpstr>
      <vt:lpstr> Lafutidine</vt:lpstr>
      <vt:lpstr> Lafutidine and H. pylori</vt:lpstr>
      <vt:lpstr> 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 Esophageal Reflux Disease</dc:title>
  <dc:creator>Sendhil</dc:creator>
  <cp:lastModifiedBy>R P BHARANEY</cp:lastModifiedBy>
  <cp:revision>121</cp:revision>
  <dcterms:created xsi:type="dcterms:W3CDTF">2012-03-22T11:25:31Z</dcterms:created>
  <dcterms:modified xsi:type="dcterms:W3CDTF">2020-04-08T04:25:41Z</dcterms:modified>
</cp:coreProperties>
</file>