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4380" y="461899"/>
            <a:ext cx="8035239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1593850"/>
            <a:ext cx="8248650" cy="394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5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 /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 /><Relationship Id="rId2" Type="http://schemas.openxmlformats.org/officeDocument/2006/relationships/image" Target="../media/image13.jpg" /><Relationship Id="rId1" Type="http://schemas.openxmlformats.org/officeDocument/2006/relationships/slideLayout" Target="../slideLayouts/slideLayout4.xml" /><Relationship Id="rId4" Type="http://schemas.openxmlformats.org/officeDocument/2006/relationships/image" Target="../media/image15.jpg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4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4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46301" y="3932377"/>
            <a:ext cx="64592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arlito"/>
                <a:cs typeface="Carlito"/>
              </a:rPr>
              <a:t>THE </a:t>
            </a:r>
            <a:r>
              <a:rPr sz="4400" spc="-70" dirty="0">
                <a:latin typeface="Carlito"/>
                <a:cs typeface="Carlito"/>
              </a:rPr>
              <a:t>HEPATOBILIARY</a:t>
            </a:r>
            <a:r>
              <a:rPr sz="4400" spc="-55" dirty="0">
                <a:latin typeface="Carlito"/>
                <a:cs typeface="Carlito"/>
              </a:rPr>
              <a:t> </a:t>
            </a:r>
            <a:r>
              <a:rPr sz="4400" spc="-20" dirty="0">
                <a:latin typeface="Carlito"/>
                <a:cs typeface="Carlito"/>
              </a:rPr>
              <a:t>SYSTEM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09343" y="808445"/>
            <a:ext cx="4463279" cy="28381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4C411B-9046-8140-91DD-07D4F8746A73}"/>
              </a:ext>
            </a:extLst>
          </p:cNvPr>
          <p:cNvSpPr txBox="1"/>
          <p:nvPr/>
        </p:nvSpPr>
        <p:spPr>
          <a:xfrm>
            <a:off x="3961511" y="536080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/>
              <a:t>Dr. Ketul Shah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8657" y="461899"/>
            <a:ext cx="47250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5" dirty="0"/>
              <a:t>Fatty </a:t>
            </a:r>
            <a:r>
              <a:rPr spc="-10" dirty="0"/>
              <a:t>Change in</a:t>
            </a:r>
            <a:r>
              <a:rPr dirty="0"/>
              <a:t> </a:t>
            </a:r>
            <a:r>
              <a:rPr spc="-15" dirty="0"/>
              <a:t>Liver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199134"/>
            <a:ext cx="91757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Carlito"/>
                <a:cs typeface="Carlito"/>
              </a:rPr>
              <a:t>Microscopy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656334"/>
            <a:ext cx="11874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arlito"/>
                <a:cs typeface="Carlito"/>
              </a:rPr>
              <a:t>i.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240" y="1656334"/>
            <a:ext cx="4272915" cy="116903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459"/>
              </a:spcBef>
            </a:pPr>
            <a:r>
              <a:rPr sz="1500" spc="-20" dirty="0">
                <a:latin typeface="Carlito"/>
                <a:cs typeface="Carlito"/>
              </a:rPr>
              <a:t>Fat </a:t>
            </a:r>
            <a:r>
              <a:rPr sz="1500" dirty="0">
                <a:latin typeface="Carlito"/>
                <a:cs typeface="Carlito"/>
              </a:rPr>
              <a:t>in the </a:t>
            </a:r>
            <a:r>
              <a:rPr sz="1500" spc="-5" dirty="0">
                <a:latin typeface="Carlito"/>
                <a:cs typeface="Carlito"/>
              </a:rPr>
              <a:t>cytoplasm of </a:t>
            </a:r>
            <a:r>
              <a:rPr sz="1500" dirty="0">
                <a:latin typeface="Carlito"/>
                <a:cs typeface="Carlito"/>
              </a:rPr>
              <a:t>the </a:t>
            </a:r>
            <a:r>
              <a:rPr sz="1500" spc="-5" dirty="0">
                <a:latin typeface="Carlito"/>
                <a:cs typeface="Carlito"/>
              </a:rPr>
              <a:t>hepatocytes </a:t>
            </a:r>
            <a:r>
              <a:rPr sz="1500" dirty="0">
                <a:latin typeface="Carlito"/>
                <a:cs typeface="Carlito"/>
              </a:rPr>
              <a:t>is </a:t>
            </a:r>
            <a:r>
              <a:rPr sz="1500" spc="-5" dirty="0">
                <a:latin typeface="Carlito"/>
                <a:cs typeface="Carlito"/>
              </a:rPr>
              <a:t>seen </a:t>
            </a:r>
            <a:r>
              <a:rPr sz="1500" dirty="0">
                <a:latin typeface="Carlito"/>
                <a:cs typeface="Carlito"/>
              </a:rPr>
              <a:t>as clear  </a:t>
            </a:r>
            <a:r>
              <a:rPr sz="1500" spc="-5" dirty="0">
                <a:latin typeface="Carlito"/>
                <a:cs typeface="Carlito"/>
              </a:rPr>
              <a:t>area which </a:t>
            </a:r>
            <a:r>
              <a:rPr sz="1500" spc="-10" dirty="0">
                <a:latin typeface="Carlito"/>
                <a:cs typeface="Carlito"/>
              </a:rPr>
              <a:t>may </a:t>
            </a:r>
            <a:r>
              <a:rPr sz="1500" spc="-5" dirty="0">
                <a:latin typeface="Carlito"/>
                <a:cs typeface="Carlito"/>
              </a:rPr>
              <a:t>vary </a:t>
            </a:r>
            <a:r>
              <a:rPr sz="1500" spc="-10" dirty="0">
                <a:latin typeface="Carlito"/>
                <a:cs typeface="Carlito"/>
              </a:rPr>
              <a:t>from </a:t>
            </a:r>
            <a:r>
              <a:rPr sz="1500" spc="-5" dirty="0">
                <a:latin typeface="Carlito"/>
                <a:cs typeface="Carlito"/>
              </a:rPr>
              <a:t>minute droplets </a:t>
            </a:r>
            <a:r>
              <a:rPr sz="1500" dirty="0">
                <a:latin typeface="Carlito"/>
                <a:cs typeface="Carlito"/>
              </a:rPr>
              <a:t>in the  cytoplasm </a:t>
            </a:r>
            <a:r>
              <a:rPr sz="1500" spc="-5" dirty="0">
                <a:latin typeface="Carlito"/>
                <a:cs typeface="Carlito"/>
              </a:rPr>
              <a:t>of </a:t>
            </a:r>
            <a:r>
              <a:rPr sz="1500" dirty="0">
                <a:latin typeface="Carlito"/>
                <a:cs typeface="Carlito"/>
              </a:rPr>
              <a:t>a </a:t>
            </a:r>
            <a:r>
              <a:rPr sz="1500" spc="-20" dirty="0">
                <a:latin typeface="Carlito"/>
                <a:cs typeface="Carlito"/>
              </a:rPr>
              <a:t>few </a:t>
            </a:r>
            <a:r>
              <a:rPr sz="1500" spc="-5" dirty="0">
                <a:latin typeface="Carlito"/>
                <a:cs typeface="Carlito"/>
              </a:rPr>
              <a:t>hepatocytes (microvesicular) </a:t>
            </a:r>
            <a:r>
              <a:rPr sz="1500" spc="-10" dirty="0">
                <a:latin typeface="Carlito"/>
                <a:cs typeface="Carlito"/>
              </a:rPr>
              <a:t>to  </a:t>
            </a:r>
            <a:r>
              <a:rPr sz="1500" spc="-5" dirty="0">
                <a:latin typeface="Carlito"/>
                <a:cs typeface="Carlito"/>
              </a:rPr>
              <a:t>distention of </a:t>
            </a:r>
            <a:r>
              <a:rPr sz="1500" dirty="0">
                <a:latin typeface="Carlito"/>
                <a:cs typeface="Carlito"/>
              </a:rPr>
              <a:t>the </a:t>
            </a:r>
            <a:r>
              <a:rPr sz="1500" spc="-10" dirty="0">
                <a:latin typeface="Carlito"/>
                <a:cs typeface="Carlito"/>
              </a:rPr>
              <a:t>entire </a:t>
            </a:r>
            <a:r>
              <a:rPr sz="1500" spc="-5" dirty="0">
                <a:latin typeface="Carlito"/>
                <a:cs typeface="Carlito"/>
              </a:rPr>
              <a:t>cytoplasm of most </a:t>
            </a:r>
            <a:r>
              <a:rPr sz="1500" dirty="0">
                <a:latin typeface="Carlito"/>
                <a:cs typeface="Carlito"/>
              </a:rPr>
              <a:t>cells </a:t>
            </a:r>
            <a:r>
              <a:rPr sz="1500" spc="-5" dirty="0">
                <a:latin typeface="Carlito"/>
                <a:cs typeface="Carlito"/>
              </a:rPr>
              <a:t>by  coalesced </a:t>
            </a:r>
            <a:r>
              <a:rPr sz="1500" spc="-10" dirty="0">
                <a:latin typeface="Carlito"/>
                <a:cs typeface="Carlito"/>
              </a:rPr>
              <a:t>droplets </a:t>
            </a:r>
            <a:r>
              <a:rPr sz="1500" spc="-5" dirty="0">
                <a:latin typeface="Carlito"/>
                <a:cs typeface="Carlito"/>
              </a:rPr>
              <a:t>(macrovesicular) </a:t>
            </a:r>
            <a:r>
              <a:rPr sz="1500" dirty="0">
                <a:latin typeface="Carlito"/>
                <a:cs typeface="Carlito"/>
              </a:rPr>
              <a:t>pushing the  nucleus </a:t>
            </a:r>
            <a:r>
              <a:rPr sz="1500" spc="-10" dirty="0">
                <a:latin typeface="Carlito"/>
                <a:cs typeface="Carlito"/>
              </a:rPr>
              <a:t>to </a:t>
            </a:r>
            <a:r>
              <a:rPr sz="1500" dirty="0">
                <a:latin typeface="Carlito"/>
                <a:cs typeface="Carlito"/>
              </a:rPr>
              <a:t>periphery </a:t>
            </a:r>
            <a:r>
              <a:rPr sz="1500" spc="-5" dirty="0">
                <a:latin typeface="Carlito"/>
                <a:cs typeface="Carlito"/>
              </a:rPr>
              <a:t>of </a:t>
            </a:r>
            <a:r>
              <a:rPr sz="1500" dirty="0">
                <a:latin typeface="Carlito"/>
                <a:cs typeface="Carlito"/>
              </a:rPr>
              <a:t>the</a:t>
            </a:r>
            <a:r>
              <a:rPr sz="1500" spc="-3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cell.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3028315"/>
            <a:ext cx="16256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arlito"/>
                <a:cs typeface="Carlito"/>
              </a:rPr>
              <a:t>ii.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0240" y="3028315"/>
            <a:ext cx="4248785" cy="61976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459"/>
              </a:spcBef>
            </a:pPr>
            <a:r>
              <a:rPr sz="1500" dirty="0">
                <a:latin typeface="Carlito"/>
                <a:cs typeface="Carlito"/>
              </a:rPr>
              <a:t>When </a:t>
            </a:r>
            <a:r>
              <a:rPr sz="1500" spc="-10" dirty="0">
                <a:latin typeface="Carlito"/>
                <a:cs typeface="Carlito"/>
              </a:rPr>
              <a:t>steatosis </a:t>
            </a:r>
            <a:r>
              <a:rPr sz="1500" dirty="0">
                <a:latin typeface="Carlito"/>
                <a:cs typeface="Carlito"/>
              </a:rPr>
              <a:t>is mild, </a:t>
            </a:r>
            <a:r>
              <a:rPr sz="1500" spc="-5" dirty="0">
                <a:latin typeface="Carlito"/>
                <a:cs typeface="Carlito"/>
              </a:rPr>
              <a:t>centrilobular hepatocytes </a:t>
            </a:r>
            <a:r>
              <a:rPr sz="1500" spc="-10" dirty="0">
                <a:latin typeface="Carlito"/>
                <a:cs typeface="Carlito"/>
              </a:rPr>
              <a:t>are  </a:t>
            </a:r>
            <a:r>
              <a:rPr sz="1500" dirty="0">
                <a:latin typeface="Carlito"/>
                <a:cs typeface="Carlito"/>
              </a:rPr>
              <a:t>mainly </a:t>
            </a:r>
            <a:r>
              <a:rPr sz="1500" spc="-10" dirty="0">
                <a:latin typeface="Carlito"/>
                <a:cs typeface="Carlito"/>
              </a:rPr>
              <a:t>affected, </a:t>
            </a:r>
            <a:r>
              <a:rPr sz="1500" dirty="0">
                <a:latin typeface="Carlito"/>
                <a:cs typeface="Carlito"/>
              </a:rPr>
              <a:t>while the </a:t>
            </a:r>
            <a:r>
              <a:rPr sz="1500" spc="-10" dirty="0">
                <a:latin typeface="Carlito"/>
                <a:cs typeface="Carlito"/>
              </a:rPr>
              <a:t>progressive </a:t>
            </a:r>
            <a:r>
              <a:rPr sz="1500" spc="-5" dirty="0">
                <a:latin typeface="Carlito"/>
                <a:cs typeface="Carlito"/>
              </a:rPr>
              <a:t>accumulation of  </a:t>
            </a:r>
            <a:r>
              <a:rPr sz="1500" spc="-15" dirty="0">
                <a:latin typeface="Carlito"/>
                <a:cs typeface="Carlito"/>
              </a:rPr>
              <a:t>fat </a:t>
            </a:r>
            <a:r>
              <a:rPr sz="1500" spc="-10" dirty="0">
                <a:latin typeface="Carlito"/>
                <a:cs typeface="Carlito"/>
              </a:rPr>
              <a:t>involves </a:t>
            </a:r>
            <a:r>
              <a:rPr sz="1500" dirty="0">
                <a:latin typeface="Carlito"/>
                <a:cs typeface="Carlito"/>
              </a:rPr>
              <a:t>the </a:t>
            </a:r>
            <a:r>
              <a:rPr sz="1500" spc="-5" dirty="0">
                <a:latin typeface="Carlito"/>
                <a:cs typeface="Carlito"/>
              </a:rPr>
              <a:t>entire </a:t>
            </a:r>
            <a:r>
              <a:rPr sz="1500" dirty="0">
                <a:latin typeface="Carlito"/>
                <a:cs typeface="Carlito"/>
              </a:rPr>
              <a:t>lobule.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3851529"/>
            <a:ext cx="20701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arlito"/>
                <a:cs typeface="Carlito"/>
              </a:rPr>
              <a:t>iii.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0240" y="3851529"/>
            <a:ext cx="4143375" cy="43688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459"/>
              </a:spcBef>
            </a:pPr>
            <a:r>
              <a:rPr sz="1500" spc="-10" dirty="0">
                <a:latin typeface="Carlito"/>
                <a:cs typeface="Carlito"/>
              </a:rPr>
              <a:t>Occasionally, </a:t>
            </a:r>
            <a:r>
              <a:rPr sz="1500" dirty="0">
                <a:latin typeface="Carlito"/>
                <a:cs typeface="Carlito"/>
              </a:rPr>
              <a:t>the </a:t>
            </a:r>
            <a:r>
              <a:rPr sz="1500" spc="-5" dirty="0">
                <a:latin typeface="Carlito"/>
                <a:cs typeface="Carlito"/>
              </a:rPr>
              <a:t>adjacent </a:t>
            </a:r>
            <a:r>
              <a:rPr sz="1500" dirty="0">
                <a:latin typeface="Carlito"/>
                <a:cs typeface="Carlito"/>
              </a:rPr>
              <a:t>cells </a:t>
            </a:r>
            <a:r>
              <a:rPr sz="1500" spc="-5" dirty="0">
                <a:latin typeface="Carlito"/>
                <a:cs typeface="Carlito"/>
              </a:rPr>
              <a:t>containing </a:t>
            </a:r>
            <a:r>
              <a:rPr sz="1500" spc="-15" dirty="0">
                <a:latin typeface="Carlito"/>
                <a:cs typeface="Carlito"/>
              </a:rPr>
              <a:t>fat</a:t>
            </a:r>
            <a:r>
              <a:rPr sz="1500" spc="-140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rupture  </a:t>
            </a:r>
            <a:r>
              <a:rPr sz="1500" dirty="0">
                <a:latin typeface="Carlito"/>
                <a:cs typeface="Carlito"/>
              </a:rPr>
              <a:t>and </a:t>
            </a:r>
            <a:r>
              <a:rPr sz="1500" spc="-5" dirty="0">
                <a:latin typeface="Carlito"/>
                <a:cs typeface="Carlito"/>
              </a:rPr>
              <a:t>produce </a:t>
            </a:r>
            <a:r>
              <a:rPr sz="1500" spc="-15" dirty="0">
                <a:latin typeface="Carlito"/>
                <a:cs typeface="Carlito"/>
              </a:rPr>
              <a:t>fatty</a:t>
            </a:r>
            <a:r>
              <a:rPr sz="1500" spc="-60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cysts.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9" y="4491608"/>
            <a:ext cx="20383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arlito"/>
                <a:cs typeface="Carlito"/>
              </a:rPr>
              <a:t>iv.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0240" y="4491608"/>
            <a:ext cx="4213225" cy="61976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5080">
              <a:lnSpc>
                <a:spcPts val="1440"/>
              </a:lnSpc>
              <a:spcBef>
                <a:spcPts val="445"/>
              </a:spcBef>
            </a:pPr>
            <a:r>
              <a:rPr sz="1500" spc="-15" dirty="0">
                <a:latin typeface="Carlito"/>
                <a:cs typeface="Carlito"/>
              </a:rPr>
              <a:t>Infrequently, </a:t>
            </a:r>
            <a:r>
              <a:rPr sz="1500" spc="-5" dirty="0">
                <a:latin typeface="Carlito"/>
                <a:cs typeface="Carlito"/>
              </a:rPr>
              <a:t>lipogranulomas </a:t>
            </a:r>
            <a:r>
              <a:rPr sz="1500" spc="-10" dirty="0">
                <a:latin typeface="Carlito"/>
                <a:cs typeface="Carlito"/>
              </a:rPr>
              <a:t>may </a:t>
            </a:r>
            <a:r>
              <a:rPr sz="1500" dirty="0">
                <a:latin typeface="Carlito"/>
                <a:cs typeface="Carlito"/>
              </a:rPr>
              <a:t>appear </a:t>
            </a:r>
            <a:r>
              <a:rPr sz="1500" spc="-5" dirty="0">
                <a:latin typeface="Carlito"/>
                <a:cs typeface="Carlito"/>
              </a:rPr>
              <a:t>consisting of  collection of macrophages, lymphocytes </a:t>
            </a:r>
            <a:r>
              <a:rPr sz="1500" dirty="0">
                <a:latin typeface="Carlito"/>
                <a:cs typeface="Carlito"/>
              </a:rPr>
              <a:t>and  </a:t>
            </a:r>
            <a:r>
              <a:rPr sz="1500" spc="-5" dirty="0">
                <a:latin typeface="Carlito"/>
                <a:cs typeface="Carlito"/>
              </a:rPr>
              <a:t>multinucleate giant</a:t>
            </a:r>
            <a:r>
              <a:rPr sz="1500" spc="-5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cells.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39" y="5314950"/>
            <a:ext cx="15875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0" dirty="0">
                <a:latin typeface="Carlito"/>
                <a:cs typeface="Carlito"/>
              </a:rPr>
              <a:t>v.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0240" y="5314950"/>
            <a:ext cx="4133850" cy="61976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459"/>
              </a:spcBef>
            </a:pPr>
            <a:r>
              <a:rPr sz="1500" spc="-5" dirty="0">
                <a:latin typeface="Carlito"/>
                <a:cs typeface="Carlito"/>
              </a:rPr>
              <a:t>Special </a:t>
            </a:r>
            <a:r>
              <a:rPr sz="1500" spc="-10" dirty="0">
                <a:latin typeface="Carlito"/>
                <a:cs typeface="Carlito"/>
              </a:rPr>
              <a:t>stains </a:t>
            </a:r>
            <a:r>
              <a:rPr sz="1500" spc="-5" dirty="0">
                <a:latin typeface="Carlito"/>
                <a:cs typeface="Carlito"/>
              </a:rPr>
              <a:t>such </a:t>
            </a:r>
            <a:r>
              <a:rPr sz="1500" dirty="0">
                <a:latin typeface="Carlito"/>
                <a:cs typeface="Carlito"/>
              </a:rPr>
              <a:t>as </a:t>
            </a:r>
            <a:r>
              <a:rPr sz="1500" spc="-5" dirty="0">
                <a:latin typeface="Carlito"/>
                <a:cs typeface="Carlito"/>
              </a:rPr>
              <a:t>Sudan </a:t>
            </a:r>
            <a:r>
              <a:rPr sz="1500" dirty="0">
                <a:latin typeface="Carlito"/>
                <a:cs typeface="Carlito"/>
              </a:rPr>
              <a:t>III, </a:t>
            </a:r>
            <a:r>
              <a:rPr sz="1500" spc="-5" dirty="0">
                <a:latin typeface="Carlito"/>
                <a:cs typeface="Carlito"/>
              </a:rPr>
              <a:t>Sudan </a:t>
            </a:r>
            <a:r>
              <a:rPr sz="1500" spc="-40" dirty="0">
                <a:latin typeface="Carlito"/>
                <a:cs typeface="Carlito"/>
              </a:rPr>
              <a:t>IV, </a:t>
            </a:r>
            <a:r>
              <a:rPr sz="1500" spc="-5" dirty="0">
                <a:latin typeface="Carlito"/>
                <a:cs typeface="Carlito"/>
              </a:rPr>
              <a:t>Sudan </a:t>
            </a:r>
            <a:r>
              <a:rPr sz="1500" dirty="0">
                <a:latin typeface="Carlito"/>
                <a:cs typeface="Carlito"/>
              </a:rPr>
              <a:t>Black  and </a:t>
            </a:r>
            <a:r>
              <a:rPr sz="1500" spc="-5" dirty="0">
                <a:latin typeface="Carlito"/>
                <a:cs typeface="Carlito"/>
              </a:rPr>
              <a:t>Oil </a:t>
            </a:r>
            <a:r>
              <a:rPr sz="1500" spc="-10" dirty="0">
                <a:latin typeface="Carlito"/>
                <a:cs typeface="Carlito"/>
              </a:rPr>
              <a:t>Red </a:t>
            </a:r>
            <a:r>
              <a:rPr sz="1500" dirty="0">
                <a:latin typeface="Carlito"/>
                <a:cs typeface="Carlito"/>
              </a:rPr>
              <a:t>O </a:t>
            </a:r>
            <a:r>
              <a:rPr sz="1500" spc="-5" dirty="0">
                <a:latin typeface="Carlito"/>
                <a:cs typeface="Carlito"/>
              </a:rPr>
              <a:t>can </a:t>
            </a:r>
            <a:r>
              <a:rPr sz="1500" dirty="0">
                <a:latin typeface="Carlito"/>
                <a:cs typeface="Carlito"/>
              </a:rPr>
              <a:t>be </a:t>
            </a:r>
            <a:r>
              <a:rPr sz="1500" spc="-5" dirty="0">
                <a:latin typeface="Carlito"/>
                <a:cs typeface="Carlito"/>
              </a:rPr>
              <a:t>employed </a:t>
            </a:r>
            <a:r>
              <a:rPr sz="1500" spc="-10" dirty="0">
                <a:latin typeface="Carlito"/>
                <a:cs typeface="Carlito"/>
              </a:rPr>
              <a:t>to demonstrate </a:t>
            </a:r>
            <a:r>
              <a:rPr sz="1500" spc="-15" dirty="0">
                <a:latin typeface="Carlito"/>
                <a:cs typeface="Carlito"/>
              </a:rPr>
              <a:t>fat </a:t>
            </a:r>
            <a:r>
              <a:rPr sz="1500" dirty="0">
                <a:latin typeface="Carlito"/>
                <a:cs typeface="Carlito"/>
              </a:rPr>
              <a:t>in  the</a:t>
            </a:r>
            <a:r>
              <a:rPr sz="1500" spc="-10" dirty="0">
                <a:latin typeface="Carlito"/>
                <a:cs typeface="Carlito"/>
              </a:rPr>
              <a:t> </a:t>
            </a:r>
            <a:r>
              <a:rPr sz="1500" spc="-5" dirty="0">
                <a:latin typeface="Carlito"/>
                <a:cs typeface="Carlito"/>
              </a:rPr>
              <a:t>tissue.</a:t>
            </a:r>
            <a:endParaRPr sz="1500">
              <a:latin typeface="Carlito"/>
              <a:cs typeface="Carlito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985003" y="1752600"/>
            <a:ext cx="4158996" cy="3515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0576" y="461899"/>
            <a:ext cx="44786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Learning</a:t>
            </a:r>
            <a:r>
              <a:rPr spc="-70" dirty="0"/>
              <a:t> </a:t>
            </a:r>
            <a:r>
              <a:rPr spc="-5" dirty="0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6772909" cy="412369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Introduction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Chronic </a:t>
            </a:r>
            <a:r>
              <a:rPr sz="3200" spc="-25" dirty="0">
                <a:latin typeface="Carlito"/>
                <a:cs typeface="Carlito"/>
              </a:rPr>
              <a:t>Venous </a:t>
            </a:r>
            <a:r>
              <a:rPr sz="3200" spc="-5" dirty="0">
                <a:latin typeface="Carlito"/>
                <a:cs typeface="Carlito"/>
              </a:rPr>
              <a:t>Congestion of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Carlito"/>
                <a:cs typeface="Carlito"/>
              </a:rPr>
              <a:t>Fatty </a:t>
            </a:r>
            <a:r>
              <a:rPr sz="3200" spc="-5" dirty="0">
                <a:latin typeface="Carlito"/>
                <a:cs typeface="Carlito"/>
              </a:rPr>
              <a:t>Change </a:t>
            </a:r>
            <a:r>
              <a:rPr sz="3200" dirty="0">
                <a:latin typeface="Carlito"/>
                <a:cs typeface="Carlito"/>
              </a:rPr>
              <a:t>in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Alcoholic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Liver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 Disease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Cirrhosis of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Cholelithiasis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Chronic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Cholecystitis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Carlito"/>
                <a:cs typeface="Carlito"/>
              </a:rPr>
              <a:t>Tumors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0725" y="187197"/>
            <a:ext cx="516128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Alcoholic </a:t>
            </a:r>
            <a:r>
              <a:rPr spc="-10" dirty="0"/>
              <a:t>Liver</a:t>
            </a:r>
            <a:r>
              <a:rPr spc="-45" dirty="0"/>
              <a:t> </a:t>
            </a:r>
            <a:r>
              <a:rPr spc="-5" dirty="0"/>
              <a:t>Disease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212850"/>
          <a:ext cx="8229600" cy="54000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56896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Hepatic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steatosis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4978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Alcoholic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hepatitis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162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Alcoholic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cirrhosis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Also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called </a:t>
                      </a:r>
                      <a:r>
                        <a:rPr sz="1800" spc="-20" dirty="0">
                          <a:latin typeface="Carlito"/>
                          <a:cs typeface="Carlito"/>
                        </a:rPr>
                        <a:t>fatty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liver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1112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Having hepatocyte swelling 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and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necrosis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(ballooning  </a:t>
                      </a:r>
                      <a:r>
                        <a:rPr sz="1800" b="1" spc="-10" dirty="0">
                          <a:latin typeface="Carlito"/>
                          <a:cs typeface="Carlito"/>
                        </a:rPr>
                        <a:t>degeneration)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6299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Irreversible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form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alcoholic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liver disease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marL="91440" marR="4603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Carlito"/>
                          <a:cs typeface="Carlito"/>
                        </a:rPr>
                        <a:t>Characterized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by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the 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presence of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small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(microvesicular)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or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large (macrovesicular) 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lipid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droplets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inside the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hepatocytes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Neutrophilic infilitration</a:t>
                      </a:r>
                      <a:r>
                        <a:rPr sz="1800" spc="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in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lobule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676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20" dirty="0">
                          <a:latin typeface="Carlito"/>
                          <a:cs typeface="Carlito"/>
                        </a:rPr>
                        <a:t>Initially,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liver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is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enlarged 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and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later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there is presence  of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micronodules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and 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macronodules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 marR="3600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Initial centrilobular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involvement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followed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by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entire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lobule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involved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1145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Perivenular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and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periportal  fibrosis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(due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to ito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cell in 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space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Disse)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238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5" dirty="0">
                          <a:latin typeface="Carlito"/>
                          <a:cs typeface="Carlito"/>
                        </a:rPr>
                        <a:t>Later,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whole liver has  tough, pale scar tissue 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(Laennec</a:t>
                      </a:r>
                      <a:r>
                        <a:rPr sz="1800" b="1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10" dirty="0">
                          <a:latin typeface="Carlito"/>
                          <a:cs typeface="Carlito"/>
                        </a:rPr>
                        <a:t>Cirrhosis).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marL="91440" marR="4121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5" dirty="0">
                          <a:latin typeface="Carlito"/>
                          <a:cs typeface="Carlito"/>
                        </a:rPr>
                        <a:t>Reversible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if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there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is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abstinence from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alcohol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8735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Some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hepatocytes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show 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the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2075" marR="952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presence of eosinophilic, 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cytokeratin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filaments called  </a:t>
                      </a:r>
                      <a:r>
                        <a:rPr sz="1800" b="1" dirty="0">
                          <a:latin typeface="Carlito"/>
                          <a:cs typeface="Carlito"/>
                        </a:rPr>
                        <a:t>‘Mallory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Hyaline</a:t>
                      </a:r>
                      <a:r>
                        <a:rPr sz="1800" b="1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25" dirty="0">
                          <a:latin typeface="Carlito"/>
                          <a:cs typeface="Carlito"/>
                        </a:rPr>
                        <a:t>bodies’.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0725" y="461899"/>
            <a:ext cx="51612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Alcoholic </a:t>
            </a:r>
            <a:r>
              <a:rPr spc="-10" dirty="0"/>
              <a:t>Liver</a:t>
            </a:r>
            <a:r>
              <a:rPr spc="-45" dirty="0"/>
              <a:t> </a:t>
            </a:r>
            <a:r>
              <a:rPr spc="-5" dirty="0"/>
              <a:t>Disease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0509"/>
            <a:ext cx="3738245" cy="4385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56385">
              <a:lnSpc>
                <a:spcPct val="100000"/>
              </a:lnSpc>
              <a:spcBef>
                <a:spcPts val="105"/>
              </a:spcBef>
            </a:pPr>
            <a:r>
              <a:rPr sz="2600" b="1" spc="-10" dirty="0">
                <a:latin typeface="Carlito"/>
                <a:cs typeface="Carlito"/>
              </a:rPr>
              <a:t>Gross</a:t>
            </a:r>
            <a:endParaRPr sz="2600">
              <a:latin typeface="Carlito"/>
              <a:cs typeface="Carlito"/>
            </a:endParaRPr>
          </a:p>
          <a:p>
            <a:pPr marL="584200" marR="534670" indent="-572135">
              <a:lnSpc>
                <a:spcPct val="80000"/>
              </a:lnSpc>
              <a:spcBef>
                <a:spcPts val="620"/>
              </a:spcBef>
              <a:buAutoNum type="romanLcPeriod"/>
              <a:tabLst>
                <a:tab pos="584200" algn="l"/>
                <a:tab pos="584835" algn="l"/>
              </a:tabLst>
            </a:pPr>
            <a:r>
              <a:rPr sz="2600" spc="-5" dirty="0">
                <a:latin typeface="Carlito"/>
                <a:cs typeface="Carlito"/>
              </a:rPr>
              <a:t>The liver </a:t>
            </a:r>
            <a:r>
              <a:rPr sz="2600" dirty="0">
                <a:latin typeface="Carlito"/>
                <a:cs typeface="Carlito"/>
              </a:rPr>
              <a:t>is</a:t>
            </a:r>
            <a:r>
              <a:rPr sz="2600" spc="-85" dirty="0">
                <a:latin typeface="Carlito"/>
                <a:cs typeface="Carlito"/>
              </a:rPr>
              <a:t> </a:t>
            </a:r>
            <a:r>
              <a:rPr sz="2600" spc="-10" dirty="0">
                <a:latin typeface="Carlito"/>
                <a:cs typeface="Carlito"/>
              </a:rPr>
              <a:t>swollen,  enlarged, </a:t>
            </a:r>
            <a:r>
              <a:rPr sz="2600" spc="-5" dirty="0">
                <a:latin typeface="Carlito"/>
                <a:cs typeface="Carlito"/>
              </a:rPr>
              <a:t>soft </a:t>
            </a:r>
            <a:r>
              <a:rPr sz="2600" dirty="0">
                <a:latin typeface="Carlito"/>
                <a:cs typeface="Carlito"/>
              </a:rPr>
              <a:t>and  </a:t>
            </a:r>
            <a:r>
              <a:rPr sz="2600" spc="-5" dirty="0">
                <a:latin typeface="Carlito"/>
                <a:cs typeface="Carlito"/>
              </a:rPr>
              <a:t>greenish.</a:t>
            </a:r>
            <a:endParaRPr sz="2600">
              <a:latin typeface="Carlito"/>
              <a:cs typeface="Carlito"/>
            </a:endParaRPr>
          </a:p>
          <a:p>
            <a:pPr marL="584200" marR="5080" indent="-572135">
              <a:lnSpc>
                <a:spcPct val="80000"/>
              </a:lnSpc>
              <a:spcBef>
                <a:spcPts val="625"/>
              </a:spcBef>
              <a:buAutoNum type="romanLcPeriod"/>
              <a:tabLst>
                <a:tab pos="584200" algn="l"/>
                <a:tab pos="584835" algn="l"/>
              </a:tabLst>
            </a:pPr>
            <a:r>
              <a:rPr sz="2600" dirty="0">
                <a:latin typeface="Carlito"/>
                <a:cs typeface="Carlito"/>
              </a:rPr>
              <a:t>If </a:t>
            </a:r>
            <a:r>
              <a:rPr sz="2600" spc="-10" dirty="0">
                <a:latin typeface="Carlito"/>
                <a:cs typeface="Carlito"/>
              </a:rPr>
              <a:t>repeated </a:t>
            </a:r>
            <a:r>
              <a:rPr sz="2600" spc="-15" dirty="0">
                <a:latin typeface="Carlito"/>
                <a:cs typeface="Carlito"/>
              </a:rPr>
              <a:t>attacks </a:t>
            </a:r>
            <a:r>
              <a:rPr sz="2600" spc="-5" dirty="0">
                <a:latin typeface="Carlito"/>
                <a:cs typeface="Carlito"/>
              </a:rPr>
              <a:t>of  alcoholic hepatitis</a:t>
            </a:r>
            <a:r>
              <a:rPr sz="2600" spc="-70" dirty="0">
                <a:latin typeface="Carlito"/>
                <a:cs typeface="Carlito"/>
              </a:rPr>
              <a:t> </a:t>
            </a:r>
            <a:r>
              <a:rPr sz="2600" spc="-20" dirty="0">
                <a:latin typeface="Carlito"/>
                <a:cs typeface="Carlito"/>
              </a:rPr>
              <a:t>have  </a:t>
            </a:r>
            <a:r>
              <a:rPr sz="2600" spc="-5" dirty="0">
                <a:latin typeface="Carlito"/>
                <a:cs typeface="Carlito"/>
              </a:rPr>
              <a:t>superimposed on  </a:t>
            </a:r>
            <a:r>
              <a:rPr sz="2600" spc="-10" dirty="0">
                <a:latin typeface="Carlito"/>
                <a:cs typeface="Carlito"/>
              </a:rPr>
              <a:t>preexisting </a:t>
            </a:r>
            <a:r>
              <a:rPr sz="2600" spc="-25" dirty="0">
                <a:latin typeface="Carlito"/>
                <a:cs typeface="Carlito"/>
              </a:rPr>
              <a:t>fatty </a:t>
            </a:r>
            <a:r>
              <a:rPr sz="2600" spc="-45" dirty="0">
                <a:latin typeface="Carlito"/>
                <a:cs typeface="Carlito"/>
              </a:rPr>
              <a:t>liver,  </a:t>
            </a:r>
            <a:r>
              <a:rPr sz="2600" spc="-5" dirty="0">
                <a:latin typeface="Carlito"/>
                <a:cs typeface="Carlito"/>
              </a:rPr>
              <a:t>changes of </a:t>
            </a:r>
            <a:r>
              <a:rPr sz="2600" spc="-25" dirty="0">
                <a:latin typeface="Carlito"/>
                <a:cs typeface="Carlito"/>
              </a:rPr>
              <a:t>fatty </a:t>
            </a:r>
            <a:r>
              <a:rPr sz="2600" spc="-5" dirty="0">
                <a:latin typeface="Carlito"/>
                <a:cs typeface="Carlito"/>
              </a:rPr>
              <a:t>liver </a:t>
            </a:r>
            <a:r>
              <a:rPr sz="2600" dirty="0">
                <a:latin typeface="Carlito"/>
                <a:cs typeface="Carlito"/>
              </a:rPr>
              <a:t>in  the </a:t>
            </a:r>
            <a:r>
              <a:rPr sz="2600" spc="-20" dirty="0">
                <a:latin typeface="Carlito"/>
                <a:cs typeface="Carlito"/>
              </a:rPr>
              <a:t>form </a:t>
            </a:r>
            <a:r>
              <a:rPr sz="2600" spc="-10" dirty="0">
                <a:latin typeface="Carlito"/>
                <a:cs typeface="Carlito"/>
              </a:rPr>
              <a:t>of </a:t>
            </a:r>
            <a:r>
              <a:rPr sz="2600" spc="-40" dirty="0">
                <a:latin typeface="Carlito"/>
                <a:cs typeface="Carlito"/>
              </a:rPr>
              <a:t>yellow,  </a:t>
            </a:r>
            <a:r>
              <a:rPr sz="2600" spc="-15" dirty="0">
                <a:latin typeface="Carlito"/>
                <a:cs typeface="Carlito"/>
              </a:rPr>
              <a:t>greasy </a:t>
            </a:r>
            <a:r>
              <a:rPr sz="2600" dirty="0">
                <a:latin typeface="Carlito"/>
                <a:cs typeface="Carlito"/>
              </a:rPr>
              <a:t>and </a:t>
            </a:r>
            <a:r>
              <a:rPr sz="2600" spc="-5" dirty="0">
                <a:latin typeface="Carlito"/>
                <a:cs typeface="Carlito"/>
              </a:rPr>
              <a:t>smooth  appearance </a:t>
            </a:r>
            <a:r>
              <a:rPr sz="2600" spc="-20" dirty="0">
                <a:latin typeface="Carlito"/>
                <a:cs typeface="Carlito"/>
              </a:rPr>
              <a:t>may </a:t>
            </a:r>
            <a:r>
              <a:rPr sz="2600" spc="-5" dirty="0">
                <a:latin typeface="Carlito"/>
                <a:cs typeface="Carlito"/>
              </a:rPr>
              <a:t>be  </a:t>
            </a:r>
            <a:r>
              <a:rPr sz="2600" spc="-10" dirty="0">
                <a:latin typeface="Carlito"/>
                <a:cs typeface="Carlito"/>
              </a:rPr>
              <a:t>present.</a:t>
            </a:r>
            <a:endParaRPr sz="26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8200" y="2057400"/>
            <a:ext cx="4038600" cy="26715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0725" y="461899"/>
            <a:ext cx="51612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Alcoholic </a:t>
            </a:r>
            <a:r>
              <a:rPr spc="-10" dirty="0"/>
              <a:t>Liver</a:t>
            </a:r>
            <a:r>
              <a:rPr spc="-45" dirty="0"/>
              <a:t> </a:t>
            </a:r>
            <a:r>
              <a:rPr spc="-5" dirty="0"/>
              <a:t>Disease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69465"/>
            <a:ext cx="3808729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850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rlito"/>
                <a:cs typeface="Carlito"/>
              </a:rPr>
              <a:t>Microscopy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latin typeface="Carlito"/>
                <a:cs typeface="Carlito"/>
              </a:rPr>
              <a:t>Hepatocellular necrosis </a:t>
            </a:r>
            <a:r>
              <a:rPr sz="1800" dirty="0">
                <a:latin typeface="Carlito"/>
                <a:cs typeface="Carlito"/>
              </a:rPr>
              <a:t>is seen in the  </a:t>
            </a:r>
            <a:r>
              <a:rPr sz="1800" spc="-15" dirty="0">
                <a:latin typeface="Carlito"/>
                <a:cs typeface="Carlito"/>
              </a:rPr>
              <a:t>form </a:t>
            </a:r>
            <a:r>
              <a:rPr sz="1800" spc="-5" dirty="0">
                <a:latin typeface="Carlito"/>
                <a:cs typeface="Carlito"/>
              </a:rPr>
              <a:t>of ballooned out hepatocytes,  especially in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5" dirty="0">
                <a:latin typeface="Carlito"/>
                <a:cs typeface="Carlito"/>
              </a:rPr>
              <a:t>centrilobular</a:t>
            </a:r>
            <a:r>
              <a:rPr sz="1800" spc="4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zone.</a:t>
            </a:r>
            <a:endParaRPr sz="1800">
              <a:latin typeface="Carlito"/>
              <a:cs typeface="Carlito"/>
            </a:endParaRPr>
          </a:p>
          <a:p>
            <a:pPr marL="355600" marR="8255" indent="-342900">
              <a:lnSpc>
                <a:spcPct val="8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dirty="0">
                <a:latin typeface="Carlito"/>
                <a:cs typeface="Carlito"/>
              </a:rPr>
              <a:t>Mallory body </a:t>
            </a:r>
            <a:r>
              <a:rPr sz="1800" spc="-5" dirty="0">
                <a:latin typeface="Carlito"/>
                <a:cs typeface="Carlito"/>
              </a:rPr>
              <a:t>or </a:t>
            </a:r>
            <a:r>
              <a:rPr sz="1800" spc="-10" dirty="0">
                <a:latin typeface="Carlito"/>
                <a:cs typeface="Carlito"/>
              </a:rPr>
              <a:t>alcoholic </a:t>
            </a:r>
            <a:r>
              <a:rPr sz="1800" spc="-15" dirty="0">
                <a:latin typeface="Carlito"/>
                <a:cs typeface="Carlito"/>
              </a:rPr>
              <a:t>hyaline </a:t>
            </a:r>
            <a:r>
              <a:rPr sz="1800" spc="-5" dirty="0">
                <a:latin typeface="Carlito"/>
                <a:cs typeface="Carlito"/>
              </a:rPr>
              <a:t>is  </a:t>
            </a:r>
            <a:r>
              <a:rPr sz="1800" dirty="0">
                <a:latin typeface="Carlito"/>
                <a:cs typeface="Carlito"/>
              </a:rPr>
              <a:t>seen as </a:t>
            </a:r>
            <a:r>
              <a:rPr sz="1800" spc="-5" dirty="0">
                <a:latin typeface="Carlito"/>
                <a:cs typeface="Carlito"/>
              </a:rPr>
              <a:t>eosinophilic </a:t>
            </a:r>
            <a:r>
              <a:rPr sz="1800" spc="-10" dirty="0">
                <a:latin typeface="Carlito"/>
                <a:cs typeface="Carlito"/>
              </a:rPr>
              <a:t>intracytoplasmic  </a:t>
            </a:r>
            <a:r>
              <a:rPr sz="1800" spc="-5" dirty="0">
                <a:latin typeface="Carlito"/>
                <a:cs typeface="Carlito"/>
              </a:rPr>
              <a:t>inclusions in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5" dirty="0">
                <a:latin typeface="Carlito"/>
                <a:cs typeface="Carlito"/>
              </a:rPr>
              <a:t>perinuclear</a:t>
            </a:r>
            <a:r>
              <a:rPr sz="1800" spc="35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location</a:t>
            </a:r>
            <a:endParaRPr sz="1800">
              <a:latin typeface="Carlito"/>
              <a:cs typeface="Carlito"/>
            </a:endParaRPr>
          </a:p>
          <a:p>
            <a:pPr marL="355600" indent="-342900">
              <a:lnSpc>
                <a:spcPts val="194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Carlito"/>
                <a:cs typeface="Carlito"/>
              </a:rPr>
              <a:t>in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10" dirty="0">
                <a:latin typeface="Carlito"/>
                <a:cs typeface="Carlito"/>
              </a:rPr>
              <a:t>swollen </a:t>
            </a:r>
            <a:r>
              <a:rPr sz="1800" dirty="0">
                <a:latin typeface="Carlito"/>
                <a:cs typeface="Carlito"/>
              </a:rPr>
              <a:t>and</a:t>
            </a:r>
            <a:r>
              <a:rPr sz="1800" spc="35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ballooned</a:t>
            </a:r>
            <a:endParaRPr sz="1800">
              <a:latin typeface="Carlito"/>
              <a:cs typeface="Carlito"/>
            </a:endParaRPr>
          </a:p>
          <a:p>
            <a:pPr marL="355600">
              <a:lnSpc>
                <a:spcPts val="1945"/>
              </a:lnSpc>
            </a:pPr>
            <a:r>
              <a:rPr sz="1800" spc="-5" dirty="0">
                <a:latin typeface="Carlito"/>
                <a:cs typeface="Carlito"/>
              </a:rPr>
              <a:t>hepatocytes.</a:t>
            </a:r>
            <a:endParaRPr sz="1800">
              <a:latin typeface="Carlito"/>
              <a:cs typeface="Carlito"/>
            </a:endParaRPr>
          </a:p>
          <a:p>
            <a:pPr marL="355600" marR="15240" indent="-342900">
              <a:lnSpc>
                <a:spcPct val="80000"/>
              </a:lnSpc>
              <a:spcBef>
                <a:spcPts val="43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Carlito"/>
                <a:cs typeface="Carlito"/>
              </a:rPr>
              <a:t>Inflammatory cell </a:t>
            </a:r>
            <a:r>
              <a:rPr sz="1800" spc="-15" dirty="0">
                <a:latin typeface="Carlito"/>
                <a:cs typeface="Carlito"/>
              </a:rPr>
              <a:t>infiltrate </a:t>
            </a:r>
            <a:r>
              <a:rPr sz="1800" spc="-5" dirty="0">
                <a:latin typeface="Carlito"/>
                <a:cs typeface="Carlito"/>
              </a:rPr>
              <a:t>of  polymorphs </a:t>
            </a:r>
            <a:r>
              <a:rPr sz="1800" spc="-10" dirty="0">
                <a:latin typeface="Carlito"/>
                <a:cs typeface="Carlito"/>
              </a:rPr>
              <a:t>admixed </a:t>
            </a:r>
            <a:r>
              <a:rPr sz="1800" spc="-5" dirty="0">
                <a:latin typeface="Carlito"/>
                <a:cs typeface="Carlito"/>
              </a:rPr>
              <a:t>with some  mononuclear cells is </a:t>
            </a:r>
            <a:r>
              <a:rPr sz="1800" dirty="0">
                <a:latin typeface="Carlito"/>
                <a:cs typeface="Carlito"/>
              </a:rPr>
              <a:t>seen in the </a:t>
            </a:r>
            <a:r>
              <a:rPr sz="1800" spc="-10" dirty="0">
                <a:latin typeface="Carlito"/>
                <a:cs typeface="Carlito"/>
              </a:rPr>
              <a:t>area  </a:t>
            </a:r>
            <a:r>
              <a:rPr sz="1800" spc="-5" dirty="0">
                <a:latin typeface="Carlito"/>
                <a:cs typeface="Carlito"/>
              </a:rPr>
              <a:t>of</a:t>
            </a:r>
            <a:r>
              <a:rPr sz="1800" spc="-10" dirty="0">
                <a:latin typeface="Carlito"/>
                <a:cs typeface="Carlito"/>
              </a:rPr>
              <a:t> necrosis.</a:t>
            </a:r>
            <a:endParaRPr sz="1800">
              <a:latin typeface="Carlito"/>
              <a:cs typeface="Carlito"/>
            </a:endParaRPr>
          </a:p>
          <a:p>
            <a:pPr marL="355600" marR="93345" indent="-342900">
              <a:lnSpc>
                <a:spcPct val="801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latin typeface="Carlito"/>
                <a:cs typeface="Carlito"/>
              </a:rPr>
              <a:t>There </a:t>
            </a:r>
            <a:r>
              <a:rPr sz="1800" spc="-5" dirty="0">
                <a:latin typeface="Carlito"/>
                <a:cs typeface="Carlito"/>
              </a:rPr>
              <a:t>is </a:t>
            </a:r>
            <a:r>
              <a:rPr sz="1800" spc="-15" dirty="0">
                <a:latin typeface="Carlito"/>
                <a:cs typeface="Carlito"/>
              </a:rPr>
              <a:t>web-like </a:t>
            </a:r>
            <a:r>
              <a:rPr sz="1800" spc="-5" dirty="0">
                <a:latin typeface="Carlito"/>
                <a:cs typeface="Carlito"/>
              </a:rPr>
              <a:t>or </a:t>
            </a:r>
            <a:r>
              <a:rPr sz="1800" spc="-15" dirty="0">
                <a:latin typeface="Carlito"/>
                <a:cs typeface="Carlito"/>
              </a:rPr>
              <a:t>chickenwire-like  </a:t>
            </a:r>
            <a:r>
              <a:rPr sz="1800" spc="-5" dirty="0">
                <a:latin typeface="Carlito"/>
                <a:cs typeface="Carlito"/>
              </a:rPr>
              <a:t>appearance of pericellular </a:t>
            </a:r>
            <a:r>
              <a:rPr sz="1800" dirty="0">
                <a:latin typeface="Carlito"/>
                <a:cs typeface="Carlito"/>
              </a:rPr>
              <a:t>and  </a:t>
            </a:r>
            <a:r>
              <a:rPr sz="1800" spc="-5" dirty="0">
                <a:latin typeface="Carlito"/>
                <a:cs typeface="Carlito"/>
              </a:rPr>
              <a:t>perivenular</a:t>
            </a:r>
            <a:r>
              <a:rPr sz="1800" spc="1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fibrosis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0" y="1839467"/>
            <a:ext cx="4571999" cy="37505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0576" y="461899"/>
            <a:ext cx="44786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Learning</a:t>
            </a:r>
            <a:r>
              <a:rPr spc="-70" dirty="0"/>
              <a:t> </a:t>
            </a:r>
            <a:r>
              <a:rPr spc="-5" dirty="0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6772909" cy="412369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Introduction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Chronic </a:t>
            </a:r>
            <a:r>
              <a:rPr sz="3200" spc="-25" dirty="0">
                <a:latin typeface="Carlito"/>
                <a:cs typeface="Carlito"/>
              </a:rPr>
              <a:t>Venous </a:t>
            </a:r>
            <a:r>
              <a:rPr sz="3200" spc="-5" dirty="0">
                <a:latin typeface="Carlito"/>
                <a:cs typeface="Carlito"/>
              </a:rPr>
              <a:t>Congestion of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Carlito"/>
                <a:cs typeface="Carlito"/>
              </a:rPr>
              <a:t>Fatty </a:t>
            </a:r>
            <a:r>
              <a:rPr sz="3200" spc="-5" dirty="0">
                <a:latin typeface="Carlito"/>
                <a:cs typeface="Carlito"/>
              </a:rPr>
              <a:t>Change </a:t>
            </a:r>
            <a:r>
              <a:rPr sz="3200" dirty="0">
                <a:latin typeface="Carlito"/>
                <a:cs typeface="Carlito"/>
              </a:rPr>
              <a:t>in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Alcoholic </a:t>
            </a:r>
            <a:r>
              <a:rPr sz="3200" spc="-10" dirty="0">
                <a:latin typeface="Carlito"/>
                <a:cs typeface="Carlito"/>
              </a:rPr>
              <a:t>Liver</a:t>
            </a:r>
            <a:r>
              <a:rPr sz="3200" spc="-5" dirty="0">
                <a:latin typeface="Carlito"/>
                <a:cs typeface="Carlito"/>
              </a:rPr>
              <a:t> Disease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Cirrhosis of</a:t>
            </a:r>
            <a:r>
              <a:rPr sz="320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Cholelithiasis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Chronic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Cholecystitis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Carlito"/>
                <a:cs typeface="Carlito"/>
              </a:rPr>
              <a:t>Tumors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7989" y="461899"/>
            <a:ext cx="32073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Cirrhosis</a:t>
            </a:r>
            <a:r>
              <a:rPr spc="-40" dirty="0"/>
              <a:t> </a:t>
            </a:r>
            <a:r>
              <a:rPr spc="-15" dirty="0"/>
              <a:t>Liver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7781290" cy="430593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745"/>
              </a:spcBef>
            </a:pPr>
            <a:r>
              <a:rPr sz="2700" dirty="0">
                <a:latin typeface="Carlito"/>
                <a:cs typeface="Carlito"/>
              </a:rPr>
              <a:t>It is the end </a:t>
            </a:r>
            <a:r>
              <a:rPr sz="2700" spc="-25" dirty="0">
                <a:latin typeface="Carlito"/>
                <a:cs typeface="Carlito"/>
              </a:rPr>
              <a:t>stage </a:t>
            </a:r>
            <a:r>
              <a:rPr sz="2700" spc="-5" dirty="0">
                <a:latin typeface="Carlito"/>
                <a:cs typeface="Carlito"/>
              </a:rPr>
              <a:t>liver disease </a:t>
            </a:r>
            <a:r>
              <a:rPr sz="2700" spc="-15" dirty="0">
                <a:latin typeface="Carlito"/>
                <a:cs typeface="Carlito"/>
              </a:rPr>
              <a:t>characterized </a:t>
            </a:r>
            <a:r>
              <a:rPr sz="2700" spc="-10" dirty="0">
                <a:latin typeface="Carlito"/>
                <a:cs typeface="Carlito"/>
              </a:rPr>
              <a:t>by  </a:t>
            </a:r>
            <a:r>
              <a:rPr sz="2700" spc="-5" dirty="0">
                <a:latin typeface="Carlito"/>
                <a:cs typeface="Carlito"/>
              </a:rPr>
              <a:t>disruption of </a:t>
            </a:r>
            <a:r>
              <a:rPr sz="2700" dirty="0">
                <a:latin typeface="Carlito"/>
                <a:cs typeface="Carlito"/>
              </a:rPr>
              <a:t>the </a:t>
            </a:r>
            <a:r>
              <a:rPr sz="2700" spc="-5" dirty="0">
                <a:latin typeface="Carlito"/>
                <a:cs typeface="Carlito"/>
              </a:rPr>
              <a:t>liver </a:t>
            </a:r>
            <a:r>
              <a:rPr sz="2700" spc="-10" dirty="0">
                <a:latin typeface="Carlito"/>
                <a:cs typeface="Carlito"/>
              </a:rPr>
              <a:t>architecture by fibrotic </a:t>
            </a:r>
            <a:r>
              <a:rPr sz="2700" spc="-5" dirty="0">
                <a:latin typeface="Carlito"/>
                <a:cs typeface="Carlito"/>
              </a:rPr>
              <a:t>bands  </a:t>
            </a:r>
            <a:r>
              <a:rPr sz="2700" spc="-10" dirty="0">
                <a:latin typeface="Carlito"/>
                <a:cs typeface="Carlito"/>
              </a:rPr>
              <a:t>that </a:t>
            </a:r>
            <a:r>
              <a:rPr sz="2700" spc="-5" dirty="0">
                <a:latin typeface="Carlito"/>
                <a:cs typeface="Carlito"/>
              </a:rPr>
              <a:t>divide the liver </a:t>
            </a:r>
            <a:r>
              <a:rPr sz="2700" spc="-15" dirty="0">
                <a:latin typeface="Carlito"/>
                <a:cs typeface="Carlito"/>
              </a:rPr>
              <a:t>into </a:t>
            </a:r>
            <a:r>
              <a:rPr sz="2700" spc="-5" dirty="0">
                <a:latin typeface="Carlito"/>
                <a:cs typeface="Carlito"/>
              </a:rPr>
              <a:t>nodules of </a:t>
            </a:r>
            <a:r>
              <a:rPr sz="2700" spc="-15" dirty="0">
                <a:latin typeface="Carlito"/>
                <a:cs typeface="Carlito"/>
              </a:rPr>
              <a:t>regenerating </a:t>
            </a:r>
            <a:r>
              <a:rPr sz="2700" spc="-5" dirty="0">
                <a:latin typeface="Carlito"/>
                <a:cs typeface="Carlito"/>
              </a:rPr>
              <a:t>liver  </a:t>
            </a:r>
            <a:r>
              <a:rPr sz="2700" spc="-10" dirty="0">
                <a:latin typeface="Carlito"/>
                <a:cs typeface="Carlito"/>
              </a:rPr>
              <a:t>parenchyma.</a:t>
            </a:r>
            <a:endParaRPr sz="27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700" dirty="0">
                <a:latin typeface="Carlito"/>
                <a:cs typeface="Carlito"/>
              </a:rPr>
              <a:t>It </a:t>
            </a:r>
            <a:r>
              <a:rPr sz="2700" spc="-10" dirty="0">
                <a:latin typeface="Carlito"/>
                <a:cs typeface="Carlito"/>
              </a:rPr>
              <a:t>can</a:t>
            </a:r>
            <a:r>
              <a:rPr sz="2700" spc="-35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be</a:t>
            </a:r>
            <a:endParaRPr sz="2700">
              <a:latin typeface="Carlito"/>
              <a:cs typeface="Carlito"/>
            </a:endParaRPr>
          </a:p>
          <a:p>
            <a:pPr marL="12700" marR="3065780">
              <a:lnSpc>
                <a:spcPct val="100000"/>
              </a:lnSpc>
              <a:spcBef>
                <a:spcPts val="5"/>
              </a:spcBef>
            </a:pPr>
            <a:r>
              <a:rPr sz="2700" i="1" dirty="0">
                <a:latin typeface="Carlito"/>
                <a:cs typeface="Carlito"/>
              </a:rPr>
              <a:t>micronodular ( if </a:t>
            </a:r>
            <a:r>
              <a:rPr sz="2700" i="1" spc="-5" dirty="0">
                <a:latin typeface="Carlito"/>
                <a:cs typeface="Carlito"/>
              </a:rPr>
              <a:t>nodule </a:t>
            </a:r>
            <a:r>
              <a:rPr sz="2700" i="1" dirty="0">
                <a:latin typeface="Carlito"/>
                <a:cs typeface="Carlito"/>
              </a:rPr>
              <a:t>is </a:t>
            </a:r>
            <a:r>
              <a:rPr sz="2700" i="1" spc="-5" dirty="0">
                <a:latin typeface="Carlito"/>
                <a:cs typeface="Carlito"/>
              </a:rPr>
              <a:t>&lt;3mm)  or</a:t>
            </a:r>
            <a:endParaRPr sz="27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700" i="1" spc="-5" dirty="0">
                <a:latin typeface="Carlito"/>
                <a:cs typeface="Carlito"/>
              </a:rPr>
              <a:t>macronodular (if nodule </a:t>
            </a:r>
            <a:r>
              <a:rPr sz="2700" i="1" dirty="0">
                <a:latin typeface="Carlito"/>
                <a:cs typeface="Carlito"/>
              </a:rPr>
              <a:t>is </a:t>
            </a:r>
            <a:r>
              <a:rPr sz="2700" i="1" spc="5" dirty="0">
                <a:latin typeface="Carlito"/>
                <a:cs typeface="Carlito"/>
              </a:rPr>
              <a:t>&gt;3</a:t>
            </a:r>
            <a:r>
              <a:rPr sz="2700" i="1" spc="15" dirty="0">
                <a:latin typeface="Carlito"/>
                <a:cs typeface="Carlito"/>
              </a:rPr>
              <a:t> </a:t>
            </a:r>
            <a:r>
              <a:rPr sz="2700" i="1" spc="-5" dirty="0">
                <a:latin typeface="Carlito"/>
                <a:cs typeface="Carlito"/>
              </a:rPr>
              <a:t>mm)</a:t>
            </a:r>
            <a:endParaRPr sz="2700">
              <a:latin typeface="Carlito"/>
              <a:cs typeface="Carlito"/>
            </a:endParaRPr>
          </a:p>
          <a:p>
            <a:pPr marL="90170" marR="6764655" indent="-78105">
              <a:lnSpc>
                <a:spcPct val="100000"/>
              </a:lnSpc>
            </a:pPr>
            <a:r>
              <a:rPr sz="2700" i="1" spc="-5" dirty="0">
                <a:latin typeface="Carlito"/>
                <a:cs typeface="Carlito"/>
              </a:rPr>
              <a:t>Or  </a:t>
            </a:r>
            <a:r>
              <a:rPr sz="2700" i="1" dirty="0">
                <a:latin typeface="Carlito"/>
                <a:cs typeface="Carlito"/>
              </a:rPr>
              <a:t>mi</a:t>
            </a:r>
            <a:r>
              <a:rPr sz="2700" i="1" spc="-65" dirty="0">
                <a:latin typeface="Carlito"/>
                <a:cs typeface="Carlito"/>
              </a:rPr>
              <a:t>x</a:t>
            </a:r>
            <a:r>
              <a:rPr sz="2700" i="1" dirty="0">
                <a:latin typeface="Carlito"/>
                <a:cs typeface="Carlito"/>
              </a:rPr>
              <a:t>ed.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7989" y="461899"/>
            <a:ext cx="32073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Cirrhosis</a:t>
            </a:r>
            <a:r>
              <a:rPr spc="-40" dirty="0"/>
              <a:t> </a:t>
            </a:r>
            <a:r>
              <a:rPr spc="-15" dirty="0"/>
              <a:t>Liver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7269"/>
            <a:ext cx="7792084" cy="446214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3000" spc="-5" dirty="0">
                <a:latin typeface="Carlito"/>
                <a:cs typeface="Carlito"/>
              </a:rPr>
              <a:t>Causes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0" dirty="0">
                <a:latin typeface="Carlito"/>
                <a:cs typeface="Carlito"/>
              </a:rPr>
              <a:t>Alcoholic liver </a:t>
            </a:r>
            <a:r>
              <a:rPr sz="3000" b="1" dirty="0">
                <a:latin typeface="Carlito"/>
                <a:cs typeface="Carlito"/>
              </a:rPr>
              <a:t>disease </a:t>
            </a:r>
            <a:r>
              <a:rPr sz="3000" b="1" spc="-10" dirty="0">
                <a:latin typeface="Carlito"/>
                <a:cs typeface="Carlito"/>
              </a:rPr>
              <a:t>(</a:t>
            </a:r>
            <a:r>
              <a:rPr sz="3000" b="1" i="1" spc="-10" dirty="0">
                <a:latin typeface="Carlito"/>
                <a:cs typeface="Carlito"/>
              </a:rPr>
              <a:t>most common</a:t>
            </a:r>
            <a:r>
              <a:rPr sz="3000" b="1" i="1" spc="35" dirty="0">
                <a:latin typeface="Carlito"/>
                <a:cs typeface="Carlito"/>
              </a:rPr>
              <a:t> </a:t>
            </a:r>
            <a:r>
              <a:rPr sz="3000" b="1" i="1" spc="-5" dirty="0">
                <a:latin typeface="Carlito"/>
                <a:cs typeface="Carlito"/>
              </a:rPr>
              <a:t>cause)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Carlito"/>
                <a:cs typeface="Carlito"/>
              </a:rPr>
              <a:t>Viral</a:t>
            </a:r>
            <a:r>
              <a:rPr sz="3000" spc="-10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hepatitis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rlito"/>
                <a:cs typeface="Carlito"/>
              </a:rPr>
              <a:t>Biliary </a:t>
            </a:r>
            <a:r>
              <a:rPr sz="3000" spc="-15" dirty="0">
                <a:latin typeface="Carlito"/>
                <a:cs typeface="Carlito"/>
              </a:rPr>
              <a:t>tract</a:t>
            </a:r>
            <a:r>
              <a:rPr sz="3000" spc="-10" dirty="0">
                <a:latin typeface="Carlito"/>
                <a:cs typeface="Carlito"/>
              </a:rPr>
              <a:t> disease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rlito"/>
                <a:cs typeface="Carlito"/>
              </a:rPr>
              <a:t>Hemochromatosis</a:t>
            </a:r>
            <a:endParaRPr sz="3000">
              <a:latin typeface="Carlito"/>
              <a:cs typeface="Carlito"/>
            </a:endParaRPr>
          </a:p>
          <a:p>
            <a:pPr marL="355600" marR="5080" indent="-342900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rlito"/>
                <a:cs typeface="Carlito"/>
              </a:rPr>
              <a:t>Cryptogenic/idiopathic </a:t>
            </a:r>
            <a:r>
              <a:rPr sz="3000" spc="-15" dirty="0">
                <a:latin typeface="Carlito"/>
                <a:cs typeface="Carlito"/>
              </a:rPr>
              <a:t>(</a:t>
            </a:r>
            <a:r>
              <a:rPr sz="3000" b="1" spc="-15" dirty="0">
                <a:latin typeface="Carlito"/>
                <a:cs typeface="Carlito"/>
              </a:rPr>
              <a:t>non </a:t>
            </a:r>
            <a:r>
              <a:rPr sz="3000" b="1" spc="-10" dirty="0">
                <a:latin typeface="Carlito"/>
                <a:cs typeface="Carlito"/>
              </a:rPr>
              <a:t>alcoholic </a:t>
            </a:r>
            <a:r>
              <a:rPr sz="3000" b="1" spc="-25" dirty="0">
                <a:latin typeface="Carlito"/>
                <a:cs typeface="Carlito"/>
              </a:rPr>
              <a:t>fatty </a:t>
            </a:r>
            <a:r>
              <a:rPr sz="3000" b="1" spc="-15" dirty="0">
                <a:latin typeface="Carlito"/>
                <a:cs typeface="Carlito"/>
              </a:rPr>
              <a:t>liver  </a:t>
            </a:r>
            <a:r>
              <a:rPr sz="3000" b="1" dirty="0">
                <a:latin typeface="Carlito"/>
                <a:cs typeface="Carlito"/>
              </a:rPr>
              <a:t>disease is its </a:t>
            </a:r>
            <a:r>
              <a:rPr sz="3000" b="1" i="1" spc="-10" dirty="0">
                <a:latin typeface="Carlito"/>
                <a:cs typeface="Carlito"/>
              </a:rPr>
              <a:t>commonest</a:t>
            </a:r>
            <a:r>
              <a:rPr sz="3000" b="1" i="1" spc="-25" dirty="0">
                <a:latin typeface="Carlito"/>
                <a:cs typeface="Carlito"/>
              </a:rPr>
              <a:t> </a:t>
            </a:r>
            <a:r>
              <a:rPr sz="3000" b="1" i="1" spc="-5" dirty="0">
                <a:latin typeface="Carlito"/>
                <a:cs typeface="Carlito"/>
              </a:rPr>
              <a:t>cause)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rlito"/>
                <a:cs typeface="Carlito"/>
              </a:rPr>
              <a:t>Wilson </a:t>
            </a:r>
            <a:r>
              <a:rPr sz="3000" spc="-10" dirty="0">
                <a:latin typeface="Carlito"/>
                <a:cs typeface="Carlito"/>
              </a:rPr>
              <a:t>disease</a:t>
            </a:r>
            <a:endParaRPr sz="30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rlito"/>
                <a:cs typeface="Carlito"/>
              </a:rPr>
              <a:t>Alpha-1-antitrypsin</a:t>
            </a:r>
            <a:r>
              <a:rPr sz="3000" spc="-2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deficiency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7989" y="461899"/>
            <a:ext cx="32073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Cirrhosis</a:t>
            </a:r>
            <a:r>
              <a:rPr spc="-40" dirty="0"/>
              <a:t> </a:t>
            </a:r>
            <a:r>
              <a:rPr spc="-15" dirty="0"/>
              <a:t>Liver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0128"/>
            <a:ext cx="4380230" cy="415988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852295">
              <a:lnSpc>
                <a:spcPct val="100000"/>
              </a:lnSpc>
              <a:spcBef>
                <a:spcPts val="390"/>
              </a:spcBef>
            </a:pPr>
            <a:r>
              <a:rPr sz="2400" b="1" spc="-10" dirty="0">
                <a:latin typeface="Carlito"/>
                <a:cs typeface="Carlito"/>
              </a:rPr>
              <a:t>Gross</a:t>
            </a:r>
            <a:endParaRPr sz="2400">
              <a:latin typeface="Carlito"/>
              <a:cs typeface="Carlito"/>
            </a:endParaRPr>
          </a:p>
          <a:p>
            <a:pPr marL="355600" marR="629920" indent="-342900">
              <a:lnSpc>
                <a:spcPts val="259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Cirrhosis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morphologically  </a:t>
            </a:r>
            <a:r>
              <a:rPr sz="2400" spc="-10" dirty="0">
                <a:latin typeface="Carlito"/>
                <a:cs typeface="Carlito"/>
              </a:rPr>
              <a:t>categorised by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20" dirty="0">
                <a:latin typeface="Carlito"/>
                <a:cs typeface="Carlito"/>
              </a:rPr>
              <a:t>size </a:t>
            </a:r>
            <a:r>
              <a:rPr sz="2400" spc="-5" dirty="0">
                <a:latin typeface="Carlito"/>
                <a:cs typeface="Carlito"/>
              </a:rPr>
              <a:t>of  nodules—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34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i="1" spc="-5" dirty="0">
                <a:latin typeface="Carlito"/>
                <a:cs typeface="Carlito"/>
              </a:rPr>
              <a:t>micronodular</a:t>
            </a:r>
            <a:r>
              <a:rPr sz="2000" i="1" spc="-5" dirty="0">
                <a:latin typeface="Carlito"/>
                <a:cs typeface="Carlito"/>
              </a:rPr>
              <a:t>, </a:t>
            </a:r>
            <a:r>
              <a:rPr sz="2000" i="1" dirty="0">
                <a:latin typeface="Carlito"/>
                <a:cs typeface="Carlito"/>
              </a:rPr>
              <a:t>if the</a:t>
            </a:r>
            <a:r>
              <a:rPr sz="2000" i="1" spc="-50" dirty="0">
                <a:latin typeface="Carlito"/>
                <a:cs typeface="Carlito"/>
              </a:rPr>
              <a:t> </a:t>
            </a:r>
            <a:r>
              <a:rPr sz="2000" i="1" spc="-5" dirty="0">
                <a:latin typeface="Carlito"/>
                <a:cs typeface="Carlito"/>
              </a:rPr>
              <a:t>nodules&lt;3mm</a:t>
            </a:r>
            <a:endParaRPr sz="20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4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i="1" spc="-5" dirty="0">
                <a:latin typeface="Carlito"/>
                <a:cs typeface="Carlito"/>
              </a:rPr>
              <a:t>macronodular </a:t>
            </a:r>
            <a:r>
              <a:rPr sz="2000" i="1" dirty="0">
                <a:latin typeface="Carlito"/>
                <a:cs typeface="Carlito"/>
              </a:rPr>
              <a:t>if the </a:t>
            </a:r>
            <a:r>
              <a:rPr sz="2000" i="1" spc="-5" dirty="0">
                <a:latin typeface="Carlito"/>
                <a:cs typeface="Carlito"/>
              </a:rPr>
              <a:t>nodules&gt;3</a:t>
            </a:r>
            <a:r>
              <a:rPr sz="2000" i="1" spc="-85" dirty="0">
                <a:latin typeface="Carlito"/>
                <a:cs typeface="Carlito"/>
              </a:rPr>
              <a:t> </a:t>
            </a:r>
            <a:r>
              <a:rPr sz="2000" i="1" spc="-5" dirty="0">
                <a:latin typeface="Carlito"/>
                <a:cs typeface="Carlito"/>
              </a:rPr>
              <a:t>mm</a:t>
            </a:r>
            <a:endParaRPr sz="2000">
              <a:latin typeface="Carlito"/>
              <a:cs typeface="Carlito"/>
            </a:endParaRPr>
          </a:p>
          <a:p>
            <a:pPr marL="756285" marR="636270" lvl="1" indent="-287020">
              <a:lnSpc>
                <a:spcPts val="2160"/>
              </a:lnSpc>
              <a:spcBef>
                <a:spcPts val="509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i="1" spc="-10" dirty="0">
                <a:latin typeface="Carlito"/>
                <a:cs typeface="Carlito"/>
              </a:rPr>
              <a:t>mixed </a:t>
            </a:r>
            <a:r>
              <a:rPr sz="2000" i="1" dirty="0">
                <a:latin typeface="Carlito"/>
                <a:cs typeface="Carlito"/>
              </a:rPr>
              <a:t>if </a:t>
            </a:r>
            <a:r>
              <a:rPr sz="2000" i="1" spc="-5" dirty="0">
                <a:latin typeface="Carlito"/>
                <a:cs typeface="Carlito"/>
              </a:rPr>
              <a:t>both small </a:t>
            </a:r>
            <a:r>
              <a:rPr sz="2000" i="1" dirty="0">
                <a:latin typeface="Carlito"/>
                <a:cs typeface="Carlito"/>
              </a:rPr>
              <a:t>and</a:t>
            </a:r>
            <a:r>
              <a:rPr sz="2000" i="1" spc="-95" dirty="0">
                <a:latin typeface="Carlito"/>
                <a:cs typeface="Carlito"/>
              </a:rPr>
              <a:t> </a:t>
            </a:r>
            <a:r>
              <a:rPr sz="2000" i="1" spc="-5" dirty="0">
                <a:latin typeface="Carlito"/>
                <a:cs typeface="Carlito"/>
              </a:rPr>
              <a:t>large  nodules are</a:t>
            </a:r>
            <a:r>
              <a:rPr sz="2000" i="1" spc="-60" dirty="0">
                <a:latin typeface="Carlito"/>
                <a:cs typeface="Carlito"/>
              </a:rPr>
              <a:t> </a:t>
            </a:r>
            <a:r>
              <a:rPr sz="2000" i="1" spc="-5" dirty="0">
                <a:latin typeface="Carlito"/>
                <a:cs typeface="Carlito"/>
              </a:rPr>
              <a:t>seen.</a:t>
            </a:r>
            <a:endParaRPr sz="2000">
              <a:latin typeface="Carlito"/>
              <a:cs typeface="Carlito"/>
            </a:endParaRPr>
          </a:p>
          <a:p>
            <a:pPr marL="355600" marR="60325" indent="-342900">
              <a:lnSpc>
                <a:spcPct val="90000"/>
              </a:lnSpc>
              <a:spcBef>
                <a:spcPts val="5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On sectioned </a:t>
            </a:r>
            <a:r>
              <a:rPr sz="2400" spc="-10" dirty="0">
                <a:latin typeface="Carlito"/>
                <a:cs typeface="Carlito"/>
              </a:rPr>
              <a:t>surface,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grey-  </a:t>
            </a:r>
            <a:r>
              <a:rPr sz="2400" spc="-15" dirty="0">
                <a:latin typeface="Carlito"/>
                <a:cs typeface="Carlito"/>
              </a:rPr>
              <a:t>brown </a:t>
            </a:r>
            <a:r>
              <a:rPr sz="2400" spc="-5" dirty="0">
                <a:latin typeface="Carlito"/>
                <a:cs typeface="Carlito"/>
              </a:rPr>
              <a:t>nodules </a:t>
            </a:r>
            <a:r>
              <a:rPr sz="2400" spc="-15" dirty="0">
                <a:latin typeface="Carlito"/>
                <a:cs typeface="Carlito"/>
              </a:rPr>
              <a:t>are separated  from </a:t>
            </a:r>
            <a:r>
              <a:rPr sz="2400" spc="-5" dirty="0">
                <a:latin typeface="Carlito"/>
                <a:cs typeface="Carlito"/>
              </a:rPr>
              <a:t>one </a:t>
            </a:r>
            <a:r>
              <a:rPr sz="2400" dirty="0">
                <a:latin typeface="Carlito"/>
                <a:cs typeface="Carlito"/>
              </a:rPr>
              <a:t>another </a:t>
            </a:r>
            <a:r>
              <a:rPr sz="2400" spc="-10" dirty="0">
                <a:latin typeface="Carlito"/>
                <a:cs typeface="Carlito"/>
              </a:rPr>
              <a:t>by grey-white  fibrous septa.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105400" y="1143000"/>
            <a:ext cx="2590800" cy="5491480"/>
            <a:chOff x="5105400" y="1143000"/>
            <a:chExt cx="2590800" cy="5491480"/>
          </a:xfrm>
        </p:grpSpPr>
        <p:sp>
          <p:nvSpPr>
            <p:cNvPr id="5" name="object 5"/>
            <p:cNvSpPr/>
            <p:nvPr/>
          </p:nvSpPr>
          <p:spPr>
            <a:xfrm>
              <a:off x="5105400" y="1143000"/>
              <a:ext cx="2590800" cy="3009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5400" y="4038600"/>
              <a:ext cx="2590800" cy="25953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7989" y="461899"/>
            <a:ext cx="32073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Cirrhosis</a:t>
            </a:r>
            <a:r>
              <a:rPr spc="-40" dirty="0"/>
              <a:t> </a:t>
            </a:r>
            <a:r>
              <a:rPr spc="-15" dirty="0"/>
              <a:t>Liver</a:t>
            </a:r>
          </a:p>
        </p:txBody>
      </p:sp>
      <p:sp>
        <p:nvSpPr>
          <p:cNvPr id="3" name="object 3"/>
          <p:cNvSpPr/>
          <p:nvPr/>
        </p:nvSpPr>
        <p:spPr>
          <a:xfrm>
            <a:off x="4495800" y="1785257"/>
            <a:ext cx="4419600" cy="39297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548129"/>
            <a:ext cx="7753984" cy="4485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1031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Microscopy</a:t>
            </a:r>
            <a:endParaRPr sz="2400">
              <a:latin typeface="Carlito"/>
              <a:cs typeface="Carlito"/>
            </a:endParaRPr>
          </a:p>
          <a:p>
            <a:pPr marL="355600" marR="4095750" indent="-342900">
              <a:lnSpc>
                <a:spcPct val="8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Lobular </a:t>
            </a:r>
            <a:r>
              <a:rPr sz="2400" spc="-10" dirty="0">
                <a:latin typeface="Carlito"/>
                <a:cs typeface="Carlito"/>
              </a:rPr>
              <a:t>architecture </a:t>
            </a:r>
            <a:r>
              <a:rPr sz="2400" spc="-5" dirty="0">
                <a:latin typeface="Carlito"/>
                <a:cs typeface="Carlito"/>
              </a:rPr>
              <a:t>of  hepatic </a:t>
            </a:r>
            <a:r>
              <a:rPr sz="2400" spc="-10" dirty="0">
                <a:latin typeface="Carlito"/>
                <a:cs typeface="Carlito"/>
              </a:rPr>
              <a:t>parenchyma </a:t>
            </a:r>
            <a:r>
              <a:rPr sz="2400" dirty="0">
                <a:latin typeface="Carlito"/>
                <a:cs typeface="Carlito"/>
              </a:rPr>
              <a:t>is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lost 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central veins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10" dirty="0">
                <a:latin typeface="Carlito"/>
                <a:cs typeface="Carlito"/>
              </a:rPr>
              <a:t>hard 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find.</a:t>
            </a:r>
            <a:endParaRPr sz="2400">
              <a:latin typeface="Carlito"/>
              <a:cs typeface="Carlito"/>
            </a:endParaRPr>
          </a:p>
          <a:p>
            <a:pPr marL="355600" marR="4317365" indent="-342900">
              <a:lnSpc>
                <a:spcPts val="2310"/>
              </a:lnSpc>
              <a:spcBef>
                <a:spcPts val="5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rlito"/>
                <a:cs typeface="Carlito"/>
              </a:rPr>
              <a:t>Fibrous septa </a:t>
            </a:r>
            <a:r>
              <a:rPr sz="2400" spc="-5" dirty="0">
                <a:latin typeface="Carlito"/>
                <a:cs typeface="Carlito"/>
              </a:rPr>
              <a:t>divide </a:t>
            </a:r>
            <a:r>
              <a:rPr sz="2400" dirty="0">
                <a:latin typeface="Carlito"/>
                <a:cs typeface="Carlito"/>
              </a:rPr>
              <a:t>the  </a:t>
            </a:r>
            <a:r>
              <a:rPr sz="2400" spc="-5" dirty="0">
                <a:latin typeface="Carlito"/>
                <a:cs typeface="Carlito"/>
              </a:rPr>
              <a:t>hepatic </a:t>
            </a:r>
            <a:r>
              <a:rPr sz="2400" spc="-10" dirty="0">
                <a:latin typeface="Carlito"/>
                <a:cs typeface="Carlito"/>
              </a:rPr>
              <a:t>parenchyma</a:t>
            </a:r>
            <a:r>
              <a:rPr sz="2400" spc="-8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into  </a:t>
            </a:r>
            <a:r>
              <a:rPr sz="2400" spc="-5" dirty="0">
                <a:latin typeface="Carlito"/>
                <a:cs typeface="Carlito"/>
              </a:rPr>
              <a:t>nodules.</a:t>
            </a:r>
            <a:endParaRPr sz="2400">
              <a:latin typeface="Carlito"/>
              <a:cs typeface="Carlito"/>
            </a:endParaRPr>
          </a:p>
          <a:p>
            <a:pPr marL="355600" marR="3895725" indent="-342900">
              <a:lnSpc>
                <a:spcPct val="80000"/>
              </a:lnSpc>
              <a:spcBef>
                <a:spcPts val="5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hepatocytes </a:t>
            </a:r>
            <a:r>
              <a:rPr sz="2400" dirty="0">
                <a:latin typeface="Carlito"/>
                <a:cs typeface="Carlito"/>
              </a:rPr>
              <a:t>in the  surviving </a:t>
            </a:r>
            <a:r>
              <a:rPr sz="2400" spc="-10" dirty="0">
                <a:latin typeface="Carlito"/>
                <a:cs typeface="Carlito"/>
              </a:rPr>
              <a:t>parenchyma </a:t>
            </a:r>
            <a:r>
              <a:rPr sz="2400" spc="-20" dirty="0">
                <a:latin typeface="Carlito"/>
                <a:cs typeface="Carlito"/>
              </a:rPr>
              <a:t>form  </a:t>
            </a:r>
            <a:r>
              <a:rPr sz="2400" spc="-15" dirty="0">
                <a:latin typeface="Carlito"/>
                <a:cs typeface="Carlito"/>
              </a:rPr>
              <a:t>regenerative </a:t>
            </a:r>
            <a:r>
              <a:rPr sz="2400" spc="-5" dirty="0">
                <a:latin typeface="Carlito"/>
                <a:cs typeface="Carlito"/>
              </a:rPr>
              <a:t>nodules </a:t>
            </a:r>
            <a:r>
              <a:rPr sz="2400" spc="-10" dirty="0">
                <a:latin typeface="Carlito"/>
                <a:cs typeface="Carlito"/>
              </a:rPr>
              <a:t>having  disorganised </a:t>
            </a:r>
            <a:r>
              <a:rPr sz="2400" dirty="0">
                <a:latin typeface="Carlito"/>
                <a:cs typeface="Carlito"/>
              </a:rPr>
              <a:t>masses </a:t>
            </a:r>
            <a:r>
              <a:rPr sz="2400" spc="-5" dirty="0">
                <a:latin typeface="Carlito"/>
                <a:cs typeface="Carlito"/>
              </a:rPr>
              <a:t>of  </a:t>
            </a:r>
            <a:r>
              <a:rPr sz="2400" spc="-10" dirty="0">
                <a:latin typeface="Carlito"/>
                <a:cs typeface="Carlito"/>
              </a:rPr>
              <a:t>hepatocytes.</a:t>
            </a:r>
            <a:endParaRPr sz="2400">
              <a:latin typeface="Carlito"/>
              <a:cs typeface="Carlito"/>
            </a:endParaRPr>
          </a:p>
          <a:p>
            <a:pPr marL="4565650">
              <a:lnSpc>
                <a:spcPct val="100000"/>
              </a:lnSpc>
              <a:spcBef>
                <a:spcPts val="695"/>
              </a:spcBef>
            </a:pPr>
            <a:r>
              <a:rPr sz="1800" spc="-10" dirty="0">
                <a:latin typeface="Carlito"/>
                <a:cs typeface="Carlito"/>
              </a:rPr>
              <a:t>Alcoholic (micronodular)</a:t>
            </a:r>
            <a:r>
              <a:rPr sz="1800" spc="65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cirrhosis.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0576" y="461899"/>
            <a:ext cx="44786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Learning</a:t>
            </a:r>
            <a:r>
              <a:rPr spc="-70" dirty="0"/>
              <a:t> </a:t>
            </a:r>
            <a:r>
              <a:rPr spc="-5" dirty="0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6772909" cy="412369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Introduction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Chronic </a:t>
            </a:r>
            <a:r>
              <a:rPr sz="3200" spc="-25" dirty="0">
                <a:latin typeface="Carlito"/>
                <a:cs typeface="Carlito"/>
              </a:rPr>
              <a:t>Venous </a:t>
            </a:r>
            <a:r>
              <a:rPr sz="3200" spc="-5" dirty="0">
                <a:latin typeface="Carlito"/>
                <a:cs typeface="Carlito"/>
              </a:rPr>
              <a:t>Congestion of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Carlito"/>
                <a:cs typeface="Carlito"/>
              </a:rPr>
              <a:t>Fatty </a:t>
            </a:r>
            <a:r>
              <a:rPr sz="3200" spc="-5" dirty="0">
                <a:latin typeface="Carlito"/>
                <a:cs typeface="Carlito"/>
              </a:rPr>
              <a:t>Change </a:t>
            </a:r>
            <a:r>
              <a:rPr sz="3200" dirty="0">
                <a:latin typeface="Carlito"/>
                <a:cs typeface="Carlito"/>
              </a:rPr>
              <a:t>in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Alcoholic </a:t>
            </a:r>
            <a:r>
              <a:rPr sz="3200" spc="-10" dirty="0">
                <a:latin typeface="Carlito"/>
                <a:cs typeface="Carlito"/>
              </a:rPr>
              <a:t>Liver</a:t>
            </a:r>
            <a:r>
              <a:rPr sz="3200" spc="-5" dirty="0">
                <a:latin typeface="Carlito"/>
                <a:cs typeface="Carlito"/>
              </a:rPr>
              <a:t> Disease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Cirrhosis of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Cholelithiasis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Chronic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Cholecystitis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Carlito"/>
                <a:cs typeface="Carlito"/>
              </a:rPr>
              <a:t>Tumors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0576" y="461899"/>
            <a:ext cx="44786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Learning</a:t>
            </a:r>
            <a:r>
              <a:rPr spc="-70" dirty="0"/>
              <a:t> </a:t>
            </a:r>
            <a:r>
              <a:rPr spc="-5" dirty="0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6772909" cy="412369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Introduction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Chronic </a:t>
            </a:r>
            <a:r>
              <a:rPr sz="3200" spc="-25" dirty="0">
                <a:latin typeface="Carlito"/>
                <a:cs typeface="Carlito"/>
              </a:rPr>
              <a:t>Venous </a:t>
            </a:r>
            <a:r>
              <a:rPr sz="3200" spc="-5" dirty="0">
                <a:latin typeface="Carlito"/>
                <a:cs typeface="Carlito"/>
              </a:rPr>
              <a:t>Congestion of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Carlito"/>
                <a:cs typeface="Carlito"/>
              </a:rPr>
              <a:t>Fatty </a:t>
            </a:r>
            <a:r>
              <a:rPr sz="3200" spc="-5" dirty="0">
                <a:latin typeface="Carlito"/>
                <a:cs typeface="Carlito"/>
              </a:rPr>
              <a:t>Change </a:t>
            </a:r>
            <a:r>
              <a:rPr sz="3200" dirty="0">
                <a:latin typeface="Carlito"/>
                <a:cs typeface="Carlito"/>
              </a:rPr>
              <a:t>in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Alcoholic </a:t>
            </a:r>
            <a:r>
              <a:rPr sz="3200" spc="-10" dirty="0">
                <a:latin typeface="Carlito"/>
                <a:cs typeface="Carlito"/>
              </a:rPr>
              <a:t>Liver</a:t>
            </a:r>
            <a:r>
              <a:rPr sz="3200" spc="-5" dirty="0">
                <a:latin typeface="Carlito"/>
                <a:cs typeface="Carlito"/>
              </a:rPr>
              <a:t> Disease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Cirrhosis of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Cholelithiasis </a:t>
            </a:r>
            <a:r>
              <a:rPr sz="3200" dirty="0">
                <a:solidFill>
                  <a:srgbClr val="FF0000"/>
                </a:solidFill>
                <a:latin typeface="Carlito"/>
                <a:cs typeface="Carlito"/>
              </a:rPr>
              <a:t>and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Chronic</a:t>
            </a:r>
            <a:r>
              <a:rPr sz="3200" spc="2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Cholecystitis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Carlito"/>
                <a:cs typeface="Carlito"/>
              </a:rPr>
              <a:t>Tumors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7825" y="461899"/>
            <a:ext cx="58451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Cholelithiasis</a:t>
            </a:r>
            <a:r>
              <a:rPr spc="-30" dirty="0"/>
              <a:t> </a:t>
            </a:r>
            <a:r>
              <a:rPr spc="-15" dirty="0"/>
              <a:t>(Gallstones)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1371600"/>
            <a:ext cx="9144000" cy="5486400"/>
            <a:chOff x="0" y="1371600"/>
            <a:chExt cx="9144000" cy="5486400"/>
          </a:xfrm>
        </p:grpSpPr>
        <p:sp>
          <p:nvSpPr>
            <p:cNvPr id="4" name="object 4"/>
            <p:cNvSpPr/>
            <p:nvPr/>
          </p:nvSpPr>
          <p:spPr>
            <a:xfrm>
              <a:off x="609600" y="1371600"/>
              <a:ext cx="3361944" cy="235305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762755"/>
              <a:ext cx="9144000" cy="30952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4876800" y="1295400"/>
            <a:ext cx="3305555" cy="2361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7132" y="461899"/>
            <a:ext cx="47288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Chronic</a:t>
            </a:r>
            <a:r>
              <a:rPr dirty="0"/>
              <a:t> </a:t>
            </a:r>
            <a:r>
              <a:rPr spc="-10" dirty="0"/>
              <a:t>Cholecystitis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69465"/>
            <a:ext cx="3805554" cy="3921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025"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rlito"/>
                <a:cs typeface="Carlito"/>
              </a:rPr>
              <a:t>Gross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Carlito"/>
              <a:cs typeface="Carlito"/>
            </a:endParaRPr>
          </a:p>
          <a:p>
            <a:pPr marL="355600" marR="33655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Carlito"/>
                <a:cs typeface="Carlito"/>
              </a:rPr>
              <a:t>The </a:t>
            </a:r>
            <a:r>
              <a:rPr sz="1800" spc="-10" dirty="0">
                <a:latin typeface="Carlito"/>
                <a:cs typeface="Carlito"/>
              </a:rPr>
              <a:t>gallbladder </a:t>
            </a:r>
            <a:r>
              <a:rPr sz="1800" spc="-5" dirty="0">
                <a:latin typeface="Carlito"/>
                <a:cs typeface="Carlito"/>
              </a:rPr>
              <a:t>is </a:t>
            </a:r>
            <a:r>
              <a:rPr sz="1800" spc="-10" dirty="0">
                <a:latin typeface="Carlito"/>
                <a:cs typeface="Carlito"/>
              </a:rPr>
              <a:t>generally  </a:t>
            </a:r>
            <a:r>
              <a:rPr sz="1800" spc="-15" dirty="0">
                <a:latin typeface="Carlito"/>
                <a:cs typeface="Carlito"/>
              </a:rPr>
              <a:t>contracted </a:t>
            </a:r>
            <a:r>
              <a:rPr sz="1800" dirty="0">
                <a:latin typeface="Carlito"/>
                <a:cs typeface="Carlito"/>
              </a:rPr>
              <a:t>and the </a:t>
            </a:r>
            <a:r>
              <a:rPr sz="1800" spc="-10" dirty="0">
                <a:latin typeface="Carlito"/>
                <a:cs typeface="Carlito"/>
              </a:rPr>
              <a:t>wall </a:t>
            </a:r>
            <a:r>
              <a:rPr sz="1800" spc="-5" dirty="0">
                <a:latin typeface="Carlito"/>
                <a:cs typeface="Carlito"/>
              </a:rPr>
              <a:t>is</a:t>
            </a:r>
            <a:r>
              <a:rPr sz="1800" spc="6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thickened.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100">
              <a:latin typeface="Carlito"/>
              <a:cs typeface="Carlito"/>
            </a:endParaRPr>
          </a:p>
          <a:p>
            <a:pPr marL="355600" marR="5715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latin typeface="Carlito"/>
                <a:cs typeface="Carlito"/>
              </a:rPr>
              <a:t>Cut section of </a:t>
            </a:r>
            <a:r>
              <a:rPr sz="1800" spc="-10" dirty="0">
                <a:latin typeface="Carlito"/>
                <a:cs typeface="Carlito"/>
              </a:rPr>
              <a:t>wall </a:t>
            </a:r>
            <a:r>
              <a:rPr sz="1800" spc="-5" dirty="0">
                <a:latin typeface="Carlito"/>
                <a:cs typeface="Carlito"/>
              </a:rPr>
              <a:t>of </a:t>
            </a:r>
            <a:r>
              <a:rPr sz="1800" spc="-10" dirty="0">
                <a:latin typeface="Carlito"/>
                <a:cs typeface="Carlito"/>
              </a:rPr>
              <a:t>gallbladder </a:t>
            </a:r>
            <a:r>
              <a:rPr sz="1800" spc="-5" dirty="0">
                <a:latin typeface="Carlito"/>
                <a:cs typeface="Carlito"/>
              </a:rPr>
              <a:t>is  </a:t>
            </a:r>
            <a:r>
              <a:rPr sz="1800" spc="-10" dirty="0">
                <a:latin typeface="Carlito"/>
                <a:cs typeface="Carlito"/>
              </a:rPr>
              <a:t>grey-white </a:t>
            </a:r>
            <a:r>
              <a:rPr sz="1800" spc="-5" dirty="0">
                <a:latin typeface="Carlito"/>
                <a:cs typeface="Carlito"/>
              </a:rPr>
              <a:t>due </a:t>
            </a:r>
            <a:r>
              <a:rPr sz="1800" spc="-10" dirty="0">
                <a:latin typeface="Carlito"/>
                <a:cs typeface="Carlito"/>
              </a:rPr>
              <a:t>to </a:t>
            </a:r>
            <a:r>
              <a:rPr sz="1800" spc="-5" dirty="0">
                <a:latin typeface="Carlito"/>
                <a:cs typeface="Carlito"/>
              </a:rPr>
              <a:t>dense </a:t>
            </a:r>
            <a:r>
              <a:rPr sz="1800" spc="-10" dirty="0">
                <a:latin typeface="Carlito"/>
                <a:cs typeface="Carlito"/>
              </a:rPr>
              <a:t>fibrosis. </a:t>
            </a:r>
            <a:r>
              <a:rPr sz="1800" spc="-5" dirty="0">
                <a:latin typeface="Carlito"/>
                <a:cs typeface="Carlito"/>
              </a:rPr>
              <a:t>The  mucosal </a:t>
            </a:r>
            <a:r>
              <a:rPr sz="1800" spc="-15" dirty="0">
                <a:latin typeface="Carlito"/>
                <a:cs typeface="Carlito"/>
              </a:rPr>
              <a:t>folds may </a:t>
            </a:r>
            <a:r>
              <a:rPr sz="1800" spc="-5" dirty="0">
                <a:latin typeface="Carlito"/>
                <a:cs typeface="Carlito"/>
              </a:rPr>
              <a:t>be </a:t>
            </a:r>
            <a:r>
              <a:rPr sz="1800" spc="-10" dirty="0">
                <a:latin typeface="Carlito"/>
                <a:cs typeface="Carlito"/>
              </a:rPr>
              <a:t>thickened,  atrophied </a:t>
            </a:r>
            <a:r>
              <a:rPr sz="1800" spc="-5" dirty="0">
                <a:latin typeface="Carlito"/>
                <a:cs typeface="Carlito"/>
              </a:rPr>
              <a:t>or</a:t>
            </a:r>
            <a:r>
              <a:rPr sz="1800" spc="1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flattened.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10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buFont typeface="Arial"/>
              <a:buChar char="•"/>
              <a:tabLst>
                <a:tab pos="407034" algn="l"/>
                <a:tab pos="407670" algn="l"/>
              </a:tabLst>
            </a:pPr>
            <a:r>
              <a:rPr dirty="0"/>
              <a:t>	</a:t>
            </a:r>
            <a:r>
              <a:rPr sz="1800" spc="-5" dirty="0">
                <a:latin typeface="Carlito"/>
                <a:cs typeface="Carlito"/>
              </a:rPr>
              <a:t>The lumen </a:t>
            </a:r>
            <a:r>
              <a:rPr sz="1800" spc="-10" dirty="0">
                <a:latin typeface="Carlito"/>
                <a:cs typeface="Carlito"/>
              </a:rPr>
              <a:t>commonly contains  gallstones, </a:t>
            </a:r>
            <a:r>
              <a:rPr sz="1800" spc="-5" dirty="0">
                <a:latin typeface="Carlito"/>
                <a:cs typeface="Carlito"/>
              </a:rPr>
              <a:t>most </a:t>
            </a:r>
            <a:r>
              <a:rPr sz="1800" spc="-10" dirty="0">
                <a:latin typeface="Carlito"/>
                <a:cs typeface="Carlito"/>
              </a:rPr>
              <a:t>often </a:t>
            </a:r>
            <a:r>
              <a:rPr sz="1800" spc="-5" dirty="0">
                <a:latin typeface="Carlito"/>
                <a:cs typeface="Carlito"/>
              </a:rPr>
              <a:t>multiple  </a:t>
            </a:r>
            <a:r>
              <a:rPr sz="1800" spc="-10" dirty="0">
                <a:latin typeface="Carlito"/>
                <a:cs typeface="Carlito"/>
              </a:rPr>
              <a:t>multifaceted mixed </a:t>
            </a:r>
            <a:r>
              <a:rPr sz="1800" dirty="0">
                <a:latin typeface="Carlito"/>
                <a:cs typeface="Carlito"/>
              </a:rPr>
              <a:t>type; </a:t>
            </a:r>
            <a:r>
              <a:rPr sz="1800" spc="-10" dirty="0">
                <a:latin typeface="Carlito"/>
                <a:cs typeface="Carlito"/>
              </a:rPr>
              <a:t>others are  pure gallstones </a:t>
            </a:r>
            <a:r>
              <a:rPr sz="1800" spc="-15" dirty="0">
                <a:latin typeface="Carlito"/>
                <a:cs typeface="Carlito"/>
              </a:rPr>
              <a:t>(cholesterol, </a:t>
            </a:r>
            <a:r>
              <a:rPr sz="1800" spc="-5" dirty="0">
                <a:latin typeface="Carlito"/>
                <a:cs typeface="Carlito"/>
              </a:rPr>
              <a:t>pigment  </a:t>
            </a:r>
            <a:r>
              <a:rPr sz="1800" dirty="0">
                <a:latin typeface="Carlito"/>
                <a:cs typeface="Carlito"/>
              </a:rPr>
              <a:t>and </a:t>
            </a:r>
            <a:r>
              <a:rPr sz="1800" spc="-10" dirty="0">
                <a:latin typeface="Carlito"/>
                <a:cs typeface="Carlito"/>
              </a:rPr>
              <a:t>calcium containing) </a:t>
            </a:r>
            <a:r>
              <a:rPr sz="1800" dirty="0">
                <a:latin typeface="Carlito"/>
                <a:cs typeface="Carlito"/>
              </a:rPr>
              <a:t>and  </a:t>
            </a:r>
            <a:r>
              <a:rPr sz="1800" spc="-5" dirty="0">
                <a:latin typeface="Carlito"/>
                <a:cs typeface="Carlito"/>
              </a:rPr>
              <a:t>combined </a:t>
            </a:r>
            <a:r>
              <a:rPr sz="1800" dirty="0">
                <a:latin typeface="Carlito"/>
                <a:cs typeface="Carlito"/>
              </a:rPr>
              <a:t>type</a:t>
            </a:r>
            <a:r>
              <a:rPr sz="1800" spc="2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gallstones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38297" y="1524000"/>
            <a:ext cx="4705702" cy="457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7132" y="461899"/>
            <a:ext cx="47288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Chronic</a:t>
            </a:r>
            <a:r>
              <a:rPr dirty="0"/>
              <a:t> </a:t>
            </a:r>
            <a:r>
              <a:rPr spc="-10" dirty="0"/>
              <a:t>Cholecystitis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16938" y="1569465"/>
            <a:ext cx="11169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Mic</a:t>
            </a:r>
            <a:r>
              <a:rPr sz="1800" b="1" spc="-25" dirty="0">
                <a:latin typeface="Carlito"/>
                <a:cs typeface="Carlito"/>
              </a:rPr>
              <a:t>r</a:t>
            </a:r>
            <a:r>
              <a:rPr sz="1800" b="1" dirty="0">
                <a:latin typeface="Carlito"/>
                <a:cs typeface="Carlito"/>
              </a:rPr>
              <a:t>os</a:t>
            </a:r>
            <a:r>
              <a:rPr sz="1800" b="1" spc="-10" dirty="0">
                <a:latin typeface="Carlito"/>
                <a:cs typeface="Carlito"/>
              </a:rPr>
              <a:t>c</a:t>
            </a:r>
            <a:r>
              <a:rPr sz="1800" b="1" dirty="0">
                <a:latin typeface="Carlito"/>
                <a:cs typeface="Carlito"/>
              </a:rPr>
              <a:t>o</a:t>
            </a:r>
            <a:r>
              <a:rPr sz="1800" b="1" spc="-15" dirty="0">
                <a:latin typeface="Carlito"/>
                <a:cs typeface="Carlito"/>
              </a:rPr>
              <a:t>p</a:t>
            </a:r>
            <a:r>
              <a:rPr sz="1800" b="1" dirty="0">
                <a:latin typeface="Carlito"/>
                <a:cs typeface="Carlito"/>
              </a:rPr>
              <a:t>y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118486"/>
            <a:ext cx="1346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i.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7744" y="2118486"/>
            <a:ext cx="3065780" cy="95821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30"/>
              </a:spcBef>
            </a:pPr>
            <a:r>
              <a:rPr sz="1800" spc="-15" dirty="0">
                <a:latin typeface="Carlito"/>
                <a:cs typeface="Carlito"/>
              </a:rPr>
              <a:t>Penetration </a:t>
            </a:r>
            <a:r>
              <a:rPr sz="1800" spc="-5" dirty="0">
                <a:latin typeface="Carlito"/>
                <a:cs typeface="Carlito"/>
              </a:rPr>
              <a:t>of mucosa deep </a:t>
            </a:r>
            <a:r>
              <a:rPr sz="1800" spc="-10" dirty="0">
                <a:latin typeface="Carlito"/>
                <a:cs typeface="Carlito"/>
              </a:rPr>
              <a:t>into 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10" dirty="0">
                <a:latin typeface="Carlito"/>
                <a:cs typeface="Carlito"/>
              </a:rPr>
              <a:t>wall </a:t>
            </a:r>
            <a:r>
              <a:rPr sz="1800" spc="-5" dirty="0">
                <a:latin typeface="Carlito"/>
                <a:cs typeface="Carlito"/>
              </a:rPr>
              <a:t>of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10" dirty="0">
                <a:latin typeface="Carlito"/>
                <a:cs typeface="Carlito"/>
              </a:rPr>
              <a:t>gallbladder </a:t>
            </a:r>
            <a:r>
              <a:rPr sz="1800" spc="-5" dirty="0">
                <a:latin typeface="Carlito"/>
                <a:cs typeface="Carlito"/>
              </a:rPr>
              <a:t>up </a:t>
            </a:r>
            <a:r>
              <a:rPr sz="1800" spc="-10" dirty="0">
                <a:latin typeface="Carlito"/>
                <a:cs typeface="Carlito"/>
              </a:rPr>
              <a:t>to 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5" dirty="0">
                <a:latin typeface="Carlito"/>
                <a:cs typeface="Carlito"/>
              </a:rPr>
              <a:t>muscularis </a:t>
            </a:r>
            <a:r>
              <a:rPr sz="1800" spc="-15" dirty="0">
                <a:latin typeface="Carlito"/>
                <a:cs typeface="Carlito"/>
              </a:rPr>
              <a:t>layer </a:t>
            </a:r>
            <a:r>
              <a:rPr sz="1800" spc="-10" dirty="0">
                <a:latin typeface="Carlito"/>
                <a:cs typeface="Carlito"/>
              </a:rPr>
              <a:t>to </a:t>
            </a:r>
            <a:r>
              <a:rPr sz="1800" spc="-15" dirty="0">
                <a:latin typeface="Carlito"/>
                <a:cs typeface="Carlito"/>
              </a:rPr>
              <a:t>form  </a:t>
            </a:r>
            <a:r>
              <a:rPr sz="1800" spc="-10" dirty="0">
                <a:latin typeface="Carlito"/>
                <a:cs typeface="Carlito"/>
              </a:rPr>
              <a:t>Rokitansky- </a:t>
            </a:r>
            <a:r>
              <a:rPr sz="1800" spc="-5" dirty="0">
                <a:latin typeface="Carlito"/>
                <a:cs typeface="Carlito"/>
              </a:rPr>
              <a:t>Aschoff</a:t>
            </a:r>
            <a:r>
              <a:rPr sz="1800" spc="-10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sinuses.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325495"/>
            <a:ext cx="3425190" cy="117792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584200" marR="5080" indent="-572135">
              <a:lnSpc>
                <a:spcPct val="80000"/>
              </a:lnSpc>
              <a:spcBef>
                <a:spcPts val="530"/>
              </a:spcBef>
              <a:tabLst>
                <a:tab pos="584200" algn="l"/>
              </a:tabLst>
            </a:pPr>
            <a:r>
              <a:rPr sz="1800" spc="-10" dirty="0">
                <a:latin typeface="Carlito"/>
                <a:cs typeface="Carlito"/>
              </a:rPr>
              <a:t>ii.	</a:t>
            </a:r>
            <a:r>
              <a:rPr sz="1800" spc="-15" dirty="0">
                <a:latin typeface="Carlito"/>
                <a:cs typeface="Carlito"/>
              </a:rPr>
              <a:t>Variable </a:t>
            </a:r>
            <a:r>
              <a:rPr sz="1800" spc="-5" dirty="0">
                <a:latin typeface="Carlito"/>
                <a:cs typeface="Carlito"/>
              </a:rPr>
              <a:t>degree of </a:t>
            </a:r>
            <a:r>
              <a:rPr sz="1800" spc="-10" dirty="0">
                <a:latin typeface="Carlito"/>
                <a:cs typeface="Carlito"/>
              </a:rPr>
              <a:t>chronic  inflammatory </a:t>
            </a:r>
            <a:r>
              <a:rPr sz="1800" spc="-5" dirty="0">
                <a:latin typeface="Carlito"/>
                <a:cs typeface="Carlito"/>
              </a:rPr>
              <a:t>cells  (lymphocytes,plasma cells </a:t>
            </a:r>
            <a:r>
              <a:rPr sz="1800" dirty="0">
                <a:latin typeface="Carlito"/>
                <a:cs typeface="Carlito"/>
              </a:rPr>
              <a:t>and  </a:t>
            </a:r>
            <a:r>
              <a:rPr sz="1800" spc="-5" dirty="0">
                <a:latin typeface="Carlito"/>
                <a:cs typeface="Carlito"/>
              </a:rPr>
              <a:t>macrophages) in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5" dirty="0">
                <a:latin typeface="Carlito"/>
                <a:cs typeface="Carlito"/>
              </a:rPr>
              <a:t>lamina  </a:t>
            </a:r>
            <a:r>
              <a:rPr sz="1800" spc="-10" dirty="0">
                <a:latin typeface="Carlito"/>
                <a:cs typeface="Carlito"/>
              </a:rPr>
              <a:t>propria </a:t>
            </a:r>
            <a:r>
              <a:rPr sz="1800" dirty="0">
                <a:latin typeface="Carlito"/>
                <a:cs typeface="Carlito"/>
              </a:rPr>
              <a:t>and </a:t>
            </a:r>
            <a:r>
              <a:rPr sz="1800" spc="-10" dirty="0">
                <a:latin typeface="Carlito"/>
                <a:cs typeface="Carlito"/>
              </a:rPr>
              <a:t>subserosal</a:t>
            </a:r>
            <a:r>
              <a:rPr sz="1800" spc="25" dirty="0">
                <a:latin typeface="Carlito"/>
                <a:cs typeface="Carlito"/>
              </a:rPr>
              <a:t> </a:t>
            </a:r>
            <a:r>
              <a:rPr sz="1800" spc="-45" dirty="0">
                <a:latin typeface="Carlito"/>
                <a:cs typeface="Carlito"/>
              </a:rPr>
              <a:t>layer.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752213"/>
            <a:ext cx="238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iii.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7744" y="4752213"/>
            <a:ext cx="3001010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45"/>
              </a:lnSpc>
              <a:spcBef>
                <a:spcPts val="100"/>
              </a:spcBef>
            </a:pPr>
            <a:r>
              <a:rPr sz="1800" spc="-15" dirty="0">
                <a:latin typeface="Carlito"/>
                <a:cs typeface="Carlito"/>
              </a:rPr>
              <a:t>Variable </a:t>
            </a:r>
            <a:r>
              <a:rPr sz="1800" spc="-5" dirty="0">
                <a:latin typeface="Carlito"/>
                <a:cs typeface="Carlito"/>
              </a:rPr>
              <a:t>degree of </a:t>
            </a:r>
            <a:r>
              <a:rPr sz="1800" spc="-10" dirty="0">
                <a:latin typeface="Carlito"/>
                <a:cs typeface="Carlito"/>
              </a:rPr>
              <a:t>fibrosis</a:t>
            </a:r>
            <a:r>
              <a:rPr sz="1800" spc="15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and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ts val="1945"/>
              </a:lnSpc>
            </a:pPr>
            <a:r>
              <a:rPr sz="1800" spc="-10" dirty="0">
                <a:latin typeface="Carlito"/>
                <a:cs typeface="Carlito"/>
              </a:rPr>
              <a:t>thickening </a:t>
            </a:r>
            <a:r>
              <a:rPr sz="1800" spc="-5" dirty="0">
                <a:latin typeface="Carlito"/>
                <a:cs typeface="Carlito"/>
              </a:rPr>
              <a:t>of perimuscular</a:t>
            </a:r>
            <a:r>
              <a:rPr sz="1800" spc="35" dirty="0">
                <a:latin typeface="Carlito"/>
                <a:cs typeface="Carlito"/>
              </a:rPr>
              <a:t> </a:t>
            </a:r>
            <a:r>
              <a:rPr sz="1800" spc="-15" dirty="0">
                <a:latin typeface="Carlito"/>
                <a:cs typeface="Carlito"/>
              </a:rPr>
              <a:t>layer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724400" y="1748034"/>
            <a:ext cx="4038600" cy="40294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0576" y="461899"/>
            <a:ext cx="44786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Learning</a:t>
            </a:r>
            <a:r>
              <a:rPr spc="-70" dirty="0"/>
              <a:t> </a:t>
            </a:r>
            <a:r>
              <a:rPr spc="-5" dirty="0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6772909" cy="412369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Introduction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Chronic </a:t>
            </a:r>
            <a:r>
              <a:rPr sz="3200" spc="-25" dirty="0">
                <a:latin typeface="Carlito"/>
                <a:cs typeface="Carlito"/>
              </a:rPr>
              <a:t>Venous </a:t>
            </a:r>
            <a:r>
              <a:rPr sz="3200" spc="-5" dirty="0">
                <a:latin typeface="Carlito"/>
                <a:cs typeface="Carlito"/>
              </a:rPr>
              <a:t>Congestion of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Carlito"/>
                <a:cs typeface="Carlito"/>
              </a:rPr>
              <a:t>Fatty </a:t>
            </a:r>
            <a:r>
              <a:rPr sz="3200" spc="-5" dirty="0">
                <a:latin typeface="Carlito"/>
                <a:cs typeface="Carlito"/>
              </a:rPr>
              <a:t>Change </a:t>
            </a:r>
            <a:r>
              <a:rPr sz="3200" dirty="0">
                <a:latin typeface="Carlito"/>
                <a:cs typeface="Carlito"/>
              </a:rPr>
              <a:t>in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Alcoholic </a:t>
            </a:r>
            <a:r>
              <a:rPr sz="3200" spc="-10" dirty="0">
                <a:latin typeface="Carlito"/>
                <a:cs typeface="Carlito"/>
              </a:rPr>
              <a:t>Liver</a:t>
            </a:r>
            <a:r>
              <a:rPr sz="3200" spc="-5" dirty="0">
                <a:latin typeface="Carlito"/>
                <a:cs typeface="Carlito"/>
              </a:rPr>
              <a:t> Disease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Cirrhosis of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Cholelithiasis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Chronic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Cholecystitis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solidFill>
                  <a:srgbClr val="FF0000"/>
                </a:solidFill>
                <a:latin typeface="Carlito"/>
                <a:cs typeface="Carlito"/>
              </a:rPr>
              <a:t>Tumors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19321" y="461899"/>
            <a:ext cx="17037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T</a:t>
            </a:r>
            <a:r>
              <a:rPr spc="-5" dirty="0"/>
              <a:t>umo</a:t>
            </a:r>
            <a:r>
              <a:rPr spc="-70" dirty="0"/>
              <a:t>r</a:t>
            </a:r>
            <a:r>
              <a:rPr dirty="0"/>
              <a:t>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593850"/>
          <a:ext cx="8248650" cy="3949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Benign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Malignant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i="1" spc="5" dirty="0">
                          <a:latin typeface="Carlito"/>
                          <a:cs typeface="Carlito"/>
                        </a:rPr>
                        <a:t>A. </a:t>
                      </a:r>
                      <a:r>
                        <a:rPr sz="1800" i="1" spc="-10" dirty="0">
                          <a:latin typeface="Carlito"/>
                          <a:cs typeface="Carlito"/>
                        </a:rPr>
                        <a:t>Hepatocellular</a:t>
                      </a:r>
                      <a:r>
                        <a:rPr sz="1800" i="1" spc="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i="1" spc="-5" dirty="0">
                          <a:latin typeface="Carlito"/>
                          <a:cs typeface="Carlito"/>
                        </a:rPr>
                        <a:t>tumours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Hepatocellular (liver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cell)</a:t>
                      </a:r>
                      <a:r>
                        <a:rPr sz="1800" spc="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adenoma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Hepatocellular (liver</a:t>
                      </a:r>
                      <a:r>
                        <a:rPr sz="1800" spc="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cell)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carcinoma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Hepatoblastoma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(Embryoma)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30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i="1" dirty="0">
                          <a:latin typeface="Carlito"/>
                          <a:cs typeface="Carlito"/>
                        </a:rPr>
                        <a:t>B. </a:t>
                      </a:r>
                      <a:r>
                        <a:rPr sz="1800" i="1" spc="-5" dirty="0">
                          <a:latin typeface="Carlito"/>
                          <a:cs typeface="Carlito"/>
                        </a:rPr>
                        <a:t>Biliary tumours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Bile duct adenoma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(Cholangioma)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2075" marR="127063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Cholangiocarcinoma 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Combined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hepatocellular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and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cholangiocarcinoma  Cystadenocarcinoma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i="1" spc="-5" dirty="0">
                          <a:latin typeface="Carlito"/>
                          <a:cs typeface="Carlito"/>
                        </a:rPr>
                        <a:t>C. Mesodermal</a:t>
                      </a:r>
                      <a:r>
                        <a:rPr sz="1800" i="1" spc="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i="1" spc="-5" dirty="0">
                          <a:latin typeface="Carlito"/>
                          <a:cs typeface="Carlito"/>
                        </a:rPr>
                        <a:t>tumours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Haemangioma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2075" marR="2180590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Angiosarcoma  Embryonal</a:t>
                      </a:r>
                      <a:r>
                        <a:rPr sz="18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sarcoma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4964" y="187197"/>
            <a:ext cx="58940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Hepatocellular</a:t>
            </a:r>
            <a:r>
              <a:rPr spc="-15" dirty="0"/>
              <a:t> </a:t>
            </a:r>
            <a:r>
              <a:rPr spc="-10" dirty="0"/>
              <a:t>Carcinoma</a:t>
            </a:r>
          </a:p>
        </p:txBody>
      </p:sp>
      <p:sp>
        <p:nvSpPr>
          <p:cNvPr id="3" name="object 3"/>
          <p:cNvSpPr/>
          <p:nvPr/>
        </p:nvSpPr>
        <p:spPr>
          <a:xfrm>
            <a:off x="5029200" y="1219200"/>
            <a:ext cx="3590544" cy="4526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395729"/>
            <a:ext cx="4150995" cy="3396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67385" algn="ctr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Gross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ts val="2160"/>
              </a:lnSpc>
              <a:spcBef>
                <a:spcPts val="1575"/>
              </a:spcBef>
            </a:pPr>
            <a:r>
              <a:rPr sz="2000" spc="-5" dirty="0">
                <a:latin typeface="Carlito"/>
                <a:cs typeface="Carlito"/>
              </a:rPr>
              <a:t>The HCC </a:t>
            </a:r>
            <a:r>
              <a:rPr sz="2000" spc="-15" dirty="0">
                <a:latin typeface="Carlito"/>
                <a:cs typeface="Carlito"/>
              </a:rPr>
              <a:t>may </a:t>
            </a:r>
            <a:r>
              <a:rPr sz="2000" spc="-10" dirty="0">
                <a:latin typeface="Carlito"/>
                <a:cs typeface="Carlito"/>
              </a:rPr>
              <a:t>form </a:t>
            </a:r>
            <a:r>
              <a:rPr sz="2000" dirty="0">
                <a:latin typeface="Carlito"/>
                <a:cs typeface="Carlito"/>
              </a:rPr>
              <a:t>one of the</a:t>
            </a:r>
            <a:r>
              <a:rPr sz="2000" spc="-7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three</a:t>
            </a:r>
            <a:endParaRPr sz="2000">
              <a:latin typeface="Carlito"/>
              <a:cs typeface="Carlito"/>
            </a:endParaRPr>
          </a:p>
          <a:p>
            <a:pPr marL="355600">
              <a:lnSpc>
                <a:spcPts val="2160"/>
              </a:lnSpc>
            </a:pPr>
            <a:r>
              <a:rPr sz="2000" spc="-10" dirty="0">
                <a:latin typeface="Carlito"/>
                <a:cs typeface="Carlito"/>
              </a:rPr>
              <a:t>patterns </a:t>
            </a:r>
            <a:r>
              <a:rPr sz="2000" spc="-5" dirty="0">
                <a:latin typeface="Carlito"/>
                <a:cs typeface="Carlito"/>
              </a:rPr>
              <a:t>of</a:t>
            </a:r>
            <a:r>
              <a:rPr sz="2000" spc="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growth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rlito"/>
                <a:cs typeface="Carlito"/>
              </a:rPr>
              <a:t>(in decreasing </a:t>
            </a:r>
            <a:r>
              <a:rPr sz="2000" spc="-10" dirty="0">
                <a:latin typeface="Carlito"/>
                <a:cs typeface="Carlito"/>
              </a:rPr>
              <a:t>order </a:t>
            </a:r>
            <a:r>
              <a:rPr sz="2000" spc="-5" dirty="0">
                <a:latin typeface="Carlito"/>
                <a:cs typeface="Carlito"/>
              </a:rPr>
              <a:t>of</a:t>
            </a:r>
            <a:r>
              <a:rPr sz="2000" spc="-2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frequency)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rlito"/>
              <a:cs typeface="Carlito"/>
            </a:endParaRPr>
          </a:p>
          <a:p>
            <a:pPr marL="584200" marR="263525" indent="-571500">
              <a:lnSpc>
                <a:spcPct val="80000"/>
              </a:lnSpc>
              <a:buAutoNum type="romanLcPeriod"/>
              <a:tabLst>
                <a:tab pos="583565" algn="l"/>
                <a:tab pos="584200" algn="l"/>
              </a:tabLst>
            </a:pPr>
            <a:r>
              <a:rPr sz="2000" i="1" spc="-5" dirty="0">
                <a:latin typeface="Carlito"/>
                <a:cs typeface="Carlito"/>
              </a:rPr>
              <a:t>Expanding </a:t>
            </a:r>
            <a:r>
              <a:rPr sz="2000" i="1" dirty="0">
                <a:latin typeface="Carlito"/>
                <a:cs typeface="Carlito"/>
              </a:rPr>
              <a:t>type </a:t>
            </a:r>
            <a:r>
              <a:rPr sz="2000" i="1" spc="-5" dirty="0">
                <a:latin typeface="Carlito"/>
                <a:cs typeface="Carlito"/>
              </a:rPr>
              <a:t>as </a:t>
            </a:r>
            <a:r>
              <a:rPr sz="2000" i="1" dirty="0">
                <a:latin typeface="Carlito"/>
                <a:cs typeface="Carlito"/>
              </a:rPr>
              <a:t>a </a:t>
            </a:r>
            <a:r>
              <a:rPr sz="2000" i="1" spc="-5" dirty="0">
                <a:latin typeface="Carlito"/>
                <a:cs typeface="Carlito"/>
              </a:rPr>
              <a:t>single</a:t>
            </a:r>
            <a:r>
              <a:rPr sz="2000" i="1" spc="-105" dirty="0">
                <a:latin typeface="Carlito"/>
                <a:cs typeface="Carlito"/>
              </a:rPr>
              <a:t> </a:t>
            </a:r>
            <a:r>
              <a:rPr sz="2000" i="1" spc="-5" dirty="0">
                <a:latin typeface="Carlito"/>
                <a:cs typeface="Carlito"/>
              </a:rPr>
              <a:t>large  </a:t>
            </a:r>
            <a:r>
              <a:rPr sz="2000" i="1" dirty="0">
                <a:latin typeface="Carlito"/>
                <a:cs typeface="Carlito"/>
              </a:rPr>
              <a:t>mass </a:t>
            </a:r>
            <a:r>
              <a:rPr sz="2000" i="1" spc="-5" dirty="0">
                <a:latin typeface="Carlito"/>
                <a:cs typeface="Carlito"/>
              </a:rPr>
              <a:t>with central necrosis </a:t>
            </a:r>
            <a:r>
              <a:rPr sz="2000" dirty="0">
                <a:latin typeface="Carlito"/>
                <a:cs typeface="Carlito"/>
              </a:rPr>
              <a:t>and  </a:t>
            </a:r>
            <a:r>
              <a:rPr sz="2000" spc="-5" dirty="0">
                <a:latin typeface="Carlito"/>
                <a:cs typeface="Carlito"/>
              </a:rPr>
              <a:t>haemorrhage.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Carlito"/>
              <a:buAutoNum type="romanLcPeriod"/>
            </a:pPr>
            <a:endParaRPr sz="2350">
              <a:latin typeface="Carlito"/>
              <a:cs typeface="Carlito"/>
            </a:endParaRPr>
          </a:p>
          <a:p>
            <a:pPr marL="584200" marR="5080" indent="-571500">
              <a:lnSpc>
                <a:spcPct val="80000"/>
              </a:lnSpc>
              <a:buAutoNum type="romanLcPeriod"/>
              <a:tabLst>
                <a:tab pos="583565" algn="l"/>
                <a:tab pos="584200" algn="l"/>
              </a:tabLst>
            </a:pPr>
            <a:r>
              <a:rPr sz="2000" i="1" spc="-5" dirty="0">
                <a:latin typeface="Carlito"/>
                <a:cs typeface="Carlito"/>
              </a:rPr>
              <a:t>Multifocal </a:t>
            </a:r>
            <a:r>
              <a:rPr sz="2000" i="1" dirty="0">
                <a:latin typeface="Carlito"/>
                <a:cs typeface="Carlito"/>
              </a:rPr>
              <a:t>type </a:t>
            </a:r>
            <a:r>
              <a:rPr sz="2000" i="1" spc="-5" dirty="0">
                <a:latin typeface="Carlito"/>
                <a:cs typeface="Carlito"/>
              </a:rPr>
              <a:t>as multiple masses  </a:t>
            </a:r>
            <a:r>
              <a:rPr sz="2000" i="1" spc="-10" dirty="0">
                <a:latin typeface="Carlito"/>
                <a:cs typeface="Carlito"/>
              </a:rPr>
              <a:t>scattered </a:t>
            </a:r>
            <a:r>
              <a:rPr sz="2000" i="1" dirty="0">
                <a:latin typeface="Carlito"/>
                <a:cs typeface="Carlito"/>
              </a:rPr>
              <a:t>throughout </a:t>
            </a:r>
            <a:r>
              <a:rPr sz="2000" dirty="0">
                <a:latin typeface="Carlito"/>
                <a:cs typeface="Carlito"/>
              </a:rPr>
              <a:t>the</a:t>
            </a:r>
            <a:r>
              <a:rPr sz="2000" spc="-65" dirty="0">
                <a:latin typeface="Carlito"/>
                <a:cs typeface="Carlito"/>
              </a:rPr>
              <a:t> </a:t>
            </a:r>
            <a:r>
              <a:rPr sz="2000" spc="-45" dirty="0">
                <a:latin typeface="Carlito"/>
                <a:cs typeface="Carlito"/>
              </a:rPr>
              <a:t>liver.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5070424"/>
            <a:ext cx="2660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rlito"/>
                <a:cs typeface="Carlito"/>
              </a:rPr>
              <a:t>iii.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5070424"/>
            <a:ext cx="3681095" cy="575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8580">
              <a:lnSpc>
                <a:spcPts val="2160"/>
              </a:lnSpc>
              <a:spcBef>
                <a:spcPts val="105"/>
              </a:spcBef>
            </a:pPr>
            <a:r>
              <a:rPr sz="2000" i="1" dirty="0">
                <a:latin typeface="Carlito"/>
                <a:cs typeface="Carlito"/>
              </a:rPr>
              <a:t>Infiltrating type is a</a:t>
            </a:r>
            <a:r>
              <a:rPr sz="2000" i="1" spc="-55" dirty="0">
                <a:latin typeface="Carlito"/>
                <a:cs typeface="Carlito"/>
              </a:rPr>
              <a:t> </a:t>
            </a:r>
            <a:r>
              <a:rPr sz="2000" i="1" spc="-5" dirty="0">
                <a:latin typeface="Carlito"/>
                <a:cs typeface="Carlito"/>
              </a:rPr>
              <a:t>diffusely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ts val="2160"/>
              </a:lnSpc>
            </a:pPr>
            <a:r>
              <a:rPr sz="2000" i="1" spc="-5" dirty="0">
                <a:latin typeface="Carlito"/>
                <a:cs typeface="Carlito"/>
              </a:rPr>
              <a:t>spreading </a:t>
            </a:r>
            <a:r>
              <a:rPr sz="2000" i="1" dirty="0">
                <a:latin typeface="Carlito"/>
                <a:cs typeface="Carlito"/>
              </a:rPr>
              <a:t>type </a:t>
            </a:r>
            <a:r>
              <a:rPr sz="2000" i="1" spc="-5" dirty="0">
                <a:latin typeface="Carlito"/>
                <a:cs typeface="Carlito"/>
              </a:rPr>
              <a:t>and </a:t>
            </a:r>
            <a:r>
              <a:rPr sz="2000" i="1" dirty="0">
                <a:latin typeface="Carlito"/>
                <a:cs typeface="Carlito"/>
              </a:rPr>
              <a:t>is less</a:t>
            </a:r>
            <a:r>
              <a:rPr sz="2000" i="1" spc="-13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common.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27575" y="5710529"/>
            <a:ext cx="4227830" cy="1092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Carlito"/>
                <a:cs typeface="Carlito"/>
              </a:rPr>
              <a:t>Sectioned surface of the slice of liver shows </a:t>
            </a:r>
            <a:r>
              <a:rPr sz="1400" dirty="0">
                <a:latin typeface="Carlito"/>
                <a:cs typeface="Carlito"/>
              </a:rPr>
              <a:t>a </a:t>
            </a:r>
            <a:r>
              <a:rPr sz="1400" spc="-5" dirty="0">
                <a:latin typeface="Carlito"/>
                <a:cs typeface="Carlito"/>
              </a:rPr>
              <a:t>single, </a:t>
            </a:r>
            <a:r>
              <a:rPr sz="1400" spc="-10" dirty="0">
                <a:latin typeface="Carlito"/>
                <a:cs typeface="Carlito"/>
              </a:rPr>
              <a:t>large  </a:t>
            </a:r>
            <a:r>
              <a:rPr sz="1400" spc="-5" dirty="0">
                <a:latin typeface="Carlito"/>
                <a:cs typeface="Carlito"/>
              </a:rPr>
              <a:t>mass (arrow) </a:t>
            </a:r>
            <a:r>
              <a:rPr sz="1400" dirty="0">
                <a:latin typeface="Carlito"/>
                <a:cs typeface="Carlito"/>
              </a:rPr>
              <a:t>with </a:t>
            </a:r>
            <a:r>
              <a:rPr sz="1400" spc="-5" dirty="0">
                <a:latin typeface="Carlito"/>
                <a:cs typeface="Carlito"/>
              </a:rPr>
              <a:t>irregular </a:t>
            </a:r>
            <a:r>
              <a:rPr sz="1400" spc="-10" dirty="0">
                <a:latin typeface="Carlito"/>
                <a:cs typeface="Carlito"/>
              </a:rPr>
              <a:t>borders </a:t>
            </a:r>
            <a:r>
              <a:rPr sz="1400" spc="-5" dirty="0">
                <a:latin typeface="Carlito"/>
                <a:cs typeface="Carlito"/>
              </a:rPr>
              <a:t>and having </a:t>
            </a:r>
            <a:r>
              <a:rPr sz="1400" spc="-10" dirty="0">
                <a:latin typeface="Carlito"/>
                <a:cs typeface="Carlito"/>
              </a:rPr>
              <a:t>central  </a:t>
            </a:r>
            <a:r>
              <a:rPr sz="1400" spc="-5" dirty="0">
                <a:latin typeface="Carlito"/>
                <a:cs typeface="Carlito"/>
              </a:rPr>
              <a:t>areas of necrosis. The </a:t>
            </a:r>
            <a:r>
              <a:rPr sz="1400" spc="-10" dirty="0">
                <a:latin typeface="Carlito"/>
                <a:cs typeface="Carlito"/>
              </a:rPr>
              <a:t>rest </a:t>
            </a:r>
            <a:r>
              <a:rPr sz="1400" spc="-5" dirty="0">
                <a:latin typeface="Carlito"/>
                <a:cs typeface="Carlito"/>
              </a:rPr>
              <a:t>of the hepatic </a:t>
            </a:r>
            <a:r>
              <a:rPr sz="1400" spc="-10" dirty="0">
                <a:latin typeface="Carlito"/>
                <a:cs typeface="Carlito"/>
              </a:rPr>
              <a:t>parenchyma  </a:t>
            </a:r>
            <a:r>
              <a:rPr sz="1400" spc="-5" dirty="0">
                <a:latin typeface="Carlito"/>
                <a:cs typeface="Carlito"/>
              </a:rPr>
              <a:t>shows </a:t>
            </a:r>
            <a:r>
              <a:rPr sz="1400" spc="-10" dirty="0">
                <a:latin typeface="Carlito"/>
                <a:cs typeface="Carlito"/>
              </a:rPr>
              <a:t>many </a:t>
            </a:r>
            <a:r>
              <a:rPr sz="1400" spc="-5" dirty="0">
                <a:latin typeface="Carlito"/>
                <a:cs typeface="Carlito"/>
              </a:rPr>
              <a:t>nodules of variable </a:t>
            </a:r>
            <a:r>
              <a:rPr sz="1400" spc="-10" dirty="0">
                <a:latin typeface="Carlito"/>
                <a:cs typeface="Carlito"/>
              </a:rPr>
              <a:t>sizes</a:t>
            </a:r>
            <a:r>
              <a:rPr sz="1400" dirty="0">
                <a:latin typeface="Carlito"/>
                <a:cs typeface="Carlito"/>
              </a:rPr>
              <a:t> owing</a:t>
            </a:r>
            <a:endParaRPr sz="1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Carlito"/>
                <a:cs typeface="Carlito"/>
              </a:rPr>
              <a:t>to co-existent </a:t>
            </a:r>
            <a:r>
              <a:rPr sz="1400" spc="-5" dirty="0">
                <a:latin typeface="Carlito"/>
                <a:cs typeface="Carlito"/>
              </a:rPr>
              <a:t>macronodular </a:t>
            </a:r>
            <a:r>
              <a:rPr sz="1400" spc="-10" dirty="0">
                <a:latin typeface="Carlito"/>
                <a:cs typeface="Carlito"/>
              </a:rPr>
              <a:t>(postnecroitc)</a:t>
            </a:r>
            <a:r>
              <a:rPr sz="1400" spc="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cirrhosis.</a:t>
            </a:r>
            <a:endParaRPr sz="1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479549"/>
            <a:ext cx="4074160" cy="3914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9220" algn="ctr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rlito"/>
                <a:cs typeface="Carlito"/>
              </a:rPr>
              <a:t>Microscopy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5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tumour cells </a:t>
            </a:r>
            <a:r>
              <a:rPr sz="2200" spc="-15" dirty="0">
                <a:latin typeface="Carlito"/>
                <a:cs typeface="Carlito"/>
              </a:rPr>
              <a:t>may </a:t>
            </a:r>
            <a:r>
              <a:rPr sz="2200" spc="-10" dirty="0">
                <a:latin typeface="Carlito"/>
                <a:cs typeface="Carlito"/>
              </a:rPr>
              <a:t>be  </a:t>
            </a:r>
            <a:r>
              <a:rPr sz="2200" spc="-15" dirty="0">
                <a:latin typeface="Carlito"/>
                <a:cs typeface="Carlito"/>
              </a:rPr>
              <a:t>arranged </a:t>
            </a:r>
            <a:r>
              <a:rPr sz="2200" spc="-5" dirty="0">
                <a:latin typeface="Carlito"/>
                <a:cs typeface="Carlito"/>
              </a:rPr>
              <a:t>in a </a:t>
            </a:r>
            <a:r>
              <a:rPr sz="2200" spc="-10" dirty="0">
                <a:latin typeface="Carlito"/>
                <a:cs typeface="Carlito"/>
              </a:rPr>
              <a:t>variety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2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patterns.</a:t>
            </a:r>
            <a:endParaRPr sz="2200">
              <a:latin typeface="Carlito"/>
              <a:cs typeface="Carlito"/>
            </a:endParaRPr>
          </a:p>
          <a:p>
            <a:pPr marL="355600" marR="86995" indent="-342900">
              <a:lnSpc>
                <a:spcPct val="8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Most </a:t>
            </a:r>
            <a:r>
              <a:rPr sz="2200" spc="-5" dirty="0">
                <a:latin typeface="Carlito"/>
                <a:cs typeface="Carlito"/>
              </a:rPr>
              <a:t>common is </a:t>
            </a:r>
            <a:r>
              <a:rPr sz="2200" spc="-10" dirty="0">
                <a:latin typeface="Carlito"/>
                <a:cs typeface="Carlito"/>
              </a:rPr>
              <a:t>trabecular </a:t>
            </a:r>
            <a:r>
              <a:rPr sz="2200" spc="-5" dirty="0">
                <a:latin typeface="Carlito"/>
                <a:cs typeface="Carlito"/>
              </a:rPr>
              <a:t>or  sinusoidal </a:t>
            </a:r>
            <a:r>
              <a:rPr sz="2200" spc="-20" dirty="0">
                <a:latin typeface="Carlito"/>
                <a:cs typeface="Carlito"/>
              </a:rPr>
              <a:t>pattern </a:t>
            </a:r>
            <a:r>
              <a:rPr sz="2200" spc="-10" dirty="0">
                <a:latin typeface="Carlito"/>
                <a:cs typeface="Carlito"/>
              </a:rPr>
              <a:t>composed </a:t>
            </a:r>
            <a:r>
              <a:rPr sz="2200" dirty="0">
                <a:latin typeface="Carlito"/>
                <a:cs typeface="Carlito"/>
              </a:rPr>
              <a:t>of  </a:t>
            </a:r>
            <a:r>
              <a:rPr sz="2200" spc="-5" dirty="0">
                <a:latin typeface="Carlito"/>
                <a:cs typeface="Carlito"/>
              </a:rPr>
              <a:t>2-8 cell wide </a:t>
            </a:r>
            <a:r>
              <a:rPr sz="2200" spc="-20" dirty="0">
                <a:latin typeface="Carlito"/>
                <a:cs typeface="Carlito"/>
              </a:rPr>
              <a:t>layers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tumour  </a:t>
            </a:r>
            <a:r>
              <a:rPr sz="2200" spc="-5" dirty="0">
                <a:latin typeface="Carlito"/>
                <a:cs typeface="Carlito"/>
              </a:rPr>
              <a:t>cells </a:t>
            </a:r>
            <a:r>
              <a:rPr sz="2200" spc="-15" dirty="0">
                <a:latin typeface="Carlito"/>
                <a:cs typeface="Carlito"/>
              </a:rPr>
              <a:t>separated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endothelium-  lined </a:t>
            </a:r>
            <a:r>
              <a:rPr sz="2200" spc="-10" dirty="0">
                <a:latin typeface="Carlito"/>
                <a:cs typeface="Carlito"/>
              </a:rPr>
              <a:t>vascular</a:t>
            </a:r>
            <a:r>
              <a:rPr sz="2200" spc="-1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spaces.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marR="337185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Other </a:t>
            </a:r>
            <a:r>
              <a:rPr sz="2200" spc="-15" dirty="0">
                <a:latin typeface="Carlito"/>
                <a:cs typeface="Carlito"/>
              </a:rPr>
              <a:t>patterns </a:t>
            </a:r>
            <a:r>
              <a:rPr sz="2200" spc="-5" dirty="0">
                <a:latin typeface="Carlito"/>
                <a:cs typeface="Carlito"/>
              </a:rPr>
              <a:t>include  pseudoglandular or  </a:t>
            </a:r>
            <a:r>
              <a:rPr sz="2200" spc="-20" dirty="0">
                <a:latin typeface="Carlito"/>
                <a:cs typeface="Carlito"/>
              </a:rPr>
              <a:t>acinar,compact </a:t>
            </a:r>
            <a:r>
              <a:rPr sz="2200" spc="-5" dirty="0">
                <a:latin typeface="Carlito"/>
                <a:cs typeface="Carlito"/>
              </a:rPr>
              <a:t>and</a:t>
            </a:r>
            <a:r>
              <a:rPr sz="2200" spc="-4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scirrhous.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00600" y="2045589"/>
            <a:ext cx="4038600" cy="3251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52702" y="377697"/>
            <a:ext cx="58921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Hepatocellular</a:t>
            </a:r>
            <a:r>
              <a:rPr spc="-60" dirty="0"/>
              <a:t> </a:t>
            </a:r>
            <a:r>
              <a:rPr spc="-5" dirty="0"/>
              <a:t>Carcinoma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9097" y="461899"/>
            <a:ext cx="53028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Metastases </a:t>
            </a:r>
            <a:r>
              <a:rPr spc="-20" dirty="0"/>
              <a:t>to </a:t>
            </a:r>
            <a:r>
              <a:rPr dirty="0"/>
              <a:t>the</a:t>
            </a:r>
            <a:r>
              <a:rPr spc="-60" dirty="0"/>
              <a:t> </a:t>
            </a:r>
            <a:r>
              <a:rPr spc="-15" dirty="0"/>
              <a:t>Liver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561845"/>
            <a:ext cx="4091304" cy="392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latin typeface="Carlito"/>
                <a:cs typeface="Carlito"/>
              </a:rPr>
              <a:t>Gross</a:t>
            </a:r>
            <a:endParaRPr sz="2000">
              <a:latin typeface="Carlito"/>
              <a:cs typeface="Carlito"/>
            </a:endParaRPr>
          </a:p>
          <a:p>
            <a:pPr marL="355600" marR="90805" indent="-342900">
              <a:lnSpc>
                <a:spcPct val="80100"/>
              </a:lnSpc>
              <a:spcBef>
                <a:spcPts val="4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rlito"/>
                <a:cs typeface="Carlito"/>
              </a:rPr>
              <a:t>Most </a:t>
            </a:r>
            <a:r>
              <a:rPr sz="2000" spc="-15" dirty="0">
                <a:latin typeface="Carlito"/>
                <a:cs typeface="Carlito"/>
              </a:rPr>
              <a:t>metastatic </a:t>
            </a:r>
            <a:r>
              <a:rPr sz="2000" spc="-5" dirty="0">
                <a:latin typeface="Carlito"/>
                <a:cs typeface="Carlito"/>
              </a:rPr>
              <a:t>carcinomas </a:t>
            </a:r>
            <a:r>
              <a:rPr sz="2000" spc="-15" dirty="0">
                <a:latin typeface="Carlito"/>
                <a:cs typeface="Carlito"/>
              </a:rPr>
              <a:t>form  </a:t>
            </a:r>
            <a:r>
              <a:rPr sz="2000" spc="-5" dirty="0">
                <a:latin typeface="Carlito"/>
                <a:cs typeface="Carlito"/>
              </a:rPr>
              <a:t>multiple, spherical, nodular masses  </a:t>
            </a:r>
            <a:r>
              <a:rPr sz="2000" dirty="0">
                <a:latin typeface="Carlito"/>
                <a:cs typeface="Carlito"/>
              </a:rPr>
              <a:t>which </a:t>
            </a:r>
            <a:r>
              <a:rPr sz="2000" spc="-10" dirty="0">
                <a:latin typeface="Carlito"/>
                <a:cs typeface="Carlito"/>
              </a:rPr>
              <a:t>are </a:t>
            </a:r>
            <a:r>
              <a:rPr sz="2000" spc="-5" dirty="0">
                <a:latin typeface="Carlito"/>
                <a:cs typeface="Carlito"/>
              </a:rPr>
              <a:t>of variable</a:t>
            </a:r>
            <a:r>
              <a:rPr sz="2000" dirty="0">
                <a:latin typeface="Carlito"/>
                <a:cs typeface="Carlito"/>
              </a:rPr>
              <a:t> </a:t>
            </a:r>
            <a:r>
              <a:rPr sz="2000" spc="-15" dirty="0">
                <a:latin typeface="Carlito"/>
                <a:cs typeface="Carlito"/>
              </a:rPr>
              <a:t>size.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350">
              <a:latin typeface="Carlito"/>
              <a:cs typeface="Carlito"/>
            </a:endParaRPr>
          </a:p>
          <a:p>
            <a:pPr marL="355600" marR="841375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rlito"/>
                <a:cs typeface="Carlito"/>
              </a:rPr>
              <a:t>Liver </a:t>
            </a:r>
            <a:r>
              <a:rPr sz="2000" dirty="0">
                <a:latin typeface="Carlito"/>
                <a:cs typeface="Carlito"/>
              </a:rPr>
              <a:t>is </a:t>
            </a:r>
            <a:r>
              <a:rPr sz="2000" spc="-5" dirty="0">
                <a:latin typeface="Carlito"/>
                <a:cs typeface="Carlito"/>
              </a:rPr>
              <a:t>enlarged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30" dirty="0">
                <a:latin typeface="Carlito"/>
                <a:cs typeface="Carlito"/>
              </a:rPr>
              <a:t>heavy,  </a:t>
            </a:r>
            <a:r>
              <a:rPr sz="2000" spc="-5" dirty="0">
                <a:latin typeface="Carlito"/>
                <a:cs typeface="Carlito"/>
              </a:rPr>
              <a:t>weighing </a:t>
            </a:r>
            <a:r>
              <a:rPr sz="2000" dirty="0">
                <a:latin typeface="Carlito"/>
                <a:cs typeface="Carlito"/>
              </a:rPr>
              <a:t>5 kg </a:t>
            </a:r>
            <a:r>
              <a:rPr sz="2000" spc="-5" dirty="0">
                <a:latin typeface="Carlito"/>
                <a:cs typeface="Carlito"/>
              </a:rPr>
              <a:t>or</a:t>
            </a:r>
            <a:r>
              <a:rPr sz="2000" spc="-6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more.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35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rlito"/>
                <a:cs typeface="Carlito"/>
              </a:rPr>
              <a:t>The </a:t>
            </a:r>
            <a:r>
              <a:rPr sz="2000" dirty="0">
                <a:latin typeface="Carlito"/>
                <a:cs typeface="Carlito"/>
              </a:rPr>
              <a:t>tumour </a:t>
            </a:r>
            <a:r>
              <a:rPr sz="2000" spc="-5" dirty="0">
                <a:latin typeface="Carlito"/>
                <a:cs typeface="Carlito"/>
              </a:rPr>
              <a:t>deposits </a:t>
            </a:r>
            <a:r>
              <a:rPr sz="2000" spc="-10" dirty="0">
                <a:latin typeface="Carlito"/>
                <a:cs typeface="Carlito"/>
              </a:rPr>
              <a:t>are </a:t>
            </a:r>
            <a:r>
              <a:rPr sz="2000" spc="-5" dirty="0">
                <a:latin typeface="Carlito"/>
                <a:cs typeface="Carlito"/>
              </a:rPr>
              <a:t>white, well  </a:t>
            </a:r>
            <a:r>
              <a:rPr sz="2000" spc="-10" dirty="0">
                <a:latin typeface="Carlito"/>
                <a:cs typeface="Carlito"/>
              </a:rPr>
              <a:t>demarcated, </a:t>
            </a:r>
            <a:r>
              <a:rPr sz="2000" spc="-5" dirty="0">
                <a:latin typeface="Carlito"/>
                <a:cs typeface="Carlito"/>
              </a:rPr>
              <a:t>soft or</a:t>
            </a:r>
            <a:r>
              <a:rPr sz="2000" spc="1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haemorrhagic.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350">
              <a:latin typeface="Carlito"/>
              <a:cs typeface="Carlito"/>
            </a:endParaRPr>
          </a:p>
          <a:p>
            <a:pPr marL="355600" marR="176530" indent="-342900">
              <a:lnSpc>
                <a:spcPct val="801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surface </a:t>
            </a:r>
            <a:r>
              <a:rPr sz="2000" spc="-5" dirty="0">
                <a:latin typeface="Carlito"/>
                <a:cs typeface="Carlito"/>
              </a:rPr>
              <a:t>of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liver shows  characteristic </a:t>
            </a:r>
            <a:r>
              <a:rPr sz="2000" spc="-5" dirty="0">
                <a:latin typeface="Carlito"/>
                <a:cs typeface="Carlito"/>
              </a:rPr>
              <a:t>umbilication </a:t>
            </a:r>
            <a:r>
              <a:rPr sz="2000" dirty="0">
                <a:latin typeface="Carlito"/>
                <a:cs typeface="Carlito"/>
              </a:rPr>
              <a:t>due </a:t>
            </a:r>
            <a:r>
              <a:rPr sz="2000" spc="-15" dirty="0">
                <a:latin typeface="Carlito"/>
                <a:cs typeface="Carlito"/>
              </a:rPr>
              <a:t>to  </a:t>
            </a:r>
            <a:r>
              <a:rPr sz="2000" spc="-10" dirty="0">
                <a:latin typeface="Carlito"/>
                <a:cs typeface="Carlito"/>
              </a:rPr>
              <a:t>central necrosis </a:t>
            </a:r>
            <a:r>
              <a:rPr sz="2000" spc="-5" dirty="0">
                <a:latin typeface="Carlito"/>
                <a:cs typeface="Carlito"/>
              </a:rPr>
              <a:t>of nodular masses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43400" y="2133600"/>
            <a:ext cx="4800599" cy="306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9097" y="461899"/>
            <a:ext cx="53028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Metastases </a:t>
            </a:r>
            <a:r>
              <a:rPr spc="-20" dirty="0"/>
              <a:t>to </a:t>
            </a:r>
            <a:r>
              <a:rPr dirty="0"/>
              <a:t>the</a:t>
            </a:r>
            <a:r>
              <a:rPr spc="-60" dirty="0"/>
              <a:t> </a:t>
            </a:r>
            <a:r>
              <a:rPr spc="-15" dirty="0"/>
              <a:t>Liver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5749"/>
            <a:ext cx="4338320" cy="4183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latin typeface="Carlito"/>
                <a:cs typeface="Carlito"/>
              </a:rPr>
              <a:t>Microscopy</a:t>
            </a:r>
            <a:endParaRPr sz="2200">
              <a:latin typeface="Carlito"/>
              <a:cs typeface="Carlito"/>
            </a:endParaRPr>
          </a:p>
          <a:p>
            <a:pPr marL="355600" marR="181610" indent="-342900">
              <a:lnSpc>
                <a:spcPct val="801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metastatic </a:t>
            </a:r>
            <a:r>
              <a:rPr sz="2200" spc="-10" dirty="0">
                <a:latin typeface="Carlito"/>
                <a:cs typeface="Carlito"/>
              </a:rPr>
              <a:t>tumours </a:t>
            </a:r>
            <a:r>
              <a:rPr sz="2200" spc="-15" dirty="0">
                <a:latin typeface="Carlito"/>
                <a:cs typeface="Carlito"/>
              </a:rPr>
              <a:t>generally  </a:t>
            </a:r>
            <a:r>
              <a:rPr sz="2200" spc="-10" dirty="0">
                <a:latin typeface="Carlito"/>
                <a:cs typeface="Carlito"/>
              </a:rPr>
              <a:t>reproduce the structure </a:t>
            </a:r>
            <a:r>
              <a:rPr sz="2200" spc="-5" dirty="0">
                <a:latin typeface="Carlito"/>
                <a:cs typeface="Carlito"/>
              </a:rPr>
              <a:t>of the  primary lesions.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rlito"/>
                <a:cs typeface="Carlito"/>
              </a:rPr>
              <a:t>A sinusoidal </a:t>
            </a:r>
            <a:r>
              <a:rPr sz="2200" spc="-15" dirty="0">
                <a:latin typeface="Carlito"/>
                <a:cs typeface="Carlito"/>
              </a:rPr>
              <a:t>growth </a:t>
            </a:r>
            <a:r>
              <a:rPr sz="2200" spc="-20" dirty="0">
                <a:latin typeface="Carlito"/>
                <a:cs typeface="Carlito"/>
              </a:rPr>
              <a:t>pattern </a:t>
            </a:r>
            <a:r>
              <a:rPr sz="2200" spc="-5" dirty="0">
                <a:latin typeface="Carlito"/>
                <a:cs typeface="Carlito"/>
              </a:rPr>
              <a:t>is seen  with tumor cells </a:t>
            </a:r>
            <a:r>
              <a:rPr sz="2200" spc="-10" dirty="0">
                <a:latin typeface="Carlito"/>
                <a:cs typeface="Carlito"/>
              </a:rPr>
              <a:t>growing </a:t>
            </a:r>
            <a:r>
              <a:rPr sz="2200" spc="-5" dirty="0">
                <a:latin typeface="Carlito"/>
                <a:cs typeface="Carlito"/>
              </a:rPr>
              <a:t>in  sinusoids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20" dirty="0">
                <a:latin typeface="Carlito"/>
                <a:cs typeface="Carlito"/>
              </a:rPr>
              <a:t>boundary,  </a:t>
            </a:r>
            <a:r>
              <a:rPr sz="2200" spc="-10" dirty="0">
                <a:latin typeface="Carlito"/>
                <a:cs typeface="Carlito"/>
              </a:rPr>
              <a:t>compressing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liver </a:t>
            </a:r>
            <a:r>
              <a:rPr sz="2200" spc="-5" dirty="0">
                <a:latin typeface="Carlito"/>
                <a:cs typeface="Carlito"/>
              </a:rPr>
              <a:t>cell</a:t>
            </a:r>
            <a:r>
              <a:rPr sz="2200" spc="3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cords.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550">
              <a:latin typeface="Carlito"/>
              <a:cs typeface="Carlito"/>
            </a:endParaRPr>
          </a:p>
          <a:p>
            <a:pPr marL="355600" marR="233679" indent="-342900">
              <a:lnSpc>
                <a:spcPct val="80000"/>
              </a:lnSpc>
              <a:buFont typeface="Arial"/>
              <a:buChar char="•"/>
              <a:tabLst>
                <a:tab pos="354965" algn="l"/>
                <a:tab pos="355600" algn="l"/>
                <a:tab pos="2143125" algn="l"/>
              </a:tabLst>
            </a:pPr>
            <a:r>
              <a:rPr sz="2200" spc="-5" dirty="0">
                <a:latin typeface="Carlito"/>
                <a:cs typeface="Carlito"/>
              </a:rPr>
              <a:t>A</a:t>
            </a:r>
            <a:r>
              <a:rPr sz="2200" spc="1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replacement	</a:t>
            </a:r>
            <a:r>
              <a:rPr sz="2200" spc="-15" dirty="0">
                <a:latin typeface="Carlito"/>
                <a:cs typeface="Carlito"/>
              </a:rPr>
              <a:t>growth </a:t>
            </a:r>
            <a:r>
              <a:rPr sz="2200" spc="-20" dirty="0">
                <a:latin typeface="Carlito"/>
                <a:cs typeface="Carlito"/>
              </a:rPr>
              <a:t>pattern </a:t>
            </a:r>
            <a:r>
              <a:rPr sz="2200" spc="-5" dirty="0">
                <a:latin typeface="Carlito"/>
                <a:cs typeface="Carlito"/>
              </a:rPr>
              <a:t>is  also </a:t>
            </a:r>
            <a:r>
              <a:rPr sz="2200" spc="-10" dirty="0">
                <a:latin typeface="Carlito"/>
                <a:cs typeface="Carlito"/>
              </a:rPr>
              <a:t>seen </a:t>
            </a:r>
            <a:r>
              <a:rPr sz="2200" spc="-5" dirty="0">
                <a:latin typeface="Carlito"/>
                <a:cs typeface="Carlito"/>
              </a:rPr>
              <a:t>when the </a:t>
            </a:r>
            <a:r>
              <a:rPr sz="2200" dirty="0">
                <a:latin typeface="Carlito"/>
                <a:cs typeface="Carlito"/>
              </a:rPr>
              <a:t>tumor </a:t>
            </a:r>
            <a:r>
              <a:rPr sz="2200" spc="-5" dirty="0">
                <a:latin typeface="Carlito"/>
                <a:cs typeface="Carlito"/>
              </a:rPr>
              <a:t>cells  replaces </a:t>
            </a:r>
            <a:r>
              <a:rPr sz="2200" spc="-15" dirty="0">
                <a:latin typeface="Carlito"/>
                <a:cs typeface="Carlito"/>
              </a:rPr>
              <a:t>hepatocytes </a:t>
            </a:r>
            <a:r>
              <a:rPr sz="2200" spc="-5" dirty="0">
                <a:latin typeface="Carlito"/>
                <a:cs typeface="Carlito"/>
              </a:rPr>
              <a:t>along the  </a:t>
            </a:r>
            <a:r>
              <a:rPr sz="2200" spc="-10" dirty="0">
                <a:latin typeface="Carlito"/>
                <a:cs typeface="Carlito"/>
              </a:rPr>
              <a:t>liver </a:t>
            </a:r>
            <a:r>
              <a:rPr sz="2200" spc="-5" dirty="0">
                <a:latin typeface="Carlito"/>
                <a:cs typeface="Carlito"/>
              </a:rPr>
              <a:t>cell</a:t>
            </a:r>
            <a:r>
              <a:rPr sz="2200" spc="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cords.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81600" y="1767082"/>
            <a:ext cx="3657600" cy="428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4773" y="461899"/>
            <a:ext cx="28536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Introduction</a:t>
            </a:r>
          </a:p>
        </p:txBody>
      </p:sp>
      <p:sp>
        <p:nvSpPr>
          <p:cNvPr id="3" name="object 3"/>
          <p:cNvSpPr/>
          <p:nvPr/>
        </p:nvSpPr>
        <p:spPr>
          <a:xfrm>
            <a:off x="533400" y="1219200"/>
            <a:ext cx="7543800" cy="502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277" y="496950"/>
            <a:ext cx="78479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Laboratory </a:t>
            </a:r>
            <a:r>
              <a:rPr sz="4000" spc="-25" dirty="0"/>
              <a:t>Evaluation </a:t>
            </a:r>
            <a:r>
              <a:rPr sz="4000" spc="-5" dirty="0"/>
              <a:t>of </a:t>
            </a:r>
            <a:r>
              <a:rPr sz="4000" spc="-15" dirty="0"/>
              <a:t>Liver</a:t>
            </a:r>
            <a:r>
              <a:rPr sz="4000" spc="60" dirty="0"/>
              <a:t> </a:t>
            </a:r>
            <a:r>
              <a:rPr sz="4000" spc="-10" dirty="0"/>
              <a:t>Disease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313590" y="1295400"/>
            <a:ext cx="6839809" cy="5267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0576" y="461899"/>
            <a:ext cx="44786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Learning</a:t>
            </a:r>
            <a:r>
              <a:rPr spc="-70" dirty="0"/>
              <a:t> </a:t>
            </a:r>
            <a:r>
              <a:rPr spc="-5" dirty="0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6772909" cy="412369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Introduction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Chronic </a:t>
            </a:r>
            <a:r>
              <a:rPr sz="3200" spc="-25" dirty="0">
                <a:solidFill>
                  <a:srgbClr val="FF0000"/>
                </a:solidFill>
                <a:latin typeface="Carlito"/>
                <a:cs typeface="Carlito"/>
              </a:rPr>
              <a:t>Venous 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Congestion of</a:t>
            </a:r>
            <a:r>
              <a:rPr sz="3200" spc="4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Carlito"/>
                <a:cs typeface="Carlito"/>
              </a:rPr>
              <a:t>Fatty </a:t>
            </a:r>
            <a:r>
              <a:rPr sz="3200" spc="-5" dirty="0">
                <a:latin typeface="Carlito"/>
                <a:cs typeface="Carlito"/>
              </a:rPr>
              <a:t>Change </a:t>
            </a:r>
            <a:r>
              <a:rPr sz="3200" dirty="0">
                <a:latin typeface="Carlito"/>
                <a:cs typeface="Carlito"/>
              </a:rPr>
              <a:t>in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Alcoholic </a:t>
            </a:r>
            <a:r>
              <a:rPr sz="3200" spc="-10" dirty="0">
                <a:latin typeface="Carlito"/>
                <a:cs typeface="Carlito"/>
              </a:rPr>
              <a:t>Liver</a:t>
            </a:r>
            <a:r>
              <a:rPr sz="3200" spc="-5" dirty="0">
                <a:latin typeface="Carlito"/>
                <a:cs typeface="Carlito"/>
              </a:rPr>
              <a:t> Disease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Cirrhosis of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Cholelithiasis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Chronic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Cholecystitis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Carlito"/>
                <a:cs typeface="Carlito"/>
              </a:rPr>
              <a:t>Tumors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Chronic </a:t>
            </a:r>
            <a:r>
              <a:rPr spc="-35" dirty="0"/>
              <a:t>Venous </a:t>
            </a:r>
            <a:r>
              <a:rPr spc="-10" dirty="0"/>
              <a:t>Congestion </a:t>
            </a:r>
            <a:r>
              <a:rPr spc="-5" dirty="0"/>
              <a:t>of</a:t>
            </a:r>
            <a:r>
              <a:rPr spc="35" dirty="0"/>
              <a:t> </a:t>
            </a:r>
            <a:r>
              <a:rPr spc="-15" dirty="0"/>
              <a:t>Liver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4279"/>
            <a:ext cx="4848860" cy="412369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sz="2800" spc="-10" dirty="0">
                <a:latin typeface="Carlito"/>
                <a:cs typeface="Carlito"/>
              </a:rPr>
              <a:t>GROSS</a:t>
            </a:r>
            <a:endParaRPr sz="2800">
              <a:latin typeface="Carlito"/>
              <a:cs typeface="Carlito"/>
            </a:endParaRPr>
          </a:p>
          <a:p>
            <a:pPr marL="355600" marR="977265" indent="-342900">
              <a:lnSpc>
                <a:spcPts val="302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liver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0" dirty="0">
                <a:latin typeface="Carlito"/>
                <a:cs typeface="Carlito"/>
              </a:rPr>
              <a:t>enlarged </a:t>
            </a:r>
            <a:r>
              <a:rPr sz="2800" spc="-5" dirty="0">
                <a:latin typeface="Carlito"/>
                <a:cs typeface="Carlito"/>
              </a:rPr>
              <a:t>and  </a:t>
            </a:r>
            <a:r>
              <a:rPr sz="2800" spc="-50" dirty="0">
                <a:latin typeface="Carlito"/>
                <a:cs typeface="Carlito"/>
              </a:rPr>
              <a:t>tender.</a:t>
            </a:r>
            <a:endParaRPr sz="2800">
              <a:latin typeface="Carlito"/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6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The cut </a:t>
            </a:r>
            <a:r>
              <a:rPr sz="2800" spc="-15" dirty="0">
                <a:latin typeface="Carlito"/>
                <a:cs typeface="Carlito"/>
              </a:rPr>
              <a:t>surface shows  characteristic alternate </a:t>
            </a:r>
            <a:r>
              <a:rPr sz="2800" spc="-5" dirty="0">
                <a:latin typeface="Carlito"/>
                <a:cs typeface="Carlito"/>
              </a:rPr>
              <a:t>dark  </a:t>
            </a:r>
            <a:r>
              <a:rPr sz="2800" spc="-10" dirty="0">
                <a:latin typeface="Carlito"/>
                <a:cs typeface="Carlito"/>
              </a:rPr>
              <a:t>areas </a:t>
            </a:r>
            <a:r>
              <a:rPr sz="2800" spc="-15" dirty="0">
                <a:latin typeface="Carlito"/>
                <a:cs typeface="Carlito"/>
              </a:rPr>
              <a:t>representing congested  centre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each lobule, and </a:t>
            </a:r>
            <a:r>
              <a:rPr sz="2800" spc="-10" dirty="0">
                <a:latin typeface="Carlito"/>
                <a:cs typeface="Carlito"/>
              </a:rPr>
              <a:t>light  areas being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30" dirty="0">
                <a:latin typeface="Carlito"/>
                <a:cs typeface="Carlito"/>
              </a:rPr>
              <a:t>fatty  </a:t>
            </a:r>
            <a:r>
              <a:rPr sz="2800" spc="-15" dirty="0">
                <a:latin typeface="Carlito"/>
                <a:cs typeface="Carlito"/>
              </a:rPr>
              <a:t>peripheral </a:t>
            </a:r>
            <a:r>
              <a:rPr sz="2800" spc="-5" dirty="0">
                <a:latin typeface="Carlito"/>
                <a:cs typeface="Carlito"/>
              </a:rPr>
              <a:t>part, so called  </a:t>
            </a:r>
            <a:r>
              <a:rPr sz="2800" i="1" spc="-5" dirty="0">
                <a:latin typeface="Carlito"/>
                <a:cs typeface="Carlito"/>
              </a:rPr>
              <a:t>nutmeg</a:t>
            </a:r>
            <a:r>
              <a:rPr sz="2800" i="1" spc="-10" dirty="0">
                <a:latin typeface="Carlito"/>
                <a:cs typeface="Carlito"/>
              </a:rPr>
              <a:t> </a:t>
            </a:r>
            <a:r>
              <a:rPr sz="2800" i="1" spc="-5" dirty="0">
                <a:latin typeface="Carlito"/>
                <a:cs typeface="Carlito"/>
              </a:rPr>
              <a:t>liver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62600" y="1752599"/>
            <a:ext cx="3357371" cy="3901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Chronic </a:t>
            </a:r>
            <a:r>
              <a:rPr spc="-35" dirty="0"/>
              <a:t>Venous </a:t>
            </a:r>
            <a:r>
              <a:rPr spc="-10" dirty="0"/>
              <a:t>Congestion </a:t>
            </a:r>
            <a:r>
              <a:rPr spc="-5" dirty="0"/>
              <a:t>of</a:t>
            </a:r>
            <a:r>
              <a:rPr spc="35" dirty="0"/>
              <a:t> </a:t>
            </a:r>
            <a:r>
              <a:rPr spc="-15" dirty="0"/>
              <a:t>Liver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561845"/>
            <a:ext cx="4522470" cy="392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Carlito"/>
                <a:cs typeface="Carlito"/>
              </a:rPr>
              <a:t>Microscopy</a:t>
            </a:r>
            <a:endParaRPr sz="2000">
              <a:latin typeface="Carlito"/>
              <a:cs typeface="Carlito"/>
            </a:endParaRPr>
          </a:p>
          <a:p>
            <a:pPr marL="584200" marR="9525" indent="-571500">
              <a:lnSpc>
                <a:spcPct val="80100"/>
              </a:lnSpc>
              <a:spcBef>
                <a:spcPts val="475"/>
              </a:spcBef>
              <a:buAutoNum type="romanLcPeriod"/>
              <a:tabLst>
                <a:tab pos="583565" algn="l"/>
                <a:tab pos="584200" algn="l"/>
              </a:tabLst>
            </a:pPr>
            <a:r>
              <a:rPr sz="2000" spc="-5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central vein </a:t>
            </a:r>
            <a:r>
              <a:rPr sz="2000" dirty="0">
                <a:latin typeface="Carlito"/>
                <a:cs typeface="Carlito"/>
              </a:rPr>
              <a:t>and the </a:t>
            </a:r>
            <a:r>
              <a:rPr sz="2000" spc="-5" dirty="0">
                <a:latin typeface="Carlito"/>
                <a:cs typeface="Carlito"/>
              </a:rPr>
              <a:t>sinusoids </a:t>
            </a:r>
            <a:r>
              <a:rPr sz="2000" dirty="0">
                <a:latin typeface="Carlito"/>
                <a:cs typeface="Carlito"/>
              </a:rPr>
              <a:t>in  the </a:t>
            </a:r>
            <a:r>
              <a:rPr sz="2000" spc="-5" dirty="0">
                <a:latin typeface="Carlito"/>
                <a:cs typeface="Carlito"/>
              </a:rPr>
              <a:t>centrilobular region </a:t>
            </a:r>
            <a:r>
              <a:rPr sz="2000" spc="-10" dirty="0">
                <a:latin typeface="Carlito"/>
                <a:cs typeface="Carlito"/>
              </a:rPr>
              <a:t>are distended  </a:t>
            </a:r>
            <a:r>
              <a:rPr sz="2000" spc="-5" dirty="0">
                <a:latin typeface="Carlito"/>
                <a:cs typeface="Carlito"/>
              </a:rPr>
              <a:t>with</a:t>
            </a:r>
            <a:r>
              <a:rPr sz="200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blood.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Carlito"/>
              <a:buAutoNum type="romanLcPeriod"/>
            </a:pPr>
            <a:endParaRPr sz="2350">
              <a:latin typeface="Carlito"/>
              <a:cs typeface="Carlito"/>
            </a:endParaRPr>
          </a:p>
          <a:p>
            <a:pPr marL="355600" marR="172720" indent="-342900">
              <a:lnSpc>
                <a:spcPct val="80000"/>
              </a:lnSpc>
              <a:buAutoNum type="romanLcPeriod"/>
              <a:tabLst>
                <a:tab pos="364490" algn="l"/>
                <a:tab pos="365125" algn="l"/>
              </a:tabLst>
            </a:pPr>
            <a:r>
              <a:rPr sz="2000" spc="-5" dirty="0">
                <a:latin typeface="Carlito"/>
                <a:cs typeface="Carlito"/>
              </a:rPr>
              <a:t>The hepatocytes </a:t>
            </a:r>
            <a:r>
              <a:rPr sz="2000" dirty="0">
                <a:latin typeface="Carlito"/>
                <a:cs typeface="Carlito"/>
              </a:rPr>
              <a:t>in the </a:t>
            </a:r>
            <a:r>
              <a:rPr sz="2000" spc="-5" dirty="0">
                <a:latin typeface="Carlito"/>
                <a:cs typeface="Carlito"/>
              </a:rPr>
              <a:t>centrilobular  region </a:t>
            </a:r>
            <a:r>
              <a:rPr sz="2000" spc="-10" dirty="0">
                <a:latin typeface="Carlito"/>
                <a:cs typeface="Carlito"/>
              </a:rPr>
              <a:t>undergo degeneration </a:t>
            </a:r>
            <a:r>
              <a:rPr sz="2000" dirty="0">
                <a:latin typeface="Carlito"/>
                <a:cs typeface="Carlito"/>
              </a:rPr>
              <a:t>and  </a:t>
            </a:r>
            <a:r>
              <a:rPr sz="2000" spc="-30" dirty="0">
                <a:latin typeface="Carlito"/>
                <a:cs typeface="Carlito"/>
              </a:rPr>
              <a:t>atrophy, </a:t>
            </a:r>
            <a:r>
              <a:rPr sz="2000" spc="-10" dirty="0">
                <a:latin typeface="Carlito"/>
                <a:cs typeface="Carlito"/>
              </a:rPr>
              <a:t>probably </a:t>
            </a:r>
            <a:r>
              <a:rPr sz="2000" dirty="0">
                <a:latin typeface="Carlito"/>
                <a:cs typeface="Carlito"/>
              </a:rPr>
              <a:t>as a </a:t>
            </a:r>
            <a:r>
              <a:rPr sz="2000" spc="-10" dirty="0">
                <a:latin typeface="Carlito"/>
                <a:cs typeface="Carlito"/>
              </a:rPr>
              <a:t>result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10" dirty="0">
                <a:latin typeface="Carlito"/>
                <a:cs typeface="Carlito"/>
              </a:rPr>
              <a:t>anoxia.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Font typeface="Carlito"/>
              <a:buAutoNum type="romanLcPeriod"/>
            </a:pPr>
            <a:endParaRPr sz="2350">
              <a:latin typeface="Carlito"/>
              <a:cs typeface="Carlito"/>
            </a:endParaRPr>
          </a:p>
          <a:p>
            <a:pPr marL="355600" marR="5080" indent="-342900">
              <a:lnSpc>
                <a:spcPts val="1920"/>
              </a:lnSpc>
              <a:buAutoNum type="romanLcPeriod"/>
              <a:tabLst>
                <a:tab pos="367030" algn="l"/>
              </a:tabLst>
            </a:pPr>
            <a:r>
              <a:rPr sz="2000" spc="-25" dirty="0">
                <a:latin typeface="Carlito"/>
                <a:cs typeface="Carlito"/>
              </a:rPr>
              <a:t>Eventually,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centrilobular </a:t>
            </a:r>
            <a:r>
              <a:rPr sz="2000" spc="-15" dirty="0">
                <a:latin typeface="Carlito"/>
                <a:cs typeface="Carlito"/>
              </a:rPr>
              <a:t>zone </a:t>
            </a:r>
            <a:r>
              <a:rPr sz="2000" spc="-10" dirty="0">
                <a:latin typeface="Carlito"/>
                <a:cs typeface="Carlito"/>
              </a:rPr>
              <a:t>shows  central </a:t>
            </a:r>
            <a:r>
              <a:rPr sz="2000" spc="-5" dirty="0">
                <a:latin typeface="Carlito"/>
                <a:cs typeface="Carlito"/>
              </a:rPr>
              <a:t>haemorrhagic</a:t>
            </a:r>
            <a:r>
              <a:rPr sz="2000" spc="1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necrosis.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Carlito"/>
              <a:buAutoNum type="romanLcPeriod"/>
            </a:pPr>
            <a:endParaRPr sz="2350">
              <a:latin typeface="Carlito"/>
              <a:cs typeface="Carlito"/>
            </a:endParaRPr>
          </a:p>
          <a:p>
            <a:pPr marL="355600" marR="273685" indent="-342900">
              <a:lnSpc>
                <a:spcPts val="1920"/>
              </a:lnSpc>
              <a:buAutoNum type="romanLcPeriod"/>
              <a:tabLst>
                <a:tab pos="342900" algn="l"/>
              </a:tabLst>
            </a:pPr>
            <a:r>
              <a:rPr sz="2000" spc="-5" dirty="0">
                <a:latin typeface="Carlito"/>
                <a:cs typeface="Carlito"/>
              </a:rPr>
              <a:t>The peripheral </a:t>
            </a:r>
            <a:r>
              <a:rPr sz="2000" spc="-10" dirty="0">
                <a:latin typeface="Carlito"/>
                <a:cs typeface="Carlito"/>
              </a:rPr>
              <a:t>hepatocytes are </a:t>
            </a:r>
            <a:r>
              <a:rPr sz="2000" dirty="0">
                <a:latin typeface="Carlito"/>
                <a:cs typeface="Carlito"/>
              </a:rPr>
              <a:t>either  </a:t>
            </a:r>
            <a:r>
              <a:rPr sz="2000" spc="-5" dirty="0">
                <a:latin typeface="Carlito"/>
                <a:cs typeface="Carlito"/>
              </a:rPr>
              <a:t>normal or </a:t>
            </a:r>
            <a:r>
              <a:rPr sz="2000" spc="-15" dirty="0">
                <a:latin typeface="Carlito"/>
                <a:cs typeface="Carlito"/>
              </a:rPr>
              <a:t>may </a:t>
            </a:r>
            <a:r>
              <a:rPr sz="2000" spc="-5" dirty="0">
                <a:latin typeface="Carlito"/>
                <a:cs typeface="Carlito"/>
              </a:rPr>
              <a:t>show </a:t>
            </a:r>
            <a:r>
              <a:rPr sz="2000" spc="-20" dirty="0">
                <a:latin typeface="Carlito"/>
                <a:cs typeface="Carlito"/>
              </a:rPr>
              <a:t>fatty </a:t>
            </a:r>
            <a:r>
              <a:rPr sz="2000" dirty="0">
                <a:latin typeface="Carlito"/>
                <a:cs typeface="Carlito"/>
              </a:rPr>
              <a:t>change.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24400" y="1905000"/>
            <a:ext cx="4235196" cy="3316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0576" y="461899"/>
            <a:ext cx="44786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Learning</a:t>
            </a:r>
            <a:r>
              <a:rPr spc="-70" dirty="0"/>
              <a:t> </a:t>
            </a:r>
            <a:r>
              <a:rPr spc="-5" dirty="0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6772909" cy="412369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Introduction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Chronic </a:t>
            </a:r>
            <a:r>
              <a:rPr sz="3200" spc="-25" dirty="0">
                <a:latin typeface="Carlito"/>
                <a:cs typeface="Carlito"/>
              </a:rPr>
              <a:t>Venous </a:t>
            </a:r>
            <a:r>
              <a:rPr sz="3200" spc="-5" dirty="0">
                <a:latin typeface="Carlito"/>
                <a:cs typeface="Carlito"/>
              </a:rPr>
              <a:t>Congestion of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solidFill>
                  <a:srgbClr val="FF0000"/>
                </a:solidFill>
                <a:latin typeface="Carlito"/>
                <a:cs typeface="Carlito"/>
              </a:rPr>
              <a:t>Fatty 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Change </a:t>
            </a:r>
            <a:r>
              <a:rPr sz="3200" dirty="0">
                <a:solidFill>
                  <a:srgbClr val="FF0000"/>
                </a:solidFill>
                <a:latin typeface="Carlito"/>
                <a:cs typeface="Carlito"/>
              </a:rPr>
              <a:t>in</a:t>
            </a:r>
            <a:r>
              <a:rPr sz="3200" spc="4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Alcoholic </a:t>
            </a:r>
            <a:r>
              <a:rPr sz="3200" spc="-10" dirty="0">
                <a:latin typeface="Carlito"/>
                <a:cs typeface="Carlito"/>
              </a:rPr>
              <a:t>Liver</a:t>
            </a:r>
            <a:r>
              <a:rPr sz="3200" spc="-5" dirty="0">
                <a:latin typeface="Carlito"/>
                <a:cs typeface="Carlito"/>
              </a:rPr>
              <a:t> Disease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Cirrhosis of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Liver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Cholelithiasis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Chronic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Cholecystitis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Carlito"/>
                <a:cs typeface="Carlito"/>
              </a:rPr>
              <a:t>Tumors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8657" y="461899"/>
            <a:ext cx="47250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5" dirty="0"/>
              <a:t>Fatty </a:t>
            </a:r>
            <a:r>
              <a:rPr spc="-10" dirty="0"/>
              <a:t>Change in</a:t>
            </a:r>
            <a:r>
              <a:rPr dirty="0"/>
              <a:t> </a:t>
            </a:r>
            <a:r>
              <a:rPr spc="-15" dirty="0"/>
              <a:t>Liver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4279"/>
            <a:ext cx="4453890" cy="369633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2800" spc="-20" dirty="0">
                <a:latin typeface="Carlito"/>
                <a:cs typeface="Carlito"/>
              </a:rPr>
              <a:t>Gross</a:t>
            </a:r>
            <a:endParaRPr sz="28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liver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0" dirty="0">
                <a:latin typeface="Carlito"/>
                <a:cs typeface="Carlito"/>
              </a:rPr>
              <a:t>enlarged </a:t>
            </a:r>
            <a:r>
              <a:rPr sz="2800" spc="-5" dirty="0">
                <a:latin typeface="Carlito"/>
                <a:cs typeface="Carlito"/>
              </a:rPr>
              <a:t>and  </a:t>
            </a:r>
            <a:r>
              <a:rPr sz="2800" spc="-15" dirty="0">
                <a:latin typeface="Carlito"/>
                <a:cs typeface="Carlito"/>
              </a:rPr>
              <a:t>yellow </a:t>
            </a:r>
            <a:r>
              <a:rPr sz="2800" spc="-5" dirty="0">
                <a:latin typeface="Carlito"/>
                <a:cs typeface="Carlito"/>
              </a:rPr>
              <a:t>with </a:t>
            </a:r>
            <a:r>
              <a:rPr sz="2800" spc="-10" dirty="0">
                <a:latin typeface="Carlito"/>
                <a:cs typeface="Carlito"/>
              </a:rPr>
              <a:t>tense, glistening  capsule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5" dirty="0">
                <a:latin typeface="Carlito"/>
                <a:cs typeface="Carlito"/>
              </a:rPr>
              <a:t>rounded  </a:t>
            </a:r>
            <a:r>
              <a:rPr sz="2800" spc="-10" dirty="0">
                <a:latin typeface="Carlito"/>
                <a:cs typeface="Carlito"/>
              </a:rPr>
              <a:t>margins.</a:t>
            </a:r>
            <a:endParaRPr sz="2800">
              <a:latin typeface="Carlito"/>
              <a:cs typeface="Carlito"/>
            </a:endParaRPr>
          </a:p>
          <a:p>
            <a:pPr marL="355600" marR="41275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The cut </a:t>
            </a:r>
            <a:r>
              <a:rPr sz="2800" spc="-15" dirty="0">
                <a:latin typeface="Carlito"/>
                <a:cs typeface="Carlito"/>
              </a:rPr>
              <a:t>surface </a:t>
            </a:r>
            <a:r>
              <a:rPr sz="2800" spc="-10" dirty="0">
                <a:latin typeface="Carlito"/>
                <a:cs typeface="Carlito"/>
              </a:rPr>
              <a:t>bulges  slightly </a:t>
            </a:r>
            <a:r>
              <a:rPr sz="2800" spc="-5" dirty="0">
                <a:latin typeface="Carlito"/>
                <a:cs typeface="Carlito"/>
              </a:rPr>
              <a:t>and is </a:t>
            </a:r>
            <a:r>
              <a:rPr sz="2800" spc="-15" dirty="0">
                <a:latin typeface="Carlito"/>
                <a:cs typeface="Carlito"/>
              </a:rPr>
              <a:t>pale-yellow 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5" dirty="0">
                <a:latin typeface="Carlito"/>
                <a:cs typeface="Carlito"/>
              </a:rPr>
              <a:t>greasy </a:t>
            </a:r>
            <a:r>
              <a:rPr sz="2800" spc="-20" dirty="0">
                <a:latin typeface="Carlito"/>
                <a:cs typeface="Carlito"/>
              </a:rPr>
              <a:t>to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touch.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38571" y="1367027"/>
            <a:ext cx="3424428" cy="47731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lides>29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Learning Objectives</vt:lpstr>
      <vt:lpstr>Introduction</vt:lpstr>
      <vt:lpstr>Laboratory Evaluation of Liver Disease</vt:lpstr>
      <vt:lpstr>Learning Objectives</vt:lpstr>
      <vt:lpstr>Chronic Venous Congestion of Liver</vt:lpstr>
      <vt:lpstr>Chronic Venous Congestion of Liver</vt:lpstr>
      <vt:lpstr>Learning Objectives</vt:lpstr>
      <vt:lpstr>Fatty Change in Liver</vt:lpstr>
      <vt:lpstr>Fatty Change in Liver</vt:lpstr>
      <vt:lpstr>Learning Objectives</vt:lpstr>
      <vt:lpstr>Alcoholic Liver Disease</vt:lpstr>
      <vt:lpstr>Alcoholic Liver Disease</vt:lpstr>
      <vt:lpstr>Alcoholic Liver Disease</vt:lpstr>
      <vt:lpstr>Learning Objectives</vt:lpstr>
      <vt:lpstr>Cirrhosis Liver</vt:lpstr>
      <vt:lpstr>Cirrhosis Liver</vt:lpstr>
      <vt:lpstr>Cirrhosis Liver</vt:lpstr>
      <vt:lpstr>Cirrhosis Liver</vt:lpstr>
      <vt:lpstr>Learning Objectives</vt:lpstr>
      <vt:lpstr>Cholelithiasis (Gallstones)</vt:lpstr>
      <vt:lpstr>Chronic Cholecystitis</vt:lpstr>
      <vt:lpstr>Chronic Cholecystitis</vt:lpstr>
      <vt:lpstr>Learning Objectives</vt:lpstr>
      <vt:lpstr>Tumors</vt:lpstr>
      <vt:lpstr>Hepatocellular Carcinoma</vt:lpstr>
      <vt:lpstr>Hepatocellular Carcinoma</vt:lpstr>
      <vt:lpstr>Metastases to the Liver</vt:lpstr>
      <vt:lpstr>Metastases to the Liver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919575974904</cp:lastModifiedBy>
  <cp:revision>1</cp:revision>
  <dcterms:created xsi:type="dcterms:W3CDTF">2020-04-03T07:12:39Z</dcterms:created>
  <dcterms:modified xsi:type="dcterms:W3CDTF">2020-04-03T07:15:31Z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2017-05-28T00:00:00Z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2020-04-03T00:00:00Z</vt:filetime>
  </property>
</Properties>
</file>