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67" r:id="rId4"/>
    <p:sldId id="270" r:id="rId5"/>
    <p:sldId id="271" r:id="rId6"/>
    <p:sldId id="261" r:id="rId7"/>
    <p:sldId id="272" r:id="rId8"/>
    <p:sldId id="292" r:id="rId9"/>
    <p:sldId id="293" r:id="rId10"/>
    <p:sldId id="288" r:id="rId11"/>
    <p:sldId id="289" r:id="rId12"/>
    <p:sldId id="290" r:id="rId13"/>
    <p:sldId id="291" r:id="rId14"/>
    <p:sldId id="264" r:id="rId15"/>
    <p:sldId id="265" r:id="rId16"/>
    <p:sldId id="266" r:id="rId17"/>
    <p:sldId id="273" r:id="rId18"/>
    <p:sldId id="274" r:id="rId19"/>
    <p:sldId id="284" r:id="rId20"/>
    <p:sldId id="275" r:id="rId21"/>
    <p:sldId id="283" r:id="rId22"/>
    <p:sldId id="276" r:id="rId23"/>
    <p:sldId id="281" r:id="rId24"/>
    <p:sldId id="282" r:id="rId25"/>
    <p:sldId id="280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663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66D6E-AD82-4E5D-94D2-DD49999FEE5B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0BF28-018A-476F-913B-E5876F66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BF28-018A-476F-913B-E5876F66C1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NIH: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Institutes of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BF28-018A-476F-913B-E5876F66C1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Oocysts: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infected human excretes the most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oocysts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during the first week.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Oocysts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can be excreted for weeks after the diarrhea subsides from infections by C.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parvum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C.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hominis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however,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immunocompetent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individuals with C.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infections have been observed excreting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oocysts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for seven months.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cyst containing a zygote formed by a parasitic protozoan such as the malaria parasite.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BF28-018A-476F-913B-E5876F66C1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05/Aug/20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82879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Stool Examination :Questions and Answers (Viva)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001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Sangita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Vasava</a:t>
            </a:r>
            <a:endParaRPr 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Microbiology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00B6821-F62D-4B4E-82B2-6FAAB5B29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175" y="1600200"/>
            <a:ext cx="745364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8377DC5-4BCA-461F-911A-29978F744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B032015-4636-44F9-ADEF-A4E55E17C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382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657E876-D6CD-49DF-A277-87A254B2A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8077199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5)Which are the concentration techniques?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5720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concentration techniques commonly used are: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1)Sedimentation techniques: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Formal ether concentration technique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2)Flotation techniques: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Zinc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flotation technique</a:t>
            </a:r>
          </a:p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:fertilized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eggs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A.lumbricoides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Necator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americanus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Ancyclostomma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duodenale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6)What is NIH swab/cellophane adhesive tape?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NIH Swab is collected by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perianal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eggs that are deposited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perianal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region by the motile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proglottids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Eggs deposited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perianal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region are detected by applying a transparent cellulose acetate type(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cellophone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tape).The eggs stick to the cellophane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tape.The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tape is placed on a microscope slide and examined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Examples:</a:t>
            </a:r>
            <a:r>
              <a:rPr lang="en-US" i="1" dirty="0" err="1" smtClean="0"/>
              <a:t>Enterobius</a:t>
            </a:r>
            <a:r>
              <a:rPr lang="en-US" i="1" dirty="0" smtClean="0"/>
              <a:t> </a:t>
            </a:r>
            <a:r>
              <a:rPr lang="en-US" i="1" dirty="0" err="1" smtClean="0"/>
              <a:t>vermicularis</a:t>
            </a:r>
            <a:r>
              <a:rPr lang="en-US" dirty="0" smtClean="0"/>
              <a:t>(pin worm)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7)What is modified ZN  stain ? Where do we use it?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Concentration 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decolorizer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1 % instead of 20% H2SO4 in ZN stain procedure.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Acid fast staining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Oocysts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useful to demonstrate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Cryptosporidium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                        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Isospora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belli</a:t>
            </a:r>
            <a:r>
              <a:rPr lang="en-US" i="1" dirty="0" smtClean="0"/>
              <a:t>. </a:t>
            </a:r>
          </a:p>
          <a:p>
            <a:r>
              <a:rPr lang="en-US" i="1" dirty="0" smtClean="0"/>
              <a:t>Cryptosporidium</a:t>
            </a:r>
            <a:r>
              <a:rPr lang="en-US" dirty="0" smtClean="0"/>
              <a:t> </a:t>
            </a:r>
            <a:r>
              <a:rPr lang="en-US" dirty="0" err="1" smtClean="0"/>
              <a:t>oocysts</a:t>
            </a:r>
            <a:r>
              <a:rPr lang="en-US" dirty="0" smtClean="0"/>
              <a:t> in a modified acid-fast stain.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1108075"/>
          </a:xfrm>
        </p:spPr>
        <p:txBody>
          <a:bodyPr>
            <a:normAutofit fontScale="25000" lnSpcReduction="20000"/>
          </a:bodyPr>
          <a:lstStyle/>
          <a:p>
            <a:endParaRPr lang="en-US" i="1" dirty="0" smtClean="0"/>
          </a:p>
          <a:p>
            <a:r>
              <a:rPr lang="en-US" sz="9600" i="1" dirty="0" smtClean="0"/>
              <a:t>Cryptosporidium</a:t>
            </a:r>
            <a:r>
              <a:rPr lang="en-US" sz="9600" dirty="0" smtClean="0"/>
              <a:t> </a:t>
            </a:r>
            <a:r>
              <a:rPr lang="en-US" sz="9600" dirty="0" err="1" smtClean="0"/>
              <a:t>oocysts</a:t>
            </a:r>
            <a:r>
              <a:rPr lang="en-US" sz="9600" dirty="0" smtClean="0"/>
              <a:t> in a </a:t>
            </a:r>
          </a:p>
          <a:p>
            <a:r>
              <a:rPr lang="en-US" sz="9600" dirty="0" smtClean="0"/>
              <a:t>modified acid-fast stain</a:t>
            </a:r>
            <a:r>
              <a:rPr lang="en-US" sz="8000" dirty="0" smtClean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955675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Oocyst</a:t>
            </a:r>
            <a:r>
              <a:rPr lang="en-US" dirty="0" smtClean="0"/>
              <a:t> of </a:t>
            </a:r>
            <a:r>
              <a:rPr lang="en-US" dirty="0" err="1" smtClean="0"/>
              <a:t>Isospora</a:t>
            </a:r>
            <a:r>
              <a:rPr lang="en-US" dirty="0" smtClean="0"/>
              <a:t> belli in   modified ZN stain</a:t>
            </a:r>
            <a:endParaRPr lang="en-US" dirty="0"/>
          </a:p>
        </p:txBody>
      </p:sp>
      <p:pic>
        <p:nvPicPr>
          <p:cNvPr id="7" name="Picture 2" descr="D:\MICROBIOLOGY\SBKS Med.clg lectures\MBBS LECT 2019-2020\crypto_acidf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743200"/>
            <a:ext cx="3048000" cy="27432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90800"/>
            <a:ext cx="3094088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31F20"/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231F20"/>
                </a:solidFill>
                <a:latin typeface="Arial" panose="020B0604020202020204" pitchFamily="34" charset="0"/>
              </a:rPr>
            </a:br>
            <a:r>
              <a:rPr lang="en-US" i="1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Trichuris</a:t>
            </a:r>
            <a:r>
              <a:rPr lang="en-US" i="1" dirty="0" smtClean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trichiura</a:t>
            </a:r>
            <a:r>
              <a:rPr lang="en-US" i="1" dirty="0" smtClean="0">
                <a:solidFill>
                  <a:srgbClr val="231F20"/>
                </a:solidFill>
                <a:latin typeface="Yu Gothic" panose="020B0400000000000000" pitchFamily="34" charset="-128"/>
              </a:rPr>
              <a:t> (Whip worm)</a:t>
            </a:r>
            <a:r>
              <a:rPr lang="en-US" dirty="0" smtClean="0">
                <a:solidFill>
                  <a:srgbClr val="231F20"/>
                </a:solidFill>
                <a:latin typeface="Yu Gothic" panose="020B0400000000000000" pitchFamily="34" charset="-128"/>
              </a:rPr>
              <a:t/>
            </a:r>
            <a:br>
              <a:rPr lang="en-US" dirty="0" smtClean="0">
                <a:solidFill>
                  <a:srgbClr val="231F20"/>
                </a:solidFill>
                <a:latin typeface="Yu Gothic" panose="020B0400000000000000" pitchFamily="34" charset="-128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3124200" cy="2668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5720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Trichuris</a:t>
            </a:r>
            <a:r>
              <a:rPr lang="en-US" dirty="0" smtClean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Arial" panose="020B0604020202020204" pitchFamily="34" charset="0"/>
              </a:rPr>
              <a:t>trichiura</a:t>
            </a:r>
            <a:r>
              <a:rPr lang="en-US" dirty="0" smtClean="0">
                <a:solidFill>
                  <a:srgbClr val="231F20"/>
                </a:solidFill>
                <a:latin typeface="Yu Gothic" panose="020B0400000000000000" pitchFamily="34" charset="-128"/>
              </a:rPr>
              <a:t> </a:t>
            </a:r>
          </a:p>
          <a:p>
            <a:r>
              <a:rPr lang="en-US" dirty="0" smtClean="0">
                <a:solidFill>
                  <a:srgbClr val="231F20"/>
                </a:solidFill>
                <a:latin typeface="Yu Gothic" panose="020B0400000000000000" pitchFamily="34" charset="-128"/>
              </a:rPr>
              <a:t>(A) Egg in saline mount; </a:t>
            </a:r>
          </a:p>
          <a:p>
            <a:r>
              <a:rPr lang="en-US" dirty="0" smtClean="0">
                <a:solidFill>
                  <a:srgbClr val="231F20"/>
                </a:solidFill>
                <a:latin typeface="Yu Gothic" panose="020B0400000000000000" pitchFamily="34" charset="-128"/>
              </a:rPr>
              <a:t>(B) Adult female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1676400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arrel-shaped; surrounded by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shell, bear mucus plug at both the poles.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 µm X 25 µm wide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Bile stained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Float in saturated salt solution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D:\MICROBIOLOGY\SBKS Med.clg lectures\MBBS LECT 2019-2020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4324350" cy="3082131"/>
          </a:xfrm>
          <a:prstGeom prst="rect">
            <a:avLst/>
          </a:prstGeom>
          <a:noFill/>
        </p:spPr>
      </p:pic>
      <p:pic>
        <p:nvPicPr>
          <p:cNvPr id="36867" name="Picture 3" descr="D:\MICROBIOLOGY\SBKS Med.clg lectures\MBBS LECT 2019-2020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09800"/>
            <a:ext cx="3581400" cy="2971800"/>
          </a:xfrm>
          <a:prstGeom prst="rect">
            <a:avLst/>
          </a:prstGeom>
          <a:noFill/>
        </p:spPr>
      </p:pic>
      <p:pic>
        <p:nvPicPr>
          <p:cNvPr id="36868" name="Picture 4" descr="D:\MICROBIOLOGY\SBKS Med.clg lectures\MBBS LECT 2019-2020\1525433315-whipworm-egg-trichuris-trichiura-egg-in-stool-seen-with-microsco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038600"/>
            <a:ext cx="4256188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1)Which are the intestinal parasites?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Entamoeba</a:t>
            </a:r>
            <a:r>
              <a:rPr lang="en-US" i="1" dirty="0" smtClean="0"/>
              <a:t> </a:t>
            </a:r>
            <a:r>
              <a:rPr lang="en-US" i="1" dirty="0" err="1" smtClean="0"/>
              <a:t>histolytica</a:t>
            </a:r>
            <a:endParaRPr lang="en-US" i="1" dirty="0" smtClean="0"/>
          </a:p>
          <a:p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r>
              <a:rPr lang="en-US" i="1" dirty="0" smtClean="0"/>
              <a:t> </a:t>
            </a:r>
          </a:p>
          <a:p>
            <a:r>
              <a:rPr lang="en-US" i="1" dirty="0" err="1" smtClean="0"/>
              <a:t>Isospora</a:t>
            </a:r>
            <a:r>
              <a:rPr lang="en-US" i="1" dirty="0" smtClean="0"/>
              <a:t> </a:t>
            </a:r>
            <a:r>
              <a:rPr lang="en-US" i="1" dirty="0" err="1" smtClean="0"/>
              <a:t>spp</a:t>
            </a:r>
            <a:endParaRPr lang="en-US" i="1" dirty="0" smtClean="0"/>
          </a:p>
          <a:p>
            <a:r>
              <a:rPr lang="en-US" i="1" dirty="0" err="1" smtClean="0"/>
              <a:t>Microsporidium</a:t>
            </a:r>
            <a:endParaRPr lang="en-US" i="1" dirty="0" smtClean="0"/>
          </a:p>
          <a:p>
            <a:r>
              <a:rPr lang="en-US" i="1" dirty="0" err="1" smtClean="0"/>
              <a:t>Cyclospora</a:t>
            </a:r>
            <a:endParaRPr lang="en-US" i="1" dirty="0" smtClean="0"/>
          </a:p>
          <a:p>
            <a:r>
              <a:rPr lang="en-US" i="1" dirty="0" smtClean="0"/>
              <a:t> Cryptosporidium </a:t>
            </a:r>
            <a:r>
              <a:rPr lang="en-US" i="1" dirty="0" err="1" smtClean="0"/>
              <a:t>spp</a:t>
            </a:r>
            <a:r>
              <a:rPr lang="en-US" i="1" dirty="0" smtClean="0"/>
              <a:t> ,</a:t>
            </a:r>
          </a:p>
          <a:p>
            <a:r>
              <a:rPr lang="en-US" i="1" dirty="0" smtClean="0"/>
              <a:t>  </a:t>
            </a:r>
            <a:r>
              <a:rPr lang="en-US" i="1" dirty="0" err="1" smtClean="0"/>
              <a:t>Balantadium</a:t>
            </a:r>
            <a:r>
              <a:rPr lang="en-US" i="1" dirty="0" smtClean="0"/>
              <a:t> coli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Opportunistic Parasitic infection(HIV/AIDS) they cause chronic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886200" y="2819400"/>
            <a:ext cx="762000" cy="1752600"/>
          </a:xfrm>
          <a:prstGeom prst="rightBrace">
            <a:avLst>
              <a:gd name="adj1" fmla="val 1399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Ancylostoma</a:t>
            </a:r>
            <a:r>
              <a:rPr lang="en-US" i="1" dirty="0" smtClean="0"/>
              <a:t> </a:t>
            </a:r>
            <a:r>
              <a:rPr lang="en-US" i="1" dirty="0" err="1" smtClean="0"/>
              <a:t>duodenale</a:t>
            </a:r>
            <a:r>
              <a:rPr lang="en-US" dirty="0" smtClean="0"/>
              <a:t>(Hook worm)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600200"/>
            <a:ext cx="2971799" cy="30480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67200" y="1524000"/>
            <a:ext cx="419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Oval-shaped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Measures 60 × 40 µm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Not bile stained, appear colorless in saline mount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Egg shell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Ovum (embryo) is segmented; comprises of 4 to 32 </a:t>
            </a:r>
            <a:r>
              <a:rPr lang="en-US" sz="2800" dirty="0" err="1" smtClean="0"/>
              <a:t>blastomeres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Floats on saturated salt solution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D:\MICROBIOLOGY\SBKS Med.clg lectures\MBBS LECT 2019-2020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4872037" cy="2748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Ascaris</a:t>
            </a:r>
            <a:r>
              <a:rPr lang="en-US" i="1" dirty="0" smtClean="0"/>
              <a:t> </a:t>
            </a:r>
            <a:r>
              <a:rPr lang="en-US" i="1" dirty="0" err="1" smtClean="0"/>
              <a:t>lumbricoides</a:t>
            </a:r>
            <a:r>
              <a:rPr lang="en-US" dirty="0" smtClean="0"/>
              <a:t>(Round worm)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672" y="1600200"/>
            <a:ext cx="7334655" cy="45259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Ascaris</a:t>
            </a:r>
            <a:r>
              <a:rPr lang="en-US" i="1" dirty="0" smtClean="0"/>
              <a:t> </a:t>
            </a:r>
            <a:r>
              <a:rPr lang="en-US" i="1" dirty="0" err="1" smtClean="0"/>
              <a:t>lumbricoides</a:t>
            </a:r>
            <a:r>
              <a:rPr lang="en-US" dirty="0" smtClean="0"/>
              <a:t>(Round worm) eggs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ertilized-and-Unfertilized-Eggs-of-Ascaris-Lumbricoi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800975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D:\MICROBIOLOGY\SBKS Med.clg lectures\MBBS LECT 2019-2020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5029200" cy="4876800"/>
          </a:xfrm>
          <a:prstGeom prst="rect">
            <a:avLst/>
          </a:prstGeom>
          <a:noFill/>
        </p:spPr>
      </p:pic>
      <p:pic>
        <p:nvPicPr>
          <p:cNvPr id="34820" name="Picture 4" descr="D:\MICROBIOLOGY\SBKS Med.clg lectures\MBBS LECT 2019-2020\ascaris_egg_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76400"/>
            <a:ext cx="3733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568050"/>
          <a:ext cx="8386255" cy="5590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055"/>
                <a:gridCol w="2895600"/>
                <a:gridCol w="2895600"/>
              </a:tblGrid>
              <a:tr h="622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Fertilized eggs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Unfertilized eggs</a:t>
                      </a:r>
                      <a:endParaRPr lang="en-US" dirty="0"/>
                    </a:p>
                  </a:txBody>
                  <a:tcPr/>
                </a:tc>
              </a:tr>
              <a:tr h="384412">
                <a:tc>
                  <a:txBody>
                    <a:bodyPr/>
                    <a:lstStyle/>
                    <a:p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Round to oval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Elongated</a:t>
                      </a:r>
                      <a:endParaRPr lang="en-US" dirty="0"/>
                    </a:p>
                  </a:txBody>
                  <a:tcPr/>
                </a:tc>
              </a:tr>
              <a:tr h="401716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 umX40um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90umX45um</a:t>
                      </a:r>
                      <a:endParaRPr lang="en-US" dirty="0"/>
                    </a:p>
                  </a:txBody>
                  <a:tcPr/>
                </a:tc>
              </a:tr>
              <a:tr h="742867">
                <a:tc>
                  <a:txBody>
                    <a:bodyPr/>
                    <a:lstStyle/>
                    <a:p>
                      <a:r>
                        <a:rPr lang="en-US" dirty="0" smtClean="0"/>
                        <a:t>Covering(egg shell)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Surrounded by a thick </a:t>
                      </a:r>
                      <a:r>
                        <a:rPr lang="en-US" dirty="0" err="1" smtClean="0"/>
                        <a:t>mamillated,albuminous</a:t>
                      </a:r>
                      <a:r>
                        <a:rPr lang="en-US" dirty="0" smtClean="0"/>
                        <a:t> coat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albuminous</a:t>
                      </a:r>
                      <a:r>
                        <a:rPr lang="en-US" dirty="0" smtClean="0"/>
                        <a:t> coat is </a:t>
                      </a:r>
                      <a:r>
                        <a:rPr lang="en-US" dirty="0" err="1" smtClean="0"/>
                        <a:t>thin,disorted</a:t>
                      </a:r>
                      <a:r>
                        <a:rPr lang="en-US" baseline="0" dirty="0" smtClean="0"/>
                        <a:t> and scanty</a:t>
                      </a:r>
                      <a:endParaRPr lang="en-US" dirty="0"/>
                    </a:p>
                  </a:txBody>
                  <a:tcPr/>
                </a:tc>
              </a:tr>
              <a:tr h="495326">
                <a:tc>
                  <a:txBody>
                    <a:bodyPr/>
                    <a:lstStyle/>
                    <a:p>
                      <a:r>
                        <a:rPr lang="en-US" dirty="0" smtClean="0"/>
                        <a:t>Cresentric  space at 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Clear ,Present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</a:tr>
              <a:tr h="889959">
                <a:tc>
                  <a:txBody>
                    <a:bodyPr/>
                    <a:lstStyle/>
                    <a:p>
                      <a:r>
                        <a:rPr lang="en-US" dirty="0" smtClean="0"/>
                        <a:t>Bile staining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 yellow- brown in saline 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Yes, yellow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dirty="0" smtClean="0"/>
                        <a:t> brown in saline mount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95260">
                <a:tc>
                  <a:txBody>
                    <a:bodyPr/>
                    <a:lstStyle/>
                    <a:p>
                      <a:r>
                        <a:rPr lang="en-US" dirty="0" smtClean="0"/>
                        <a:t>Saturated salt 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 not</a:t>
                      </a:r>
                      <a:r>
                        <a:rPr lang="en-US" baseline="0" dirty="0" smtClean="0"/>
                        <a:t> floats</a:t>
                      </a:r>
                      <a:endParaRPr lang="en-US" dirty="0" smtClean="0"/>
                    </a:p>
                  </a:txBody>
                  <a:tcPr/>
                </a:tc>
              </a:tr>
              <a:tr h="1516588">
                <a:tc>
                  <a:txBody>
                    <a:bodyPr/>
                    <a:lstStyle/>
                    <a:p>
                      <a:r>
                        <a:rPr lang="en-US" dirty="0" smtClean="0"/>
                        <a:t>Ovum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Egg contains a large </a:t>
                      </a:r>
                      <a:r>
                        <a:rPr lang="en-US" dirty="0" err="1" smtClean="0"/>
                        <a:t>unsegmented</a:t>
                      </a:r>
                      <a:r>
                        <a:rPr lang="en-US" dirty="0" smtClean="0"/>
                        <a:t> ovum of granular mass with clear space at both the end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Egg contains an segmented, Small atrophied ovum with a mass of</a:t>
                      </a:r>
                      <a:r>
                        <a:rPr lang="en-US" baseline="0" dirty="0" smtClean="0"/>
                        <a:t> disorganized highly </a:t>
                      </a:r>
                      <a:r>
                        <a:rPr lang="en-US" baseline="0" dirty="0" err="1" smtClean="0"/>
                        <a:t>refractile</a:t>
                      </a:r>
                      <a:r>
                        <a:rPr lang="en-US" baseline="0" dirty="0" smtClean="0"/>
                        <a:t> granules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sangu mobile data 25.1.2017\DCIM\20160401_151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609600"/>
            <a:ext cx="8214078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angu mobile data 25.1.2017\DCIM\20160401_151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angu mobile data 25.1.2017\DCIM\20160401_152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Helminths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Nematodes</a:t>
            </a:r>
            <a:r>
              <a:rPr lang="en-US" dirty="0" smtClean="0"/>
              <a:t> :</a:t>
            </a:r>
            <a:r>
              <a:rPr lang="en-US" i="1" dirty="0" err="1" smtClean="0"/>
              <a:t>Enterobius</a:t>
            </a:r>
            <a:r>
              <a:rPr lang="en-US" i="1" dirty="0" smtClean="0"/>
              <a:t> </a:t>
            </a:r>
            <a:r>
              <a:rPr lang="en-US" i="1" dirty="0" err="1" smtClean="0"/>
              <a:t>vermicularis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                      </a:t>
            </a:r>
            <a:r>
              <a:rPr lang="en-US" i="1" dirty="0" err="1" smtClean="0"/>
              <a:t>Trichuris</a:t>
            </a:r>
            <a:r>
              <a:rPr lang="en-US" i="1" dirty="0" smtClean="0"/>
              <a:t> </a:t>
            </a:r>
            <a:r>
              <a:rPr lang="en-US" i="1" dirty="0" err="1" smtClean="0"/>
              <a:t>trichuria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                      </a:t>
            </a:r>
            <a:r>
              <a:rPr lang="en-US" i="1" dirty="0" err="1" smtClean="0"/>
              <a:t>Ascaris</a:t>
            </a:r>
            <a:r>
              <a:rPr lang="en-US" i="1" dirty="0" smtClean="0"/>
              <a:t> </a:t>
            </a:r>
            <a:r>
              <a:rPr lang="en-US" i="1" dirty="0" err="1" smtClean="0"/>
              <a:t>lumbricoides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                      </a:t>
            </a:r>
            <a:r>
              <a:rPr lang="en-US" i="1" dirty="0" err="1" smtClean="0"/>
              <a:t>Necator</a:t>
            </a:r>
            <a:r>
              <a:rPr lang="en-US" i="1" dirty="0" smtClean="0"/>
              <a:t> </a:t>
            </a:r>
            <a:r>
              <a:rPr lang="en-US" i="1" dirty="0" err="1" smtClean="0"/>
              <a:t>americanus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                      </a:t>
            </a:r>
            <a:r>
              <a:rPr lang="en-US" i="1" dirty="0" err="1" smtClean="0"/>
              <a:t>Ancyclostoma</a:t>
            </a:r>
            <a:r>
              <a:rPr lang="en-US" i="1" dirty="0" smtClean="0"/>
              <a:t> </a:t>
            </a:r>
            <a:r>
              <a:rPr lang="en-US" i="1" dirty="0" err="1" smtClean="0"/>
              <a:t>duodenale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                      </a:t>
            </a:r>
            <a:r>
              <a:rPr lang="en-US" i="1" dirty="0" err="1" smtClean="0"/>
              <a:t>Strongyloides</a:t>
            </a:r>
            <a:r>
              <a:rPr lang="en-US" i="1" dirty="0" smtClean="0"/>
              <a:t> </a:t>
            </a:r>
            <a:r>
              <a:rPr lang="en-US" i="1" dirty="0" err="1" smtClean="0"/>
              <a:t>stercoralis</a:t>
            </a:r>
            <a:endParaRPr lang="en-US" i="1" dirty="0" smtClean="0"/>
          </a:p>
          <a:p>
            <a:pPr>
              <a:buNone/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Cestodes</a:t>
            </a:r>
            <a:r>
              <a:rPr lang="en-US" dirty="0" smtClean="0"/>
              <a:t> :  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saginata</a:t>
            </a:r>
            <a:r>
              <a:rPr lang="en-US" i="1" dirty="0" smtClean="0"/>
              <a:t> ,</a:t>
            </a:r>
          </a:p>
          <a:p>
            <a:pPr>
              <a:buNone/>
            </a:pPr>
            <a:r>
              <a:rPr lang="en-US" i="1" dirty="0" smtClean="0"/>
              <a:t>                    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solium</a:t>
            </a:r>
            <a:r>
              <a:rPr lang="en-US" i="1" dirty="0" smtClean="0"/>
              <a:t>,</a:t>
            </a:r>
          </a:p>
          <a:p>
            <a:pPr>
              <a:buNone/>
            </a:pPr>
            <a:r>
              <a:rPr lang="en-US" i="1" dirty="0" smtClean="0"/>
              <a:t>                     </a:t>
            </a:r>
            <a:r>
              <a:rPr lang="en-US" i="1" dirty="0" err="1" smtClean="0"/>
              <a:t>Hymenolepis</a:t>
            </a:r>
            <a:r>
              <a:rPr lang="en-US" i="1" dirty="0" smtClean="0"/>
              <a:t> nana,</a:t>
            </a:r>
          </a:p>
          <a:p>
            <a:pPr>
              <a:buNone/>
            </a:pPr>
            <a:r>
              <a:rPr lang="en-US" i="1" dirty="0" smtClean="0"/>
              <a:t>                     </a:t>
            </a:r>
            <a:r>
              <a:rPr lang="en-US" i="1" dirty="0" err="1" smtClean="0"/>
              <a:t>Diphyllobothrium</a:t>
            </a:r>
            <a:r>
              <a:rPr lang="en-US" i="1" dirty="0" smtClean="0"/>
              <a:t> </a:t>
            </a:r>
            <a:r>
              <a:rPr lang="en-US" i="1" dirty="0" err="1" smtClean="0"/>
              <a:t>latum</a:t>
            </a:r>
            <a:endParaRPr lang="en-US" i="1" dirty="0" smtClean="0"/>
          </a:p>
          <a:p>
            <a:pPr>
              <a:buNone/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Trematodes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:</a:t>
            </a:r>
            <a:r>
              <a:rPr lang="en-US" i="1" dirty="0" err="1" smtClean="0"/>
              <a:t>Fasciolopsis</a:t>
            </a:r>
            <a:r>
              <a:rPr lang="en-US" i="1" dirty="0" smtClean="0"/>
              <a:t> </a:t>
            </a:r>
            <a:r>
              <a:rPr lang="en-US" i="1" dirty="0" err="1" smtClean="0"/>
              <a:t>buski</a:t>
            </a:r>
            <a:endParaRPr lang="en-US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Specimen (Stool)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4800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Clean container without contamination  with  urine, water or disinfectants.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Faeces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specimen should be immediately examined to see the motility.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 descr="D:\MICROBIOLOGY\SBKS Med.clg lectures\MBBS LECT 2019-2020\60ml-Disposable-Stool-Sample-Container-with-Spoon.jpg_300x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2628900" cy="4091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3)Macroscopic and Microscopic examination of stool specimen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Macroscopic  examination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Consistenacy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Presence of blood or mucus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Adult round worm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Ascaris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lumbricoides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Segment of tapeworms    may be seen.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Note:The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presence of blood and mucus is suggestive of amoebic dysentery.</a:t>
            </a:r>
          </a:p>
          <a:p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Microscopic examination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Pus cells</a:t>
            </a:r>
          </a:p>
          <a:p>
            <a:r>
              <a:rPr lang="en-US" dirty="0" smtClean="0"/>
              <a:t>RBC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Eosinophils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Macrophage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Charcot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leyden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crystals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Haematophagus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trophozoites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Trophozoite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Cyst of intestinal protozoa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Eggs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Larvae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helminths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detected and identified.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4) Methods of microscopic diagnosis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a)Wet mount (normal saline ):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see the Motility of larvae and trophozoites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Worm eggs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RBCs and WBCs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Cysts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 differentiated bile staining eggs.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b)Iodine mount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Stain glycogen and the nuclei of cysts.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it can be differentiated between cyst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coli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Note: Motility of larvae and trophozoites is inhibited by iodine.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also gives better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identify  it.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E352390-DFE4-47D2-B06F-16DA4C27C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804978B-3F00-427D-8EB7-FB2BB543D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525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600</Words>
  <Application>Microsoft Office PowerPoint</Application>
  <PresentationFormat>On-screen Show (4:3)</PresentationFormat>
  <Paragraphs>137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Stool Examination :Questions and Answers (Viva)</vt:lpstr>
      <vt:lpstr>1)Which are the intestinal parasites? </vt:lpstr>
      <vt:lpstr>Slide 3</vt:lpstr>
      <vt:lpstr>2) Specimen (Stool) collection</vt:lpstr>
      <vt:lpstr>3)Macroscopic and Microscopic examination of stool specimen</vt:lpstr>
      <vt:lpstr> 4) Methods of microscopic diagnosis  </vt:lpstr>
      <vt:lpstr>Slide 7</vt:lpstr>
      <vt:lpstr>Slide 8</vt:lpstr>
      <vt:lpstr>Slide 9</vt:lpstr>
      <vt:lpstr>Slide 10</vt:lpstr>
      <vt:lpstr>Slide 11</vt:lpstr>
      <vt:lpstr>Slide 12</vt:lpstr>
      <vt:lpstr>Slide 13</vt:lpstr>
      <vt:lpstr> 5)Which are the concentration techniques? </vt:lpstr>
      <vt:lpstr> 6)What is NIH swab/cellophane adhesive tape? </vt:lpstr>
      <vt:lpstr> 7)What is modified ZN  stain ? Where do we use it? </vt:lpstr>
      <vt:lpstr>Slide 17</vt:lpstr>
      <vt:lpstr> Trichuris trichiura (Whip worm) </vt:lpstr>
      <vt:lpstr>Slide 19</vt:lpstr>
      <vt:lpstr>Ancylostoma duodenale(Hook worm)</vt:lpstr>
      <vt:lpstr>Slide 21</vt:lpstr>
      <vt:lpstr>Ascaris lumbricoides(Round worm)</vt:lpstr>
      <vt:lpstr>Ascaris lumbricoides(Round worm) eggs 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Stool Examination :Questions and Answers </dc:title>
  <dc:creator>admin</dc:creator>
  <cp:lastModifiedBy>user</cp:lastModifiedBy>
  <cp:revision>119</cp:revision>
  <dcterms:created xsi:type="dcterms:W3CDTF">2006-08-16T00:00:00Z</dcterms:created>
  <dcterms:modified xsi:type="dcterms:W3CDTF">2020-08-05T04:44:55Z</dcterms:modified>
</cp:coreProperties>
</file>