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6" r:id="rId11"/>
    <p:sldId id="277" r:id="rId12"/>
    <p:sldId id="271" r:id="rId13"/>
    <p:sldId id="270" r:id="rId14"/>
    <p:sldId id="264" r:id="rId15"/>
    <p:sldId id="265" r:id="rId16"/>
    <p:sldId id="266" r:id="rId17"/>
    <p:sldId id="267" r:id="rId18"/>
    <p:sldId id="268" r:id="rId19"/>
    <p:sldId id="272" r:id="rId20"/>
    <p:sldId id="278" r:id="rId21"/>
    <p:sldId id="273" r:id="rId22"/>
    <p:sldId id="274" r:id="rId23"/>
    <p:sldId id="279" r:id="rId24"/>
    <p:sldId id="280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2B4DB-49FC-4815-800D-3C1DAA7427B7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2616D-BE03-4C76-AB0A-CCB1300F5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2616D-BE03-4C76-AB0A-CCB1300F5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F00A63-F85A-497A-BBD9-2B852F3F1E38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F8728E2-7F5F-4247-93D1-5934F98157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 TRANSPLANTATION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Bhagwati</a:t>
            </a:r>
            <a:r>
              <a:rPr lang="en-US" dirty="0" smtClean="0"/>
              <a:t> </a:t>
            </a:r>
            <a:r>
              <a:rPr lang="en-US" dirty="0" err="1" smtClean="0"/>
              <a:t>Salgotra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76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Totipotent</a:t>
            </a:r>
            <a:r>
              <a:rPr lang="en-US" dirty="0" smtClean="0"/>
              <a:t>: </a:t>
            </a:r>
            <a:r>
              <a:rPr lang="en-US" dirty="0" err="1" smtClean="0"/>
              <a:t>Totipotent</a:t>
            </a:r>
            <a:r>
              <a:rPr lang="en-US" dirty="0" smtClean="0"/>
              <a:t> stem cells are those that can form an entire organism. A fertilized egg is </a:t>
            </a:r>
            <a:r>
              <a:rPr lang="en-US" dirty="0" err="1" smtClean="0"/>
              <a:t>totipotent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Pluripotent</a:t>
            </a:r>
            <a:r>
              <a:rPr lang="en-US" dirty="0" smtClean="0"/>
              <a:t>: </a:t>
            </a:r>
            <a:r>
              <a:rPr lang="en-US" dirty="0" err="1" smtClean="0"/>
              <a:t>Pluripotent</a:t>
            </a:r>
            <a:r>
              <a:rPr lang="en-US" dirty="0" smtClean="0"/>
              <a:t> stem cells are those that can form any cell in the body but can't form an entire organism. After several cycles of cell division, a developing embryo's </a:t>
            </a:r>
            <a:r>
              <a:rPr lang="en-US" dirty="0" err="1" smtClean="0"/>
              <a:t>totipotent</a:t>
            </a:r>
            <a:r>
              <a:rPr lang="en-US" dirty="0" smtClean="0"/>
              <a:t> cells become </a:t>
            </a:r>
            <a:r>
              <a:rPr lang="en-US" dirty="0" err="1" smtClean="0"/>
              <a:t>pluripotent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Multipotent</a:t>
            </a:r>
            <a:r>
              <a:rPr lang="en-US" dirty="0" smtClean="0"/>
              <a:t>: </a:t>
            </a:r>
            <a:r>
              <a:rPr lang="en-US" dirty="0" err="1" smtClean="0"/>
              <a:t>Multipotent</a:t>
            </a:r>
            <a:r>
              <a:rPr lang="en-US" dirty="0" smtClean="0"/>
              <a:t> stem cells are those that can only form specific cells in the body, such as blood cells. By childhood, most </a:t>
            </a:r>
            <a:r>
              <a:rPr lang="en-US" dirty="0" err="1" smtClean="0"/>
              <a:t>pluripotent</a:t>
            </a:r>
            <a:r>
              <a:rPr lang="en-US" dirty="0" smtClean="0"/>
              <a:t> stem cells have become </a:t>
            </a:r>
            <a:r>
              <a:rPr lang="en-US" dirty="0" err="1" smtClean="0"/>
              <a:t>multipotent</a:t>
            </a:r>
            <a:r>
              <a:rPr lang="en-US" dirty="0" smtClean="0"/>
              <a:t>. There are no </a:t>
            </a:r>
            <a:r>
              <a:rPr lang="en-US" dirty="0" err="1" smtClean="0"/>
              <a:t>totipotent</a:t>
            </a:r>
            <a:r>
              <a:rPr lang="en-US" dirty="0" smtClean="0"/>
              <a:t> stem cells and only a few hard-to-isolate </a:t>
            </a:r>
            <a:r>
              <a:rPr lang="en-US" dirty="0" err="1" smtClean="0"/>
              <a:t>pluripotent</a:t>
            </a:r>
            <a:r>
              <a:rPr lang="en-US" dirty="0" smtClean="0"/>
              <a:t> stem cells.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772400" cy="5441160"/>
          </a:xfrm>
        </p:spPr>
        <p:txBody>
          <a:bodyPr/>
          <a:lstStyle/>
          <a:p>
            <a:r>
              <a:rPr lang="en-US" dirty="0" smtClean="0"/>
              <a:t>Neural stem cells have been discovered in the adult liver, pancreas, and brain. Neural stem cells reside within the </a:t>
            </a:r>
            <a:r>
              <a:rPr lang="en-US" dirty="0" err="1" smtClean="0"/>
              <a:t>periventricular</a:t>
            </a:r>
            <a:r>
              <a:rPr lang="en-US" dirty="0" smtClean="0"/>
              <a:t> </a:t>
            </a:r>
            <a:r>
              <a:rPr lang="en-US" dirty="0" err="1" smtClean="0"/>
              <a:t>subependymal</a:t>
            </a:r>
            <a:r>
              <a:rPr lang="en-US" dirty="0" smtClean="0"/>
              <a:t> zone and hippocampus, are </a:t>
            </a:r>
            <a:r>
              <a:rPr lang="en-US" dirty="0" err="1" smtClean="0"/>
              <a:t>multipotent</a:t>
            </a:r>
            <a:r>
              <a:rPr lang="en-US" dirty="0" smtClean="0"/>
              <a:t> and can give rise to all three types of cells (neurons, </a:t>
            </a:r>
            <a:r>
              <a:rPr lang="en-US" dirty="0" err="1" smtClean="0"/>
              <a:t>astrocytes</a:t>
            </a:r>
            <a:r>
              <a:rPr lang="en-US" dirty="0" smtClean="0"/>
              <a:t>, and </a:t>
            </a:r>
            <a:r>
              <a:rPr lang="en-US" dirty="0" err="1" smtClean="0"/>
              <a:t>oligodendrocytes</a:t>
            </a:r>
            <a:r>
              <a:rPr lang="en-US" dirty="0" smtClean="0"/>
              <a:t>)of the central nervous system. This plasticity has made stem cells a target for medical researchers, who hope to use them to cure as well as to repair tissue.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CELLS</a:t>
            </a:r>
            <a:endParaRPr lang="en-US" dirty="0"/>
          </a:p>
        </p:txBody>
      </p:sp>
      <p:pic>
        <p:nvPicPr>
          <p:cNvPr id="4" name="Content Placeholder 3" descr="NT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447800"/>
            <a:ext cx="6324600" cy="50292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T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477000" cy="4876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r>
              <a:rPr lang="en-US" dirty="0"/>
              <a:t>Stem cells are not terminally differentiated and they are immortal or at least immortal relative to the life of the host and each daughter cell may remain a stem cell but differentiation can occur under some </a:t>
            </a:r>
            <a:r>
              <a:rPr lang="en-US" dirty="0" smtClean="0"/>
              <a:t>circumstances.</a:t>
            </a:r>
          </a:p>
          <a:p>
            <a:r>
              <a:rPr lang="en-US" dirty="0"/>
              <a:t>embryonic stem cells are </a:t>
            </a:r>
            <a:r>
              <a:rPr lang="en-US" dirty="0" err="1"/>
              <a:t>totipotent</a:t>
            </a:r>
            <a:r>
              <a:rPr lang="en-US" dirty="0"/>
              <a:t> but further along the line of differentiation it may be possible to produce progenitor cells already destined to become specific cells of the central nervous system.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Principle of stem cell 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totipotent</a:t>
            </a:r>
            <a:r>
              <a:rPr lang="en-US" dirty="0"/>
              <a:t> cell can be employed and directed to differentiate as desired by various growth </a:t>
            </a:r>
            <a:r>
              <a:rPr lang="en-US" dirty="0" smtClean="0"/>
              <a:t>factors.</a:t>
            </a:r>
          </a:p>
          <a:p>
            <a:r>
              <a:rPr lang="en-US" dirty="0"/>
              <a:t>a cell already destined for differentiation can be used when it is still with the capacities of the stem cell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are modified </a:t>
            </a:r>
            <a:r>
              <a:rPr lang="en-US" dirty="0"/>
              <a:t>cells that will create appropriate </a:t>
            </a:r>
            <a:r>
              <a:rPr lang="en-US" dirty="0" err="1"/>
              <a:t>neurotrophic</a:t>
            </a:r>
            <a:r>
              <a:rPr lang="en-US" dirty="0"/>
              <a:t> factors and </a:t>
            </a:r>
            <a:r>
              <a:rPr lang="en-US" dirty="0" smtClean="0"/>
              <a:t>neurotransmitters.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mechanism for successful graft-host interaction.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1.Synaptic </a:t>
            </a:r>
            <a:r>
              <a:rPr lang="en-US" dirty="0" err="1" smtClean="0"/>
              <a:t>reinnervation</a:t>
            </a:r>
            <a:r>
              <a:rPr lang="en-US" dirty="0" smtClean="0"/>
              <a:t>– the graft </a:t>
            </a:r>
            <a:r>
              <a:rPr lang="en-US" dirty="0" err="1" smtClean="0"/>
              <a:t>reinnervates</a:t>
            </a:r>
            <a:r>
              <a:rPr lang="en-US" dirty="0" smtClean="0"/>
              <a:t> the </a:t>
            </a:r>
            <a:r>
              <a:rPr lang="en-US" dirty="0" err="1" smtClean="0"/>
              <a:t>host,providing</a:t>
            </a:r>
            <a:r>
              <a:rPr lang="en-US" dirty="0" smtClean="0"/>
              <a:t> the appropriate neurotransmitter to the appropriate receptor sites.</a:t>
            </a:r>
          </a:p>
          <a:p>
            <a:r>
              <a:rPr lang="en-US" dirty="0" smtClean="0"/>
              <a:t>2. Simple diffusion of the appropriate neurotransmitter substances from the graft into the host.</a:t>
            </a:r>
          </a:p>
          <a:p>
            <a:r>
              <a:rPr lang="en-US" dirty="0" smtClean="0"/>
              <a:t>As a result of grafting procedures, </a:t>
            </a:r>
            <a:r>
              <a:rPr lang="en-US" dirty="0" err="1" smtClean="0"/>
              <a:t>neurotrophic</a:t>
            </a:r>
            <a:r>
              <a:rPr lang="en-US" dirty="0" smtClean="0"/>
              <a:t> factors are released. The graft may also release </a:t>
            </a:r>
            <a:r>
              <a:rPr lang="en-US" dirty="0" err="1" smtClean="0"/>
              <a:t>neurotrophic</a:t>
            </a:r>
            <a:r>
              <a:rPr lang="en-US" dirty="0" smtClean="0"/>
              <a:t> factors that </a:t>
            </a:r>
            <a:r>
              <a:rPr lang="en-US" dirty="0" err="1" smtClean="0"/>
              <a:t>furhter</a:t>
            </a:r>
            <a:r>
              <a:rPr lang="en-US" dirty="0" smtClean="0"/>
              <a:t> stimulate </a:t>
            </a:r>
            <a:r>
              <a:rPr lang="en-US" dirty="0" err="1" smtClean="0"/>
              <a:t>reinnervation</a:t>
            </a:r>
            <a:r>
              <a:rPr lang="en-US" dirty="0" smtClean="0"/>
              <a:t> through a host sprouting mechanism.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Revacularization</a:t>
            </a:r>
            <a:r>
              <a:rPr lang="en-US" dirty="0" smtClean="0"/>
              <a:t> of the graft can result in alteration of blood-brain barrier , which may serve as a mechanism for graft-host interaction. </a:t>
            </a:r>
          </a:p>
          <a:p>
            <a:r>
              <a:rPr lang="en-US" dirty="0" smtClean="0"/>
              <a:t>A variety of substances that normally cannot cross blood-brain barrier become free to enter the host and may have significant effects on local neurotransmitter receptors.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T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19487" y="3179762"/>
            <a:ext cx="2562225" cy="178117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T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371600"/>
            <a:ext cx="7924800" cy="5029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TRANSPLANTATION– It is the process of removing a live organ or tissue and transferring it to a host (self or </a:t>
            </a:r>
            <a:r>
              <a:rPr lang="en-US" dirty="0" err="1" smtClean="0"/>
              <a:t>nonself</a:t>
            </a:r>
            <a:r>
              <a:rPr lang="en-US" dirty="0" smtClean="0"/>
              <a:t>) with the objective of restoring lost function.</a:t>
            </a:r>
          </a:p>
          <a:p>
            <a:r>
              <a:rPr lang="en-US" dirty="0" smtClean="0"/>
              <a:t>GRAFT– refers to the insertion of a small piece or piece of tissue into the host.</a:t>
            </a:r>
          </a:p>
          <a:p>
            <a:r>
              <a:rPr lang="en-US" dirty="0" smtClean="0"/>
              <a:t>ISOGRAFT– between identical twins.</a:t>
            </a:r>
          </a:p>
          <a:p>
            <a:r>
              <a:rPr lang="en-US" dirty="0" smtClean="0"/>
              <a:t>AUTOGRAFT– to same </a:t>
            </a:r>
            <a:r>
              <a:rPr lang="en-US" dirty="0" err="1" smtClean="0"/>
              <a:t>indivisual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ALLOGRAFT– grafting between genetically                                        different </a:t>
            </a:r>
            <a:r>
              <a:rPr lang="en-US" dirty="0" err="1" smtClean="0"/>
              <a:t>indivisual</a:t>
            </a:r>
            <a:r>
              <a:rPr lang="en-US" dirty="0"/>
              <a:t> </a:t>
            </a:r>
            <a:r>
              <a:rPr lang="en-US" dirty="0" smtClean="0"/>
              <a:t>of same species.</a:t>
            </a:r>
          </a:p>
          <a:p>
            <a:r>
              <a:rPr lang="en-US" dirty="0" smtClean="0"/>
              <a:t>XENOGRAFT– Between different species.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r>
              <a:rPr lang="en-US" b="1" dirty="0" smtClean="0"/>
              <a:t>Isolation of 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916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standard method of isolating neural stem cells in vitro is to dissect out a region of the fetal or adult brain that has been demonstrated to contain dividing cells in vivo, for example the </a:t>
            </a:r>
            <a:r>
              <a:rPr lang="en-US" dirty="0" err="1" smtClean="0"/>
              <a:t>subventricular</a:t>
            </a:r>
            <a:r>
              <a:rPr lang="en-US" dirty="0" smtClean="0"/>
              <a:t> zone (SVZ) or the hippocampus.</a:t>
            </a:r>
          </a:p>
          <a:p>
            <a:r>
              <a:rPr lang="en-US" dirty="0" smtClean="0"/>
              <a:t>The tissue is disaggregated and then the dissociated cells are exposed to a high concentration of </a:t>
            </a:r>
            <a:r>
              <a:rPr lang="en-US" dirty="0" err="1" smtClean="0"/>
              <a:t>mitogens</a:t>
            </a:r>
            <a:r>
              <a:rPr lang="en-US" dirty="0" smtClean="0"/>
              <a:t> such as fibroblast growth factor-2 (FGF-2) or epidermal growth factor (EGF).</a:t>
            </a:r>
          </a:p>
          <a:p>
            <a:r>
              <a:rPr lang="en-US" dirty="0" err="1" smtClean="0"/>
              <a:t>ter</a:t>
            </a:r>
            <a:r>
              <a:rPr lang="en-US" dirty="0" smtClean="0"/>
              <a:t> some proliferation, the cells are either induced to differentiate by withdrawing the </a:t>
            </a:r>
            <a:r>
              <a:rPr lang="en-US" dirty="0" err="1" smtClean="0"/>
              <a:t>mitogens</a:t>
            </a:r>
            <a:r>
              <a:rPr lang="en-US" dirty="0" smtClean="0"/>
              <a:t>, or by exposing the cells to another factor that induces some of the cells to develop into different lineages.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/>
          <a:lstStyle/>
          <a:p>
            <a:r>
              <a:rPr lang="en-US" dirty="0" smtClean="0"/>
              <a:t>General considerations.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772400" cy="6096000"/>
          </a:xfrm>
        </p:spPr>
        <p:txBody>
          <a:bodyPr/>
          <a:lstStyle/>
          <a:p>
            <a:r>
              <a:rPr lang="en-US" dirty="0" smtClean="0"/>
              <a:t>Tissues for implantation must be free of </a:t>
            </a:r>
            <a:r>
              <a:rPr lang="en-US" dirty="0" err="1" smtClean="0"/>
              <a:t>bacterias</a:t>
            </a:r>
            <a:r>
              <a:rPr lang="en-US" dirty="0" smtClean="0"/>
              <a:t> , fungi &amp; viruses.</a:t>
            </a:r>
          </a:p>
          <a:p>
            <a:r>
              <a:rPr lang="en-US" dirty="0" smtClean="0"/>
              <a:t>Criteria for </a:t>
            </a:r>
            <a:r>
              <a:rPr lang="en-US" dirty="0" err="1" smtClean="0"/>
              <a:t>donorship</a:t>
            </a:r>
            <a:r>
              <a:rPr lang="en-US" dirty="0" smtClean="0"/>
              <a:t> exclude those persons known to be infected with any </a:t>
            </a:r>
            <a:r>
              <a:rPr lang="en-US" dirty="0" err="1" smtClean="0"/>
              <a:t>microoganism</a:t>
            </a:r>
            <a:r>
              <a:rPr lang="en-US" dirty="0" smtClean="0"/>
              <a:t> either systemically or locally in the target tissue before death.</a:t>
            </a:r>
          </a:p>
          <a:p>
            <a:r>
              <a:rPr lang="en-US" dirty="0" smtClean="0"/>
              <a:t>Aseptic  procurement of tissue from a healthy donor is one method of ensuring sterility.</a:t>
            </a:r>
          </a:p>
          <a:p>
            <a:r>
              <a:rPr lang="en-US" dirty="0" smtClean="0"/>
              <a:t>Individual tissue deposits are surface-cultured for bacteria &amp; fungi and are rejected if microorganisms are found.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458200" cy="6172200"/>
          </a:xfrm>
        </p:spPr>
        <p:txBody>
          <a:bodyPr/>
          <a:lstStyle/>
          <a:p>
            <a:r>
              <a:rPr lang="en-US" dirty="0" smtClean="0"/>
              <a:t>Tissue harvested by such methods is then frozen, ordinarily at -70 degree C , until used , or freeze- dried.</a:t>
            </a:r>
          </a:p>
          <a:p>
            <a:r>
              <a:rPr lang="en-US" dirty="0" smtClean="0"/>
              <a:t>At present EO is most effective method for decontamination of bone , </a:t>
            </a:r>
            <a:r>
              <a:rPr lang="en-US" dirty="0" err="1" smtClean="0"/>
              <a:t>duramater</a:t>
            </a:r>
            <a:r>
              <a:rPr lang="en-US" dirty="0" smtClean="0"/>
              <a:t> , fascia </a:t>
            </a:r>
            <a:r>
              <a:rPr lang="en-US" dirty="0" err="1" smtClean="0"/>
              <a:t>lata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62000"/>
          </a:xfrm>
        </p:spPr>
        <p:txBody>
          <a:bodyPr/>
          <a:lstStyle/>
          <a:p>
            <a:r>
              <a:rPr lang="en-US" b="1" dirty="0" smtClean="0"/>
              <a:t>Challenges and controversy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/>
              <a:t> what about the ethics, if the stem cells come from embryos? which are currently considered as the best source of stem cells.</a:t>
            </a:r>
          </a:p>
          <a:p>
            <a:r>
              <a:rPr lang="en-US" dirty="0" smtClean="0"/>
              <a:t>Though the use of fetal tissue is regulated by guidelines, elective termination of pregnancy is considered ethically unacceptable by many as a </a:t>
            </a:r>
            <a:r>
              <a:rPr lang="en-US" dirty="0" err="1" smtClean="0"/>
              <a:t>foetus</a:t>
            </a:r>
            <a:r>
              <a:rPr lang="en-US" dirty="0" smtClean="0"/>
              <a:t> is unable to give consent.</a:t>
            </a:r>
          </a:p>
          <a:p>
            <a:r>
              <a:rPr lang="en-US" dirty="0" smtClean="0"/>
              <a:t>Also their number is small and therefore will not be able to provide a realistic approach to cell therapy. </a:t>
            </a:r>
          </a:p>
          <a:p>
            <a:r>
              <a:rPr lang="en-US" dirty="0" smtClean="0"/>
              <a:t>The problem of immune rejection also needs to be addressed if stem cells from a source other than the person requiring treatment is used.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685800"/>
          </a:xfrm>
        </p:spPr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867400"/>
          </a:xfrm>
        </p:spPr>
        <p:txBody>
          <a:bodyPr/>
          <a:lstStyle/>
          <a:p>
            <a:r>
              <a:rPr lang="en-US" dirty="0" smtClean="0"/>
              <a:t>It is known that embryonic stem cells have the potential to form tumors, as they grow vigorously. These problems could be circumvented by modifying culture conditions, use of </a:t>
            </a:r>
            <a:r>
              <a:rPr lang="en-US" dirty="0" err="1" smtClean="0"/>
              <a:t>transducing</a:t>
            </a:r>
            <a:r>
              <a:rPr lang="en-US" dirty="0" smtClean="0"/>
              <a:t> vectors encoding an immortalizing </a:t>
            </a:r>
            <a:r>
              <a:rPr lang="en-US" dirty="0" err="1" smtClean="0"/>
              <a:t>oncogene</a:t>
            </a:r>
            <a:r>
              <a:rPr lang="en-US" dirty="0" smtClean="0"/>
              <a:t>, and using immunosuppressive drugs.</a:t>
            </a:r>
          </a:p>
          <a:p>
            <a:r>
              <a:rPr lang="en-US" dirty="0" smtClean="0"/>
              <a:t> Producing a </a:t>
            </a:r>
            <a:r>
              <a:rPr lang="en-US" dirty="0" err="1" smtClean="0"/>
              <a:t>foetus</a:t>
            </a:r>
            <a:r>
              <a:rPr lang="en-US" dirty="0" smtClean="0"/>
              <a:t>/clone to harvest neuronal stem cells for adult will certainly amount to murder, which no society can allow.</a:t>
            </a:r>
          </a:p>
          <a:p>
            <a:r>
              <a:rPr lang="en-US" dirty="0" smtClean="0"/>
              <a:t>Considering these issues the best option would be to obtain peripheral blood derived cells, those derived from human umbilical cord blood or amniotic fluid.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THANK  YOU.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The first fully accepted ,successful &amp; well documented survival of grafted tissue was performed by </a:t>
            </a:r>
            <a:r>
              <a:rPr lang="en-US" dirty="0" err="1" smtClean="0"/>
              <a:t>Elezabeth</a:t>
            </a:r>
            <a:r>
              <a:rPr lang="en-US" dirty="0" smtClean="0"/>
              <a:t> Dunn at university of </a:t>
            </a:r>
            <a:r>
              <a:rPr lang="en-US" dirty="0" err="1" smtClean="0"/>
              <a:t>chocago</a:t>
            </a:r>
            <a:r>
              <a:rPr lang="en-US" dirty="0" smtClean="0"/>
              <a:t> between 1907-1917.</a:t>
            </a:r>
          </a:p>
          <a:p>
            <a:r>
              <a:rPr lang="en-US" dirty="0" smtClean="0"/>
              <a:t>The next major contribution came from </a:t>
            </a:r>
            <a:r>
              <a:rPr lang="en-US" dirty="0" err="1" smtClean="0"/>
              <a:t>Medawar,who</a:t>
            </a:r>
            <a:r>
              <a:rPr lang="en-US" dirty="0" smtClean="0"/>
              <a:t> demonstrated the remarkable ability of graft tissue to survive in CNS compared with other locations in the body , which led to concept of the brain as an immunologically privileged site.</a:t>
            </a:r>
          </a:p>
          <a:p>
            <a:r>
              <a:rPr lang="en-US" dirty="0"/>
              <a:t>Harvey Cushing attempted to transplant the pituitary into the medial temporal lobe in </a:t>
            </a:r>
            <a:r>
              <a:rPr lang="en-US" dirty="0" smtClean="0"/>
              <a:t>1912.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History….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In1979 the Olson laboratory and </a:t>
            </a:r>
            <a:r>
              <a:rPr lang="en-US" dirty="0" err="1" smtClean="0"/>
              <a:t>Bjorklund</a:t>
            </a:r>
            <a:r>
              <a:rPr lang="en-US" dirty="0" smtClean="0"/>
              <a:t> &amp; colleagues demonstrated for the 1</a:t>
            </a:r>
            <a:r>
              <a:rPr lang="en-US" baseline="30000" dirty="0" smtClean="0"/>
              <a:t>st</a:t>
            </a:r>
            <a:r>
              <a:rPr lang="en-US" dirty="0" smtClean="0"/>
              <a:t> time quantified behavioral improvement as a result of fetal </a:t>
            </a:r>
            <a:r>
              <a:rPr lang="en-US" dirty="0" err="1" smtClean="0"/>
              <a:t>mesencephalic</a:t>
            </a:r>
            <a:r>
              <a:rPr lang="en-US" dirty="0" smtClean="0"/>
              <a:t> transplantation in a rat </a:t>
            </a:r>
            <a:r>
              <a:rPr lang="en-US" dirty="0" err="1" smtClean="0"/>
              <a:t>parkinsonian</a:t>
            </a:r>
            <a:r>
              <a:rPr lang="en-US" dirty="0" smtClean="0"/>
              <a:t> model compared with control.</a:t>
            </a:r>
          </a:p>
          <a:p>
            <a:r>
              <a:rPr lang="en-US" dirty="0" smtClean="0"/>
              <a:t>The demonstration that isolated adrenal </a:t>
            </a:r>
            <a:r>
              <a:rPr lang="en-US" dirty="0" err="1" smtClean="0"/>
              <a:t>medullary</a:t>
            </a:r>
            <a:r>
              <a:rPr lang="en-US" dirty="0" smtClean="0"/>
              <a:t> tissue could produce large quantity of dopamine and quantitatively reverse behavioral deficits in a rat </a:t>
            </a:r>
            <a:r>
              <a:rPr lang="en-US" dirty="0" err="1" smtClean="0"/>
              <a:t>parkinsonian</a:t>
            </a:r>
            <a:r>
              <a:rPr lang="en-US" dirty="0" smtClean="0"/>
              <a:t> model occurred very shortly thereafter.</a:t>
            </a:r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IMPORTANCE FOR NEUROSURGEON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The stereotactic neurosurgeons especially will remain an essential part of the delivery system for this technology.</a:t>
            </a:r>
          </a:p>
          <a:p>
            <a:r>
              <a:rPr lang="en-US" dirty="0" err="1" smtClean="0"/>
              <a:t>Steriotactic</a:t>
            </a:r>
            <a:r>
              <a:rPr lang="en-US" dirty="0" smtClean="0"/>
              <a:t> techniques are still the best means to place specific </a:t>
            </a:r>
            <a:r>
              <a:rPr lang="en-US" dirty="0" err="1" smtClean="0"/>
              <a:t>tissues,particles</a:t>
            </a:r>
            <a:r>
              <a:rPr lang="en-US" dirty="0" smtClean="0"/>
              <a:t> or drugs into predetermined sites </a:t>
            </a:r>
            <a:r>
              <a:rPr lang="en-US" dirty="0" err="1" smtClean="0"/>
              <a:t>witin</a:t>
            </a:r>
            <a:r>
              <a:rPr lang="en-US" dirty="0" smtClean="0"/>
              <a:t> the CNS.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Why transplants </a:t>
            </a:r>
            <a:r>
              <a:rPr lang="en-US" dirty="0"/>
              <a:t>might be </a:t>
            </a:r>
            <a:r>
              <a:rPr lang="en-US" dirty="0" smtClean="0"/>
              <a:t>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/>
          <a:lstStyle/>
          <a:p>
            <a:r>
              <a:rPr lang="en-US" dirty="0"/>
              <a:t> to produce new neuronal inputs or facilitate growth of axons from existing </a:t>
            </a:r>
            <a:r>
              <a:rPr lang="en-US" dirty="0" smtClean="0"/>
              <a:t>inputs.</a:t>
            </a:r>
          </a:p>
          <a:p>
            <a:r>
              <a:rPr lang="en-US" dirty="0" smtClean="0"/>
              <a:t>To produce </a:t>
            </a:r>
            <a:r>
              <a:rPr lang="en-US" dirty="0"/>
              <a:t>growth factors and related </a:t>
            </a:r>
            <a:r>
              <a:rPr lang="en-US" dirty="0" smtClean="0"/>
              <a:t>substances.</a:t>
            </a:r>
          </a:p>
          <a:p>
            <a:r>
              <a:rPr lang="en-US" dirty="0"/>
              <a:t>to direct axonal </a:t>
            </a:r>
            <a:r>
              <a:rPr lang="en-US" dirty="0" smtClean="0"/>
              <a:t>growth.</a:t>
            </a:r>
          </a:p>
          <a:p>
            <a:r>
              <a:rPr lang="en-US" dirty="0"/>
              <a:t> to provide interconnecting </a:t>
            </a:r>
            <a:r>
              <a:rPr lang="en-US" dirty="0" smtClean="0"/>
              <a:t>neurons.</a:t>
            </a:r>
          </a:p>
          <a:p>
            <a:r>
              <a:rPr lang="en-US" dirty="0"/>
              <a:t>to re-</a:t>
            </a:r>
            <a:r>
              <a:rPr lang="en-US" dirty="0" err="1"/>
              <a:t>myelinate</a:t>
            </a:r>
            <a:r>
              <a:rPr lang="en-US" dirty="0"/>
              <a:t> injured </a:t>
            </a:r>
            <a:r>
              <a:rPr lang="en-US" dirty="0" smtClean="0"/>
              <a:t>axons.</a:t>
            </a:r>
          </a:p>
          <a:p>
            <a:r>
              <a:rPr lang="en-US" dirty="0" smtClean="0"/>
              <a:t> </a:t>
            </a:r>
            <a:r>
              <a:rPr lang="en-US" dirty="0"/>
              <a:t>to form new connections within injured brain.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/>
          <a:lstStyle/>
          <a:p>
            <a:r>
              <a:rPr lang="en-US" dirty="0" smtClean="0"/>
              <a:t>DISEASES WHERE NEURAL TRANSPLANT MAY BE HELPFUL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</p:spPr>
        <p:txBody>
          <a:bodyPr/>
          <a:lstStyle/>
          <a:p>
            <a:r>
              <a:rPr lang="en-US" dirty="0" smtClean="0"/>
              <a:t>Parkinson’s disease.</a:t>
            </a:r>
          </a:p>
          <a:p>
            <a:r>
              <a:rPr lang="en-US" dirty="0" smtClean="0"/>
              <a:t>Huntington’s disease.</a:t>
            </a:r>
          </a:p>
          <a:p>
            <a:r>
              <a:rPr lang="en-US" dirty="0" smtClean="0"/>
              <a:t>Stroke.</a:t>
            </a:r>
          </a:p>
          <a:p>
            <a:r>
              <a:rPr lang="en-US" dirty="0" smtClean="0"/>
              <a:t>Spinal cord injury.</a:t>
            </a:r>
          </a:p>
          <a:p>
            <a:r>
              <a:rPr lang="en-US" dirty="0" smtClean="0"/>
              <a:t>Retinal injury.</a:t>
            </a:r>
          </a:p>
          <a:p>
            <a:r>
              <a:rPr lang="en-US" u="sng" dirty="0"/>
              <a:t>Alzheimer's </a:t>
            </a:r>
            <a:r>
              <a:rPr lang="en-US" u="sng" dirty="0" smtClean="0"/>
              <a:t>disease.</a:t>
            </a:r>
          </a:p>
          <a:p>
            <a:r>
              <a:rPr lang="en-US" dirty="0" err="1" smtClean="0"/>
              <a:t>Lysosomal</a:t>
            </a:r>
            <a:r>
              <a:rPr lang="en-US" dirty="0" smtClean="0"/>
              <a:t> storage disease.</a:t>
            </a:r>
          </a:p>
          <a:p>
            <a:r>
              <a:rPr lang="en-US" dirty="0" err="1" smtClean="0"/>
              <a:t>Demyelinating</a:t>
            </a:r>
            <a:r>
              <a:rPr lang="en-US" dirty="0" smtClean="0"/>
              <a:t> disorders.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16736"/>
          </a:xfrm>
        </p:spPr>
        <p:txBody>
          <a:bodyPr/>
          <a:lstStyle/>
          <a:p>
            <a:r>
              <a:rPr lang="en-US" dirty="0" smtClean="0"/>
              <a:t>SUBSTANCES USED FOR NEURAL TRANSPLANT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Fetal </a:t>
            </a:r>
            <a:r>
              <a:rPr lang="en-US" dirty="0" err="1" smtClean="0"/>
              <a:t>mesencephalic</a:t>
            </a:r>
            <a:r>
              <a:rPr lang="en-US" dirty="0" smtClean="0"/>
              <a:t> tissue.</a:t>
            </a:r>
          </a:p>
          <a:p>
            <a:r>
              <a:rPr lang="en-US" dirty="0" smtClean="0"/>
              <a:t>Fetal adrenal </a:t>
            </a:r>
            <a:r>
              <a:rPr lang="en-US" dirty="0" err="1" smtClean="0"/>
              <a:t>medull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Embryonic stem cells.</a:t>
            </a:r>
          </a:p>
          <a:p>
            <a:r>
              <a:rPr lang="en-US" dirty="0" smtClean="0"/>
              <a:t>Genetically engineered cells.</a:t>
            </a:r>
          </a:p>
          <a:p>
            <a:r>
              <a:rPr lang="en-US" dirty="0" err="1" smtClean="0"/>
              <a:t>Xenograft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Peripheral nerves.</a:t>
            </a:r>
          </a:p>
          <a:p>
            <a:r>
              <a:rPr lang="en-US" dirty="0" err="1" smtClean="0"/>
              <a:t>Duramater</a:t>
            </a:r>
            <a:r>
              <a:rPr lang="en-US" dirty="0" smtClean="0"/>
              <a:t>  and fascia </a:t>
            </a:r>
            <a:r>
              <a:rPr lang="en-US" dirty="0" err="1" smtClean="0"/>
              <a:t>lata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Autologus</a:t>
            </a:r>
            <a:r>
              <a:rPr lang="en-US" dirty="0" smtClean="0"/>
              <a:t>  stem cells.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STEM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077200" cy="6096000"/>
          </a:xfrm>
        </p:spPr>
        <p:txBody>
          <a:bodyPr/>
          <a:lstStyle/>
          <a:p>
            <a:r>
              <a:rPr lang="en-US" dirty="0" smtClean="0"/>
              <a:t>Stem cells are </a:t>
            </a:r>
            <a:r>
              <a:rPr lang="en-US" dirty="0" err="1" smtClean="0"/>
              <a:t>characterised</a:t>
            </a:r>
            <a:r>
              <a:rPr lang="en-US" dirty="0" smtClean="0"/>
              <a:t> by a capacity for self renewal and a capacity for differentiation into multiple cell lineages.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totipotent</a:t>
            </a:r>
            <a:r>
              <a:rPr lang="en-US" dirty="0" smtClean="0"/>
              <a:t> stem cells occurs only in zygote, </a:t>
            </a:r>
            <a:r>
              <a:rPr lang="en-US" dirty="0" err="1" smtClean="0"/>
              <a:t>pluripotent</a:t>
            </a:r>
            <a:r>
              <a:rPr lang="en-US" dirty="0" smtClean="0"/>
              <a:t> stem cells occur in embryonic tissue and adult stem cells are </a:t>
            </a:r>
            <a:r>
              <a:rPr lang="en-US" dirty="0" err="1" smtClean="0"/>
              <a:t>multipotent</a:t>
            </a:r>
            <a:r>
              <a:rPr lang="en-US" dirty="0" smtClean="0"/>
              <a:t>  or partially </a:t>
            </a:r>
            <a:r>
              <a:rPr lang="en-US" dirty="0" err="1" smtClean="0"/>
              <a:t>comitted</a:t>
            </a:r>
            <a:r>
              <a:rPr lang="en-US" dirty="0" smtClean="0"/>
              <a:t> cell lineage progenitor cells.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712</TotalTime>
  <Words>986</Words>
  <Application>Microsoft Office PowerPoint</Application>
  <PresentationFormat>On-screen Show (4:3)</PresentationFormat>
  <Paragraphs>103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Metro</vt:lpstr>
      <vt:lpstr>NEURAL  TRANSPLANTATION</vt:lpstr>
      <vt:lpstr>DEFINITIONS</vt:lpstr>
      <vt:lpstr>HISTORY</vt:lpstr>
      <vt:lpstr>History….</vt:lpstr>
      <vt:lpstr>IMPORTANCE FOR NEUROSURGEON</vt:lpstr>
      <vt:lpstr>Why transplants might be used?</vt:lpstr>
      <vt:lpstr>DISEASES WHERE NEURAL TRANSPLANT MAY BE HELPFUL</vt:lpstr>
      <vt:lpstr>SUBSTANCES USED FOR NEURAL TRANSPLANT</vt:lpstr>
      <vt:lpstr>STEM CELLS</vt:lpstr>
      <vt:lpstr>Slide 10</vt:lpstr>
      <vt:lpstr>Slide 11</vt:lpstr>
      <vt:lpstr>STEM CELLS</vt:lpstr>
      <vt:lpstr>Slide 13</vt:lpstr>
      <vt:lpstr>Stem cells</vt:lpstr>
      <vt:lpstr>Principle of stem cell working</vt:lpstr>
      <vt:lpstr>Proposed mechanism for successful graft-host interaction.</vt:lpstr>
      <vt:lpstr>Cont..</vt:lpstr>
      <vt:lpstr>Slide 18</vt:lpstr>
      <vt:lpstr>Slide 19</vt:lpstr>
      <vt:lpstr>Isolation of stem cells</vt:lpstr>
      <vt:lpstr>General considerations.</vt:lpstr>
      <vt:lpstr>Cont..</vt:lpstr>
      <vt:lpstr>Challenges and controversy</vt:lpstr>
      <vt:lpstr>Cont.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 TRANSPLANTATION</dc:title>
  <dc:creator>Harish Ojha</dc:creator>
  <cp:lastModifiedBy>Sony</cp:lastModifiedBy>
  <cp:revision>37</cp:revision>
  <dcterms:created xsi:type="dcterms:W3CDTF">2011-05-07T11:04:13Z</dcterms:created>
  <dcterms:modified xsi:type="dcterms:W3CDTF">2020-08-18T17:41:50Z</dcterms:modified>
</cp:coreProperties>
</file>