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3" r:id="rId3"/>
    <p:sldId id="259" r:id="rId4"/>
    <p:sldId id="304" r:id="rId5"/>
    <p:sldId id="305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306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1B33-E7C2-4B35-8C13-A0EA61CE133B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B983D-F9F7-4597-A329-326F96C69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Lean meat :low</a:t>
            </a:r>
            <a:r>
              <a:rPr lang="en-US" baseline="0" dirty="0" smtClean="0"/>
              <a:t> fat content(skinless)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983D-F9F7-4597-A329-326F96C69B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38391E-AF64-41FB-9ED2-84AF56CD19F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D8D198-191D-4E51-AE75-00BEDA7D8B9A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E9A4C8-835B-4394-B809-02225EBD9878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1CFDF5-2901-450F-AC8E-2C25AEAD3824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105C7-907A-4775-B4E5-35B225BAC22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977CE-8EBF-42E1-ABB2-2E8E8D4833C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38960-18D6-4D1A-84CA-0D9FBDE2126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0B0D8-060A-46CD-AF7F-C78DE8EB603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D31BC1-5AC1-457C-8204-E49C6E2368E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Slide heading? Please check sublevels for ‘Used for demonstration of’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958C34-3331-4097-B935-51F8E2CD76B2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63E2B-4F52-4179-80CF-B1E9CD13A253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Slide heading?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A3F6D-52D3-440C-92F7-FFD5DA241F96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Culture Method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Sangita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Vasava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Microbiology Department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SBKS MI &amp; RC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196975"/>
            <a:ext cx="8229600" cy="540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COMPLEX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Added ingredients bring out certain characteristics</a:t>
            </a:r>
          </a:p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SYNTHETIC or DEFINED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Pure chemical substances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Exact composition documented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Special studies – metabolic requirements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 bwMode="auto">
          <a:xfrm>
            <a:off x="457200" y="57150"/>
            <a:ext cx="8229600" cy="850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OTHER MEDIA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458200" cy="4746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chemeClr val="accent2"/>
              </a:buClr>
            </a:pPr>
            <a:endParaRPr lang="en-US" dirty="0" smtClean="0">
              <a:latin typeface="Lucida Sans Unicode" pitchFamily="34" charset="0"/>
            </a:endParaRPr>
          </a:p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US" b="1" dirty="0" smtClean="0">
                <a:latin typeface="Lucida Sans Unicode" pitchFamily="34" charset="0"/>
              </a:rPr>
              <a:t>Brain–heart infusion broth</a:t>
            </a:r>
            <a:endParaRPr lang="en-US" dirty="0" smtClean="0">
              <a:latin typeface="Lucida Sans Unicode" pitchFamily="34" charset="0"/>
            </a:endParaRPr>
          </a:p>
          <a:p>
            <a:pPr eaLnBrk="1" hangingPunct="1">
              <a:buClr>
                <a:schemeClr val="accent2"/>
              </a:buClr>
            </a:pPr>
            <a:r>
              <a:rPr lang="en-US" dirty="0" smtClean="0">
                <a:latin typeface="Lucida Sans Unicode" pitchFamily="34" charset="0"/>
              </a:rPr>
              <a:t>Buffered fluid culture medium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>
                <a:latin typeface="Lucida Sans Unicode" pitchFamily="34" charset="0"/>
              </a:rPr>
              <a:t>Calf brain and cow heart + peptone and dextrose</a:t>
            </a:r>
            <a:endParaRPr lang="en-IN" dirty="0" smtClean="0">
              <a:latin typeface="Lucida Sans Unicode" pitchFamily="34" charset="0"/>
            </a:endParaRP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323850" y="2619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Enriched Media</a:t>
            </a:r>
          </a:p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Blood agar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Solid media – sheep blood</a:t>
            </a:r>
          </a:p>
          <a:p>
            <a:pPr>
              <a:buClr>
                <a:schemeClr val="accent2"/>
              </a:buCl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basal medium is added with some nutrients such as Blood, serum, egg.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agar: blood is added to nutrient agar </a:t>
            </a:r>
          </a:p>
          <a:p>
            <a:pPr>
              <a:buClr>
                <a:schemeClr val="accent2"/>
              </a:buClr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Eg.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requires blood for its growth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Enriched non - selective</a:t>
            </a:r>
          </a:p>
          <a:p>
            <a:pPr>
              <a:buClr>
                <a:schemeClr val="accent2"/>
              </a:buClr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Hemolysis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beta, alpha, 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hemolysis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None/>
            </a:pPr>
            <a:endParaRPr lang="en-US" dirty="0" smtClean="0">
              <a:latin typeface="Lucida Sans Unicode" pitchFamily="34" charset="0"/>
            </a:endParaRPr>
          </a:p>
          <a:p>
            <a:pPr eaLnBrk="1" hangingPunct="1">
              <a:buClr>
                <a:schemeClr val="accent2"/>
              </a:buClr>
            </a:pPr>
            <a:endParaRPr lang="en-US" dirty="0" smtClean="0">
              <a:latin typeface="Lucida Sans Unicode" pitchFamily="34" charset="0"/>
            </a:endParaRPr>
          </a:p>
        </p:txBody>
      </p:sp>
      <p:sp>
        <p:nvSpPr>
          <p:cNvPr id="11267" name="Content Placeholder 2"/>
          <p:cNvSpPr txBox="1">
            <a:spLocks/>
          </p:cNvSpPr>
          <p:nvPr/>
        </p:nvSpPr>
        <p:spPr bwMode="auto">
          <a:xfrm>
            <a:off x="323850" y="2619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SPECIAL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Lucida Sans Unicode" pitchFamily="34" charset="0"/>
              </a:rPr>
              <a:t>BLOOD AGAR – BETA HEMOLYSIS</a:t>
            </a:r>
            <a:endParaRPr lang="en-IN" sz="3200" b="1" dirty="0" smtClean="0">
              <a:latin typeface="Lucida Sans Unicode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xfrm>
            <a:off x="0" y="5805488"/>
            <a:ext cx="91440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000" smtClean="0">
                <a:latin typeface="Lucida Sans Unicode" pitchFamily="34" charset="0"/>
              </a:rPr>
              <a:t>Blood agar: </a:t>
            </a:r>
            <a:r>
              <a:rPr lang="en-US" sz="2000" i="1" smtClean="0">
                <a:latin typeface="Lucida Sans Unicode" pitchFamily="34" charset="0"/>
              </a:rPr>
              <a:t>S.pyogenes </a:t>
            </a:r>
            <a:r>
              <a:rPr lang="en-US" sz="2000" smtClean="0">
                <a:latin typeface="Lucida Sans Unicode" pitchFamily="34" charset="0"/>
              </a:rPr>
              <a:t>showing beta hemolysis</a:t>
            </a:r>
          </a:p>
          <a:p>
            <a:pPr eaLnBrk="1" hangingPunct="1"/>
            <a:endParaRPr lang="en-IN" sz="2000" smtClean="0">
              <a:latin typeface="Lucida Sans Unicode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25538"/>
            <a:ext cx="44640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Lucida Sans Unicode" pitchFamily="34" charset="0"/>
              </a:rPr>
              <a:t>BLOOD AGAR – ALPHA HEMOLYSIS</a:t>
            </a:r>
            <a:endParaRPr lang="en-IN" sz="3200" b="1" dirty="0" smtClean="0">
              <a:latin typeface="Lucida Sans Unicode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0" y="5589588"/>
            <a:ext cx="9144000" cy="388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000" smtClean="0">
                <a:latin typeface="Lucida Sans Unicode" pitchFamily="34" charset="0"/>
              </a:rPr>
              <a:t>Blood agar with alpha hemolytic viridans streptococci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196975"/>
            <a:ext cx="46799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ENRICHED MEDIA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0636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Chocolate agar</a:t>
            </a:r>
            <a:endParaRPr lang="en-IN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Solid culture media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Heating blood agar - release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(X factor)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nicotinamide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adenine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dinucleotide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(NAD), also called V factor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Useful for fastidious organisms –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H.influenzae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N.meningitidis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N.gonorrhoeae</a:t>
            </a:r>
          </a:p>
          <a:p>
            <a:pPr>
              <a:buClr>
                <a:schemeClr val="accent2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Loeffler’s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serum slope-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diphtheriae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LJ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medium:egg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ENRICHMENT MEDIA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Substances are added to a liquid medium -have a stimulating effect on bacteria to be grown or an inhibitory effect on  the bacteria to be suppressed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Eg.Salmonella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being overgrown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E.coli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tetrathionate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broth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tetrathionate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inhibits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coliforms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)grow typhoid bacilli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Selenite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 broth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Alkaline peptone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water:Vibrio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cholerae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196975"/>
            <a:ext cx="8507413" cy="3887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SELECTIVE MEDIA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Inhibitory substances added to a solid media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Greater number of required bacteria multiply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</a:t>
            </a:r>
          </a:p>
          <a:p>
            <a:pPr lvl="1"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DCA – dysentery bacilli</a:t>
            </a:r>
          </a:p>
          <a:p>
            <a:pPr lvl="1"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TCBS or BSA –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Vibrio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species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851150"/>
            <a:ext cx="28606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932363" y="5589588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Lucida Sans Unicode" pitchFamily="34" charset="0"/>
              </a:rPr>
              <a:t>TCBS agar with green colonies of </a:t>
            </a:r>
          </a:p>
          <a:p>
            <a:pPr algn="ctr"/>
            <a:r>
              <a:rPr lang="en-US">
                <a:latin typeface="Lucida Sans Unicode" pitchFamily="34" charset="0"/>
              </a:rPr>
              <a:t>V.parahaemolyticus</a:t>
            </a:r>
          </a:p>
        </p:txBody>
      </p:sp>
      <p:sp>
        <p:nvSpPr>
          <p:cNvPr id="16389" name="Title 1"/>
          <p:cNvSpPr>
            <a:spLocks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SELECTIVE MEDIA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SELECTIVE MEDIA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895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Thayer-Martin medium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Addition of antimicrobials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vancomycin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colistin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nystatin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to chocolate agar  makes the medium selective for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N.gonorrhoeae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Lowenstein-Jensen medium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Contains mineral salts,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asparagine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glycerol, malachite green and hen’s eggs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 for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species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INDICATOR MEDIA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125538"/>
            <a:ext cx="8229600" cy="3671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Changes </a:t>
            </a:r>
            <a:r>
              <a:rPr lang="en-US" sz="2800" dirty="0" err="1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colour</a:t>
            </a: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when bacteria grow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Example: Wilson Blair - </a:t>
            </a:r>
            <a:r>
              <a:rPr lang="en-US" sz="2800" i="1" dirty="0" err="1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.Typhi</a:t>
            </a: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- black colonies	(</a:t>
            </a:r>
            <a:r>
              <a:rPr lang="en-US" sz="2800" dirty="0" err="1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sulphite</a:t>
            </a: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sulphide</a:t>
            </a: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McLeod’s medium – </a:t>
            </a:r>
            <a:b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diphtheria bacilli – </a:t>
            </a:r>
            <a:b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black colonies (potassium </a:t>
            </a:r>
            <a:b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tellurite</a:t>
            </a:r>
            <a:r>
              <a:rPr lang="en-US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to tellurium</a:t>
            </a:r>
            <a:r>
              <a:rPr lang="en-US" sz="28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1350" y="2997200"/>
            <a:ext cx="2725738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58769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Lucida Sans Unicode" pitchFamily="34" charset="0"/>
              </a:rPr>
              <a:t>Blood tellurite agar showing black colonies of </a:t>
            </a:r>
            <a:r>
              <a:rPr lang="en-US" i="1">
                <a:latin typeface="Lucida Sans Unicode" pitchFamily="34" charset="0"/>
              </a:rPr>
              <a:t>C.diphtheriae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Culture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Required to grow the organisms from infected material to identify the causative agent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163638"/>
            <a:ext cx="8640763" cy="4497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Bring out differentiating characters of bacteria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Distinguish between bacteria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MacConkey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medium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Lactose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fermentor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pink colonies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Non–lactose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fermentors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colourless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colonies</a:t>
            </a:r>
          </a:p>
        </p:txBody>
      </p:sp>
      <p:sp>
        <p:nvSpPr>
          <p:cNvPr id="19459" name="Title 1"/>
          <p:cNvSpPr>
            <a:spLocks/>
          </p:cNvSpPr>
          <p:nvPr/>
        </p:nvSpPr>
        <p:spPr bwMode="auto">
          <a:xfrm>
            <a:off x="457200" y="18891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accent2"/>
              </a:buClr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DIFFERENTIAL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1655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TWO PROPERTIES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MacConkey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medium-differential/indicator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Blood agar – enriched/indicator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hemolysis</a:t>
            </a:r>
            <a:r>
              <a:rPr lang="en-US" sz="2800" dirty="0" smtClean="0">
                <a:latin typeface="Lucida Sans Unicode" pitchFamily="34" charset="0"/>
              </a:rPr>
              <a:t>)</a:t>
            </a:r>
          </a:p>
        </p:txBody>
      </p:sp>
      <p:sp>
        <p:nvSpPr>
          <p:cNvPr id="20483" name="Title 1"/>
          <p:cNvSpPr>
            <a:spLocks/>
          </p:cNvSpPr>
          <p:nvPr/>
        </p:nvSpPr>
        <p:spPr bwMode="auto">
          <a:xfrm>
            <a:off x="533400" y="228600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MEDIA – TWO PROPERTIES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latin typeface="Lucida Sans Unicode" pitchFamily="34" charset="0"/>
              </a:rPr>
              <a:t>MacConkey</a:t>
            </a:r>
            <a:r>
              <a:rPr lang="en-US" sz="3200" b="1" dirty="0" smtClean="0">
                <a:latin typeface="Lucida Sans Unicode" pitchFamily="34" charset="0"/>
              </a:rPr>
              <a:t> agar</a:t>
            </a:r>
            <a:endParaRPr lang="en-IN" sz="3200" b="1" dirty="0" smtClean="0">
              <a:latin typeface="Lucida Sans Unicode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0" y="5734050"/>
            <a:ext cx="91440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</a:pPr>
            <a:r>
              <a:rPr lang="en-IN" sz="1800" smtClean="0">
                <a:latin typeface="Lucida Sans Unicode" pitchFamily="34" charset="0"/>
              </a:rPr>
              <a:t>MacConkey agar with large, mucoid </a:t>
            </a:r>
            <a:r>
              <a:rPr lang="en-IN" sz="1800" i="1" smtClean="0">
                <a:latin typeface="Lucida Sans Unicode" pitchFamily="34" charset="0"/>
              </a:rPr>
              <a:t>K.pneumoniae </a:t>
            </a:r>
            <a:r>
              <a:rPr lang="en-IN" sz="1800" smtClean="0">
                <a:latin typeface="Lucida Sans Unicode" pitchFamily="34" charset="0"/>
              </a:rPr>
              <a:t>colonies</a:t>
            </a:r>
          </a:p>
        </p:txBody>
      </p:sp>
      <p:pic>
        <p:nvPicPr>
          <p:cNvPr id="21508" name="Picture 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196975"/>
            <a:ext cx="44640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latin typeface="Lucida Sans Unicode" pitchFamily="34" charset="0"/>
              </a:rPr>
              <a:t>MacConkey</a:t>
            </a:r>
            <a:r>
              <a:rPr lang="en-US" sz="3200" b="1" dirty="0" smtClean="0">
                <a:latin typeface="Lucida Sans Unicode" pitchFamily="34" charset="0"/>
              </a:rPr>
              <a:t> agar</a:t>
            </a:r>
            <a:endParaRPr lang="en-IN" sz="3200" b="1" dirty="0" smtClean="0">
              <a:latin typeface="Lucida Sans Unicode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0" y="5805488"/>
            <a:ext cx="9144000" cy="388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1800" smtClean="0">
                <a:latin typeface="Lucida Sans Unicode" pitchFamily="34" charset="0"/>
              </a:rPr>
              <a:t>MacConkey agar with smooth, pink colonies of </a:t>
            </a:r>
            <a:r>
              <a:rPr lang="en-US" sz="1800" i="1" smtClean="0">
                <a:latin typeface="Lucida Sans Unicode" pitchFamily="34" charset="0"/>
              </a:rPr>
              <a:t>Escherichia coli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25538"/>
            <a:ext cx="4608513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319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SUGAR MEDIA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1% sugar in peptone + indicator(Andrade’s)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Durham’s  tube – gas production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ANAEROBIC MEDIA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Robertson’s cooked media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Thioglycolate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broth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itle 1"/>
          <p:cNvSpPr>
            <a:spLocks/>
          </p:cNvSpPr>
          <p:nvPr/>
        </p:nvSpPr>
        <p:spPr bwMode="auto">
          <a:xfrm>
            <a:off x="457200" y="18891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MEDIA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7772400" cy="647700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CULTURE METHODS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196975"/>
            <a:ext cx="8424863" cy="4752975"/>
          </a:xfr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CULTURE depends on purpose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Isolate bacteria in pure culture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Demonstrate properties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Growth for preparation of antigens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Bacteriophage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bacteriocin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susceptibility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Sensitivity to antibiotics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Estimate viable counts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Maintain stock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CULTURE METHODS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Streak culture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Lawn culture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Stroke culture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Stab culture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Pour plate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Liquid culture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STREAK CULTURE (SURFACE PLATING)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Routine isolation of bacteria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Loop–Platinum/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Nichrome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(24 SWG)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Specimen transferred with a loop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Spread over a small area - distributed over the plate in a series of parallel streak lines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Loop flamed and cooled between different sets of streaks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STREAK CULTURE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58888" y="5876925"/>
            <a:ext cx="6697662" cy="31591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1800" smtClean="0">
                <a:latin typeface="Lucida Sans Unicode" pitchFamily="34" charset="0"/>
              </a:rPr>
              <a:t>Streak cultures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196975"/>
            <a:ext cx="4608512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304800" y="44450"/>
            <a:ext cx="7862888" cy="100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CULTURE MEDIA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288" y="1125538"/>
            <a:ext cx="8353425" cy="4824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Culture media - pure culture</a:t>
            </a:r>
          </a:p>
          <a:p>
            <a:pPr marL="342900" indent="-342900" algn="l" eaLnBrk="1" hangingPunct="1"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Liquid media - obtain growth from large volume</a:t>
            </a:r>
          </a:p>
          <a:p>
            <a:pPr marL="342900" indent="-342900" algn="l" eaLnBrk="1" hangingPunct="1"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Diffuse growth</a:t>
            </a:r>
          </a:p>
          <a:p>
            <a:pPr marL="342900" indent="-342900" algn="l" eaLnBrk="1" hangingPunct="1"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Solid media - bacteria form colonies</a:t>
            </a:r>
          </a:p>
          <a:p>
            <a:pPr marL="342900" indent="-342900" algn="l" eaLnBrk="1" hangingPunct="1"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Distinct colony morphology</a:t>
            </a:r>
          </a:p>
          <a:p>
            <a:pPr marL="342900" indent="-342900" algn="l" eaLnBrk="1" hangingPunct="1">
              <a:spcBef>
                <a:spcPct val="5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Pigmentation,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hemolysis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lang="en-IN" sz="2800" dirty="0" smtClean="0">
              <a:solidFill>
                <a:schemeClr val="tx1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LAWN CULTURE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824412"/>
          </a:xfrm>
        </p:spPr>
        <p:txBody>
          <a:bodyPr/>
          <a:lstStyle/>
          <a:p>
            <a:pPr marL="346075" indent="-346075"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Lawn or carpet culture</a:t>
            </a:r>
          </a:p>
          <a:p>
            <a:pPr marL="346075" indent="-346075"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Uniform surface growth</a:t>
            </a:r>
          </a:p>
          <a:p>
            <a:pPr marL="346075" indent="-346075" eaLnBrk="1" hangingPunct="1">
              <a:buClr>
                <a:schemeClr val="accent2"/>
              </a:buClr>
            </a:pPr>
            <a:r>
              <a:rPr lang="en-US" sz="2800" dirty="0" err="1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Bacteriophage</a:t>
            </a:r>
            <a:r>
              <a:rPr lang="en-US" sz="2800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 typing/antibiotic sensitivity testing</a:t>
            </a:r>
          </a:p>
          <a:p>
            <a:pPr marL="346075" indent="-346075"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Prepared by </a:t>
            </a:r>
          </a:p>
          <a:p>
            <a:pPr marL="1025525" lvl="1" indent="-342900" eaLnBrk="1" hangingPunct="1"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Flooding the surface of the plate with liquid culture, </a:t>
            </a:r>
            <a:r>
              <a:rPr lang="en-US" dirty="0" err="1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pipetting</a:t>
            </a:r>
            <a:r>
              <a:rPr lang="en-US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 off excess.</a:t>
            </a:r>
          </a:p>
          <a:p>
            <a:pPr marL="1025525" lvl="1" indent="-342900" eaLnBrk="1" hangingPunct="1"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Surface of the plate inoculated by applying a swab soaked in bacterial culture or suspension</a:t>
            </a:r>
            <a:endParaRPr lang="en-IN" dirty="0" smtClean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4031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STROKE CULTURE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Made in tubes containing agar slope (slant)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Pure culture of bacteria</a:t>
            </a:r>
          </a:p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STAB CULTURE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Puncture the medium with a straight charged wire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 for demonstration of 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Gelatin liquefaction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Oxygen requirement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Maintenance of stock cultures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itle 1"/>
          <p:cNvSpPr>
            <a:spLocks/>
          </p:cNvSpPr>
          <p:nvPr/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STROKE AND STAB CULTURE METHODS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ucida Sans Unicode" pitchFamily="34" charset="0"/>
              </a:rPr>
              <a:t>POUR PLATE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CULTURE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496300" cy="48244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Tubes containing 15 ml of agar, melted and left to cool in a water bath 45-50°C.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Appropriate dilutions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inoculum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 ml) added to molten agar.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Mixed and poured into sterile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dish, allowed to set.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incubation, colonies are enumerated using colony counters.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Estimates viable count of bacteria in a suspension.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1212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SWEEP PLATE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Edges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petridish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containing culture media – rubbed over fabric.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Dust particles stirred up – settle on culture medium.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Colonies develop on incubation.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LIQUID CULTURES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Tubes, bottles or flasks – inoculated by touching with charged loop or pipettes     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itle 1"/>
          <p:cNvSpPr>
            <a:spLocks/>
          </p:cNvSpPr>
          <p:nvPr/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SWEEP PLATE/LIQUID CULTURES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ANAEROBIC CULTURE METHODS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McIntosh–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Fildes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anaerobic jar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Stout glass or metal jar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Metal lid – clamped airtight with screws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Lid – inlet and outlet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two terminals – electric supply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underside of lid – grooved porcelain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spool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palladinised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asbestos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ucida Sans Unicode" pitchFamily="34" charset="0"/>
              </a:rPr>
              <a:t>MCINTOSH-FILDES JAR</a:t>
            </a:r>
            <a:endParaRPr lang="en-IN" sz="3200" b="1" dirty="0" smtClean="0">
              <a:latin typeface="Lucida Sans Unicode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5805488"/>
            <a:ext cx="9144000" cy="36036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1800" smtClean="0">
                <a:latin typeface="Lucida Sans Unicode" pitchFamily="34" charset="0"/>
              </a:rPr>
              <a:t>McIntosh and Fildes anaerobic jar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25538"/>
            <a:ext cx="532923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752975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Culture plates – placed in the jar - medium in bottom half of the plate.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Outlet tube connected to vacuum pump, air inside evacuated, outlet tap closed.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Inlet tube connected to hydrogen supply.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Electric terminals connected to current supply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palladinised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asbestos heated (catalyst).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Hydrogen combines with residual oxygen in the jar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anaerobiosis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20725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MCINTOSH-FILDES JAR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GASPAK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578850" cy="30241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Commercially available disposable envelope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Contains chemicals which generate hydrogen and carbon dioxide on addition of water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 and effective, eliminating the need for drawing vacuum and adding hydrogen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46101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PRE-REDUCED ANAEROBIC SYSTEM (PRAS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Fastidious anaerobes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Quantitative cultures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ANAEROBIC CHAMBER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Airtight, glass-fronted cabinet filled with inert gas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Entry lock for introducing and removing  material and gloves for hands</a:t>
            </a:r>
          </a:p>
        </p:txBody>
      </p:sp>
      <p:sp>
        <p:nvSpPr>
          <p:cNvPr id="15364" name="Title 1"/>
          <p:cNvSpPr>
            <a:spLocks/>
          </p:cNvSpPr>
          <p:nvPr/>
        </p:nvSpPr>
        <p:spPr bwMode="auto">
          <a:xfrm>
            <a:off x="457200" y="228600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ANAEROBIC CULTURE METHODS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REDUCTION OF OXYGEN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3898900" cy="33829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Reducing agents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1% glucose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0.1%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thioglycollate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0.1% ascorbic acid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0.05%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cysteine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9050"/>
            <a:ext cx="4249738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27538" y="4745038"/>
            <a:ext cx="4248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Growth in thioglycolate broth: </a:t>
            </a:r>
            <a:br>
              <a:rPr lang="en-US">
                <a:latin typeface="Lucida Sans Unicode" pitchFamily="34" charset="0"/>
              </a:rPr>
            </a:br>
            <a:r>
              <a:rPr lang="en-US">
                <a:latin typeface="Lucida Sans Unicode" pitchFamily="34" charset="0"/>
              </a:rPr>
              <a:t>(a) uniform turbidity; (b) surface growth; (c) granular turbidity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Basic constituents of culture media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source of hydrogen &amp; oxygen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Electrolyte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Sodium chloride or other electrolyte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Peptone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Meat extract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:Protein degradation products, inorganic  salts, carbohydrates &amp; growth factors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Blood or serum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Agar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ANAEROBIC MEDIA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5923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Broth containing fresh animal tissue supports the growth of anaerobes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rabbit kidney, spleen, heart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(Smith-Noguchi medium)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ANAEROBIC MEDIA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ROBERTSON’S COOKED MEAT MEDIA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widely used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Contains fat-free minced cooked meat in broth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Permits growth of even strict anaerobes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Indicates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saccharolytic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properties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ISOLATION OF PURE CULTURES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1198563"/>
            <a:ext cx="8229600" cy="49672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Surface plating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Enrichment, selective and indicator media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Pretreatment with appropriate bactericidal substances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Separation by incubation at different temperatures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Heating a mixture containing vegetative and spore forming bacteria at 80°C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ISOLATION OF PURE CULTURES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117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Craige’s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tube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separation of motile from non-motile  bacteria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Tube of semisolid agar, with a narrow tube open at both ends placed in the centre of the medium such that it projects above the level of the medium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Mixture inoculated into central tube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incubation, motile bacteria alone traverse the agar and appear  at the top of the medium outside the central tube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 to obtain phase variants in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endParaRPr lang="en-IN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28688"/>
            <a:ext cx="8229600" cy="528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MCQ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1.Which is an enriched media?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Selenite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 broth b)Peptone water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MacConkey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agar d)Chocolate agar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2.Agar concentration required to prepare nutrient agar is;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a)2%,b)6% c)0.25% d)0.5%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endParaRPr lang="en-IN" sz="2800" dirty="0" smtClean="0">
              <a:latin typeface="Lucida Sans Unicode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endParaRPr lang="en-US" sz="2800" dirty="0" smtClean="0">
              <a:latin typeface="Lucida Sans Unicode" pitchFamily="34" charset="0"/>
            </a:endParaRPr>
          </a:p>
        </p:txBody>
      </p:sp>
      <p:sp>
        <p:nvSpPr>
          <p:cNvPr id="25603" name="Title 1"/>
          <p:cNvSpPr>
            <a:spLocks/>
          </p:cNvSpPr>
          <p:nvPr/>
        </p:nvSpPr>
        <p:spPr bwMode="auto">
          <a:xfrm>
            <a:off x="457200" y="18891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bg1"/>
                </a:solidFill>
                <a:latin typeface="Lucida Sans Unicode" pitchFamily="34" charset="0"/>
              </a:rPr>
              <a:t>MEDIA</a:t>
            </a:r>
            <a:endParaRPr lang="en-IN" sz="3200" b="1">
              <a:solidFill>
                <a:schemeClr val="bg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28688"/>
            <a:ext cx="8229600" cy="528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MCQ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3.Which enrichment medium is preferred to  grow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Vibrio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cholerae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tetrathionate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broth,b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selenite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 broth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c)Alkaline peptone water d)all of the above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4.Robertson cooked meat broth is an example of: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a)Enriched media, b)enrichment media,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c)Anaerobic media d) nutrient media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endParaRPr lang="en-IN" sz="2800" dirty="0" smtClean="0">
              <a:latin typeface="Lucida Sans Unicode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endParaRPr lang="en-US" sz="2800" dirty="0" smtClean="0">
              <a:latin typeface="Lucida Sans Unicode" pitchFamily="34" charset="0"/>
            </a:endParaRPr>
          </a:p>
        </p:txBody>
      </p:sp>
      <p:sp>
        <p:nvSpPr>
          <p:cNvPr id="26627" name="Title 1"/>
          <p:cNvSpPr>
            <a:spLocks/>
          </p:cNvSpPr>
          <p:nvPr/>
        </p:nvSpPr>
        <p:spPr bwMode="auto">
          <a:xfrm>
            <a:off x="457200" y="18891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IN" sz="3200" b="1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28688"/>
            <a:ext cx="8229600" cy="5286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MCQ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5.Which culture method is used for  the Routine isolation of bacteria: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Streak culture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Lawn culture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Stroke culture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d) Stab culture </a:t>
            </a:r>
          </a:p>
          <a:p>
            <a:pPr marL="514350" indent="-514350"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  <a:defRPr/>
            </a:pPr>
            <a:endParaRPr lang="en-IN" sz="2800" dirty="0" smtClean="0">
              <a:latin typeface="Lucida Sans Unicode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  <a:defRPr/>
            </a:pPr>
            <a:endParaRPr lang="en-US" sz="2800" dirty="0" smtClean="0">
              <a:latin typeface="Lucida Sans Unicode" pitchFamily="34" charset="0"/>
            </a:endParaRPr>
          </a:p>
        </p:txBody>
      </p:sp>
      <p:sp>
        <p:nvSpPr>
          <p:cNvPr id="27651" name="Title 1"/>
          <p:cNvSpPr>
            <a:spLocks/>
          </p:cNvSpPr>
          <p:nvPr/>
        </p:nvSpPr>
        <p:spPr bwMode="auto">
          <a:xfrm>
            <a:off x="457200" y="18891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bg1"/>
                </a:solidFill>
                <a:latin typeface="Lucida Sans Unicode" pitchFamily="34" charset="0"/>
              </a:rPr>
              <a:t>MEDIA</a:t>
            </a:r>
            <a:endParaRPr lang="en-IN" sz="3200" b="1">
              <a:solidFill>
                <a:schemeClr val="bg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28688"/>
            <a:ext cx="8229600" cy="528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MCQ-ANSWER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1.D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3.C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4.C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5.A</a:t>
            </a:r>
          </a:p>
        </p:txBody>
      </p:sp>
      <p:sp>
        <p:nvSpPr>
          <p:cNvPr id="28675" name="Title 1"/>
          <p:cNvSpPr>
            <a:spLocks/>
          </p:cNvSpPr>
          <p:nvPr/>
        </p:nvSpPr>
        <p:spPr bwMode="auto">
          <a:xfrm>
            <a:off x="457200" y="18891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bg1"/>
                </a:solidFill>
                <a:latin typeface="Lucida Sans Unicode" pitchFamily="34" charset="0"/>
              </a:rPr>
              <a:t>MEDIA</a:t>
            </a:r>
            <a:endParaRPr lang="en-IN" sz="3200" b="1">
              <a:solidFill>
                <a:schemeClr val="bg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927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PEPTONE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Complex mixture of partially digested protein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Obtained from lean meat or other protein material such as heart muscle,casein,fibrin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Proteoses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 polypeptides, amino acids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Inorganic salts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Phosphates, potassium, magnesium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Accessory growth factors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395288" y="381000"/>
            <a:ext cx="8229600" cy="735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AGAR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484313"/>
            <a:ext cx="8229600" cy="3311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Sea weed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Long-chain polysaccharide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Varying amounts of inorganic salts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nutritive value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Melts at 98°C and sets at 42°C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Solid media  2% agar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63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TYPES OF MEDIA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195388"/>
            <a:ext cx="8147050" cy="4033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Solid, liquid, semisolid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 media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Complex media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Synthetic or defined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Semidefined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813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Special </a:t>
            </a:r>
          </a:p>
          <a:p>
            <a:pPr marL="858838" lvl="1" indent="-401638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Enriched </a:t>
            </a:r>
          </a:p>
          <a:p>
            <a:pPr marL="858838" lvl="1" indent="-401638"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Enrichment</a:t>
            </a:r>
          </a:p>
          <a:p>
            <a:pPr marL="858838" lvl="1" indent="-401638"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Selective</a:t>
            </a:r>
          </a:p>
          <a:p>
            <a:pPr marL="858838" lvl="1" indent="-401638">
              <a:spcBef>
                <a:spcPct val="30000"/>
              </a:spcBef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differential</a:t>
            </a:r>
          </a:p>
          <a:p>
            <a:pPr marL="858838" lvl="1" indent="-401638"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Indicator </a:t>
            </a:r>
          </a:p>
          <a:p>
            <a:pPr marL="858838" lvl="1" indent="-401638">
              <a:spcBef>
                <a:spcPct val="30000"/>
              </a:spcBef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marL="858838" lvl="1" indent="-401638"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Sugar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Aerobic, anaerobic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457200" y="188913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TYPES OF MEDIA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57150"/>
            <a:ext cx="8229600" cy="850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SIMPLE MEDIA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125538"/>
            <a:ext cx="8075612" cy="5040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Basal media – Example: nutrient broth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Peptone + meat extract(1%) + chloride + water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Glucose broth :Peptone + meat extract(1%) + water + glucose(0.5%)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Nutrient agar  = nutrient broth + 2% agar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Semisolid agar = Agar concentration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0.2–0.5%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Increasing the concentration of agar to 6% prevents swarming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1455</Words>
  <Application>Microsoft Office PowerPoint</Application>
  <PresentationFormat>On-screen Show (4:3)</PresentationFormat>
  <Paragraphs>301</Paragraphs>
  <Slides>47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 Culture Method</vt:lpstr>
      <vt:lpstr>Culture Media</vt:lpstr>
      <vt:lpstr>CULTURE MEDIA</vt:lpstr>
      <vt:lpstr>Basic constituents of culture media</vt:lpstr>
      <vt:lpstr>PEPTONE</vt:lpstr>
      <vt:lpstr>             AGAR</vt:lpstr>
      <vt:lpstr>TYPES OF MEDIA</vt:lpstr>
      <vt:lpstr>Slide 8</vt:lpstr>
      <vt:lpstr>SIMPLE MEDIA</vt:lpstr>
      <vt:lpstr>OTHER MEDIA</vt:lpstr>
      <vt:lpstr>Slide 11</vt:lpstr>
      <vt:lpstr>Slide 12</vt:lpstr>
      <vt:lpstr>BLOOD AGAR – BETA HEMOLYSIS</vt:lpstr>
      <vt:lpstr>BLOOD AGAR – ALPHA HEMOLYSIS</vt:lpstr>
      <vt:lpstr>ENRICHED MEDIA</vt:lpstr>
      <vt:lpstr>ENRICHMENT MEDIA</vt:lpstr>
      <vt:lpstr>Slide 17</vt:lpstr>
      <vt:lpstr>SELECTIVE MEDIA</vt:lpstr>
      <vt:lpstr>INDICATOR MEDIA</vt:lpstr>
      <vt:lpstr>Slide 20</vt:lpstr>
      <vt:lpstr>Slide 21</vt:lpstr>
      <vt:lpstr>MacConkey agar</vt:lpstr>
      <vt:lpstr>MacConkey agar</vt:lpstr>
      <vt:lpstr>Slide 24</vt:lpstr>
      <vt:lpstr>Slide 25</vt:lpstr>
      <vt:lpstr>CULTURE METHODS</vt:lpstr>
      <vt:lpstr>CULTURE METHODS</vt:lpstr>
      <vt:lpstr>STREAK CULTURE (SURFACE PLATING)</vt:lpstr>
      <vt:lpstr>STREAK CULTURE</vt:lpstr>
      <vt:lpstr>LAWN CULTURE</vt:lpstr>
      <vt:lpstr>Slide 31</vt:lpstr>
      <vt:lpstr>POUR PLATE CULTURE</vt:lpstr>
      <vt:lpstr>Slide 33</vt:lpstr>
      <vt:lpstr>ANAEROBIC CULTURE METHODS</vt:lpstr>
      <vt:lpstr>MCINTOSH-FILDES JAR</vt:lpstr>
      <vt:lpstr>MCINTOSH-FILDES JAR</vt:lpstr>
      <vt:lpstr>GASPAK</vt:lpstr>
      <vt:lpstr>Slide 38</vt:lpstr>
      <vt:lpstr>REDUCTION OF OXYGEN</vt:lpstr>
      <vt:lpstr>ANAEROBIC MEDIA</vt:lpstr>
      <vt:lpstr>ANAEROBIC MEDIA</vt:lpstr>
      <vt:lpstr>ISOLATION OF PURE CULTURES</vt:lpstr>
      <vt:lpstr>ISOLATION OF PURE CULTURES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Media &amp; Culture Method</dc:title>
  <dc:creator>admin</dc:creator>
  <cp:lastModifiedBy>user</cp:lastModifiedBy>
  <cp:revision>87</cp:revision>
  <dcterms:created xsi:type="dcterms:W3CDTF">2006-08-16T00:00:00Z</dcterms:created>
  <dcterms:modified xsi:type="dcterms:W3CDTF">2020-08-17T05:12:05Z</dcterms:modified>
</cp:coreProperties>
</file>