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1" r:id="rId23"/>
    <p:sldId id="277" r:id="rId24"/>
    <p:sldId id="278" r:id="rId25"/>
    <p:sldId id="279" r:id="rId26"/>
    <p:sldId id="292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FB04E-6C0F-40A3-9C7B-20832242B9E0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611B2-8213-43C1-BC14-A0F34D53536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11B2-8213-43C1-BC14-A0F34D53536E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11B2-8213-43C1-BC14-A0F34D53536E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first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sgis</a:t>
            </a:r>
            <a:r>
              <a:rPr lang="en-US" baseline="0" dirty="0" smtClean="0"/>
              <a:t> performed  in cavity through the channels of endoscope  inserted in ventricles  or cavities</a:t>
            </a:r>
          </a:p>
          <a:p>
            <a:r>
              <a:rPr lang="en-US" baseline="0" dirty="0" smtClean="0"/>
              <a:t>In  2</a:t>
            </a:r>
            <a:r>
              <a:rPr lang="en-US" baseline="30000" dirty="0" smtClean="0"/>
              <a:t>nd</a:t>
            </a:r>
            <a:r>
              <a:rPr lang="en-US" baseline="0" dirty="0" smtClean="0"/>
              <a:t>  endoscope is used to guide microsurgical  </a:t>
            </a:r>
            <a:r>
              <a:rPr lang="en-US" baseline="0" dirty="0" err="1" smtClean="0"/>
              <a:t>instuments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11B2-8213-43C1-BC14-A0F34D53536E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6FC7A4-A0B1-4411-B6BE-14F31270C023}" type="datetimeFigureOut">
              <a:rPr lang="en-US" smtClean="0"/>
              <a:pPr/>
              <a:t>2/7/2011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CF2F0C-6308-464B-AB47-9FAE787C1E5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NEUROENDOSCOPY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5214950"/>
            <a:ext cx="8077200" cy="1499616"/>
          </a:xfrm>
        </p:spPr>
        <p:txBody>
          <a:bodyPr/>
          <a:lstStyle/>
          <a:p>
            <a:r>
              <a:rPr lang="en-US" dirty="0" smtClean="0"/>
              <a:t>AVINASH  K  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Rigid   endoscopes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Brilliant  optical  quality   , wide  angle  view  and ease of orientation  and guidance  </a:t>
            </a:r>
          </a:p>
          <a:p>
            <a:r>
              <a:rPr lang="en-US" dirty="0" smtClean="0"/>
              <a:t>In case of  minor  bleeding  which might  blur  the view , surgeon  can stay oriented</a:t>
            </a:r>
          </a:p>
          <a:p>
            <a:r>
              <a:rPr lang="en-US" dirty="0" smtClean="0"/>
              <a:t>More operating channels  and  instruments  available for RES </a:t>
            </a:r>
          </a:p>
          <a:p>
            <a:r>
              <a:rPr lang="en-US" dirty="0" smtClean="0"/>
              <a:t>In RES  one can be sure that shaft is straight  behind  the shaft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Flexible endoscopes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quality is  for below that  of   RES</a:t>
            </a:r>
          </a:p>
          <a:p>
            <a:r>
              <a:rPr lang="en-US" dirty="0" smtClean="0"/>
              <a:t>Which is difficult in  flexible  endoscopes  because  of  small  diameter  of irrigation  channels</a:t>
            </a:r>
          </a:p>
          <a:p>
            <a:r>
              <a:rPr lang="en-US" dirty="0" smtClean="0"/>
              <a:t>Less  for FES</a:t>
            </a:r>
          </a:p>
          <a:p>
            <a:r>
              <a:rPr lang="en-US" dirty="0" smtClean="0"/>
              <a:t>Flexible  shaft  may move unseen  and cause  damage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 scope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Free hand technique </a:t>
            </a:r>
          </a:p>
          <a:p>
            <a:pPr>
              <a:buNone/>
            </a:pPr>
            <a:r>
              <a:rPr lang="en-US" dirty="0" smtClean="0"/>
              <a:t>              simplest  and most versatile approach to  the enlarged ventricles. It is done through a burr hole or in infants  a suture or </a:t>
            </a:r>
            <a:r>
              <a:rPr lang="en-US" dirty="0" err="1" smtClean="0"/>
              <a:t>fontanella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Conventional  </a:t>
            </a:r>
            <a:r>
              <a:rPr lang="en-US" dirty="0" err="1" smtClean="0"/>
              <a:t>stereotaxy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used   when the ventricles are small or the target is cyst  or  other lesion in cerebral substance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Neuronavigation</a:t>
            </a:r>
            <a:r>
              <a:rPr lang="en-US" dirty="0" smtClean="0"/>
              <a:t> systems </a:t>
            </a:r>
          </a:p>
          <a:p>
            <a:pPr>
              <a:buNone/>
            </a:pPr>
            <a:r>
              <a:rPr lang="en-US" dirty="0" smtClean="0"/>
              <a:t>               provide the ideal combination of  secure guidance,  support ,  controlled mobility   and real time monitoring of position of scope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Irrigation </a:t>
            </a:r>
          </a:p>
          <a:p>
            <a:pPr>
              <a:buNone/>
            </a:pPr>
            <a:r>
              <a:rPr lang="en-US" dirty="0" smtClean="0"/>
              <a:t>       irrigation  is done with ringer lactate  at  36’ c to 37’ c , because  abundant irrigation  with  saline  causes  increase in body  temperature .</a:t>
            </a:r>
          </a:p>
          <a:p>
            <a:pPr>
              <a:buNone/>
            </a:pPr>
            <a:r>
              <a:rPr lang="en-US" dirty="0" smtClean="0"/>
              <a:t>     It is utmost important  to make sure that the outflow channel  is open to prevent  dangerous  increase in </a:t>
            </a:r>
            <a:r>
              <a:rPr lang="en-US" dirty="0" err="1" smtClean="0"/>
              <a:t>icp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hemostasis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Difficulties  of </a:t>
            </a:r>
            <a:r>
              <a:rPr lang="en-US" dirty="0" err="1" smtClean="0"/>
              <a:t>hemostasis</a:t>
            </a:r>
            <a:r>
              <a:rPr lang="en-US" dirty="0" smtClean="0"/>
              <a:t>  have been  a  chief reason  for  slow acceptance </a:t>
            </a:r>
            <a:r>
              <a:rPr lang="en-US" dirty="0" err="1" smtClean="0"/>
              <a:t>neuroendoscopy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  can  be done  by  </a:t>
            </a:r>
          </a:p>
          <a:p>
            <a:pPr>
              <a:buNone/>
            </a:pPr>
            <a:r>
              <a:rPr lang="en-US" dirty="0" smtClean="0"/>
              <a:t>         jet  of warm irrigation  at bleeding site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Nd</a:t>
            </a:r>
            <a:r>
              <a:rPr lang="en-US" dirty="0" smtClean="0"/>
              <a:t>: YAG  laser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unipolar</a:t>
            </a:r>
            <a:r>
              <a:rPr lang="en-US" dirty="0" smtClean="0"/>
              <a:t>  or bipolar  diathermy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microclips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biological  </a:t>
            </a:r>
            <a:r>
              <a:rPr lang="en-US" dirty="0" err="1" smtClean="0"/>
              <a:t>hemostatic</a:t>
            </a:r>
            <a:r>
              <a:rPr lang="en-US" dirty="0" smtClean="0"/>
              <a:t>  glue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Endoscopic Third</a:t>
            </a:r>
            <a:br>
              <a:rPr lang="en-IN" dirty="0" smtClean="0"/>
            </a:br>
            <a:r>
              <a:rPr lang="en-IN" dirty="0" err="1" smtClean="0"/>
              <a:t>Ventriculostomy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ETV is the treatment of choice for</a:t>
            </a:r>
          </a:p>
          <a:p>
            <a:pPr>
              <a:buNone/>
            </a:pPr>
            <a:r>
              <a:rPr lang="en-IN" dirty="0" err="1" smtClean="0"/>
              <a:t>aqueductal</a:t>
            </a:r>
            <a:r>
              <a:rPr lang="en-IN" dirty="0" smtClean="0"/>
              <a:t> </a:t>
            </a:r>
            <a:r>
              <a:rPr lang="en-IN" dirty="0" err="1" smtClean="0"/>
              <a:t>stenosis</a:t>
            </a:r>
            <a:r>
              <a:rPr lang="en-IN" dirty="0" smtClean="0"/>
              <a:t> caused by anatomic,</a:t>
            </a:r>
          </a:p>
          <a:p>
            <a:pPr>
              <a:buNone/>
            </a:pPr>
            <a:r>
              <a:rPr lang="en-IN" dirty="0" smtClean="0"/>
              <a:t>inflammatory, and some </a:t>
            </a:r>
            <a:r>
              <a:rPr lang="en-IN" dirty="0" err="1" smtClean="0"/>
              <a:t>neoplastic</a:t>
            </a:r>
            <a:r>
              <a:rPr lang="en-IN" dirty="0" smtClean="0"/>
              <a:t> </a:t>
            </a:r>
            <a:r>
              <a:rPr lang="en-IN" dirty="0" err="1" smtClean="0"/>
              <a:t>etiologies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Preferred treatment for congenital AS, less</a:t>
            </a:r>
          </a:p>
          <a:p>
            <a:pPr>
              <a:buNone/>
            </a:pPr>
            <a:r>
              <a:rPr lang="en-IN" dirty="0" smtClean="0"/>
              <a:t>successful in patients with acquired AS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 for  E TV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 </a:t>
            </a:r>
            <a:r>
              <a:rPr lang="en-IN" dirty="0" err="1" smtClean="0"/>
              <a:t>Aqueductal</a:t>
            </a:r>
            <a:r>
              <a:rPr lang="en-IN" dirty="0" smtClean="0"/>
              <a:t> </a:t>
            </a:r>
            <a:r>
              <a:rPr lang="en-IN" dirty="0" err="1" smtClean="0"/>
              <a:t>Stenosis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 Most common indication,  congenital, </a:t>
            </a:r>
            <a:r>
              <a:rPr lang="en-IN" dirty="0" err="1" smtClean="0"/>
              <a:t>heriditory</a:t>
            </a:r>
            <a:r>
              <a:rPr lang="en-IN" dirty="0" smtClean="0"/>
              <a:t>  or            idiopathic 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Isolated Lateral Ventricle with hydrocephalus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 ETV in combination with </a:t>
            </a:r>
            <a:r>
              <a:rPr lang="en-IN" dirty="0" err="1" smtClean="0"/>
              <a:t>septal</a:t>
            </a:r>
            <a:r>
              <a:rPr lang="en-IN" dirty="0" smtClean="0"/>
              <a:t> fenestration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Idiopathic </a:t>
            </a:r>
            <a:r>
              <a:rPr lang="en-IN" dirty="0" err="1" smtClean="0"/>
              <a:t>Stenosis</a:t>
            </a:r>
            <a:r>
              <a:rPr lang="en-IN" dirty="0" smtClean="0"/>
              <a:t> of foramen of </a:t>
            </a:r>
            <a:r>
              <a:rPr lang="en-IN" dirty="0" err="1" smtClean="0"/>
              <a:t>Magendie</a:t>
            </a:r>
            <a:r>
              <a:rPr lang="en-IN" dirty="0" smtClean="0"/>
              <a:t> and </a:t>
            </a:r>
            <a:r>
              <a:rPr lang="en-IN" dirty="0" err="1" smtClean="0"/>
              <a:t>Luschka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US" dirty="0" smtClean="0"/>
              <a:t>Shunt  failure in patients with  a prior </a:t>
            </a:r>
            <a:r>
              <a:rPr lang="en-US" dirty="0" err="1" smtClean="0"/>
              <a:t>peritonial</a:t>
            </a:r>
            <a:r>
              <a:rPr lang="en-US" dirty="0" smtClean="0"/>
              <a:t>  or cardiac  shunt </a:t>
            </a:r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Isolated 4th Ventricle</a:t>
            </a:r>
          </a:p>
          <a:p>
            <a:pPr>
              <a:buNone/>
            </a:pPr>
            <a:r>
              <a:rPr lang="en-IN" dirty="0" smtClean="0"/>
              <a:t>    </a:t>
            </a:r>
          </a:p>
          <a:p>
            <a:pPr>
              <a:buNone/>
            </a:pPr>
            <a:r>
              <a:rPr lang="en-IN" dirty="0" smtClean="0"/>
              <a:t>     4th ventricular obstruction combined with functional  occlusion of the aqueduct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 err="1" smtClean="0"/>
              <a:t>Intraventricular</a:t>
            </a:r>
            <a:r>
              <a:rPr lang="en-IN" dirty="0" smtClean="0"/>
              <a:t> Hematoma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       Used in patients with </a:t>
            </a:r>
            <a:r>
              <a:rPr lang="en-IN" dirty="0" err="1" smtClean="0"/>
              <a:t>supratentorial</a:t>
            </a:r>
            <a:r>
              <a:rPr lang="en-IN" dirty="0" smtClean="0"/>
              <a:t> IVH as a method to aspirate clot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err="1" smtClean="0"/>
              <a:t>Intraventricular</a:t>
            </a:r>
            <a:r>
              <a:rPr lang="en-IN" dirty="0" smtClean="0"/>
              <a:t> </a:t>
            </a:r>
            <a:r>
              <a:rPr lang="en-IN" dirty="0" err="1" smtClean="0"/>
              <a:t>Tumors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Used to relieve HCP and perform </a:t>
            </a:r>
            <a:r>
              <a:rPr lang="en-IN" dirty="0" err="1" smtClean="0"/>
              <a:t>tumor</a:t>
            </a:r>
            <a:r>
              <a:rPr lang="en-IN" dirty="0" smtClean="0"/>
              <a:t> biopsy</a:t>
            </a:r>
          </a:p>
          <a:p>
            <a:pPr>
              <a:buNone/>
            </a:pPr>
            <a:r>
              <a:rPr lang="en-IN" dirty="0" smtClean="0"/>
              <a:t>       McArthur et al., reported long term control of HCP and</a:t>
            </a:r>
          </a:p>
          <a:p>
            <a:pPr>
              <a:buNone/>
            </a:pPr>
            <a:r>
              <a:rPr lang="en-IN" dirty="0" smtClean="0"/>
              <a:t>       tissue diagnosis in 55/66 (83%) of patients.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 smtClean="0"/>
              <a:t> Pineal and </a:t>
            </a:r>
            <a:r>
              <a:rPr lang="en-IN" dirty="0" err="1" smtClean="0"/>
              <a:t>Tectal</a:t>
            </a:r>
            <a:r>
              <a:rPr lang="en-IN" dirty="0" smtClean="0"/>
              <a:t> </a:t>
            </a:r>
            <a:r>
              <a:rPr lang="en-IN" dirty="0" err="1" smtClean="0"/>
              <a:t>Tumors</a:t>
            </a:r>
            <a:r>
              <a:rPr lang="en-IN" dirty="0" smtClean="0"/>
              <a:t> with HCP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       One step procedure to include ETV and biopsy</a:t>
            </a:r>
          </a:p>
          <a:p>
            <a:pPr>
              <a:buNone/>
            </a:pPr>
            <a:r>
              <a:rPr lang="en-IN" dirty="0" smtClean="0"/>
              <a:t>       Risk: Case reports of </a:t>
            </a:r>
            <a:r>
              <a:rPr lang="en-IN" dirty="0" err="1" smtClean="0"/>
              <a:t>germinoma</a:t>
            </a:r>
            <a:r>
              <a:rPr lang="en-IN" dirty="0" smtClean="0"/>
              <a:t> recurring along</a:t>
            </a:r>
          </a:p>
          <a:p>
            <a:pPr>
              <a:buNone/>
            </a:pPr>
            <a:r>
              <a:rPr lang="en-IN" dirty="0" smtClean="0"/>
              <a:t>       </a:t>
            </a:r>
            <a:r>
              <a:rPr lang="en-IN" dirty="0" err="1" smtClean="0"/>
              <a:t>ventriculoscope</a:t>
            </a:r>
            <a:r>
              <a:rPr lang="en-IN" dirty="0" smtClean="0"/>
              <a:t> tract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Posterior </a:t>
            </a:r>
            <a:r>
              <a:rPr lang="en-IN" dirty="0" err="1" smtClean="0"/>
              <a:t>Fossa</a:t>
            </a:r>
            <a:r>
              <a:rPr lang="en-IN" dirty="0" smtClean="0"/>
              <a:t> </a:t>
            </a:r>
            <a:r>
              <a:rPr lang="en-IN" dirty="0" err="1" smtClean="0"/>
              <a:t>Tumors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Saint Rose et al., performed ETV prior to posterior </a:t>
            </a:r>
            <a:r>
              <a:rPr lang="en-IN" dirty="0" err="1" smtClean="0"/>
              <a:t>fossa</a:t>
            </a:r>
            <a:r>
              <a:rPr lang="en-IN" dirty="0" smtClean="0"/>
              <a:t> surgery. They found that this significantly reduced risk of postoperative </a:t>
            </a:r>
            <a:r>
              <a:rPr lang="en-IN" dirty="0" err="1" smtClean="0"/>
              <a:t>hcp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US" dirty="0" err="1" smtClean="0"/>
              <a:t>Postinfectious</a:t>
            </a:r>
            <a:r>
              <a:rPr lang="en-US" dirty="0" smtClean="0"/>
              <a:t>  and  post  hemorrhagic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less  successful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Newborn  infants with </a:t>
            </a:r>
            <a:r>
              <a:rPr lang="en-US" dirty="0" err="1" smtClean="0"/>
              <a:t>myelomenigocele</a:t>
            </a:r>
            <a:r>
              <a:rPr lang="en-US" dirty="0" smtClean="0"/>
              <a:t> and associated blockage  at aqueduct level or the level of exits of 4</a:t>
            </a:r>
            <a:r>
              <a:rPr lang="en-US" baseline="30000" dirty="0" smtClean="0"/>
              <a:t>th</a:t>
            </a:r>
            <a:r>
              <a:rPr lang="en-US" dirty="0" smtClean="0"/>
              <a:t> ventricles are not suitable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 of  third ventricle</a:t>
            </a:r>
            <a:endParaRPr lang="en-IN" dirty="0"/>
          </a:p>
        </p:txBody>
      </p:sp>
      <p:pic>
        <p:nvPicPr>
          <p:cNvPr id="4" name="il_fi" descr="http://upload.vipulg.com/Zoology/759/Chapter.43.final_files/Chapter.43.final-4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7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Anatomy of the  3</a:t>
            </a:r>
            <a:r>
              <a:rPr lang="en-IN" baseline="30000" dirty="0" smtClean="0"/>
              <a:t>rd</a:t>
            </a:r>
            <a:r>
              <a:rPr lang="en-IN" dirty="0" smtClean="0"/>
              <a:t> ventricle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 Lateral Walls: anterior 2/3 of the thalamus and </a:t>
            </a:r>
            <a:r>
              <a:rPr lang="en-IN" dirty="0" err="1" smtClean="0"/>
              <a:t>hypothlamus</a:t>
            </a:r>
            <a:r>
              <a:rPr lang="en-IN" dirty="0" smtClean="0"/>
              <a:t>. These are joined together by the </a:t>
            </a:r>
            <a:r>
              <a:rPr lang="en-IN" dirty="0" err="1" smtClean="0"/>
              <a:t>massa</a:t>
            </a:r>
            <a:r>
              <a:rPr lang="en-IN" dirty="0" smtClean="0"/>
              <a:t> </a:t>
            </a:r>
            <a:r>
              <a:rPr lang="en-IN" dirty="0" err="1" smtClean="0"/>
              <a:t>intermedia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 Posterior anatomy: pineal body, </a:t>
            </a:r>
            <a:r>
              <a:rPr lang="en-IN" dirty="0" err="1" smtClean="0"/>
              <a:t>habenular</a:t>
            </a:r>
            <a:r>
              <a:rPr lang="en-IN" dirty="0" smtClean="0"/>
              <a:t> </a:t>
            </a:r>
            <a:r>
              <a:rPr lang="en-IN" dirty="0" err="1" smtClean="0"/>
              <a:t>commisure</a:t>
            </a:r>
            <a:r>
              <a:rPr lang="en-IN" dirty="0" smtClean="0"/>
              <a:t>, posterior </a:t>
            </a:r>
            <a:r>
              <a:rPr lang="en-IN" dirty="0" err="1" smtClean="0"/>
              <a:t>commisure</a:t>
            </a:r>
            <a:r>
              <a:rPr lang="en-IN" dirty="0" smtClean="0"/>
              <a:t>, and the </a:t>
            </a:r>
            <a:r>
              <a:rPr lang="en-IN" dirty="0" err="1" smtClean="0"/>
              <a:t>cerebralaqueduct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Anterior </a:t>
            </a:r>
            <a:r>
              <a:rPr lang="en-IN" dirty="0" err="1" smtClean="0"/>
              <a:t>anotomy</a:t>
            </a:r>
            <a:r>
              <a:rPr lang="en-IN" dirty="0" smtClean="0"/>
              <a:t>  in </a:t>
            </a:r>
            <a:r>
              <a:rPr lang="en-IN" dirty="0" err="1" smtClean="0"/>
              <a:t>ap</a:t>
            </a:r>
            <a:r>
              <a:rPr lang="en-IN" dirty="0" smtClean="0"/>
              <a:t>  direction– Optic Recess</a:t>
            </a:r>
          </a:p>
          <a:p>
            <a:pPr>
              <a:buNone/>
            </a:pPr>
            <a:r>
              <a:rPr lang="en-IN" dirty="0" smtClean="0"/>
              <a:t>     – Optic Chiasm</a:t>
            </a:r>
          </a:p>
          <a:p>
            <a:pPr>
              <a:buNone/>
            </a:pPr>
            <a:r>
              <a:rPr lang="en-IN" dirty="0" smtClean="0"/>
              <a:t>     – </a:t>
            </a:r>
            <a:r>
              <a:rPr lang="en-IN" dirty="0" err="1" smtClean="0"/>
              <a:t>Infundibulum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– </a:t>
            </a:r>
            <a:r>
              <a:rPr lang="en-IN" dirty="0" err="1" smtClean="0"/>
              <a:t>Infundibular</a:t>
            </a:r>
            <a:r>
              <a:rPr lang="en-IN" dirty="0" smtClean="0"/>
              <a:t> recess</a:t>
            </a:r>
          </a:p>
          <a:p>
            <a:pPr>
              <a:buNone/>
            </a:pPr>
            <a:r>
              <a:rPr lang="en-IN" dirty="0" smtClean="0"/>
              <a:t>    – Tuber </a:t>
            </a:r>
            <a:r>
              <a:rPr lang="en-IN" dirty="0" err="1" smtClean="0"/>
              <a:t>Cinereum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– </a:t>
            </a:r>
            <a:r>
              <a:rPr lang="en-IN" dirty="0" err="1" smtClean="0"/>
              <a:t>Mamillary</a:t>
            </a:r>
            <a:r>
              <a:rPr lang="en-IN" dirty="0" smtClean="0"/>
              <a:t> Bodies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First  endoscopic  neurosurgery  was performed   by  </a:t>
            </a:r>
            <a:r>
              <a:rPr lang="en-IN" dirty="0" err="1" smtClean="0"/>
              <a:t>L’Espinasse</a:t>
            </a:r>
            <a:r>
              <a:rPr lang="en-IN" dirty="0" smtClean="0"/>
              <a:t> (a urologist) ,introduced a </a:t>
            </a:r>
            <a:r>
              <a:rPr lang="en-IN" dirty="0" err="1" smtClean="0"/>
              <a:t>cystoscope</a:t>
            </a:r>
            <a:r>
              <a:rPr lang="en-IN" dirty="0" smtClean="0"/>
              <a:t> into  the ventricle to fulgurate choroid plexus in 1910</a:t>
            </a:r>
          </a:p>
          <a:p>
            <a:endParaRPr lang="en-IN" dirty="0" smtClean="0"/>
          </a:p>
          <a:p>
            <a:r>
              <a:rPr lang="en-US" dirty="0" smtClean="0"/>
              <a:t>Walter Dandy  in 1918 reported  a technique to treat communicating hydrocephalus  by   extirpating  the  choroid plexus  of  both  lateral  ventricle  through  bilateral   circular  parietal bone flap</a:t>
            </a:r>
          </a:p>
          <a:p>
            <a:endParaRPr lang="en-US" dirty="0" smtClean="0"/>
          </a:p>
          <a:p>
            <a:r>
              <a:rPr lang="en-IN" dirty="0" smtClean="0"/>
              <a:t> Dandy   coined the term “</a:t>
            </a:r>
            <a:r>
              <a:rPr lang="en-IN" dirty="0" err="1" smtClean="0"/>
              <a:t>ventriculoscopy</a:t>
            </a:r>
            <a:r>
              <a:rPr lang="en-IN" dirty="0" smtClean="0"/>
              <a:t>”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Anatomical  considerations  during ETV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Lateral ventricles should be of adequate  size  for   access</a:t>
            </a:r>
          </a:p>
          <a:p>
            <a:endParaRPr lang="en-US" dirty="0" smtClean="0"/>
          </a:p>
          <a:p>
            <a:r>
              <a:rPr lang="en-US" dirty="0" smtClean="0"/>
              <a:t>Side chosen should be that of the larger of  the lateral ventricles or the side of non dominant  hemisphere </a:t>
            </a:r>
          </a:p>
          <a:p>
            <a:endParaRPr lang="en-US" dirty="0" smtClean="0"/>
          </a:p>
          <a:p>
            <a:r>
              <a:rPr lang="en-US" dirty="0" smtClean="0"/>
              <a:t>The foramen of </a:t>
            </a:r>
            <a:r>
              <a:rPr lang="en-US" dirty="0" err="1" smtClean="0"/>
              <a:t>monro</a:t>
            </a:r>
            <a:r>
              <a:rPr lang="en-US" dirty="0" smtClean="0"/>
              <a:t>  and 3</a:t>
            </a:r>
            <a:r>
              <a:rPr lang="en-US" baseline="30000" dirty="0" smtClean="0"/>
              <a:t>rd</a:t>
            </a:r>
            <a:r>
              <a:rPr lang="en-US" dirty="0" smtClean="0"/>
              <a:t> ventricle should be of adequate size to permit safe passage for scope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floor  of ventricle should be attenuated and bulging downwards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il_fi" descr="http://img.medscape.com/fullsize/migrated/520/953/nf520953.fig3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il_fi" descr="http://www.science-art.com/gallery/24567/24567_11820092017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71540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Technique: Targeting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Preoperative MRI evaluation of neurovascular structures below floor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Burr hole at coronal suture and mid-</a:t>
            </a:r>
            <a:r>
              <a:rPr lang="en-IN" dirty="0" err="1" smtClean="0"/>
              <a:t>pupillary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      line, approx 2-3 cm lateral to midline</a:t>
            </a:r>
          </a:p>
          <a:p>
            <a:endParaRPr lang="en-IN" dirty="0" smtClean="0"/>
          </a:p>
          <a:p>
            <a:r>
              <a:rPr lang="en-IN" dirty="0" smtClean="0"/>
              <a:t> Aim endoscope medially toward medial </a:t>
            </a:r>
            <a:r>
              <a:rPr lang="en-IN" dirty="0" err="1" smtClean="0"/>
              <a:t>canthus</a:t>
            </a:r>
            <a:r>
              <a:rPr lang="en-IN" dirty="0" smtClean="0"/>
              <a:t> of  </a:t>
            </a:r>
            <a:r>
              <a:rPr lang="en-IN" dirty="0" err="1" smtClean="0"/>
              <a:t>ipsilateral</a:t>
            </a:r>
            <a:r>
              <a:rPr lang="en-IN" dirty="0" smtClean="0"/>
              <a:t> eye and toward the </a:t>
            </a:r>
            <a:r>
              <a:rPr lang="en-IN" dirty="0" err="1" smtClean="0"/>
              <a:t>contralateral</a:t>
            </a:r>
            <a:r>
              <a:rPr lang="en-IN" dirty="0" smtClean="0"/>
              <a:t> EAM in the </a:t>
            </a:r>
            <a:r>
              <a:rPr lang="en-IN" dirty="0" err="1" smtClean="0"/>
              <a:t>ap</a:t>
            </a:r>
            <a:r>
              <a:rPr lang="en-IN" dirty="0" smtClean="0"/>
              <a:t> plane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Create burr hole and pass a 14 French peel</a:t>
            </a:r>
          </a:p>
          <a:p>
            <a:pPr>
              <a:buNone/>
            </a:pPr>
            <a:r>
              <a:rPr lang="en-IN" dirty="0" smtClean="0"/>
              <a:t>     away sheath into lateral ventricle</a:t>
            </a:r>
          </a:p>
          <a:p>
            <a:endParaRPr lang="en-IN" dirty="0" smtClean="0"/>
          </a:p>
          <a:p>
            <a:r>
              <a:rPr lang="en-IN" dirty="0" smtClean="0"/>
              <a:t> Introduce endoscope through the sheath and</a:t>
            </a:r>
          </a:p>
          <a:p>
            <a:pPr>
              <a:buNone/>
            </a:pPr>
            <a:r>
              <a:rPr lang="en-IN" dirty="0" smtClean="0"/>
              <a:t>    navigate through the Foramen of </a:t>
            </a:r>
            <a:r>
              <a:rPr lang="en-IN" dirty="0" err="1" smtClean="0"/>
              <a:t>Monro</a:t>
            </a:r>
            <a:r>
              <a:rPr lang="en-IN" dirty="0" smtClean="0"/>
              <a:t>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Identify structures on floor of 3rd ventricle</a:t>
            </a:r>
          </a:p>
          <a:p>
            <a:endParaRPr lang="en-IN" dirty="0" smtClean="0"/>
          </a:p>
          <a:p>
            <a:r>
              <a:rPr lang="en-US" dirty="0" smtClean="0"/>
              <a:t>The exact site for perforation lies between  the </a:t>
            </a:r>
            <a:r>
              <a:rPr lang="en-US" dirty="0" err="1" smtClean="0"/>
              <a:t>infudibular</a:t>
            </a:r>
            <a:r>
              <a:rPr lang="en-US" dirty="0" smtClean="0"/>
              <a:t>  recess  </a:t>
            </a:r>
            <a:r>
              <a:rPr lang="en-US" dirty="0" err="1" smtClean="0"/>
              <a:t>anteriorly</a:t>
            </a:r>
            <a:r>
              <a:rPr lang="en-US" dirty="0" smtClean="0"/>
              <a:t>  and  </a:t>
            </a:r>
            <a:r>
              <a:rPr lang="en-US" dirty="0" err="1" smtClean="0"/>
              <a:t>mamillary</a:t>
            </a:r>
            <a:r>
              <a:rPr lang="en-US" dirty="0" smtClean="0"/>
              <a:t> body  </a:t>
            </a:r>
            <a:r>
              <a:rPr lang="en-US" dirty="0" err="1" smtClean="0"/>
              <a:t>posteriorly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 smtClean="0"/>
              <a:t>Multiple methods exist for perforating the  floor including: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Blunt probe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Laser probe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Ultrasonic contact probe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Electro-coagulation and cutting probes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Dilation of the fenestration is achieved  using a Fogarty balloon catheter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Must explore the pre-</a:t>
            </a:r>
            <a:r>
              <a:rPr lang="en-IN" dirty="0" err="1" smtClean="0"/>
              <a:t>pontine</a:t>
            </a:r>
            <a:r>
              <a:rPr lang="en-IN" dirty="0" smtClean="0"/>
              <a:t> space and open   membrane of </a:t>
            </a:r>
            <a:r>
              <a:rPr lang="en-IN" dirty="0" err="1" smtClean="0"/>
              <a:t>Liliequist</a:t>
            </a:r>
            <a:r>
              <a:rPr lang="en-IN" dirty="0" smtClean="0"/>
              <a:t> for a successful ETV. When </a:t>
            </a:r>
            <a:r>
              <a:rPr lang="en-IN" dirty="0" err="1" smtClean="0"/>
              <a:t>etv</a:t>
            </a:r>
            <a:r>
              <a:rPr lang="en-IN" dirty="0" smtClean="0"/>
              <a:t> is completed  basilar  artery  and  </a:t>
            </a:r>
            <a:r>
              <a:rPr lang="en-IN" dirty="0" err="1" smtClean="0"/>
              <a:t>clivus</a:t>
            </a:r>
            <a:r>
              <a:rPr lang="en-IN" dirty="0" smtClean="0"/>
              <a:t>  can be  seen   </a:t>
            </a:r>
          </a:p>
          <a:p>
            <a:pPr>
              <a:buNone/>
            </a:pP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 err="1" smtClean="0"/>
              <a:t>Liliequist</a:t>
            </a:r>
            <a:r>
              <a:rPr lang="en-IN" dirty="0" smtClean="0"/>
              <a:t> extends from the upper border of  dorsum </a:t>
            </a:r>
            <a:r>
              <a:rPr lang="en-IN" dirty="0" err="1" smtClean="0"/>
              <a:t>sellae</a:t>
            </a:r>
            <a:r>
              <a:rPr lang="en-IN" dirty="0" smtClean="0"/>
              <a:t> to the anterior edge of </a:t>
            </a:r>
            <a:r>
              <a:rPr lang="en-IN" dirty="0" err="1" smtClean="0"/>
              <a:t>mamillarybody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il_fi" descr="http://www.uwhealth.org/images/ewebeditpro2/upload/5974_Figure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dirty="0" smtClean="0"/>
              <a:t>Vascular Injury: basilar artery injury</a:t>
            </a:r>
          </a:p>
          <a:p>
            <a:endParaRPr lang="en-IN" dirty="0" smtClean="0"/>
          </a:p>
          <a:p>
            <a:r>
              <a:rPr lang="en-IN" dirty="0" err="1" smtClean="0"/>
              <a:t>Bradycardia</a:t>
            </a:r>
            <a:endParaRPr lang="en-IN" dirty="0" smtClean="0"/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           Incidence as high as 41%</a:t>
            </a:r>
          </a:p>
          <a:p>
            <a:pPr>
              <a:buNone/>
            </a:pPr>
            <a:endParaRPr lang="en-IN" dirty="0" smtClean="0"/>
          </a:p>
          <a:p>
            <a:r>
              <a:rPr lang="en-US" dirty="0" smtClean="0"/>
              <a:t> Memory  deficit</a:t>
            </a:r>
          </a:p>
          <a:p>
            <a:endParaRPr lang="en-IN" dirty="0" smtClean="0"/>
          </a:p>
          <a:p>
            <a:r>
              <a:rPr lang="en-IN" dirty="0" smtClean="0"/>
              <a:t> Respiratory Arrest</a:t>
            </a:r>
          </a:p>
          <a:p>
            <a:endParaRPr lang="en-IN" dirty="0" smtClean="0"/>
          </a:p>
          <a:p>
            <a:r>
              <a:rPr lang="en-IN" dirty="0" smtClean="0"/>
              <a:t> Diabetes </a:t>
            </a:r>
            <a:r>
              <a:rPr lang="en-IN" dirty="0" err="1" smtClean="0"/>
              <a:t>Insipidus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 err="1" smtClean="0"/>
              <a:t>Pneumocephalus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Subdural </a:t>
            </a:r>
            <a:r>
              <a:rPr lang="en-IN" dirty="0" err="1" smtClean="0"/>
              <a:t>hygromas</a:t>
            </a:r>
            <a:r>
              <a:rPr lang="en-IN" dirty="0" smtClean="0"/>
              <a:t>, hematomas</a:t>
            </a:r>
          </a:p>
          <a:p>
            <a:endParaRPr lang="en-IN" dirty="0" smtClean="0"/>
          </a:p>
          <a:p>
            <a:r>
              <a:rPr lang="en-IN" dirty="0" smtClean="0"/>
              <a:t> Death: subarachnoid </a:t>
            </a:r>
            <a:r>
              <a:rPr lang="en-IN" dirty="0" err="1" smtClean="0"/>
              <a:t>hemorrhage</a:t>
            </a:r>
            <a:r>
              <a:rPr lang="en-IN" dirty="0" smtClean="0"/>
              <a:t>,</a:t>
            </a:r>
          </a:p>
          <a:p>
            <a:endParaRPr lang="en-IN" dirty="0" smtClean="0"/>
          </a:p>
          <a:p>
            <a:r>
              <a:rPr lang="en-IN" dirty="0" smtClean="0"/>
              <a:t> late failure of ETV (from post-op to 7 years later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 intracranial pressure is the aim of treatment not the normal ventricular size</a:t>
            </a:r>
          </a:p>
          <a:p>
            <a:pPr>
              <a:buNone/>
            </a:pPr>
            <a:endParaRPr lang="en-US" dirty="0" smtClean="0"/>
          </a:p>
          <a:p>
            <a:r>
              <a:rPr lang="en-IN" dirty="0" smtClean="0"/>
              <a:t>Reliability of ETV was stratified according to age.</a:t>
            </a:r>
          </a:p>
          <a:p>
            <a:pPr>
              <a:buNone/>
            </a:pPr>
            <a:r>
              <a:rPr lang="en-IN" dirty="0" smtClean="0"/>
              <a:t>     – 0-1 month: 31 % success</a:t>
            </a:r>
          </a:p>
          <a:p>
            <a:pPr>
              <a:buNone/>
            </a:pPr>
            <a:r>
              <a:rPr lang="en-IN" dirty="0" smtClean="0"/>
              <a:t>     – 1-6 months: 50% success</a:t>
            </a:r>
          </a:p>
          <a:p>
            <a:pPr>
              <a:buNone/>
            </a:pPr>
            <a:r>
              <a:rPr lang="en-IN" dirty="0" smtClean="0"/>
              <a:t>     – 6-24 months: 71% success</a:t>
            </a:r>
          </a:p>
          <a:p>
            <a:pPr>
              <a:buNone/>
            </a:pPr>
            <a:r>
              <a:rPr lang="en-IN" dirty="0" smtClean="0"/>
              <a:t>     – Greater than 24 months: 84%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Endoscopic  </a:t>
            </a:r>
            <a:r>
              <a:rPr lang="en-US" dirty="0" err="1" smtClean="0"/>
              <a:t>pituitory</a:t>
            </a:r>
            <a:r>
              <a:rPr lang="en-US" dirty="0" smtClean="0"/>
              <a:t>  tumor excision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History </a:t>
            </a:r>
          </a:p>
          <a:p>
            <a:r>
              <a:rPr lang="en-US" dirty="0" smtClean="0"/>
              <a:t>    </a:t>
            </a:r>
            <a:r>
              <a:rPr lang="en-IN" dirty="0" smtClean="0"/>
              <a:t>The earliest  </a:t>
            </a:r>
            <a:r>
              <a:rPr lang="en-IN" dirty="0" err="1" smtClean="0"/>
              <a:t>transsphenoidal</a:t>
            </a:r>
            <a:r>
              <a:rPr lang="en-IN" dirty="0" smtClean="0"/>
              <a:t>  </a:t>
            </a:r>
            <a:r>
              <a:rPr lang="de-DE" dirty="0" smtClean="0"/>
              <a:t>surgeries was done(1907–1909) by Schloffer, von Eiselsberg, and </a:t>
            </a:r>
            <a:r>
              <a:rPr lang="en-IN" dirty="0" smtClean="0"/>
              <a:t>Kocher taking external </a:t>
            </a:r>
            <a:r>
              <a:rPr lang="en-IN" dirty="0" err="1" smtClean="0"/>
              <a:t>rhinotomy</a:t>
            </a:r>
            <a:r>
              <a:rPr lang="en-IN" dirty="0" smtClean="0"/>
              <a:t> incisions.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 err="1" smtClean="0"/>
              <a:t>Endonasal</a:t>
            </a:r>
            <a:r>
              <a:rPr lang="en-IN" dirty="0" smtClean="0"/>
              <a:t> and </a:t>
            </a:r>
            <a:r>
              <a:rPr lang="en-IN" dirty="0" err="1" smtClean="0"/>
              <a:t>sublabial</a:t>
            </a:r>
            <a:r>
              <a:rPr lang="en-IN" dirty="0" smtClean="0"/>
              <a:t> approaches were introduced in 1910 by Hirsch and Halstead respectively.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Fay   and  Grant  were  the first to perform  endoscopic  </a:t>
            </a:r>
            <a:r>
              <a:rPr lang="en-US" dirty="0" err="1" smtClean="0"/>
              <a:t>intraventricular</a:t>
            </a:r>
            <a:r>
              <a:rPr lang="en-US" dirty="0" smtClean="0"/>
              <a:t>   photography in 1923</a:t>
            </a:r>
          </a:p>
          <a:p>
            <a:endParaRPr lang="en-US" dirty="0" smtClean="0"/>
          </a:p>
          <a:p>
            <a:r>
              <a:rPr lang="en-US" dirty="0" smtClean="0"/>
              <a:t>W </a:t>
            </a:r>
            <a:r>
              <a:rPr lang="en-US" dirty="0" err="1" smtClean="0"/>
              <a:t>Janson</a:t>
            </a:r>
            <a:r>
              <a:rPr lang="en-US" dirty="0" smtClean="0"/>
              <a:t>   </a:t>
            </a:r>
            <a:r>
              <a:rPr lang="en-IN" dirty="0" err="1" smtClean="0"/>
              <a:t>Mixter</a:t>
            </a:r>
            <a:r>
              <a:rPr lang="en-IN" dirty="0" smtClean="0"/>
              <a:t> in 1923 performed the first ETV in a child  with congenital hydrocephalus . The floor of the third ventricle was perforated using a  </a:t>
            </a:r>
            <a:r>
              <a:rPr lang="en-IN" dirty="0" err="1" smtClean="0"/>
              <a:t>urethroscope</a:t>
            </a:r>
            <a:r>
              <a:rPr lang="en-IN" dirty="0" smtClean="0"/>
              <a:t> and probe</a:t>
            </a:r>
          </a:p>
          <a:p>
            <a:pPr>
              <a:buNone/>
            </a:pPr>
            <a:r>
              <a:rPr lang="en-IN" dirty="0" smtClean="0"/>
              <a:t>      </a:t>
            </a:r>
            <a:r>
              <a:rPr lang="en-IN" dirty="0" err="1" smtClean="0"/>
              <a:t>Mixter</a:t>
            </a:r>
            <a:r>
              <a:rPr lang="en-IN" dirty="0" smtClean="0"/>
              <a:t> proposed ETV as a treatment of obstructive</a:t>
            </a:r>
          </a:p>
          <a:p>
            <a:pPr>
              <a:buNone/>
            </a:pPr>
            <a:r>
              <a:rPr lang="en-IN" dirty="0" smtClean="0"/>
              <a:t>      hydrocephalus</a:t>
            </a:r>
          </a:p>
          <a:p>
            <a:pPr>
              <a:buNone/>
            </a:pPr>
            <a:r>
              <a:rPr lang="en-IN" dirty="0" smtClean="0"/>
              <a:t>      Popularity waned because of high mortality, large</a:t>
            </a:r>
          </a:p>
          <a:p>
            <a:pPr>
              <a:buNone/>
            </a:pPr>
            <a:r>
              <a:rPr lang="en-IN" dirty="0" smtClean="0"/>
              <a:t>      cumbersome instruments, preference for choroid </a:t>
            </a:r>
            <a:r>
              <a:rPr lang="en-IN" dirty="0" err="1" smtClean="0"/>
              <a:t>fulgration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By 1914, , Cushing  reported a less traumatic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dirty="0" err="1" smtClean="0"/>
              <a:t>transsphenoidal</a:t>
            </a:r>
            <a:r>
              <a:rPr lang="en-IN" dirty="0" smtClean="0"/>
              <a:t> technique using a </a:t>
            </a:r>
            <a:r>
              <a:rPr lang="en-IN" dirty="0" err="1" smtClean="0"/>
              <a:t>sublabial</a:t>
            </a:r>
            <a:r>
              <a:rPr lang="en-IN" dirty="0" smtClean="0"/>
              <a:t> </a:t>
            </a:r>
            <a:r>
              <a:rPr lang="en-IN" dirty="0" err="1" smtClean="0"/>
              <a:t>transseptalapproach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the pure endoscopic </a:t>
            </a:r>
            <a:r>
              <a:rPr lang="en-IN" dirty="0" err="1" smtClean="0"/>
              <a:t>transsphenoidal</a:t>
            </a:r>
            <a:r>
              <a:rPr lang="en-IN" dirty="0" smtClean="0"/>
              <a:t> approach was introduced and popularized in the  late 1990s by </a:t>
            </a:r>
            <a:r>
              <a:rPr lang="en-IN" dirty="0" err="1" smtClean="0"/>
              <a:t>Jho</a:t>
            </a:r>
            <a:r>
              <a:rPr lang="en-IN" dirty="0" smtClean="0"/>
              <a:t> and </a:t>
            </a:r>
            <a:r>
              <a:rPr lang="en-IN" dirty="0" err="1" smtClean="0"/>
              <a:t>Carrau</a:t>
            </a:r>
            <a:r>
              <a:rPr lang="en-IN" dirty="0" smtClean="0"/>
              <a:t> from the University of Pittsburgh   Medical </a:t>
            </a:r>
            <a:r>
              <a:rPr lang="en-IN" dirty="0" err="1" smtClean="0"/>
              <a:t>Center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r>
              <a:rPr lang="en-IN" b="1" dirty="0" smtClean="0"/>
              <a:t>Hormonally inactive </a:t>
            </a:r>
            <a:r>
              <a:rPr lang="en-IN" b="1" dirty="0" err="1" smtClean="0"/>
              <a:t>tumors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dirty="0" smtClean="0"/>
              <a:t>        Symptomatic compression of the optic  nerves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</a:t>
            </a:r>
            <a:r>
              <a:rPr lang="en-IN" dirty="0" err="1" smtClean="0"/>
              <a:t>Hypopituitarism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   </a:t>
            </a:r>
          </a:p>
          <a:p>
            <a:pPr>
              <a:buNone/>
            </a:pPr>
            <a:r>
              <a:rPr lang="en-IN" dirty="0" smtClean="0"/>
              <a:t>        Pituitary apoplexy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Severe </a:t>
            </a:r>
            <a:r>
              <a:rPr lang="en-IN" dirty="0" err="1" smtClean="0"/>
              <a:t>frontotemporal</a:t>
            </a:r>
            <a:r>
              <a:rPr lang="en-IN" dirty="0" smtClean="0"/>
              <a:t> headaches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   Hormonally active </a:t>
            </a:r>
            <a:r>
              <a:rPr lang="en-IN" b="1" dirty="0" err="1" smtClean="0"/>
              <a:t>tumors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dirty="0" smtClean="0"/>
              <a:t>         </a:t>
            </a:r>
            <a:r>
              <a:rPr lang="en-IN" dirty="0" err="1" smtClean="0"/>
              <a:t>Acromegaly</a:t>
            </a:r>
            <a:r>
              <a:rPr lang="en-IN" dirty="0" smtClean="0"/>
              <a:t>, hyperthyroidism, Cushing’ s Disease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 </a:t>
            </a:r>
            <a:r>
              <a:rPr lang="en-IN" dirty="0" err="1" smtClean="0"/>
              <a:t>Prolactinomas</a:t>
            </a:r>
            <a:r>
              <a:rPr lang="en-IN" dirty="0" smtClean="0"/>
              <a:t> (Non-responders to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  </a:t>
            </a:r>
            <a:r>
              <a:rPr lang="en-IN" dirty="0" err="1" smtClean="0"/>
              <a:t>dopaminergic</a:t>
            </a:r>
            <a:r>
              <a:rPr lang="en-IN" dirty="0" smtClean="0"/>
              <a:t> medications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route is not used when  there is </a:t>
            </a:r>
          </a:p>
          <a:p>
            <a:pPr>
              <a:buNone/>
            </a:pPr>
            <a:r>
              <a:rPr lang="en-US" dirty="0" smtClean="0"/>
              <a:t>    doubt  over pathology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significant </a:t>
            </a:r>
            <a:r>
              <a:rPr lang="en-US" dirty="0" err="1" smtClean="0"/>
              <a:t>suprasellar</a:t>
            </a:r>
            <a:r>
              <a:rPr lang="en-US" dirty="0" smtClean="0"/>
              <a:t>  component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an  eccentric supra </a:t>
            </a:r>
            <a:r>
              <a:rPr lang="en-US" dirty="0" err="1" smtClean="0"/>
              <a:t>sellar</a:t>
            </a:r>
            <a:r>
              <a:rPr lang="en-US" dirty="0" smtClean="0"/>
              <a:t> component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when carotid arteries are at significant risk </a:t>
            </a:r>
          </a:p>
          <a:p>
            <a:pPr>
              <a:buNone/>
            </a:pPr>
            <a:r>
              <a:rPr lang="en-US" dirty="0" smtClean="0"/>
              <a:t>        of injury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active infection  in sphenoid sinus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Phases of the Operation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IN" dirty="0" smtClean="0"/>
              <a:t>Nasal phase-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Minimize mucosal bleeding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Lateral </a:t>
            </a:r>
            <a:r>
              <a:rPr lang="en-IN" dirty="0" err="1" smtClean="0"/>
              <a:t>luxation</a:t>
            </a:r>
            <a:r>
              <a:rPr lang="en-IN" dirty="0" smtClean="0"/>
              <a:t> of the middle turbinate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Identification of the sphenoid </a:t>
            </a:r>
            <a:r>
              <a:rPr lang="en-IN" dirty="0" err="1" smtClean="0"/>
              <a:t>ostium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Sphenoid phase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Coagulation of the </a:t>
            </a:r>
            <a:r>
              <a:rPr lang="en-IN" dirty="0" err="1" smtClean="0"/>
              <a:t>Sphenoethmoid</a:t>
            </a:r>
            <a:r>
              <a:rPr lang="en-IN" dirty="0" smtClean="0"/>
              <a:t> recess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Enlargement of the anterior </a:t>
            </a:r>
            <a:r>
              <a:rPr lang="en-IN" dirty="0" err="1" smtClean="0"/>
              <a:t>sphenoidotomy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Removal of the sphenoid septum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err="1" smtClean="0"/>
              <a:t>Sellar</a:t>
            </a:r>
            <a:r>
              <a:rPr lang="en-IN" dirty="0" smtClean="0"/>
              <a:t> phase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Opening of the </a:t>
            </a:r>
            <a:r>
              <a:rPr lang="en-IN" dirty="0" err="1" smtClean="0"/>
              <a:t>sella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Removal of the lesion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</a:t>
            </a:r>
            <a:r>
              <a:rPr lang="en-IN" dirty="0" err="1" smtClean="0"/>
              <a:t>Sellar</a:t>
            </a:r>
            <a:r>
              <a:rPr lang="en-IN" dirty="0" smtClean="0"/>
              <a:t> reconstruction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759" y="1774825"/>
            <a:ext cx="638048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Advantages of Endoscopic</a:t>
            </a:r>
            <a:br>
              <a:rPr lang="en-IN" dirty="0" smtClean="0"/>
            </a:br>
            <a:r>
              <a:rPr lang="en-IN" dirty="0" smtClean="0"/>
              <a:t>Pituitary Surgery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dirty="0" smtClean="0"/>
              <a:t>     Improved visualization of surrounding optic bulbs, brainstem, and carotid prominences.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 smtClean="0"/>
              <a:t>	Improved ability to differentiate tumor from normal pituitary tissue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Completely </a:t>
            </a:r>
            <a:r>
              <a:rPr lang="en-US" dirty="0" err="1" smtClean="0"/>
              <a:t>transnasal</a:t>
            </a:r>
            <a:r>
              <a:rPr lang="en-US" dirty="0" smtClean="0"/>
              <a:t> approach avoids the risk of </a:t>
            </a:r>
            <a:r>
              <a:rPr lang="en-US" dirty="0" err="1" smtClean="0"/>
              <a:t>naso</a:t>
            </a:r>
            <a:r>
              <a:rPr lang="en-US" dirty="0" smtClean="0"/>
              <a:t>-oral fistulae, and lip numbness seen with the </a:t>
            </a:r>
            <a:r>
              <a:rPr lang="en-US" dirty="0" err="1" smtClean="0"/>
              <a:t>transseptal</a:t>
            </a:r>
            <a:r>
              <a:rPr lang="en-US" dirty="0" smtClean="0"/>
              <a:t> approach.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       Less packing required post operatively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Reoperation can be done as many times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en-IN" dirty="0" smtClean="0"/>
              <a:t>       as needed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Disadvantages of Endoscopic</a:t>
            </a:r>
            <a:br>
              <a:rPr lang="en-IN" dirty="0" smtClean="0"/>
            </a:br>
            <a:r>
              <a:rPr lang="en-IN" dirty="0" smtClean="0"/>
              <a:t>Pituitary Surgery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Need for proper endoscopic equipment</a:t>
            </a:r>
          </a:p>
          <a:p>
            <a:pPr>
              <a:buNone/>
            </a:pPr>
            <a:r>
              <a:rPr lang="en-IN" dirty="0" smtClean="0"/>
              <a:t>    and specially designed surgical tools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One handed surgical skills required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Steep learning curve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 loss</a:t>
            </a:r>
          </a:p>
          <a:p>
            <a:r>
              <a:rPr lang="en-US" dirty="0" smtClean="0"/>
              <a:t>Orbital hematoma</a:t>
            </a:r>
          </a:p>
          <a:p>
            <a:r>
              <a:rPr lang="en-US" dirty="0" err="1" smtClean="0"/>
              <a:t>Diplopia</a:t>
            </a:r>
            <a:endParaRPr lang="en-US" dirty="0" smtClean="0"/>
          </a:p>
          <a:p>
            <a:r>
              <a:rPr lang="en-US" dirty="0" smtClean="0"/>
              <a:t>Subcutaneous orbital  emphysema</a:t>
            </a:r>
          </a:p>
          <a:p>
            <a:r>
              <a:rPr lang="en-US" dirty="0" err="1" smtClean="0"/>
              <a:t>Csf</a:t>
            </a:r>
            <a:r>
              <a:rPr lang="en-US" dirty="0" smtClean="0"/>
              <a:t> leak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Thank  you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Putnam and Scarf developed a coagulation</a:t>
            </a:r>
          </a:p>
          <a:p>
            <a:pPr>
              <a:buNone/>
            </a:pPr>
            <a:r>
              <a:rPr lang="en-IN" dirty="0" smtClean="0"/>
              <a:t>  endoscope in 1934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 Scarf published that out of 20 children, 3 died</a:t>
            </a:r>
          </a:p>
          <a:p>
            <a:pPr>
              <a:buNone/>
            </a:pPr>
            <a:r>
              <a:rPr lang="en-IN" dirty="0" smtClean="0"/>
              <a:t>  immediately, 7 survived without decreased ICP</a:t>
            </a:r>
          </a:p>
          <a:p>
            <a:pPr>
              <a:buNone/>
            </a:pPr>
            <a:r>
              <a:rPr lang="en-IN" dirty="0" smtClean="0"/>
              <a:t>     and 10 had permanent improvement in ICP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 successful  implantation of </a:t>
            </a:r>
            <a:r>
              <a:rPr lang="en-US" dirty="0" err="1" smtClean="0"/>
              <a:t>valved</a:t>
            </a:r>
            <a:r>
              <a:rPr lang="en-US" dirty="0" smtClean="0"/>
              <a:t> shunt in 1949 by </a:t>
            </a:r>
            <a:r>
              <a:rPr lang="en-US" dirty="0" err="1" smtClean="0"/>
              <a:t>Nulsen</a:t>
            </a:r>
            <a:r>
              <a:rPr lang="en-US" dirty="0" smtClean="0"/>
              <a:t> and Spitz , </a:t>
            </a:r>
            <a:r>
              <a:rPr lang="en-US" dirty="0" err="1" smtClean="0"/>
              <a:t>revolutioned</a:t>
            </a:r>
            <a:r>
              <a:rPr lang="en-US" dirty="0" smtClean="0"/>
              <a:t>  the management  of  </a:t>
            </a:r>
            <a:r>
              <a:rPr lang="en-US" dirty="0" err="1" smtClean="0"/>
              <a:t>hcp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r>
              <a:rPr lang="en-IN" dirty="0" smtClean="0"/>
              <a:t>Mid 1980’s minimally invasive neurosurgery became popular leading to a renewed interest in ETV and </a:t>
            </a:r>
            <a:r>
              <a:rPr lang="en-IN" dirty="0" err="1" smtClean="0"/>
              <a:t>neuroendoscopy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 is  important to realize that  endoscopic  neurosurgery  is  a technique  , not  a solution  and  is  also not a “ subspecialty”  but is rather  an  instrument  analogous  to the operating microscope  ,the  ultrasonic aspirator and </a:t>
            </a:r>
            <a:r>
              <a:rPr lang="en-US" dirty="0" err="1" smtClean="0"/>
              <a:t>neuronavigation</a:t>
            </a:r>
            <a:r>
              <a:rPr lang="en-US" dirty="0" smtClean="0"/>
              <a:t>  devices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 are  two different  concepts  regarding  use  of  </a:t>
            </a:r>
            <a:r>
              <a:rPr lang="en-US" dirty="0" err="1" smtClean="0"/>
              <a:t>neuroendoscopy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1)  endoscopic  neurosurgery</a:t>
            </a:r>
          </a:p>
          <a:p>
            <a:pPr>
              <a:buNone/>
            </a:pPr>
            <a:r>
              <a:rPr lang="en-US" dirty="0" smtClean="0"/>
              <a:t>     2)  endoscopy  assisted microsurgery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BHAGWATI SALGOTRA\Pictures\2011-02-06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ENDOSCOPE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Rigid  endoscope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Flexible  endoscope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Fundamental  requirements  of  NES are  </a:t>
            </a:r>
          </a:p>
          <a:p>
            <a:pPr>
              <a:buNone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 color balanced  cold  light of high intensity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 Irrigation  inflow  system 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 Irrigation  out flow system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 large channel for  passage of working   instruments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 small channel  for  laser  fiber to allow  simultaneous  </a:t>
            </a:r>
            <a:r>
              <a:rPr lang="en-US" dirty="0" err="1" smtClean="0"/>
              <a:t>hemostasis</a:t>
            </a: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662</TotalTime>
  <Words>1529</Words>
  <Application>Microsoft Office PowerPoint</Application>
  <PresentationFormat>On-screen Show (4:3)</PresentationFormat>
  <Paragraphs>314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Module</vt:lpstr>
      <vt:lpstr>NEUROENDOSCOPY</vt:lpstr>
      <vt:lpstr>HISTORY</vt:lpstr>
      <vt:lpstr>Slide 3</vt:lpstr>
      <vt:lpstr>Slide 4</vt:lpstr>
      <vt:lpstr>Slide 5</vt:lpstr>
      <vt:lpstr>Slide 6</vt:lpstr>
      <vt:lpstr>Indications</vt:lpstr>
      <vt:lpstr>Slide 8</vt:lpstr>
      <vt:lpstr>Instruments</vt:lpstr>
      <vt:lpstr>Slide 10</vt:lpstr>
      <vt:lpstr>Introduction of  scope</vt:lpstr>
      <vt:lpstr>Slide 12</vt:lpstr>
      <vt:lpstr>hemostasis</vt:lpstr>
      <vt:lpstr>Endoscopic Third Ventriculostomy</vt:lpstr>
      <vt:lpstr>Indications  for  E TV</vt:lpstr>
      <vt:lpstr>Slide 16</vt:lpstr>
      <vt:lpstr>Slide 17</vt:lpstr>
      <vt:lpstr>Anatomy  of  third ventricle</vt:lpstr>
      <vt:lpstr>Anatomy of the  3rd ventricle</vt:lpstr>
      <vt:lpstr>Anatomical  considerations  during ETV</vt:lpstr>
      <vt:lpstr>Slide 21</vt:lpstr>
      <vt:lpstr>Slide 22</vt:lpstr>
      <vt:lpstr>Technique: Targeting</vt:lpstr>
      <vt:lpstr>Slide 24</vt:lpstr>
      <vt:lpstr>Slide 25</vt:lpstr>
      <vt:lpstr>Slide 26</vt:lpstr>
      <vt:lpstr>complications</vt:lpstr>
      <vt:lpstr>results</vt:lpstr>
      <vt:lpstr>Endoscopic  pituitory  tumor excision</vt:lpstr>
      <vt:lpstr>Slide 30</vt:lpstr>
      <vt:lpstr>indications</vt:lpstr>
      <vt:lpstr>Slide 32</vt:lpstr>
      <vt:lpstr>Phases of the Operation </vt:lpstr>
      <vt:lpstr>Slide 34</vt:lpstr>
      <vt:lpstr>Advantages of Endoscopic Pituitary Surgery </vt:lpstr>
      <vt:lpstr>Disadvantages of Endoscopic Pituitary Surgery </vt:lpstr>
      <vt:lpstr>complications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NEUROENDOSCOPY</dc:title>
  <dc:creator>BHAGWATI SALGOTRA</dc:creator>
  <cp:lastModifiedBy>BHAGWATI SALGOTRA</cp:lastModifiedBy>
  <cp:revision>63</cp:revision>
  <dcterms:created xsi:type="dcterms:W3CDTF">2011-02-06T04:42:35Z</dcterms:created>
  <dcterms:modified xsi:type="dcterms:W3CDTF">2011-02-07T02:20:29Z</dcterms:modified>
</cp:coreProperties>
</file>