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5" r:id="rId7"/>
    <p:sldId id="262" r:id="rId8"/>
    <p:sldId id="263" r:id="rId9"/>
    <p:sldId id="271" r:id="rId10"/>
    <p:sldId id="266" r:id="rId11"/>
    <p:sldId id="268" r:id="rId12"/>
    <p:sldId id="260" r:id="rId13"/>
    <p:sldId id="292" r:id="rId14"/>
    <p:sldId id="269" r:id="rId15"/>
    <p:sldId id="270" r:id="rId16"/>
    <p:sldId id="282" r:id="rId17"/>
    <p:sldId id="283" r:id="rId18"/>
    <p:sldId id="285" r:id="rId19"/>
    <p:sldId id="279" r:id="rId20"/>
    <p:sldId id="280" r:id="rId21"/>
    <p:sldId id="272" r:id="rId22"/>
    <p:sldId id="273" r:id="rId23"/>
    <p:sldId id="274" r:id="rId24"/>
    <p:sldId id="281" r:id="rId25"/>
    <p:sldId id="275" r:id="rId26"/>
    <p:sldId id="276" r:id="rId27"/>
    <p:sldId id="277" r:id="rId28"/>
    <p:sldId id="278" r:id="rId29"/>
    <p:sldId id="287" r:id="rId30"/>
    <p:sldId id="288" r:id="rId31"/>
    <p:sldId id="289" r:id="rId32"/>
    <p:sldId id="290" r:id="rId33"/>
    <p:sldId id="291" r:id="rId34"/>
    <p:sldId id="28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5E0AF090-31A3-4D17-8870-DBABD776272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0AF090-31A3-4D17-8870-DBABD776272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0AF090-31A3-4D17-8870-DBABD776272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0AF090-31A3-4D17-8870-DBABD776272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E0AF090-31A3-4D17-8870-DBABD776272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0AF090-31A3-4D17-8870-DBABD776272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E0AF090-31A3-4D17-8870-DBABD776272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E0AF090-31A3-4D17-8870-DBABD776272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E0AF090-31A3-4D17-8870-DBABD776272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E0AF090-31A3-4D17-8870-DBABD776272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90E084-022D-4E1B-94CE-FA2A52682BAE}"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5E0AF090-31A3-4D17-8870-DBABD7762722}"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90E084-022D-4E1B-94CE-FA2A52682BAE}" type="datetimeFigureOut">
              <a:rPr lang="en-IN" smtClean="0"/>
              <a:pPr/>
              <a:t>18-08-2020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0AF090-31A3-4D17-8870-DBABD7762722}"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76672"/>
            <a:ext cx="7851648" cy="1440160"/>
          </a:xfrm>
        </p:spPr>
        <p:txBody>
          <a:bodyPr/>
          <a:lstStyle/>
          <a:p>
            <a:r>
              <a:rPr lang="en-US" dirty="0" smtClean="0"/>
              <a:t>NEUROMODULATION</a:t>
            </a:r>
            <a:endParaRPr lang="en-IN" dirty="0"/>
          </a:p>
        </p:txBody>
      </p:sp>
      <p:sp>
        <p:nvSpPr>
          <p:cNvPr id="3" name="Subtitle 2"/>
          <p:cNvSpPr>
            <a:spLocks noGrp="1"/>
          </p:cNvSpPr>
          <p:nvPr>
            <p:ph type="subTitle" idx="1"/>
          </p:nvPr>
        </p:nvSpPr>
        <p:spPr/>
        <p:txBody>
          <a:bodyPr/>
          <a:lstStyle/>
          <a:p>
            <a:r>
              <a:rPr lang="en-US" dirty="0" smtClean="0"/>
              <a:t>DR BHAGWATI SALGOTRA</a:t>
            </a:r>
          </a:p>
          <a:p>
            <a:endParaRPr lang="en-US" dirty="0" smtClean="0"/>
          </a:p>
        </p:txBody>
      </p:sp>
      <p:pic>
        <p:nvPicPr>
          <p:cNvPr id="4098" name="Picture 2" descr="C:\Users\Public\Pictures\brain.jpg"/>
          <p:cNvPicPr>
            <a:picLocks noChangeAspect="1" noChangeArrowheads="1"/>
          </p:cNvPicPr>
          <p:nvPr/>
        </p:nvPicPr>
        <p:blipFill>
          <a:blip r:embed="rId2" cstate="print"/>
          <a:srcRect/>
          <a:stretch>
            <a:fillRect/>
          </a:stretch>
        </p:blipFill>
        <p:spPr bwMode="auto">
          <a:xfrm>
            <a:off x="0" y="1844824"/>
            <a:ext cx="3563888" cy="501317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en-US" dirty="0" smtClean="0"/>
              <a:t>GATE THEORY</a:t>
            </a:r>
            <a:endParaRPr lang="en-IN" dirty="0"/>
          </a:p>
        </p:txBody>
      </p:sp>
      <p:sp>
        <p:nvSpPr>
          <p:cNvPr id="3" name="Content Placeholder 2"/>
          <p:cNvSpPr>
            <a:spLocks noGrp="1"/>
          </p:cNvSpPr>
          <p:nvPr>
            <p:ph idx="1"/>
          </p:nvPr>
        </p:nvSpPr>
        <p:spPr>
          <a:xfrm>
            <a:off x="457200" y="980728"/>
            <a:ext cx="8229600" cy="5760640"/>
          </a:xfrm>
        </p:spPr>
        <p:txBody>
          <a:bodyPr>
            <a:normAutofit fontScale="85000" lnSpcReduction="20000"/>
          </a:bodyPr>
          <a:lstStyle/>
          <a:p>
            <a:r>
              <a:rPr lang="en-IN" dirty="0"/>
              <a:t>Ronald </a:t>
            </a:r>
            <a:r>
              <a:rPr lang="en-IN" dirty="0" err="1"/>
              <a:t>Melzack</a:t>
            </a:r>
            <a:r>
              <a:rPr lang="en-IN" dirty="0"/>
              <a:t> and Patrick Wall introduced their "gate control" theory of pain in the 1965  </a:t>
            </a:r>
            <a:r>
              <a:rPr lang="en-IN" dirty="0" smtClean="0"/>
              <a:t>They </a:t>
            </a:r>
            <a:r>
              <a:rPr lang="en-IN" dirty="0"/>
              <a:t>proposed that thin (pain) and large diameter (touch, pressure, vibration) nerve </a:t>
            </a:r>
            <a:r>
              <a:rPr lang="en-IN" dirty="0" err="1"/>
              <a:t>fibers</a:t>
            </a:r>
            <a:r>
              <a:rPr lang="en-IN" dirty="0"/>
              <a:t> carry information from the site of injury to two destinations in the dorsal horn of the spinal cord: the "inhibitory" cells and the "transmission" cells</a:t>
            </a:r>
            <a:r>
              <a:rPr lang="en-IN" dirty="0" smtClean="0"/>
              <a:t>.</a:t>
            </a:r>
          </a:p>
          <a:p>
            <a:r>
              <a:rPr lang="en-IN" dirty="0" smtClean="0"/>
              <a:t> </a:t>
            </a:r>
            <a:r>
              <a:rPr lang="en-IN" dirty="0"/>
              <a:t>Signals from both thin and large diameter </a:t>
            </a:r>
            <a:r>
              <a:rPr lang="en-IN" dirty="0" err="1"/>
              <a:t>fibers</a:t>
            </a:r>
            <a:r>
              <a:rPr lang="en-IN" dirty="0"/>
              <a:t> excite the transmission cells, and when the output of the transmission cells exceeds a critical level, pain begins. </a:t>
            </a:r>
            <a:endParaRPr lang="en-IN" dirty="0" smtClean="0"/>
          </a:p>
          <a:p>
            <a:r>
              <a:rPr lang="en-IN" dirty="0" smtClean="0"/>
              <a:t> </a:t>
            </a:r>
            <a:r>
              <a:rPr lang="en-IN" dirty="0"/>
              <a:t>inhibitory cells </a:t>
            </a:r>
            <a:r>
              <a:rPr lang="en-IN" dirty="0" smtClean="0"/>
              <a:t> </a:t>
            </a:r>
            <a:r>
              <a:rPr lang="en-IN" dirty="0"/>
              <a:t>inhibit activation of the transmission cells. The transmission cells are </a:t>
            </a:r>
            <a:r>
              <a:rPr lang="en-IN" dirty="0" smtClean="0"/>
              <a:t>the </a:t>
            </a:r>
            <a:r>
              <a:rPr lang="en-IN" dirty="0"/>
              <a:t> </a:t>
            </a:r>
            <a:r>
              <a:rPr lang="en-IN" dirty="0" smtClean="0"/>
              <a:t>gate </a:t>
            </a:r>
            <a:r>
              <a:rPr lang="en-IN" dirty="0"/>
              <a:t> on pain, and inhibitory cells can shut the gate. When thin (pain) and large (touch, etc.) </a:t>
            </a:r>
            <a:r>
              <a:rPr lang="en-IN" dirty="0" err="1"/>
              <a:t>fibers</a:t>
            </a:r>
            <a:r>
              <a:rPr lang="en-IN" dirty="0"/>
              <a:t>, activated by a noxious event, excite a spinal cord transmission cell, they also act on its inhibitory cells</a:t>
            </a:r>
            <a:r>
              <a:rPr lang="en-IN" dirty="0" smtClean="0"/>
              <a:t>.</a:t>
            </a:r>
          </a:p>
          <a:p>
            <a:r>
              <a:rPr lang="en-IN" dirty="0" smtClean="0"/>
              <a:t> </a:t>
            </a:r>
            <a:r>
              <a:rPr lang="en-IN" dirty="0"/>
              <a:t>The thin </a:t>
            </a:r>
            <a:r>
              <a:rPr lang="en-IN" dirty="0" err="1"/>
              <a:t>fibers</a:t>
            </a:r>
            <a:r>
              <a:rPr lang="en-IN" dirty="0"/>
              <a:t> </a:t>
            </a:r>
            <a:r>
              <a:rPr lang="en-IN" i="1" dirty="0"/>
              <a:t>impede</a:t>
            </a:r>
            <a:r>
              <a:rPr lang="en-IN" dirty="0"/>
              <a:t> the inhibitory cells (tending to leave the gate open) while the large diameter </a:t>
            </a:r>
            <a:r>
              <a:rPr lang="en-IN" dirty="0" err="1"/>
              <a:t>fibers</a:t>
            </a:r>
            <a:r>
              <a:rPr lang="en-IN" dirty="0"/>
              <a:t> </a:t>
            </a:r>
            <a:r>
              <a:rPr lang="en-IN" i="1" dirty="0"/>
              <a:t>excite</a:t>
            </a:r>
            <a:r>
              <a:rPr lang="en-IN" dirty="0"/>
              <a:t> the inhibitory cells (tending to close the gate</a:t>
            </a:r>
            <a:r>
              <a:rPr lang="en-IN" dirty="0" smtClean="0"/>
              <a:t>).</a:t>
            </a:r>
          </a:p>
          <a:p>
            <a:r>
              <a:rPr lang="en-IN" dirty="0" smtClean="0"/>
              <a:t>  </a:t>
            </a:r>
            <a:r>
              <a:rPr lang="en-IN" dirty="0"/>
              <a:t>the more large </a:t>
            </a:r>
            <a:r>
              <a:rPr lang="en-IN" dirty="0" err="1"/>
              <a:t>fiber</a:t>
            </a:r>
            <a:r>
              <a:rPr lang="en-IN" dirty="0"/>
              <a:t> activity relative to thin </a:t>
            </a:r>
            <a:r>
              <a:rPr lang="en-IN" dirty="0" err="1"/>
              <a:t>fiber</a:t>
            </a:r>
            <a:r>
              <a:rPr lang="en-IN" dirty="0"/>
              <a:t> activity coming from the inhibitory cell's </a:t>
            </a:r>
            <a:r>
              <a:rPr lang="en-IN" dirty="0" smtClean="0"/>
              <a:t>, </a:t>
            </a:r>
            <a:r>
              <a:rPr lang="en-IN" dirty="0"/>
              <a:t>the less pain is felt.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a:off x="467544" y="476672"/>
            <a:ext cx="8229600" cy="6381328"/>
          </a:xfrm>
        </p:spPr>
        <p:txBody>
          <a:bodyPr>
            <a:normAutofit fontScale="85000" lnSpcReduction="10000"/>
          </a:bodyPr>
          <a:lstStyle/>
          <a:p>
            <a:r>
              <a:rPr lang="en-IN" dirty="0"/>
              <a:t>In 1968 Ronald </a:t>
            </a:r>
            <a:r>
              <a:rPr lang="en-IN" dirty="0" err="1"/>
              <a:t>Melzack</a:t>
            </a:r>
            <a:r>
              <a:rPr lang="en-IN" dirty="0"/>
              <a:t> and Kenneth Casey described pain in terms of its three dimensions</a:t>
            </a:r>
            <a:r>
              <a:rPr lang="en-IN" dirty="0" smtClean="0"/>
              <a:t>:</a:t>
            </a:r>
          </a:p>
          <a:p>
            <a:r>
              <a:rPr lang="en-IN" dirty="0" smtClean="0"/>
              <a:t>1. </a:t>
            </a:r>
            <a:r>
              <a:rPr lang="en-IN" dirty="0"/>
              <a:t>"Sensory-discriminative" (sense of the intensity, location, quality and duration of the pain), </a:t>
            </a:r>
            <a:endParaRPr lang="en-IN" dirty="0" smtClean="0"/>
          </a:p>
          <a:p>
            <a:r>
              <a:rPr lang="en-IN" dirty="0" smtClean="0"/>
              <a:t>2."Affective-motivational</a:t>
            </a:r>
            <a:r>
              <a:rPr lang="en-IN" dirty="0"/>
              <a:t>" (unpleasantness and urge to escape the unpleasantness), </a:t>
            </a:r>
            <a:r>
              <a:rPr lang="en-IN" dirty="0" smtClean="0"/>
              <a:t>and</a:t>
            </a:r>
          </a:p>
          <a:p>
            <a:r>
              <a:rPr lang="en-IN" dirty="0" smtClean="0"/>
              <a:t> 3."Cognitive-evaluative</a:t>
            </a:r>
            <a:r>
              <a:rPr lang="en-IN" dirty="0"/>
              <a:t>" (cognitions such as appraisal, cultural values, distraction and hypnotic suggestion</a:t>
            </a:r>
            <a:r>
              <a:rPr lang="en-IN" dirty="0" smtClean="0"/>
              <a:t>).</a:t>
            </a:r>
            <a:endParaRPr lang="en-IN" baseline="30000" dirty="0"/>
          </a:p>
          <a:p>
            <a:r>
              <a:rPr lang="en-IN" dirty="0"/>
              <a:t> </a:t>
            </a:r>
            <a:r>
              <a:rPr lang="en-IN" dirty="0" smtClean="0"/>
              <a:t> </a:t>
            </a:r>
            <a:r>
              <a:rPr lang="en-IN" dirty="0"/>
              <a:t>pain intensity (the sensory discriminative dimension) and unpleasantness (the affective-motivational dimension) are not simply determined by the magnitude of the painful stimulus, but “higher” cognitive activities (the cognitive-evaluative dimension) can influence perceived intensity and unpleasantness. Cognitive activities "may affect both sensory and affective experience or they may modify primarily the affective-motivational dimension. </a:t>
            </a:r>
            <a:endParaRPr lang="en-IN" dirty="0" smtClean="0"/>
          </a:p>
          <a:p>
            <a:pPr>
              <a:buNone/>
            </a:pPr>
            <a:r>
              <a:rPr lang="en-IN" dirty="0"/>
              <a:t> </a:t>
            </a:r>
            <a:r>
              <a:rPr lang="en-IN" dirty="0" smtClean="0"/>
              <a:t>     </a:t>
            </a:r>
            <a:r>
              <a:rPr lang="en-IN" dirty="0" err="1" smtClean="0"/>
              <a:t>e.g</a:t>
            </a:r>
            <a:r>
              <a:rPr lang="en-IN" dirty="0" smtClean="0"/>
              <a:t> </a:t>
            </a:r>
            <a:r>
              <a:rPr lang="en-IN" dirty="0"/>
              <a:t>excitement in games or war appears to block both dimensions of pain, while suggestion and </a:t>
            </a:r>
            <a:r>
              <a:rPr lang="en-IN" dirty="0" smtClean="0"/>
              <a:t>placebos drugs </a:t>
            </a:r>
            <a:r>
              <a:rPr lang="en-IN" dirty="0"/>
              <a:t>may modulate the affective-motivational dimension and leave the sensory-discriminative dimension relatively undisturbed." </a:t>
            </a:r>
            <a:r>
              <a:rPr lang="en-IN" dirty="0" smtClean="0"/>
              <a:t> </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Neuromodulation</a:t>
            </a:r>
            <a:r>
              <a:rPr lang="en-US" dirty="0" smtClean="0"/>
              <a:t> methods</a:t>
            </a:r>
            <a:endParaRPr lang="en-IN"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1. electrical stimulation</a:t>
            </a:r>
          </a:p>
          <a:p>
            <a:pPr>
              <a:buNone/>
            </a:pPr>
            <a:r>
              <a:rPr lang="en-US" dirty="0" smtClean="0"/>
              <a:t>     Peripheral nerve</a:t>
            </a:r>
          </a:p>
          <a:p>
            <a:pPr>
              <a:buNone/>
            </a:pPr>
            <a:r>
              <a:rPr lang="en-US" dirty="0" smtClean="0"/>
              <a:t>     Spinal cord</a:t>
            </a:r>
          </a:p>
          <a:p>
            <a:pPr>
              <a:buNone/>
            </a:pPr>
            <a:r>
              <a:rPr lang="en-US" dirty="0" smtClean="0"/>
              <a:t>     Thalamus</a:t>
            </a:r>
          </a:p>
          <a:p>
            <a:pPr>
              <a:buNone/>
            </a:pPr>
            <a:r>
              <a:rPr lang="en-US" dirty="0" smtClean="0"/>
              <a:t>     Basal ganglia</a:t>
            </a:r>
          </a:p>
          <a:p>
            <a:pPr>
              <a:buNone/>
            </a:pPr>
            <a:r>
              <a:rPr lang="en-US" dirty="0" smtClean="0"/>
              <a:t>     cortex</a:t>
            </a:r>
          </a:p>
          <a:p>
            <a:pPr>
              <a:buNone/>
            </a:pPr>
            <a:r>
              <a:rPr lang="en-US" dirty="0" smtClean="0"/>
              <a:t>2.Neuraxial drug infusion</a:t>
            </a:r>
          </a:p>
          <a:p>
            <a:pPr>
              <a:buNone/>
            </a:pPr>
            <a:r>
              <a:rPr lang="en-US" dirty="0" smtClean="0"/>
              <a:t>    </a:t>
            </a:r>
            <a:r>
              <a:rPr lang="en-US" dirty="0" err="1" smtClean="0"/>
              <a:t>intrathecal</a:t>
            </a:r>
            <a:r>
              <a:rPr lang="en-US" dirty="0" smtClean="0"/>
              <a:t> </a:t>
            </a:r>
          </a:p>
          <a:p>
            <a:pPr>
              <a:buNone/>
            </a:pPr>
            <a:r>
              <a:rPr lang="en-US" dirty="0" smtClean="0"/>
              <a:t>    epidural</a:t>
            </a:r>
          </a:p>
          <a:p>
            <a:pPr>
              <a:buNone/>
            </a:pPr>
            <a:r>
              <a:rPr lang="en-US" dirty="0" smtClean="0"/>
              <a:t>    </a:t>
            </a:r>
            <a:r>
              <a:rPr lang="en-US" dirty="0" err="1" smtClean="0"/>
              <a:t>intraventricular</a:t>
            </a:r>
            <a:endParaRPr lang="en-US" dirty="0" smtClean="0"/>
          </a:p>
          <a:p>
            <a:pPr>
              <a:buNone/>
            </a:pPr>
            <a:endParaRPr lang="en-US" dirty="0" smtClean="0"/>
          </a:p>
          <a:p>
            <a:pPr>
              <a:buNone/>
            </a:pPr>
            <a:endParaRPr lang="en-US" dirty="0" smtClean="0"/>
          </a:p>
          <a:p>
            <a:pPr>
              <a:buNone/>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NEUROMODULATION </a:t>
            </a:r>
            <a:endParaRPr lang="en-IN" dirty="0"/>
          </a:p>
        </p:txBody>
      </p:sp>
      <p:sp>
        <p:nvSpPr>
          <p:cNvPr id="3" name="Content Placeholder 2"/>
          <p:cNvSpPr>
            <a:spLocks noGrp="1"/>
          </p:cNvSpPr>
          <p:nvPr>
            <p:ph idx="1"/>
          </p:nvPr>
        </p:nvSpPr>
        <p:spPr/>
        <p:txBody>
          <a:bodyPr/>
          <a:lstStyle/>
          <a:p>
            <a:r>
              <a:rPr lang="en-US" dirty="0" err="1" smtClean="0"/>
              <a:t>TENS:transcuteneous</a:t>
            </a:r>
            <a:r>
              <a:rPr lang="en-US" dirty="0" smtClean="0"/>
              <a:t> electric nerve stimulation</a:t>
            </a:r>
            <a:endParaRPr lang="en-IN" dirty="0" smtClean="0"/>
          </a:p>
          <a:p>
            <a:r>
              <a:rPr lang="en-US" dirty="0" smtClean="0"/>
              <a:t>Spinal cord stimulation</a:t>
            </a:r>
          </a:p>
          <a:p>
            <a:r>
              <a:rPr lang="en-US" dirty="0" smtClean="0"/>
              <a:t>Deep brain stimulation</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Neuromodulation</a:t>
            </a:r>
            <a:endParaRPr lang="en-IN" dirty="0"/>
          </a:p>
        </p:txBody>
      </p:sp>
      <p:sp>
        <p:nvSpPr>
          <p:cNvPr id="3" name="Content Placeholder 2"/>
          <p:cNvSpPr>
            <a:spLocks noGrp="1"/>
          </p:cNvSpPr>
          <p:nvPr>
            <p:ph idx="1"/>
          </p:nvPr>
        </p:nvSpPr>
        <p:spPr/>
        <p:txBody>
          <a:bodyPr/>
          <a:lstStyle/>
          <a:p>
            <a:r>
              <a:rPr lang="en-US" dirty="0" err="1" smtClean="0"/>
              <a:t>TENS:transcuteneous</a:t>
            </a:r>
            <a:r>
              <a:rPr lang="en-US" dirty="0" smtClean="0"/>
              <a:t> electric nerve stimulation</a:t>
            </a:r>
            <a:endParaRPr lang="en-IN" dirty="0"/>
          </a:p>
        </p:txBody>
      </p:sp>
      <p:pic>
        <p:nvPicPr>
          <p:cNvPr id="4" name="Picture 3" descr="C:\Users\BHAGWATI SALGOTRA\Pictures\imagesCARA9WI5.jpg"/>
          <p:cNvPicPr>
            <a:picLocks noChangeAspect="1" noChangeArrowheads="1"/>
          </p:cNvPicPr>
          <p:nvPr/>
        </p:nvPicPr>
        <p:blipFill>
          <a:blip r:embed="rId2" cstate="print"/>
          <a:srcRect/>
          <a:stretch>
            <a:fillRect/>
          </a:stretch>
        </p:blipFill>
        <p:spPr bwMode="auto">
          <a:xfrm>
            <a:off x="0" y="2708920"/>
            <a:ext cx="3995936" cy="3960440"/>
          </a:xfrm>
          <a:prstGeom prst="rect">
            <a:avLst/>
          </a:prstGeom>
          <a:noFill/>
        </p:spPr>
      </p:pic>
      <p:pic>
        <p:nvPicPr>
          <p:cNvPr id="5" name="Picture 4" descr="C:\Users\BHAGWATI SALGOTRA\Pictures\imagesCAW21RSA.jpg"/>
          <p:cNvPicPr>
            <a:picLocks noChangeAspect="1" noChangeArrowheads="1"/>
          </p:cNvPicPr>
          <p:nvPr/>
        </p:nvPicPr>
        <p:blipFill>
          <a:blip r:embed="rId3" cstate="print"/>
          <a:srcRect/>
          <a:stretch>
            <a:fillRect/>
          </a:stretch>
        </p:blipFill>
        <p:spPr bwMode="auto">
          <a:xfrm>
            <a:off x="4355976" y="2564904"/>
            <a:ext cx="4536504" cy="417646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936104"/>
          </a:xfrm>
        </p:spPr>
        <p:txBody>
          <a:bodyPr/>
          <a:lstStyle/>
          <a:p>
            <a:r>
              <a:rPr lang="en-US" dirty="0" smtClean="0"/>
              <a:t>Spinal cord stimulation</a:t>
            </a:r>
            <a:endParaRPr lang="en-IN" dirty="0"/>
          </a:p>
        </p:txBody>
      </p:sp>
      <p:pic>
        <p:nvPicPr>
          <p:cNvPr id="4" name="Picture 2" descr="C:\Users\BHAGWATI SALGOTRA\Pictures\imagesCAOLPD15.jpg"/>
          <p:cNvPicPr>
            <a:picLocks noGrp="1" noChangeAspect="1" noChangeArrowheads="1"/>
          </p:cNvPicPr>
          <p:nvPr>
            <p:ph idx="1"/>
          </p:nvPr>
        </p:nvPicPr>
        <p:blipFill>
          <a:blip r:embed="rId2" cstate="print"/>
          <a:srcRect/>
          <a:stretch>
            <a:fillRect/>
          </a:stretch>
        </p:blipFill>
        <p:spPr bwMode="auto">
          <a:xfrm>
            <a:off x="395536" y="1556792"/>
            <a:ext cx="3587924" cy="5040560"/>
          </a:xfrm>
          <a:prstGeom prst="rect">
            <a:avLst/>
          </a:prstGeom>
          <a:noFill/>
        </p:spPr>
      </p:pic>
      <p:pic>
        <p:nvPicPr>
          <p:cNvPr id="5" name="Picture 3" descr="C:\Users\BHAGWATI SALGOTRA\Pictures\imagesCA8DMWLW.jpg"/>
          <p:cNvPicPr>
            <a:picLocks noChangeAspect="1" noChangeArrowheads="1"/>
          </p:cNvPicPr>
          <p:nvPr/>
        </p:nvPicPr>
        <p:blipFill>
          <a:blip r:embed="rId3" cstate="print"/>
          <a:srcRect/>
          <a:stretch>
            <a:fillRect/>
          </a:stretch>
        </p:blipFill>
        <p:spPr bwMode="auto">
          <a:xfrm>
            <a:off x="4355976" y="1628800"/>
            <a:ext cx="4536504" cy="5229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CHORD STIMULATION</a:t>
            </a:r>
            <a:endParaRPr lang="en-IN" dirty="0"/>
          </a:p>
        </p:txBody>
      </p:sp>
      <p:sp>
        <p:nvSpPr>
          <p:cNvPr id="3" name="Content Placeholder 2"/>
          <p:cNvSpPr>
            <a:spLocks noGrp="1"/>
          </p:cNvSpPr>
          <p:nvPr>
            <p:ph idx="1"/>
          </p:nvPr>
        </p:nvSpPr>
        <p:spPr/>
        <p:txBody>
          <a:bodyPr>
            <a:normAutofit/>
          </a:bodyPr>
          <a:lstStyle/>
          <a:p>
            <a:r>
              <a:rPr lang="en-US" dirty="0" smtClean="0"/>
              <a:t>Electrode’s longitudinal position is most important in achieving the desired result.</a:t>
            </a:r>
          </a:p>
          <a:p>
            <a:r>
              <a:rPr lang="en-US" dirty="0" smtClean="0"/>
              <a:t>Dual electrode array created by inserting to electrodes in parallel is more effective than one electrode.</a:t>
            </a:r>
          </a:p>
          <a:p>
            <a:r>
              <a:rPr lang="en-US" dirty="0" smtClean="0"/>
              <a:t>Electrodes can be placed </a:t>
            </a:r>
            <a:r>
              <a:rPr lang="en-US" dirty="0" err="1" smtClean="0"/>
              <a:t>percutaneously</a:t>
            </a:r>
            <a:r>
              <a:rPr lang="en-US" dirty="0" smtClean="0"/>
              <a:t> with </a:t>
            </a:r>
            <a:r>
              <a:rPr lang="en-US" dirty="0" err="1" smtClean="0"/>
              <a:t>tuohy’s</a:t>
            </a:r>
            <a:r>
              <a:rPr lang="en-US" dirty="0" smtClean="0"/>
              <a:t> </a:t>
            </a:r>
            <a:r>
              <a:rPr lang="en-US" dirty="0" err="1" smtClean="0"/>
              <a:t>needle.in</a:t>
            </a:r>
            <a:r>
              <a:rPr lang="en-US" dirty="0" smtClean="0"/>
              <a:t> some cases </a:t>
            </a:r>
            <a:r>
              <a:rPr lang="en-US" dirty="0" err="1" smtClean="0"/>
              <a:t>laminectomy</a:t>
            </a:r>
            <a:r>
              <a:rPr lang="en-US" dirty="0" smtClean="0"/>
              <a:t> is needed.</a:t>
            </a:r>
          </a:p>
          <a:p>
            <a:r>
              <a:rPr lang="en-US" dirty="0" smtClean="0"/>
              <a:t>First temporary electrodes are placed then after a trial of 3 days if there is more than 50% pain relief is felt by the patient then he is subjected for permanent electrode placement with impulse generator. </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IN" dirty="0"/>
          </a:p>
        </p:txBody>
      </p:sp>
      <p:sp>
        <p:nvSpPr>
          <p:cNvPr id="3" name="Content Placeholder 2"/>
          <p:cNvSpPr>
            <a:spLocks noGrp="1"/>
          </p:cNvSpPr>
          <p:nvPr>
            <p:ph idx="1"/>
          </p:nvPr>
        </p:nvSpPr>
        <p:spPr/>
        <p:txBody>
          <a:bodyPr/>
          <a:lstStyle/>
          <a:p>
            <a:r>
              <a:rPr lang="en-US" dirty="0" smtClean="0"/>
              <a:t>Spinal cord or nerve injury</a:t>
            </a:r>
          </a:p>
          <a:p>
            <a:r>
              <a:rPr lang="en-US" dirty="0" smtClean="0"/>
              <a:t>CSF leakage</a:t>
            </a:r>
          </a:p>
          <a:p>
            <a:r>
              <a:rPr lang="en-US" dirty="0" smtClean="0"/>
              <a:t>Infection</a:t>
            </a:r>
          </a:p>
          <a:p>
            <a:r>
              <a:rPr lang="en-US" dirty="0" smtClean="0"/>
              <a:t>Epidural hematoma formation</a:t>
            </a:r>
          </a:p>
          <a:p>
            <a:r>
              <a:rPr lang="en-US" dirty="0" smtClean="0"/>
              <a:t>Hardware failure</a:t>
            </a:r>
          </a:p>
          <a:p>
            <a:r>
              <a:rPr lang="en-US" dirty="0" err="1" smtClean="0"/>
              <a:t>Electode</a:t>
            </a:r>
            <a:r>
              <a:rPr lang="en-US" dirty="0" smtClean="0"/>
              <a:t> migration</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224136"/>
          </a:xfrm>
        </p:spPr>
        <p:txBody>
          <a:bodyPr>
            <a:normAutofit fontScale="90000"/>
          </a:bodyPr>
          <a:lstStyle/>
          <a:p>
            <a:r>
              <a:rPr lang="en-US" dirty="0" err="1" smtClean="0"/>
              <a:t>Neuromodulation</a:t>
            </a:r>
            <a:r>
              <a:rPr lang="en-US" dirty="0" smtClean="0"/>
              <a:t> –deep brain stimulation </a:t>
            </a:r>
            <a:endParaRPr lang="en-IN" dirty="0"/>
          </a:p>
        </p:txBody>
      </p:sp>
      <p:pic>
        <p:nvPicPr>
          <p:cNvPr id="2050" name="Picture 2" descr="C:\Users\Public\Pictures\brain.jpg"/>
          <p:cNvPicPr>
            <a:picLocks noGrp="1" noChangeAspect="1" noChangeArrowheads="1"/>
          </p:cNvPicPr>
          <p:nvPr>
            <p:ph idx="1"/>
          </p:nvPr>
        </p:nvPicPr>
        <p:blipFill>
          <a:blip r:embed="rId2" cstate="print"/>
          <a:srcRect/>
          <a:stretch>
            <a:fillRect/>
          </a:stretch>
        </p:blipFill>
        <p:spPr bwMode="auto">
          <a:xfrm>
            <a:off x="0" y="1484784"/>
            <a:ext cx="3456384" cy="5112568"/>
          </a:xfrm>
          <a:prstGeom prst="rect">
            <a:avLst/>
          </a:prstGeom>
          <a:noFill/>
        </p:spPr>
      </p:pic>
      <p:sp>
        <p:nvSpPr>
          <p:cNvPr id="5" name="Rectangle 4"/>
          <p:cNvSpPr/>
          <p:nvPr/>
        </p:nvSpPr>
        <p:spPr>
          <a:xfrm>
            <a:off x="3563888" y="1556792"/>
            <a:ext cx="5580112" cy="4247317"/>
          </a:xfrm>
          <a:prstGeom prst="rect">
            <a:avLst/>
          </a:prstGeom>
        </p:spPr>
        <p:txBody>
          <a:bodyPr wrap="square">
            <a:spAutoFit/>
          </a:bodyPr>
          <a:lstStyle/>
          <a:p>
            <a:r>
              <a:rPr lang="en-US" dirty="0" smtClean="0"/>
              <a:t>Indications:</a:t>
            </a:r>
          </a:p>
          <a:p>
            <a:r>
              <a:rPr lang="en-US" dirty="0" smtClean="0"/>
              <a:t>      Chronic pain </a:t>
            </a:r>
          </a:p>
          <a:p>
            <a:endParaRPr lang="en-US" dirty="0" smtClean="0"/>
          </a:p>
          <a:p>
            <a:endParaRPr lang="en-US" dirty="0" smtClean="0"/>
          </a:p>
          <a:p>
            <a:r>
              <a:rPr lang="en-US" dirty="0" smtClean="0"/>
              <a:t>      movement disorders: </a:t>
            </a:r>
            <a:r>
              <a:rPr lang="en-US" dirty="0" err="1" smtClean="0"/>
              <a:t>parkinson’s</a:t>
            </a:r>
            <a:r>
              <a:rPr lang="en-US" dirty="0" smtClean="0"/>
              <a:t> disease</a:t>
            </a:r>
          </a:p>
          <a:p>
            <a:r>
              <a:rPr lang="en-US" dirty="0" smtClean="0"/>
              <a:t>                                           </a:t>
            </a:r>
            <a:r>
              <a:rPr lang="en-US" dirty="0" err="1" smtClean="0"/>
              <a:t>dystonia</a:t>
            </a:r>
            <a:endParaRPr lang="en-US" dirty="0" smtClean="0"/>
          </a:p>
          <a:p>
            <a:r>
              <a:rPr lang="en-US" dirty="0" smtClean="0"/>
              <a:t>                                            tremor</a:t>
            </a:r>
          </a:p>
          <a:p>
            <a:endParaRPr lang="en-US" dirty="0" smtClean="0"/>
          </a:p>
          <a:p>
            <a:r>
              <a:rPr lang="en-US" dirty="0" smtClean="0"/>
              <a:t>    </a:t>
            </a:r>
            <a:r>
              <a:rPr lang="en-US" dirty="0" err="1" smtClean="0"/>
              <a:t>Epilespy</a:t>
            </a:r>
            <a:endParaRPr lang="en-US" dirty="0" smtClean="0"/>
          </a:p>
          <a:p>
            <a:endParaRPr lang="en-US" dirty="0" smtClean="0"/>
          </a:p>
          <a:p>
            <a:endParaRPr lang="en-US" dirty="0" smtClean="0"/>
          </a:p>
          <a:p>
            <a:r>
              <a:rPr lang="en-US" dirty="0" smtClean="0"/>
              <a:t>   Psychiatric </a:t>
            </a:r>
            <a:r>
              <a:rPr lang="en-US" dirty="0" err="1" smtClean="0"/>
              <a:t>disorders:Tourette</a:t>
            </a:r>
            <a:r>
              <a:rPr lang="en-US" dirty="0" smtClean="0"/>
              <a:t> syndrome</a:t>
            </a:r>
          </a:p>
          <a:p>
            <a:r>
              <a:rPr lang="en-US" dirty="0" smtClean="0"/>
              <a:t>                            obsessive compulsive disorder</a:t>
            </a:r>
          </a:p>
          <a:p>
            <a:r>
              <a:rPr lang="en-US" dirty="0" smtClean="0"/>
              <a:t>                            depression</a:t>
            </a:r>
          </a:p>
          <a:p>
            <a:pPr>
              <a:buNone/>
            </a:pPr>
            <a:r>
              <a:rPr lang="en-US" dirty="0" smtClean="0"/>
              <a:t> </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Neuromodulation</a:t>
            </a:r>
            <a:r>
              <a:rPr lang="en-US" dirty="0" smtClean="0"/>
              <a:t> –deep brain stimulation for pain</a:t>
            </a:r>
            <a:endParaRPr lang="en-IN" dirty="0"/>
          </a:p>
        </p:txBody>
      </p:sp>
      <p:sp>
        <p:nvSpPr>
          <p:cNvPr id="3" name="Content Placeholder 2"/>
          <p:cNvSpPr>
            <a:spLocks noGrp="1"/>
          </p:cNvSpPr>
          <p:nvPr>
            <p:ph idx="1"/>
          </p:nvPr>
        </p:nvSpPr>
        <p:spPr/>
        <p:txBody>
          <a:bodyPr>
            <a:normAutofit/>
          </a:bodyPr>
          <a:lstStyle/>
          <a:p>
            <a:r>
              <a:rPr lang="en-US" dirty="0" smtClean="0"/>
              <a:t>Some </a:t>
            </a:r>
            <a:r>
              <a:rPr lang="en-US" dirty="0" err="1" smtClean="0"/>
              <a:t>e.g</a:t>
            </a:r>
            <a:r>
              <a:rPr lang="en-US" dirty="0" smtClean="0"/>
              <a:t> phantom limb pain</a:t>
            </a:r>
          </a:p>
          <a:p>
            <a:r>
              <a:rPr lang="en-US" dirty="0"/>
              <a:t> </a:t>
            </a:r>
            <a:r>
              <a:rPr lang="en-US" dirty="0" smtClean="0"/>
              <a:t>                </a:t>
            </a:r>
            <a:r>
              <a:rPr lang="en-US" dirty="0" err="1" smtClean="0"/>
              <a:t>anaesthesia</a:t>
            </a:r>
            <a:r>
              <a:rPr lang="en-US" dirty="0" smtClean="0"/>
              <a:t> dolorosa</a:t>
            </a:r>
          </a:p>
          <a:p>
            <a:r>
              <a:rPr lang="en-US" dirty="0"/>
              <a:t> </a:t>
            </a:r>
            <a:r>
              <a:rPr lang="en-US" dirty="0" smtClean="0"/>
              <a:t>                peripheral neuropathy</a:t>
            </a:r>
          </a:p>
          <a:p>
            <a:r>
              <a:rPr lang="en-US" dirty="0" smtClean="0"/>
              <a:t>                 </a:t>
            </a:r>
            <a:r>
              <a:rPr lang="en-US" dirty="0" err="1" smtClean="0"/>
              <a:t>Postherpatic</a:t>
            </a:r>
            <a:r>
              <a:rPr lang="en-US" dirty="0" smtClean="0"/>
              <a:t> neuralgia  </a:t>
            </a:r>
          </a:p>
          <a:p>
            <a:r>
              <a:rPr lang="en-US" dirty="0"/>
              <a:t> </a:t>
            </a:r>
            <a:r>
              <a:rPr lang="en-US" dirty="0" smtClean="0"/>
              <a:t>                brachial plexus avulsion pain</a:t>
            </a:r>
          </a:p>
          <a:p>
            <a:r>
              <a:rPr lang="en-US" dirty="0"/>
              <a:t> </a:t>
            </a:r>
            <a:r>
              <a:rPr lang="en-US" dirty="0" smtClean="0"/>
              <a:t>                post </a:t>
            </a:r>
            <a:r>
              <a:rPr lang="en-US" dirty="0" err="1" smtClean="0"/>
              <a:t>cordotomy</a:t>
            </a:r>
            <a:r>
              <a:rPr lang="en-US" dirty="0" smtClean="0"/>
              <a:t> </a:t>
            </a:r>
            <a:r>
              <a:rPr lang="en-US" dirty="0" err="1" smtClean="0"/>
              <a:t>dyesthesia</a:t>
            </a:r>
            <a:endParaRPr lang="en-US" dirty="0" smtClean="0"/>
          </a:p>
          <a:p>
            <a:r>
              <a:rPr lang="en-US" dirty="0" smtClean="0"/>
              <a:t>Target area:  thalamic nuclei or </a:t>
            </a:r>
          </a:p>
          <a:p>
            <a:r>
              <a:rPr lang="en-US" dirty="0"/>
              <a:t> </a:t>
            </a:r>
            <a:r>
              <a:rPr lang="en-US" dirty="0" smtClean="0"/>
              <a:t>                      </a:t>
            </a:r>
            <a:r>
              <a:rPr lang="en-US" dirty="0" err="1" smtClean="0"/>
              <a:t>periventricular</a:t>
            </a:r>
            <a:r>
              <a:rPr lang="en-US" dirty="0" smtClean="0"/>
              <a:t> gray matter</a:t>
            </a:r>
          </a:p>
          <a:p>
            <a:r>
              <a:rPr lang="en-US" dirty="0"/>
              <a:t> </a:t>
            </a:r>
            <a:r>
              <a:rPr lang="en-US" dirty="0" smtClean="0"/>
              <a:t>                      </a:t>
            </a:r>
            <a:r>
              <a:rPr lang="en-US" dirty="0" err="1" smtClean="0"/>
              <a:t>periaqueductal</a:t>
            </a:r>
            <a:r>
              <a:rPr lang="en-US" dirty="0" smtClean="0"/>
              <a:t> gray matter.</a:t>
            </a:r>
          </a:p>
          <a:p>
            <a:endParaRPr lang="en-US"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IN" dirty="0"/>
          </a:p>
        </p:txBody>
      </p:sp>
      <p:sp>
        <p:nvSpPr>
          <p:cNvPr id="3" name="Content Placeholder 2"/>
          <p:cNvSpPr>
            <a:spLocks noGrp="1"/>
          </p:cNvSpPr>
          <p:nvPr>
            <p:ph idx="1"/>
          </p:nvPr>
        </p:nvSpPr>
        <p:spPr/>
        <p:txBody>
          <a:bodyPr>
            <a:normAutofit/>
          </a:bodyPr>
          <a:lstStyle/>
          <a:p>
            <a:endParaRPr lang="en-IN" b="1" dirty="0" smtClean="0"/>
          </a:p>
          <a:p>
            <a:r>
              <a:rPr lang="en-IN" b="1" dirty="0" err="1" smtClean="0"/>
              <a:t>neuromodulation</a:t>
            </a:r>
            <a:r>
              <a:rPr lang="en-IN" dirty="0"/>
              <a:t> :</a:t>
            </a:r>
            <a:r>
              <a:rPr lang="en-IN" dirty="0" smtClean="0"/>
              <a:t>electrical </a:t>
            </a:r>
            <a:r>
              <a:rPr lang="en-IN" dirty="0"/>
              <a:t>stimulation of a peripheral nerve, the spinal cord, or the brain for relief of pain; it may be done </a:t>
            </a:r>
            <a:r>
              <a:rPr lang="en-IN" dirty="0" err="1"/>
              <a:t>transcutaneously</a:t>
            </a:r>
            <a:r>
              <a:rPr lang="en-IN" dirty="0"/>
              <a:t> or with an implanted stimulator</a:t>
            </a:r>
            <a:r>
              <a:rPr lang="en-IN" dirty="0" smtClean="0"/>
              <a:t>.</a:t>
            </a:r>
          </a:p>
          <a:p>
            <a:r>
              <a:rPr lang="en-IN" dirty="0" err="1"/>
              <a:t>neuromodulation</a:t>
            </a:r>
            <a:r>
              <a:rPr lang="en-IN" dirty="0"/>
              <a:t> - the alteration of nerve activity through the delivery of electrical stimulation or chemical </a:t>
            </a:r>
            <a:r>
              <a:rPr lang="en-IN" dirty="0" smtClean="0"/>
              <a:t>agents.</a:t>
            </a:r>
            <a:endParaRPr lang="en-IN" dirty="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dirty="0" smtClean="0"/>
              <a:t> </a:t>
            </a:r>
            <a:endParaRPr lang="en-IN" dirty="0"/>
          </a:p>
        </p:txBody>
      </p:sp>
      <p:sp>
        <p:nvSpPr>
          <p:cNvPr id="3" name="Content Placeholder 2"/>
          <p:cNvSpPr>
            <a:spLocks noGrp="1"/>
          </p:cNvSpPr>
          <p:nvPr>
            <p:ph idx="1"/>
          </p:nvPr>
        </p:nvSpPr>
        <p:spPr>
          <a:xfrm>
            <a:off x="457200" y="836712"/>
            <a:ext cx="8229600" cy="5832648"/>
          </a:xfrm>
        </p:spPr>
        <p:txBody>
          <a:bodyPr>
            <a:normAutofit fontScale="92500" lnSpcReduction="20000"/>
          </a:bodyPr>
          <a:lstStyle/>
          <a:p>
            <a:r>
              <a:rPr lang="en-US" dirty="0" err="1" smtClean="0"/>
              <a:t>Fucntional</a:t>
            </a:r>
            <a:r>
              <a:rPr lang="en-US" dirty="0" smtClean="0"/>
              <a:t> </a:t>
            </a:r>
            <a:r>
              <a:rPr lang="en-US" dirty="0" err="1" smtClean="0"/>
              <a:t>neuroimaging</a:t>
            </a:r>
            <a:r>
              <a:rPr lang="en-US" dirty="0" smtClean="0"/>
              <a:t>.</a:t>
            </a:r>
          </a:p>
          <a:p>
            <a:r>
              <a:rPr lang="en-US" dirty="0" smtClean="0"/>
              <a:t>Local </a:t>
            </a:r>
            <a:r>
              <a:rPr lang="en-US" dirty="0" err="1" smtClean="0"/>
              <a:t>anaesthesia</a:t>
            </a:r>
            <a:endParaRPr lang="en-US" dirty="0" smtClean="0"/>
          </a:p>
          <a:p>
            <a:r>
              <a:rPr lang="en-US" dirty="0" smtClean="0"/>
              <a:t>Stereotactic Head framing</a:t>
            </a:r>
          </a:p>
          <a:p>
            <a:r>
              <a:rPr lang="en-US" dirty="0" smtClean="0"/>
              <a:t>Position : dental chair position</a:t>
            </a:r>
          </a:p>
          <a:p>
            <a:r>
              <a:rPr lang="en-US" dirty="0" smtClean="0"/>
              <a:t>14mm burr hole place just  anterior to coronal suture 1.5 -2 cm lateral to midline</a:t>
            </a:r>
          </a:p>
          <a:p>
            <a:r>
              <a:rPr lang="en-US" dirty="0" err="1" smtClean="0"/>
              <a:t>Sterotactic</a:t>
            </a:r>
            <a:r>
              <a:rPr lang="en-US" dirty="0" smtClean="0"/>
              <a:t> arc applied to frame</a:t>
            </a:r>
          </a:p>
          <a:p>
            <a:r>
              <a:rPr lang="en-US" dirty="0" smtClean="0"/>
              <a:t>Physiological target </a:t>
            </a:r>
            <a:r>
              <a:rPr lang="en-US" dirty="0" err="1" smtClean="0"/>
              <a:t>localisation</a:t>
            </a:r>
            <a:r>
              <a:rPr lang="en-US" dirty="0" smtClean="0"/>
              <a:t> is done </a:t>
            </a:r>
          </a:p>
          <a:p>
            <a:r>
              <a:rPr lang="en-US" dirty="0" smtClean="0"/>
              <a:t>Electrode implantation</a:t>
            </a:r>
          </a:p>
          <a:p>
            <a:r>
              <a:rPr lang="en-US" dirty="0" smtClean="0"/>
              <a:t>Stimulation trial period : 3-7 days</a:t>
            </a:r>
          </a:p>
          <a:p>
            <a:r>
              <a:rPr lang="en-US" dirty="0"/>
              <a:t> </a:t>
            </a:r>
            <a:r>
              <a:rPr lang="en-US" dirty="0" smtClean="0"/>
              <a:t>                                           </a:t>
            </a:r>
            <a:r>
              <a:rPr lang="en-US" dirty="0" err="1" smtClean="0"/>
              <a:t>unipolar</a:t>
            </a:r>
            <a:r>
              <a:rPr lang="en-US" dirty="0" smtClean="0"/>
              <a:t> ,</a:t>
            </a:r>
            <a:r>
              <a:rPr lang="en-US" dirty="0" err="1" smtClean="0"/>
              <a:t>bipolar,frequency</a:t>
            </a:r>
            <a:r>
              <a:rPr lang="en-US" dirty="0" smtClean="0"/>
              <a:t>,</a:t>
            </a:r>
          </a:p>
          <a:p>
            <a:r>
              <a:rPr lang="en-US" dirty="0"/>
              <a:t> </a:t>
            </a:r>
            <a:r>
              <a:rPr lang="en-US" dirty="0" smtClean="0"/>
              <a:t>                                           pulse width in microseconds,</a:t>
            </a:r>
          </a:p>
          <a:p>
            <a:r>
              <a:rPr lang="en-US" dirty="0"/>
              <a:t> </a:t>
            </a:r>
            <a:r>
              <a:rPr lang="en-US" dirty="0" smtClean="0"/>
              <a:t>                                            voltage intensity</a:t>
            </a:r>
          </a:p>
          <a:p>
            <a:r>
              <a:rPr lang="en-US" dirty="0" smtClean="0"/>
              <a:t>Successful trial = reduction is </a:t>
            </a:r>
            <a:r>
              <a:rPr lang="en-US" dirty="0" err="1" smtClean="0"/>
              <a:t>atleast</a:t>
            </a:r>
            <a:r>
              <a:rPr lang="en-US" dirty="0" smtClean="0"/>
              <a:t> 33% of pain</a:t>
            </a:r>
          </a:p>
          <a:p>
            <a:r>
              <a:rPr lang="en-US" dirty="0" smtClean="0"/>
              <a:t>Final placement of pulse generator</a:t>
            </a:r>
          </a:p>
          <a:p>
            <a:endParaRPr lang="en-US" dirty="0" smtClean="0"/>
          </a:p>
          <a:p>
            <a:endParaRPr lang="en-US" dirty="0" smtClean="0"/>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lstStyle/>
          <a:p>
            <a:r>
              <a:rPr lang="en-US" dirty="0" smtClean="0"/>
              <a:t>Insertion of electrode</a:t>
            </a:r>
            <a:endParaRPr lang="en-IN" dirty="0"/>
          </a:p>
        </p:txBody>
      </p:sp>
      <p:pic>
        <p:nvPicPr>
          <p:cNvPr id="8194" name="Picture 2" descr="C:\Users\Public\Pictures\ot002.jpg"/>
          <p:cNvPicPr>
            <a:picLocks noGrp="1" noChangeAspect="1" noChangeArrowheads="1"/>
          </p:cNvPicPr>
          <p:nvPr>
            <p:ph idx="1"/>
          </p:nvPr>
        </p:nvPicPr>
        <p:blipFill>
          <a:blip r:embed="rId2" cstate="print"/>
          <a:srcRect/>
          <a:stretch>
            <a:fillRect/>
          </a:stretch>
        </p:blipFill>
        <p:spPr bwMode="auto">
          <a:xfrm>
            <a:off x="395536" y="1340768"/>
            <a:ext cx="4248472" cy="5256584"/>
          </a:xfrm>
          <a:prstGeom prst="rect">
            <a:avLst/>
          </a:prstGeom>
          <a:noFill/>
        </p:spPr>
      </p:pic>
      <p:pic>
        <p:nvPicPr>
          <p:cNvPr id="8195" name="Picture 3" descr="C:\Users\Public\Pictures\frame.jpg"/>
          <p:cNvPicPr>
            <a:picLocks noChangeAspect="1" noChangeArrowheads="1"/>
          </p:cNvPicPr>
          <p:nvPr/>
        </p:nvPicPr>
        <p:blipFill>
          <a:blip r:embed="rId3" cstate="print"/>
          <a:srcRect/>
          <a:stretch>
            <a:fillRect/>
          </a:stretch>
        </p:blipFill>
        <p:spPr bwMode="auto">
          <a:xfrm>
            <a:off x="4716016" y="1268760"/>
            <a:ext cx="4176464" cy="532859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08112"/>
          </a:xfrm>
        </p:spPr>
        <p:txBody>
          <a:bodyPr>
            <a:normAutofit/>
          </a:bodyPr>
          <a:lstStyle/>
          <a:p>
            <a:r>
              <a:rPr lang="en-US" dirty="0" smtClean="0"/>
              <a:t>electrodes</a:t>
            </a:r>
            <a:endParaRPr lang="en-IN" dirty="0"/>
          </a:p>
        </p:txBody>
      </p:sp>
      <p:pic>
        <p:nvPicPr>
          <p:cNvPr id="9218" name="Picture 2" descr="C:\Users\Public\Pictures\electrod.jpg"/>
          <p:cNvPicPr>
            <a:picLocks noGrp="1" noChangeAspect="1" noChangeArrowheads="1"/>
          </p:cNvPicPr>
          <p:nvPr>
            <p:ph idx="1"/>
          </p:nvPr>
        </p:nvPicPr>
        <p:blipFill>
          <a:blip r:embed="rId2" cstate="print"/>
          <a:srcRect/>
          <a:stretch>
            <a:fillRect/>
          </a:stretch>
        </p:blipFill>
        <p:spPr bwMode="auto">
          <a:xfrm>
            <a:off x="611560" y="1196752"/>
            <a:ext cx="3672408" cy="2736304"/>
          </a:xfrm>
          <a:prstGeom prst="rect">
            <a:avLst/>
          </a:prstGeom>
          <a:noFill/>
        </p:spPr>
      </p:pic>
      <p:pic>
        <p:nvPicPr>
          <p:cNvPr id="9219" name="Picture 3" descr="C:\Users\Public\Pictures\low profile extension.jpg"/>
          <p:cNvPicPr>
            <a:picLocks noChangeAspect="1" noChangeArrowheads="1"/>
          </p:cNvPicPr>
          <p:nvPr/>
        </p:nvPicPr>
        <p:blipFill>
          <a:blip r:embed="rId3" cstate="print"/>
          <a:srcRect/>
          <a:stretch>
            <a:fillRect/>
          </a:stretch>
        </p:blipFill>
        <p:spPr bwMode="auto">
          <a:xfrm>
            <a:off x="611560" y="4005064"/>
            <a:ext cx="3816424" cy="2852936"/>
          </a:xfrm>
          <a:prstGeom prst="rect">
            <a:avLst/>
          </a:prstGeom>
          <a:noFill/>
        </p:spPr>
      </p:pic>
      <p:pic>
        <p:nvPicPr>
          <p:cNvPr id="9220" name="Picture 4" descr="C:\Users\Public\Pictures\xr.jpg"/>
          <p:cNvPicPr>
            <a:picLocks noChangeAspect="1" noChangeArrowheads="1"/>
          </p:cNvPicPr>
          <p:nvPr/>
        </p:nvPicPr>
        <p:blipFill>
          <a:blip r:embed="rId4" cstate="print"/>
          <a:srcRect/>
          <a:stretch>
            <a:fillRect/>
          </a:stretch>
        </p:blipFill>
        <p:spPr bwMode="auto">
          <a:xfrm>
            <a:off x="4716016" y="1268760"/>
            <a:ext cx="4032448" cy="5328592"/>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10242" name="Picture 2" descr="C:\Users\Public\Pictures\BR.jpg"/>
          <p:cNvPicPr>
            <a:picLocks noGrp="1" noChangeAspect="1" noChangeArrowheads="1"/>
          </p:cNvPicPr>
          <p:nvPr>
            <p:ph idx="1"/>
          </p:nvPr>
        </p:nvPicPr>
        <p:blipFill>
          <a:blip r:embed="rId2" cstate="print"/>
          <a:srcRect/>
          <a:stretch>
            <a:fillRect/>
          </a:stretch>
        </p:blipFill>
        <p:spPr bwMode="auto">
          <a:xfrm>
            <a:off x="0" y="620688"/>
            <a:ext cx="4427984" cy="6048672"/>
          </a:xfrm>
          <a:prstGeom prst="rect">
            <a:avLst/>
          </a:prstGeom>
          <a:noFill/>
        </p:spPr>
      </p:pic>
      <p:pic>
        <p:nvPicPr>
          <p:cNvPr id="10243" name="Picture 3" descr="C:\Users\Public\Pictures\device.jpg"/>
          <p:cNvPicPr>
            <a:picLocks noChangeAspect="1" noChangeArrowheads="1"/>
          </p:cNvPicPr>
          <p:nvPr/>
        </p:nvPicPr>
        <p:blipFill>
          <a:blip r:embed="rId3" cstate="print"/>
          <a:srcRect/>
          <a:stretch>
            <a:fillRect/>
          </a:stretch>
        </p:blipFill>
        <p:spPr bwMode="auto">
          <a:xfrm>
            <a:off x="4716016" y="476672"/>
            <a:ext cx="4176464" cy="638132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IN" dirty="0"/>
          </a:p>
        </p:txBody>
      </p:sp>
      <p:sp>
        <p:nvSpPr>
          <p:cNvPr id="3" name="Content Placeholder 2"/>
          <p:cNvSpPr>
            <a:spLocks noGrp="1"/>
          </p:cNvSpPr>
          <p:nvPr>
            <p:ph idx="1"/>
          </p:nvPr>
        </p:nvSpPr>
        <p:spPr/>
        <p:txBody>
          <a:bodyPr>
            <a:normAutofit/>
          </a:bodyPr>
          <a:lstStyle/>
          <a:p>
            <a:r>
              <a:rPr lang="en-US" dirty="0" err="1" smtClean="0"/>
              <a:t>Hemorrhage,death</a:t>
            </a:r>
            <a:endParaRPr lang="en-US" dirty="0" smtClean="0"/>
          </a:p>
          <a:p>
            <a:r>
              <a:rPr lang="en-US" dirty="0" smtClean="0"/>
              <a:t>Transient confusion</a:t>
            </a:r>
          </a:p>
          <a:p>
            <a:r>
              <a:rPr lang="en-US" dirty="0" smtClean="0"/>
              <a:t>seizures</a:t>
            </a:r>
          </a:p>
          <a:p>
            <a:r>
              <a:rPr lang="en-US" dirty="0" smtClean="0"/>
              <a:t>Infection</a:t>
            </a:r>
          </a:p>
          <a:p>
            <a:r>
              <a:rPr lang="en-US" dirty="0" smtClean="0"/>
              <a:t>Hardware failure</a:t>
            </a:r>
          </a:p>
          <a:p>
            <a:r>
              <a:rPr lang="en-US" dirty="0" smtClean="0"/>
              <a:t>Skin erosion</a:t>
            </a:r>
          </a:p>
          <a:p>
            <a:r>
              <a:rPr lang="en-US" dirty="0"/>
              <a:t> </a:t>
            </a:r>
            <a:r>
              <a:rPr lang="en-US" dirty="0" smtClean="0"/>
              <a:t>foreign body reaction</a:t>
            </a:r>
          </a:p>
          <a:p>
            <a:r>
              <a:rPr lang="en-US" dirty="0" smtClean="0"/>
              <a:t>Headache </a:t>
            </a:r>
          </a:p>
          <a:p>
            <a:r>
              <a:rPr lang="en-US" dirty="0" smtClean="0"/>
              <a:t>Local pain</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modulation</a:t>
            </a:r>
            <a:endParaRPr lang="en-IN" dirty="0"/>
          </a:p>
        </p:txBody>
      </p:sp>
      <p:sp>
        <p:nvSpPr>
          <p:cNvPr id="3" name="Content Placeholder 2"/>
          <p:cNvSpPr>
            <a:spLocks noGrp="1"/>
          </p:cNvSpPr>
          <p:nvPr>
            <p:ph idx="1"/>
          </p:nvPr>
        </p:nvSpPr>
        <p:spPr/>
        <p:txBody>
          <a:bodyPr/>
          <a:lstStyle/>
          <a:p>
            <a:pPr>
              <a:buNone/>
            </a:pPr>
            <a:r>
              <a:rPr lang="en-US" dirty="0" smtClean="0"/>
              <a:t>.Neuraxial drug infusion</a:t>
            </a:r>
          </a:p>
          <a:p>
            <a:pPr>
              <a:buNone/>
            </a:pPr>
            <a:r>
              <a:rPr lang="en-US" dirty="0" smtClean="0"/>
              <a:t>    </a:t>
            </a:r>
            <a:r>
              <a:rPr lang="en-US" dirty="0" err="1" smtClean="0"/>
              <a:t>intrathecal</a:t>
            </a:r>
            <a:r>
              <a:rPr lang="en-US" dirty="0" smtClean="0"/>
              <a:t> </a:t>
            </a:r>
          </a:p>
          <a:p>
            <a:pPr>
              <a:buNone/>
            </a:pPr>
            <a:r>
              <a:rPr lang="en-US" dirty="0" smtClean="0"/>
              <a:t>    epidural</a:t>
            </a:r>
          </a:p>
          <a:p>
            <a:pPr>
              <a:buNone/>
            </a:pPr>
            <a:r>
              <a:rPr lang="en-US" dirty="0" smtClean="0"/>
              <a:t>    </a:t>
            </a:r>
            <a:r>
              <a:rPr lang="en-US" dirty="0" err="1" smtClean="0"/>
              <a:t>intraventricular</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Intrathecal</a:t>
            </a:r>
            <a:r>
              <a:rPr lang="en-US" dirty="0" smtClean="0"/>
              <a:t>  and epidural drug</a:t>
            </a:r>
            <a:endParaRPr lang="en-IN" dirty="0"/>
          </a:p>
        </p:txBody>
      </p:sp>
      <p:pic>
        <p:nvPicPr>
          <p:cNvPr id="4" name="Picture 2" descr="Overview"/>
          <p:cNvPicPr>
            <a:picLocks noGrp="1" noChangeAspect="1" noChangeArrowheads="1"/>
          </p:cNvPicPr>
          <p:nvPr>
            <p:ph idx="1"/>
          </p:nvPr>
        </p:nvPicPr>
        <p:blipFill>
          <a:blip r:embed="rId2" cstate="print"/>
          <a:stretch>
            <a:fillRect/>
          </a:stretch>
        </p:blipFill>
        <p:spPr bwMode="auto">
          <a:xfrm>
            <a:off x="1889566" y="1935163"/>
            <a:ext cx="5364867" cy="4389437"/>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uses of </a:t>
            </a:r>
            <a:r>
              <a:rPr lang="en-US" dirty="0" err="1" smtClean="0"/>
              <a:t>neuromodulation</a:t>
            </a:r>
            <a:r>
              <a:rPr lang="en-US" dirty="0" smtClean="0"/>
              <a:t> techniques</a:t>
            </a:r>
            <a:endParaRPr lang="en-IN" dirty="0"/>
          </a:p>
        </p:txBody>
      </p:sp>
      <p:sp>
        <p:nvSpPr>
          <p:cNvPr id="3" name="Content Placeholder 2"/>
          <p:cNvSpPr>
            <a:spLocks noGrp="1"/>
          </p:cNvSpPr>
          <p:nvPr>
            <p:ph idx="1"/>
          </p:nvPr>
        </p:nvSpPr>
        <p:spPr/>
        <p:txBody>
          <a:bodyPr>
            <a:normAutofit lnSpcReduction="10000"/>
          </a:bodyPr>
          <a:lstStyle/>
          <a:p>
            <a:r>
              <a:rPr lang="en-US" dirty="0" err="1" smtClean="0"/>
              <a:t>Dystonia</a:t>
            </a:r>
            <a:r>
              <a:rPr lang="en-US" dirty="0" smtClean="0"/>
              <a:t>:  </a:t>
            </a:r>
            <a:r>
              <a:rPr lang="en-US" dirty="0" err="1" smtClean="0"/>
              <a:t>globus</a:t>
            </a:r>
            <a:r>
              <a:rPr lang="en-US" dirty="0" smtClean="0"/>
              <a:t> </a:t>
            </a:r>
            <a:r>
              <a:rPr lang="en-US" dirty="0" err="1" smtClean="0"/>
              <a:t>pallidus</a:t>
            </a:r>
            <a:r>
              <a:rPr lang="en-US" dirty="0" smtClean="0"/>
              <a:t> </a:t>
            </a:r>
            <a:r>
              <a:rPr lang="en-US" dirty="0" err="1" smtClean="0"/>
              <a:t>internus</a:t>
            </a:r>
            <a:r>
              <a:rPr lang="en-US" dirty="0" smtClean="0"/>
              <a:t> stimulation for primary </a:t>
            </a:r>
            <a:r>
              <a:rPr lang="en-US" dirty="0" err="1" smtClean="0"/>
              <a:t>dystonia</a:t>
            </a:r>
            <a:endParaRPr lang="en-US" dirty="0" smtClean="0"/>
          </a:p>
          <a:p>
            <a:r>
              <a:rPr lang="en-US" dirty="0" smtClean="0"/>
              <a:t>Epilepsy: </a:t>
            </a:r>
            <a:r>
              <a:rPr lang="en-US" dirty="0" err="1" smtClean="0"/>
              <a:t>vagal</a:t>
            </a:r>
            <a:r>
              <a:rPr lang="en-US" dirty="0" smtClean="0"/>
              <a:t> nerve stimulation</a:t>
            </a:r>
          </a:p>
          <a:p>
            <a:r>
              <a:rPr lang="en-US" dirty="0" smtClean="0"/>
              <a:t>Parkinsonism    :sub-thalamic nucleus stimulation and  </a:t>
            </a:r>
            <a:r>
              <a:rPr lang="en-US" dirty="0" err="1" smtClean="0"/>
              <a:t>globus</a:t>
            </a:r>
            <a:r>
              <a:rPr lang="en-US" dirty="0" smtClean="0"/>
              <a:t> </a:t>
            </a:r>
            <a:r>
              <a:rPr lang="en-US" dirty="0" err="1" smtClean="0"/>
              <a:t>pallidus</a:t>
            </a:r>
            <a:r>
              <a:rPr lang="en-US" dirty="0" smtClean="0"/>
              <a:t> </a:t>
            </a:r>
            <a:r>
              <a:rPr lang="en-US" dirty="0" err="1" smtClean="0"/>
              <a:t>internus</a:t>
            </a:r>
            <a:r>
              <a:rPr lang="en-US" dirty="0" smtClean="0"/>
              <a:t> .</a:t>
            </a:r>
          </a:p>
          <a:p>
            <a:pPr>
              <a:buNone/>
            </a:pPr>
            <a:endParaRPr lang="en-US" dirty="0" smtClean="0"/>
          </a:p>
          <a:p>
            <a:r>
              <a:rPr lang="en-US" dirty="0" err="1" smtClean="0"/>
              <a:t>Pschychiatric</a:t>
            </a:r>
            <a:r>
              <a:rPr lang="en-US" dirty="0" smtClean="0"/>
              <a:t> disorders:</a:t>
            </a:r>
          </a:p>
          <a:p>
            <a:r>
              <a:rPr lang="en-US" dirty="0" err="1" smtClean="0"/>
              <a:t>Tourette</a:t>
            </a:r>
            <a:r>
              <a:rPr lang="en-US" dirty="0" smtClean="0"/>
              <a:t> syndrome: thalamic and </a:t>
            </a:r>
            <a:r>
              <a:rPr lang="en-US" dirty="0" err="1" smtClean="0"/>
              <a:t>pallidal</a:t>
            </a:r>
            <a:r>
              <a:rPr lang="en-US" dirty="0" smtClean="0"/>
              <a:t> stimulation</a:t>
            </a:r>
          </a:p>
          <a:p>
            <a:r>
              <a:rPr lang="en-US" dirty="0" smtClean="0"/>
              <a:t>Obsessive compulsive </a:t>
            </a:r>
            <a:r>
              <a:rPr lang="en-US" dirty="0" err="1" smtClean="0"/>
              <a:t>disorder:sub</a:t>
            </a:r>
            <a:r>
              <a:rPr lang="en-US" dirty="0" smtClean="0"/>
              <a:t> thalamic nuclei</a:t>
            </a:r>
          </a:p>
          <a:p>
            <a:r>
              <a:rPr lang="en-US" dirty="0" smtClean="0"/>
              <a:t>Depression: </a:t>
            </a:r>
            <a:r>
              <a:rPr lang="en-US" dirty="0" err="1" smtClean="0"/>
              <a:t>subgenual</a:t>
            </a:r>
            <a:r>
              <a:rPr lang="en-US" dirty="0" smtClean="0"/>
              <a:t> </a:t>
            </a:r>
            <a:r>
              <a:rPr lang="en-US" dirty="0" err="1" smtClean="0"/>
              <a:t>cingulate</a:t>
            </a:r>
            <a:r>
              <a:rPr lang="en-US" dirty="0" smtClean="0"/>
              <a:t> </a:t>
            </a:r>
            <a:r>
              <a:rPr lang="en-US" dirty="0" err="1" smtClean="0"/>
              <a:t>gyrus</a:t>
            </a:r>
            <a:r>
              <a:rPr lang="en-US" dirty="0" smtClean="0"/>
              <a:t> stimulation</a:t>
            </a:r>
          </a:p>
          <a:p>
            <a:endParaRPr lang="en-IN"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RESEARCH</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BRAINGATE NEURAL INTERFACE SYSTEM:</a:t>
            </a:r>
          </a:p>
          <a:p>
            <a:r>
              <a:rPr lang="en-IN" dirty="0" smtClean="0"/>
              <a:t>Currently the subject of a pilot clinical trial, the </a:t>
            </a:r>
            <a:r>
              <a:rPr lang="en-IN" dirty="0" err="1" smtClean="0"/>
              <a:t>BrainGate</a:t>
            </a:r>
            <a:r>
              <a:rPr lang="en-IN" dirty="0" smtClean="0"/>
              <a:t> Neural Interface System is designed to restore functionality for severely motor-impaired individuals. A sensor is implanted on the motor cortex of the brain, and the interpreted signals are transmitted directly to a computer, enabling the user to control various objects in their environment, such as lights and television, or possibly a </a:t>
            </a:r>
            <a:r>
              <a:rPr lang="en-IN" dirty="0" err="1" smtClean="0"/>
              <a:t>BrainGate</a:t>
            </a:r>
            <a:r>
              <a:rPr lang="en-IN" dirty="0" smtClean="0"/>
              <a:t>-compatible motorized wheelchair. It Is hoped that one day the </a:t>
            </a:r>
            <a:r>
              <a:rPr lang="en-IN" dirty="0" err="1" smtClean="0"/>
              <a:t>BrainGate</a:t>
            </a:r>
            <a:r>
              <a:rPr lang="en-IN" dirty="0" smtClean="0"/>
              <a:t> program will expand to allow individuals to once again use their limbs.</a:t>
            </a:r>
            <a:br>
              <a:rPr lang="en-IN" dirty="0" smtClean="0"/>
            </a:b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1026" name="Picture 2" descr="C:\Users\Public\Pictures\Brain-Gatex250.jpg"/>
          <p:cNvPicPr>
            <a:picLocks noGrp="1" noChangeAspect="1" noChangeArrowheads="1"/>
          </p:cNvPicPr>
          <p:nvPr>
            <p:ph idx="1"/>
          </p:nvPr>
        </p:nvPicPr>
        <p:blipFill>
          <a:blip r:embed="rId2" cstate="print"/>
          <a:srcRect/>
          <a:stretch>
            <a:fillRect/>
          </a:stretch>
        </p:blipFill>
        <p:spPr bwMode="auto">
          <a:xfrm>
            <a:off x="323528" y="908720"/>
            <a:ext cx="8064896" cy="561662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fontScale="90000"/>
          </a:bodyPr>
          <a:lstStyle/>
          <a:p>
            <a:r>
              <a:rPr lang="en-US" dirty="0" smtClean="0"/>
              <a:t> NEUROMODULATION FOR PAIN</a:t>
            </a:r>
            <a:endParaRPr lang="en-IN" dirty="0"/>
          </a:p>
        </p:txBody>
      </p:sp>
      <p:sp>
        <p:nvSpPr>
          <p:cNvPr id="3" name="Content Placeholder 2"/>
          <p:cNvSpPr>
            <a:spLocks noGrp="1"/>
          </p:cNvSpPr>
          <p:nvPr>
            <p:ph idx="1"/>
          </p:nvPr>
        </p:nvSpPr>
        <p:spPr>
          <a:xfrm>
            <a:off x="457200" y="1196752"/>
            <a:ext cx="8229600" cy="5661248"/>
          </a:xfrm>
        </p:spPr>
        <p:txBody>
          <a:bodyPr>
            <a:normAutofit lnSpcReduction="10000"/>
          </a:bodyPr>
          <a:lstStyle/>
          <a:p>
            <a:r>
              <a:rPr lang="en-US" dirty="0" err="1" smtClean="0"/>
              <a:t>Neuromodulation</a:t>
            </a:r>
            <a:r>
              <a:rPr lang="en-US" dirty="0" smtClean="0"/>
              <a:t> can be used for treating various chronic pain disorders</a:t>
            </a:r>
          </a:p>
          <a:p>
            <a:r>
              <a:rPr lang="en-US" dirty="0" smtClean="0"/>
              <a:t>Chronic </a:t>
            </a:r>
            <a:r>
              <a:rPr lang="en-US" dirty="0" err="1" smtClean="0"/>
              <a:t>pain:low</a:t>
            </a:r>
            <a:r>
              <a:rPr lang="en-US" dirty="0" smtClean="0"/>
              <a:t> back </a:t>
            </a:r>
            <a:r>
              <a:rPr lang="en-US" dirty="0" err="1" smtClean="0"/>
              <a:t>pain,FBSS,chronic</a:t>
            </a:r>
            <a:r>
              <a:rPr lang="en-US" dirty="0" smtClean="0"/>
              <a:t> pain of malignancy</a:t>
            </a:r>
          </a:p>
          <a:p>
            <a:r>
              <a:rPr lang="en-US" dirty="0" smtClean="0"/>
              <a:t>Chronic headache: migraine</a:t>
            </a:r>
          </a:p>
          <a:p>
            <a:r>
              <a:rPr lang="en-US" dirty="0" smtClean="0"/>
              <a:t>Neuralgias: trigeminal neuralgia</a:t>
            </a:r>
          </a:p>
          <a:p>
            <a:r>
              <a:rPr lang="en-US" dirty="0" smtClean="0"/>
              <a:t> phantom limb pain</a:t>
            </a:r>
          </a:p>
          <a:p>
            <a:r>
              <a:rPr lang="en-US" dirty="0" smtClean="0"/>
              <a:t> </a:t>
            </a:r>
            <a:r>
              <a:rPr lang="en-US" dirty="0" err="1" smtClean="0"/>
              <a:t>anaesthesia</a:t>
            </a:r>
            <a:r>
              <a:rPr lang="en-US" dirty="0" smtClean="0"/>
              <a:t> dolorosa</a:t>
            </a:r>
          </a:p>
          <a:p>
            <a:r>
              <a:rPr lang="en-US" dirty="0" smtClean="0"/>
              <a:t> peripheral neuropathy</a:t>
            </a:r>
          </a:p>
          <a:p>
            <a:r>
              <a:rPr lang="en-US" dirty="0" smtClean="0"/>
              <a:t> </a:t>
            </a:r>
            <a:r>
              <a:rPr lang="en-US" dirty="0" err="1" smtClean="0"/>
              <a:t>Postherpatic</a:t>
            </a:r>
            <a:r>
              <a:rPr lang="en-US" dirty="0" smtClean="0"/>
              <a:t> neuralgia  </a:t>
            </a:r>
          </a:p>
          <a:p>
            <a:r>
              <a:rPr lang="en-US" dirty="0" smtClean="0"/>
              <a:t> brachial plexus avulsion pain</a:t>
            </a:r>
          </a:p>
          <a:p>
            <a:r>
              <a:rPr lang="en-US" dirty="0" smtClean="0"/>
              <a:t> post </a:t>
            </a:r>
            <a:r>
              <a:rPr lang="en-US" dirty="0" err="1" smtClean="0"/>
              <a:t>cordotomy</a:t>
            </a:r>
            <a:r>
              <a:rPr lang="en-US" dirty="0" smtClean="0"/>
              <a:t> </a:t>
            </a:r>
            <a:r>
              <a:rPr lang="en-US" dirty="0" err="1" smtClean="0"/>
              <a:t>dyesthesia</a:t>
            </a:r>
            <a:endParaRPr lang="en-US" dirty="0" smtClean="0"/>
          </a:p>
          <a:p>
            <a:r>
              <a:rPr lang="en-US" dirty="0" smtClean="0"/>
              <a:t>Lower limb  chronic ischemic pain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Traumatic Brain Injury</a:t>
            </a:r>
            <a:endParaRPr lang="en-IN" dirty="0"/>
          </a:p>
        </p:txBody>
      </p:sp>
      <p:sp>
        <p:nvSpPr>
          <p:cNvPr id="3" name="Content Placeholder 2"/>
          <p:cNvSpPr>
            <a:spLocks noGrp="1"/>
          </p:cNvSpPr>
          <p:nvPr>
            <p:ph idx="1"/>
          </p:nvPr>
        </p:nvSpPr>
        <p:spPr/>
        <p:txBody>
          <a:bodyPr>
            <a:normAutofit lnSpcReduction="10000"/>
          </a:bodyPr>
          <a:lstStyle/>
          <a:p>
            <a:r>
              <a:rPr lang="en-IN" dirty="0" smtClean="0"/>
              <a:t>There is a great potential for using deep brain stimulation as a treatment for traumatic brain injury.</a:t>
            </a:r>
          </a:p>
          <a:p>
            <a:r>
              <a:rPr lang="en-IN" dirty="0" smtClean="0"/>
              <a:t>IN 2007,The operation was performed at the Cleveland Clinic by neurosurgeons. The patient was a 38-year-old severely brain-injured man who had been unable to communicate or eat by mouth for six years.</a:t>
            </a:r>
          </a:p>
          <a:p>
            <a:r>
              <a:rPr lang="en-IN" dirty="0" smtClean="0"/>
              <a:t> After a six-month, double-blinded on/off "crossover" trial, with periods of thalamic DBS alternating with periods where he did not receive the therapy, the patient now has oral feeding and verbal communication abilities.</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IN" b="1" dirty="0" smtClean="0"/>
              <a:t>Blindness</a:t>
            </a:r>
            <a:endParaRPr lang="en-IN" dirty="0"/>
          </a:p>
        </p:txBody>
      </p:sp>
      <p:sp>
        <p:nvSpPr>
          <p:cNvPr id="3" name="Content Placeholder 2"/>
          <p:cNvSpPr>
            <a:spLocks noGrp="1"/>
          </p:cNvSpPr>
          <p:nvPr>
            <p:ph idx="1"/>
          </p:nvPr>
        </p:nvSpPr>
        <p:spPr>
          <a:xfrm>
            <a:off x="457200" y="764704"/>
            <a:ext cx="8229600" cy="5361459"/>
          </a:xfrm>
        </p:spPr>
        <p:txBody>
          <a:bodyPr>
            <a:normAutofit fontScale="85000" lnSpcReduction="20000"/>
          </a:bodyPr>
          <a:lstStyle/>
          <a:p>
            <a:r>
              <a:rPr lang="en-IN" dirty="0" err="1" smtClean="0"/>
              <a:t>Neuromodulation</a:t>
            </a:r>
            <a:r>
              <a:rPr lang="en-IN" dirty="0" smtClean="0"/>
              <a:t> devices are also under development that may restore vision to individuals who were blinded by diseases such as macular degeneration or retinitis </a:t>
            </a:r>
            <a:r>
              <a:rPr lang="en-IN" dirty="0" err="1" smtClean="0"/>
              <a:t>pigmentosa</a:t>
            </a:r>
            <a:r>
              <a:rPr lang="en-IN" dirty="0" smtClean="0"/>
              <a:t>..</a:t>
            </a:r>
          </a:p>
          <a:p>
            <a:r>
              <a:rPr lang="en-IN" dirty="0" smtClean="0"/>
              <a:t> Second Sight Medical Products (Sylmar, CA) is developing Argus II, a device that consists of a tiny camera and transmitter mounted in eyeglasses, an implanted receiver, and an electrode-studded array that is secured to the retina with a </a:t>
            </a:r>
            <a:r>
              <a:rPr lang="en-IN" dirty="0" err="1" smtClean="0"/>
              <a:t>microtack</a:t>
            </a:r>
            <a:r>
              <a:rPr lang="en-IN" dirty="0" smtClean="0"/>
              <a:t>.</a:t>
            </a:r>
          </a:p>
          <a:p>
            <a:r>
              <a:rPr lang="en-IN" dirty="0" smtClean="0"/>
              <a:t> A belt-mounted wireless microprocessor and battery pack power the entire device. The camera on the glasses captures an image and sends the information to the video processor, which converts the image to an electronic signal and sends it to the transmitter on the glasses. The implanted receiver wirelessly receives this data and sends the signals through a tiny cable to the electrode array, stimulating electrical pulses that induce responses in the retina that travel through the optic nerve to the brain.</a:t>
            </a:r>
          </a:p>
          <a:p>
            <a:r>
              <a:rPr lang="en-IN" dirty="0" smtClean="0"/>
              <a:t> The brain then perceives patterns of light and dark spots corresponding to the electrodes stimulated. Patients learn to interpret the visual patterns produced into meaningful images.</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2050" name="Picture 2" descr="C:\Users\Public\Pictures\arg11.jpg"/>
          <p:cNvPicPr>
            <a:picLocks noGrp="1" noChangeAspect="1" noChangeArrowheads="1"/>
          </p:cNvPicPr>
          <p:nvPr>
            <p:ph idx="1"/>
          </p:nvPr>
        </p:nvPicPr>
        <p:blipFill>
          <a:blip r:embed="rId2" cstate="print"/>
          <a:srcRect/>
          <a:stretch>
            <a:fillRect/>
          </a:stretch>
        </p:blipFill>
        <p:spPr bwMode="auto">
          <a:xfrm>
            <a:off x="0" y="0"/>
            <a:ext cx="6912768" cy="3621330"/>
          </a:xfrm>
          <a:prstGeom prst="rect">
            <a:avLst/>
          </a:prstGeom>
          <a:noFill/>
        </p:spPr>
      </p:pic>
      <p:pic>
        <p:nvPicPr>
          <p:cNvPr id="2053" name="Picture 5" descr="C:\Users\Public\Pictures\bionic-eyeglasses-278x225.jpg"/>
          <p:cNvPicPr>
            <a:picLocks noChangeAspect="1" noChangeArrowheads="1"/>
          </p:cNvPicPr>
          <p:nvPr/>
        </p:nvPicPr>
        <p:blipFill>
          <a:blip r:embed="rId3" cstate="print"/>
          <a:srcRect/>
          <a:stretch>
            <a:fillRect/>
          </a:stretch>
        </p:blipFill>
        <p:spPr bwMode="auto">
          <a:xfrm>
            <a:off x="3923928" y="3160525"/>
            <a:ext cx="5220072" cy="3697475"/>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6" name="Picture 3" descr="C:\Users\Public\Pictures\agr1111.jpg"/>
          <p:cNvPicPr>
            <a:picLocks noGrp="1" noChangeAspect="1" noChangeArrowheads="1"/>
          </p:cNvPicPr>
          <p:nvPr>
            <p:ph idx="1"/>
          </p:nvPr>
        </p:nvPicPr>
        <p:blipFill>
          <a:blip r:embed="rId2" cstate="print"/>
          <a:srcRect/>
          <a:stretch>
            <a:fillRect/>
          </a:stretch>
        </p:blipFill>
        <p:spPr bwMode="auto">
          <a:xfrm>
            <a:off x="0" y="980728"/>
            <a:ext cx="4788024" cy="5877272"/>
          </a:xfrm>
          <a:prstGeom prst="rect">
            <a:avLst/>
          </a:prstGeom>
          <a:noFill/>
        </p:spPr>
      </p:pic>
      <p:pic>
        <p:nvPicPr>
          <p:cNvPr id="7" name="Picture 4" descr="C:\Users\Public\Pictures\fundus.jpg"/>
          <p:cNvPicPr>
            <a:picLocks noChangeAspect="1" noChangeArrowheads="1"/>
          </p:cNvPicPr>
          <p:nvPr/>
        </p:nvPicPr>
        <p:blipFill>
          <a:blip r:embed="rId3" cstate="print"/>
          <a:srcRect/>
          <a:stretch>
            <a:fillRect/>
          </a:stretch>
        </p:blipFill>
        <p:spPr bwMode="auto">
          <a:xfrm>
            <a:off x="4860032" y="1124744"/>
            <a:ext cx="4283968" cy="5733256"/>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p:txBody>
          <a:bodyPr/>
          <a:lstStyle/>
          <a:p>
            <a:r>
              <a:rPr lang="en-US" dirty="0" smtClean="0"/>
              <a:t>THANK YOU</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a:off x="457200" y="692696"/>
            <a:ext cx="8229600" cy="5631904"/>
          </a:xfrm>
        </p:spPr>
        <p:txBody>
          <a:bodyPr>
            <a:normAutofit/>
          </a:bodyPr>
          <a:lstStyle/>
          <a:p>
            <a:r>
              <a:rPr lang="en-US" dirty="0" smtClean="0"/>
              <a:t>Epilepsy</a:t>
            </a:r>
          </a:p>
          <a:p>
            <a:r>
              <a:rPr lang="en-US" dirty="0" smtClean="0"/>
              <a:t>parkinsonism</a:t>
            </a:r>
          </a:p>
          <a:p>
            <a:endParaRPr lang="en-US" dirty="0" smtClean="0"/>
          </a:p>
          <a:p>
            <a:r>
              <a:rPr lang="en-US" dirty="0" err="1" smtClean="0"/>
              <a:t>Pschychiatric</a:t>
            </a:r>
            <a:r>
              <a:rPr lang="en-US" dirty="0" smtClean="0"/>
              <a:t> disorders:</a:t>
            </a:r>
          </a:p>
          <a:p>
            <a:r>
              <a:rPr lang="en-US" dirty="0" smtClean="0"/>
              <a:t>                       </a:t>
            </a:r>
            <a:r>
              <a:rPr lang="en-US" dirty="0" err="1" smtClean="0"/>
              <a:t>tourette</a:t>
            </a:r>
            <a:r>
              <a:rPr lang="en-US" dirty="0" smtClean="0"/>
              <a:t> syndrome</a:t>
            </a:r>
          </a:p>
          <a:p>
            <a:r>
              <a:rPr lang="en-US" dirty="0" smtClean="0"/>
              <a:t>                       obsessive compulsive disorder</a:t>
            </a:r>
          </a:p>
          <a:p>
            <a:r>
              <a:rPr lang="en-US" dirty="0" smtClean="0"/>
              <a:t>                       depression</a:t>
            </a:r>
          </a:p>
          <a:p>
            <a:r>
              <a:rPr lang="en-US" dirty="0" smtClean="0"/>
              <a:t>Sacral </a:t>
            </a:r>
            <a:r>
              <a:rPr lang="en-US" dirty="0" err="1" smtClean="0"/>
              <a:t>neuromodulations</a:t>
            </a:r>
            <a:r>
              <a:rPr lang="en-US" dirty="0" smtClean="0"/>
              <a:t> can be used for </a:t>
            </a:r>
          </a:p>
          <a:p>
            <a:r>
              <a:rPr lang="en-US" dirty="0" smtClean="0"/>
              <a:t>             Bladder incontinence</a:t>
            </a:r>
          </a:p>
          <a:p>
            <a:r>
              <a:rPr lang="en-US" dirty="0" smtClean="0"/>
              <a:t>             Fecal incontinence</a:t>
            </a:r>
          </a:p>
          <a:p>
            <a:r>
              <a:rPr lang="en-US" dirty="0" smtClean="0"/>
              <a:t>             Erectile dysfunction</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t>
            </a:r>
            <a:endParaRPr lang="en-IN" dirty="0"/>
          </a:p>
        </p:txBody>
      </p:sp>
      <p:sp>
        <p:nvSpPr>
          <p:cNvPr id="5" name="Content Placeholder 4"/>
          <p:cNvSpPr>
            <a:spLocks noGrp="1"/>
          </p:cNvSpPr>
          <p:nvPr>
            <p:ph idx="1"/>
          </p:nvPr>
        </p:nvSpPr>
        <p:spPr/>
        <p:txBody>
          <a:bodyPr>
            <a:normAutofit fontScale="92500" lnSpcReduction="10000"/>
          </a:bodyPr>
          <a:lstStyle/>
          <a:p>
            <a:r>
              <a:rPr lang="en-US" dirty="0" smtClean="0"/>
              <a:t>1809: WALKER et al : suggested  that anterior  and posterior spinal roots serve distinct motor and sensory function</a:t>
            </a:r>
          </a:p>
          <a:p>
            <a:r>
              <a:rPr lang="en-US" dirty="0" smtClean="0"/>
              <a:t>1822: MAGENDIE : provided evidence that posterior spinal roots play role in transmission of pain.</a:t>
            </a:r>
          </a:p>
          <a:p>
            <a:r>
              <a:rPr lang="en-US" dirty="0" smtClean="0"/>
              <a:t>1889:EDINGER:described </a:t>
            </a:r>
            <a:r>
              <a:rPr lang="en-US" dirty="0" err="1" smtClean="0"/>
              <a:t>spinothalamic</a:t>
            </a:r>
            <a:r>
              <a:rPr lang="en-US" dirty="0" smtClean="0"/>
              <a:t> tract</a:t>
            </a:r>
          </a:p>
          <a:p>
            <a:r>
              <a:rPr lang="en-US" dirty="0" smtClean="0"/>
              <a:t>1922: SPILLER AND SCHULLER: described the pain conduction pathway.</a:t>
            </a:r>
          </a:p>
          <a:p>
            <a:r>
              <a:rPr lang="en-US" dirty="0" smtClean="0"/>
              <a:t>1965: MALZACK and  WALL: described the gate theory of pain.</a:t>
            </a:r>
            <a:r>
              <a:rPr lang="en-IN" dirty="0" smtClean="0"/>
              <a:t> And proposed the possibility of pain management by </a:t>
            </a:r>
            <a:r>
              <a:rPr lang="en-IN" dirty="0" err="1" smtClean="0"/>
              <a:t>neuromodulation</a:t>
            </a:r>
            <a:r>
              <a:rPr lang="en-IN" dirty="0" smtClean="0"/>
              <a:t>.</a:t>
            </a:r>
          </a:p>
          <a:p>
            <a:endParaRPr lang="en-IN"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smtClean="0"/>
              <a:t>1965:SWEET: performed the first </a:t>
            </a:r>
            <a:r>
              <a:rPr lang="en-US" dirty="0" err="1" smtClean="0"/>
              <a:t>neuromodulation</a:t>
            </a:r>
            <a:r>
              <a:rPr lang="en-US" dirty="0" smtClean="0"/>
              <a:t> procedure by doing peripheral nerve stimulation for pain relief.</a:t>
            </a:r>
          </a:p>
          <a:p>
            <a:r>
              <a:rPr lang="en-US" dirty="0" smtClean="0"/>
              <a:t>1967: SHEALY and coworkers: performed the first trial of spinal dorsal column stimulation.</a:t>
            </a:r>
          </a:p>
          <a:p>
            <a:r>
              <a:rPr lang="en-US" dirty="0" smtClean="0"/>
              <a:t>Same year MAZARS and associates showed </a:t>
            </a:r>
            <a:r>
              <a:rPr lang="en-US" dirty="0" err="1" smtClean="0"/>
              <a:t>that,ventral</a:t>
            </a:r>
            <a:r>
              <a:rPr lang="en-US" dirty="0" smtClean="0"/>
              <a:t> </a:t>
            </a:r>
            <a:r>
              <a:rPr lang="en-US" dirty="0" err="1" smtClean="0"/>
              <a:t>posterolateral</a:t>
            </a:r>
            <a:r>
              <a:rPr lang="en-US" dirty="0" smtClean="0"/>
              <a:t>, thalamic nuclei stimulation can relieve pain.</a:t>
            </a:r>
          </a:p>
          <a:p>
            <a:r>
              <a:rPr lang="en-US" dirty="0" smtClean="0"/>
              <a:t>1970: opiate delivery from implantable pumps was introduced for chronic pain relief</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US" dirty="0" smtClean="0"/>
              <a:t>PATHWAY</a:t>
            </a:r>
            <a:endParaRPr lang="en-IN" dirty="0"/>
          </a:p>
        </p:txBody>
      </p:sp>
      <p:pic>
        <p:nvPicPr>
          <p:cNvPr id="1026" name="Picture 2" descr="C:\Users\Public\Pictures\12-33b_AscenPathwy_1.jpg"/>
          <p:cNvPicPr>
            <a:picLocks noGrp="1" noChangeAspect="1" noChangeArrowheads="1"/>
          </p:cNvPicPr>
          <p:nvPr>
            <p:ph idx="1"/>
          </p:nvPr>
        </p:nvPicPr>
        <p:blipFill>
          <a:blip r:embed="rId2" cstate="print"/>
          <a:srcRect/>
          <a:stretch>
            <a:fillRect/>
          </a:stretch>
        </p:blipFill>
        <p:spPr bwMode="auto">
          <a:xfrm>
            <a:off x="0" y="764704"/>
            <a:ext cx="9144000" cy="609329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lstStyle/>
          <a:p>
            <a:endParaRPr lang="en-IN" dirty="0"/>
          </a:p>
        </p:txBody>
      </p:sp>
      <p:pic>
        <p:nvPicPr>
          <p:cNvPr id="2050" name="Picture 2" descr="C:\Users\Public\Pictures\pseudounipol.jpg"/>
          <p:cNvPicPr>
            <a:picLocks noGrp="1" noChangeAspect="1" noChangeArrowheads="1"/>
          </p:cNvPicPr>
          <p:nvPr>
            <p:ph idx="1"/>
          </p:nvPr>
        </p:nvPicPr>
        <p:blipFill>
          <a:blip r:embed="rId2" cstate="print"/>
          <a:srcRect/>
          <a:stretch>
            <a:fillRect/>
          </a:stretch>
        </p:blipFill>
        <p:spPr bwMode="auto">
          <a:xfrm>
            <a:off x="395536" y="332656"/>
            <a:ext cx="8229600" cy="3429000"/>
          </a:xfrm>
          <a:prstGeom prst="rect">
            <a:avLst/>
          </a:prstGeom>
          <a:noFill/>
        </p:spPr>
      </p:pic>
      <p:pic>
        <p:nvPicPr>
          <p:cNvPr id="5" name="Picture 2" descr="C:\Users\Public\Pictures\pain_spinal_cord2.gif"/>
          <p:cNvPicPr>
            <a:picLocks noChangeAspect="1" noChangeArrowheads="1"/>
          </p:cNvPicPr>
          <p:nvPr/>
        </p:nvPicPr>
        <p:blipFill>
          <a:blip r:embed="rId3" cstate="print"/>
          <a:srcRect/>
          <a:stretch>
            <a:fillRect/>
          </a:stretch>
        </p:blipFill>
        <p:spPr bwMode="auto">
          <a:xfrm>
            <a:off x="395536" y="3501008"/>
            <a:ext cx="7560840" cy="335699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pic>
        <p:nvPicPr>
          <p:cNvPr id="6146" name="Picture 2" descr="C:\Users\Public\Pictures\GateTheory-Diagram-Combination.png"/>
          <p:cNvPicPr>
            <a:picLocks noGrp="1" noChangeAspect="1" noChangeArrowheads="1"/>
          </p:cNvPicPr>
          <p:nvPr>
            <p:ph idx="1"/>
          </p:nvPr>
        </p:nvPicPr>
        <p:blipFill>
          <a:blip r:embed="rId2" cstate="print"/>
          <a:srcRect/>
          <a:stretch>
            <a:fillRect/>
          </a:stretch>
        </p:blipFill>
        <p:spPr bwMode="auto">
          <a:xfrm>
            <a:off x="0" y="260648"/>
            <a:ext cx="9144000" cy="659735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530</TotalTime>
  <Words>1018</Words>
  <Application>Microsoft Office PowerPoint</Application>
  <PresentationFormat>On-screen Show (4:3)</PresentationFormat>
  <Paragraphs>173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NEUROMODULATION</vt:lpstr>
      <vt:lpstr>DEFINITION</vt:lpstr>
      <vt:lpstr> NEUROMODULATION FOR PAIN</vt:lpstr>
      <vt:lpstr> </vt:lpstr>
      <vt:lpstr>HISTORY </vt:lpstr>
      <vt:lpstr>Slide 6</vt:lpstr>
      <vt:lpstr>PATHWAY</vt:lpstr>
      <vt:lpstr>Slide 8</vt:lpstr>
      <vt:lpstr> </vt:lpstr>
      <vt:lpstr>GATE THEORY</vt:lpstr>
      <vt:lpstr> </vt:lpstr>
      <vt:lpstr>Neuromodulation methods</vt:lpstr>
      <vt:lpstr>NEUROMODULATION </vt:lpstr>
      <vt:lpstr>Neuromodulation</vt:lpstr>
      <vt:lpstr>Spinal cord stimulation</vt:lpstr>
      <vt:lpstr>SPINAL CHORD STIMULATION</vt:lpstr>
      <vt:lpstr>complications</vt:lpstr>
      <vt:lpstr>Neuromodulation –deep brain stimulation </vt:lpstr>
      <vt:lpstr>Neuromodulation –deep brain stimulation for pain</vt:lpstr>
      <vt:lpstr> </vt:lpstr>
      <vt:lpstr>Insertion of electrode</vt:lpstr>
      <vt:lpstr>electrodes</vt:lpstr>
      <vt:lpstr> </vt:lpstr>
      <vt:lpstr>complications</vt:lpstr>
      <vt:lpstr>Chemical modulation</vt:lpstr>
      <vt:lpstr>Intrathecal  and epidural drug</vt:lpstr>
      <vt:lpstr>Other uses of neuromodulation techniques</vt:lpstr>
      <vt:lpstr>FUTURE RESEARCH</vt:lpstr>
      <vt:lpstr> </vt:lpstr>
      <vt:lpstr>Traumatic Brain Injury</vt:lpstr>
      <vt:lpstr>Blindness</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NEUROMODULATION</dc:title>
  <dc:creator>BHAGWATI SALGOTRA</dc:creator>
  <cp:lastModifiedBy>Sony</cp:lastModifiedBy>
  <cp:revision>93</cp:revision>
  <dcterms:created xsi:type="dcterms:W3CDTF">2011-05-15T07:55:25Z</dcterms:created>
  <dcterms:modified xsi:type="dcterms:W3CDTF">2020-08-18T17:45:05Z</dcterms:modified>
</cp:coreProperties>
</file>