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93" r:id="rId14"/>
    <p:sldId id="269" r:id="rId15"/>
    <p:sldId id="270" r:id="rId16"/>
    <p:sldId id="271" r:id="rId17"/>
    <p:sldId id="273" r:id="rId18"/>
    <p:sldId id="274" r:id="rId19"/>
    <p:sldId id="275" r:id="rId20"/>
    <p:sldId id="297" r:id="rId21"/>
    <p:sldId id="298" r:id="rId22"/>
    <p:sldId id="277" r:id="rId23"/>
    <p:sldId id="295" r:id="rId24"/>
    <p:sldId id="296" r:id="rId25"/>
    <p:sldId id="279" r:id="rId26"/>
    <p:sldId id="280" r:id="rId27"/>
    <p:sldId id="281" r:id="rId28"/>
    <p:sldId id="315" r:id="rId29"/>
    <p:sldId id="301" r:id="rId30"/>
    <p:sldId id="303" r:id="rId31"/>
    <p:sldId id="304" r:id="rId32"/>
    <p:sldId id="299" r:id="rId33"/>
    <p:sldId id="300" r:id="rId34"/>
    <p:sldId id="287" r:id="rId35"/>
    <p:sldId id="305" r:id="rId36"/>
    <p:sldId id="306" r:id="rId37"/>
    <p:sldId id="307" r:id="rId38"/>
    <p:sldId id="308" r:id="rId39"/>
    <p:sldId id="309" r:id="rId40"/>
    <p:sldId id="310" r:id="rId41"/>
    <p:sldId id="311" r:id="rId42"/>
    <p:sldId id="312" r:id="rId43"/>
    <p:sldId id="313" r:id="rId44"/>
    <p:sldId id="288" r:id="rId45"/>
    <p:sldId id="314" r:id="rId46"/>
    <p:sldId id="28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solidFill>
              </a:rPr>
              <a:t>CRIMINAL LAW AMENDMENT</a:t>
            </a:r>
            <a:endParaRPr lang="en-US" dirty="0">
              <a:solidFill>
                <a:schemeClr val="accent2"/>
              </a:solidFill>
            </a:endParaRPr>
          </a:p>
        </p:txBody>
      </p:sp>
      <p:sp>
        <p:nvSpPr>
          <p:cNvPr id="3" name="Subtitle 2"/>
          <p:cNvSpPr>
            <a:spLocks noGrp="1"/>
          </p:cNvSpPr>
          <p:nvPr>
            <p:ph type="subTitle" idx="1"/>
          </p:nvPr>
        </p:nvSpPr>
        <p:spPr/>
        <p:txBody>
          <a:bodyPr>
            <a:normAutofit fontScale="70000" lnSpcReduction="20000"/>
          </a:bodyPr>
          <a:lstStyle/>
          <a:p>
            <a:pPr algn="r"/>
            <a:r>
              <a:rPr lang="en-US" b="1" dirty="0" smtClean="0">
                <a:solidFill>
                  <a:srgbClr val="002060"/>
                </a:solidFill>
              </a:rPr>
              <a:t>Dr. </a:t>
            </a:r>
            <a:r>
              <a:rPr lang="en-US" b="1" dirty="0" err="1" smtClean="0">
                <a:solidFill>
                  <a:srgbClr val="002060"/>
                </a:solidFill>
              </a:rPr>
              <a:t>Gajera</a:t>
            </a:r>
            <a:r>
              <a:rPr lang="en-US" b="1" dirty="0" smtClean="0">
                <a:solidFill>
                  <a:srgbClr val="002060"/>
                </a:solidFill>
              </a:rPr>
              <a:t> </a:t>
            </a:r>
            <a:r>
              <a:rPr lang="en-US" b="1" dirty="0" err="1" smtClean="0">
                <a:solidFill>
                  <a:srgbClr val="002060"/>
                </a:solidFill>
              </a:rPr>
              <a:t>Chirag</a:t>
            </a:r>
            <a:r>
              <a:rPr lang="en-US" b="1" dirty="0" smtClean="0">
                <a:solidFill>
                  <a:srgbClr val="002060"/>
                </a:solidFill>
              </a:rPr>
              <a:t> N.</a:t>
            </a:r>
          </a:p>
          <a:p>
            <a:pPr algn="r"/>
            <a:r>
              <a:rPr lang="en-US" dirty="0" smtClean="0">
                <a:solidFill>
                  <a:srgbClr val="002060"/>
                </a:solidFill>
              </a:rPr>
              <a:t>Dept of Forensic Medicine</a:t>
            </a:r>
          </a:p>
          <a:p>
            <a:pPr algn="r"/>
            <a:r>
              <a:rPr lang="en-US" dirty="0" err="1" smtClean="0">
                <a:solidFill>
                  <a:srgbClr val="002060"/>
                </a:solidFill>
              </a:rPr>
              <a:t>Govt</a:t>
            </a:r>
            <a:r>
              <a:rPr lang="en-US" dirty="0" smtClean="0">
                <a:solidFill>
                  <a:srgbClr val="002060"/>
                </a:solidFill>
              </a:rPr>
              <a:t> Med College</a:t>
            </a:r>
          </a:p>
          <a:p>
            <a:pPr algn="r"/>
            <a:r>
              <a:rPr lang="en-US" dirty="0" err="1" smtClean="0">
                <a:solidFill>
                  <a:srgbClr val="002060"/>
                </a:solidFill>
              </a:rPr>
              <a:t>Sura</a:t>
            </a:r>
            <a:r>
              <a:rPr lang="en-US" dirty="0" err="1" smtClean="0"/>
              <a:t>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2800" i="1" dirty="0" smtClean="0">
                <a:latin typeface="Calibri" pitchFamily="34" charset="0"/>
                <a:cs typeface="Calibri" pitchFamily="34" charset="0"/>
              </a:rPr>
              <a:t>(c)</a:t>
            </a:r>
            <a:r>
              <a:rPr lang="en-US" sz="2800" dirty="0" smtClean="0">
                <a:latin typeface="Calibri" pitchFamily="34" charset="0"/>
                <a:cs typeface="Calibri" pitchFamily="34" charset="0"/>
              </a:rPr>
              <a:t> being a </a:t>
            </a:r>
            <a:r>
              <a:rPr lang="en-US" sz="2800" b="1" u="sng" dirty="0" smtClean="0">
                <a:latin typeface="Calibri" pitchFamily="34" charset="0"/>
                <a:cs typeface="Calibri" pitchFamily="34" charset="0"/>
              </a:rPr>
              <a:t>member of the armed forces</a:t>
            </a:r>
            <a:r>
              <a:rPr lang="en-US" sz="2800" dirty="0" smtClean="0">
                <a:latin typeface="Calibri" pitchFamily="34" charset="0"/>
                <a:cs typeface="Calibri" pitchFamily="34" charset="0"/>
              </a:rPr>
              <a:t> is in the area by virtue of deployment by the Central or a State Government, commits sexual assault;</a:t>
            </a:r>
          </a:p>
          <a:p>
            <a:pPr>
              <a:buNone/>
            </a:pPr>
            <a:r>
              <a:rPr lang="en-US" sz="2800" i="1" dirty="0" smtClean="0">
                <a:latin typeface="Calibri" pitchFamily="34" charset="0"/>
                <a:cs typeface="Calibri" pitchFamily="34" charset="0"/>
              </a:rPr>
              <a:t>(d)</a:t>
            </a:r>
            <a:r>
              <a:rPr lang="en-US" sz="2800" dirty="0" smtClean="0">
                <a:latin typeface="Calibri" pitchFamily="34" charset="0"/>
                <a:cs typeface="Calibri" pitchFamily="34" charset="0"/>
              </a:rPr>
              <a:t> being on the </a:t>
            </a:r>
            <a:r>
              <a:rPr lang="en-US" sz="2800" b="1" u="sng" dirty="0" smtClean="0">
                <a:latin typeface="Calibri" pitchFamily="34" charset="0"/>
                <a:cs typeface="Calibri" pitchFamily="34" charset="0"/>
              </a:rPr>
              <a:t>management or on the staff of a jail</a:t>
            </a:r>
            <a:r>
              <a:rPr lang="en-US" sz="2800" dirty="0" smtClean="0">
                <a:latin typeface="Calibri" pitchFamily="34" charset="0"/>
                <a:cs typeface="Calibri" pitchFamily="34" charset="0"/>
              </a:rPr>
              <a:t>, remand home or other place of custody established by or under any law for the time being in force or of a women’s or children’s institution, commits sexual assault on any inmate of such jail, remand home, place or institution; or</a:t>
            </a:r>
          </a:p>
        </p:txBody>
      </p:sp>
      <p:sp>
        <p:nvSpPr>
          <p:cNvPr id="2" name="Title 1"/>
          <p:cNvSpPr>
            <a:spLocks noGrp="1"/>
          </p:cNvSpPr>
          <p:nvPr>
            <p:ph type="title"/>
          </p:nvPr>
        </p:nvSpPr>
        <p:spPr/>
        <p:txBody>
          <a:bodyPr>
            <a:normAutofit/>
          </a:bodyPr>
          <a:lstStyle/>
          <a:p>
            <a:r>
              <a:rPr lang="en-US" dirty="0" smtClean="0"/>
              <a:t>Sec 376. (</a:t>
            </a:r>
            <a:r>
              <a:rPr lang="en-US" i="1" dirty="0" smtClean="0"/>
              <a:t>2</a:t>
            </a:r>
            <a:r>
              <a:rPr lang="en-US" dirty="0" smtClean="0"/>
              <a:t>)= from (a) to (m)</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r>
              <a:rPr lang="en-US" sz="2800" i="1" dirty="0" smtClean="0">
                <a:latin typeface="Calibri" pitchFamily="34" charset="0"/>
                <a:cs typeface="Calibri" pitchFamily="34" charset="0"/>
              </a:rPr>
              <a:t>(e) </a:t>
            </a:r>
            <a:r>
              <a:rPr lang="en-US" sz="2800" dirty="0" smtClean="0">
                <a:latin typeface="Calibri" pitchFamily="34" charset="0"/>
                <a:cs typeface="Calibri" pitchFamily="34" charset="0"/>
              </a:rPr>
              <a:t>being on the management or on the </a:t>
            </a:r>
            <a:r>
              <a:rPr lang="en-US" sz="2800" b="1" u="sng" dirty="0" smtClean="0">
                <a:latin typeface="Calibri" pitchFamily="34" charset="0"/>
                <a:cs typeface="Calibri" pitchFamily="34" charset="0"/>
              </a:rPr>
              <a:t>staff of a hospital</a:t>
            </a:r>
            <a:r>
              <a:rPr lang="en-US" sz="2800" dirty="0" smtClean="0">
                <a:latin typeface="Calibri" pitchFamily="34" charset="0"/>
                <a:cs typeface="Calibri" pitchFamily="34" charset="0"/>
              </a:rPr>
              <a:t>, commits sexual assault on a  person in that hospital; or </a:t>
            </a:r>
          </a:p>
          <a:p>
            <a:pPr>
              <a:buNone/>
            </a:pPr>
            <a:r>
              <a:rPr lang="en-US" sz="2800" i="1" dirty="0" smtClean="0">
                <a:latin typeface="Calibri" pitchFamily="34" charset="0"/>
                <a:cs typeface="Calibri" pitchFamily="34" charset="0"/>
              </a:rPr>
              <a:t>(f) </a:t>
            </a:r>
            <a:r>
              <a:rPr lang="en-US" sz="2800" dirty="0" smtClean="0">
                <a:latin typeface="Calibri" pitchFamily="34" charset="0"/>
                <a:cs typeface="Calibri" pitchFamily="34" charset="0"/>
              </a:rPr>
              <a:t>being a </a:t>
            </a:r>
            <a:r>
              <a:rPr lang="en-US" sz="2800" b="1" u="sng" dirty="0" smtClean="0">
                <a:latin typeface="Calibri" pitchFamily="34" charset="0"/>
                <a:cs typeface="Calibri" pitchFamily="34" charset="0"/>
              </a:rPr>
              <a:t>relative, guardian or teacher </a:t>
            </a:r>
            <a:r>
              <a:rPr lang="en-US" sz="2800" dirty="0" smtClean="0">
                <a:latin typeface="Calibri" pitchFamily="34" charset="0"/>
                <a:cs typeface="Calibri" pitchFamily="34" charset="0"/>
              </a:rPr>
              <a:t>of, or a person in a position of trust or authority towards, the person  assaulted, commits sexual assault on such person; or </a:t>
            </a:r>
          </a:p>
          <a:p>
            <a:pPr>
              <a:buNone/>
            </a:pPr>
            <a:r>
              <a:rPr lang="en-US" sz="2800" dirty="0" smtClean="0">
                <a:latin typeface="Calibri" pitchFamily="34" charset="0"/>
                <a:cs typeface="Calibri" pitchFamily="34" charset="0"/>
              </a:rPr>
              <a:t>(</a:t>
            </a:r>
            <a:r>
              <a:rPr lang="en-US" sz="2800" i="1" dirty="0" smtClean="0">
                <a:latin typeface="Calibri" pitchFamily="34" charset="0"/>
                <a:cs typeface="Calibri" pitchFamily="34" charset="0"/>
              </a:rPr>
              <a:t>g</a:t>
            </a:r>
            <a:r>
              <a:rPr lang="en-US" sz="2800" dirty="0" smtClean="0">
                <a:latin typeface="Calibri" pitchFamily="34" charset="0"/>
                <a:cs typeface="Calibri" pitchFamily="34" charset="0"/>
              </a:rPr>
              <a:t>) commits sexual assault on a woman knowing her to be </a:t>
            </a:r>
            <a:r>
              <a:rPr lang="en-US" sz="2800" b="1" u="sng" dirty="0" smtClean="0">
                <a:latin typeface="Calibri" pitchFamily="34" charset="0"/>
                <a:cs typeface="Calibri" pitchFamily="34" charset="0"/>
              </a:rPr>
              <a:t>pregnant</a:t>
            </a:r>
            <a:r>
              <a:rPr lang="en-US" sz="2800" dirty="0" smtClean="0">
                <a:latin typeface="Calibri" pitchFamily="34" charset="0"/>
                <a:cs typeface="Calibri" pitchFamily="34" charset="0"/>
              </a:rPr>
              <a:t>; or </a:t>
            </a:r>
          </a:p>
          <a:p>
            <a:pPr>
              <a:buNone/>
            </a:pPr>
            <a:r>
              <a:rPr lang="en-US" sz="2800" i="1" dirty="0" smtClean="0">
                <a:latin typeface="Calibri" pitchFamily="34" charset="0"/>
                <a:cs typeface="Calibri" pitchFamily="34" charset="0"/>
              </a:rPr>
              <a:t>(h)</a:t>
            </a:r>
            <a:r>
              <a:rPr lang="en-US" sz="2800" dirty="0" smtClean="0">
                <a:latin typeface="Calibri" pitchFamily="34" charset="0"/>
                <a:cs typeface="Calibri" pitchFamily="34" charset="0"/>
              </a:rPr>
              <a:t> commits sexual assault on a person when such person is </a:t>
            </a:r>
            <a:r>
              <a:rPr lang="en-US" sz="2800" b="1" u="sng" dirty="0" smtClean="0">
                <a:latin typeface="Calibri" pitchFamily="34" charset="0"/>
                <a:cs typeface="Calibri" pitchFamily="34" charset="0"/>
              </a:rPr>
              <a:t>under eighteen</a:t>
            </a:r>
            <a:r>
              <a:rPr lang="en-US" sz="2800" dirty="0" smtClean="0">
                <a:latin typeface="Calibri" pitchFamily="34" charset="0"/>
                <a:cs typeface="Calibri" pitchFamily="34" charset="0"/>
              </a:rPr>
              <a:t> years of age; or </a:t>
            </a:r>
          </a:p>
          <a:p>
            <a:pPr>
              <a:buNone/>
            </a:pPr>
            <a:r>
              <a:rPr lang="en-US" sz="2800" i="1" dirty="0" smtClean="0">
                <a:latin typeface="Calibri" pitchFamily="34" charset="0"/>
                <a:cs typeface="Calibri" pitchFamily="34" charset="0"/>
              </a:rPr>
              <a:t>(</a:t>
            </a:r>
            <a:r>
              <a:rPr lang="en-US" sz="2800" i="1" dirty="0" err="1" smtClean="0">
                <a:latin typeface="Calibri" pitchFamily="34" charset="0"/>
                <a:cs typeface="Calibri" pitchFamily="34" charset="0"/>
              </a:rPr>
              <a:t>i</a:t>
            </a:r>
            <a:r>
              <a:rPr lang="en-US" sz="2800" i="1" dirty="0" smtClean="0">
                <a:latin typeface="Calibri" pitchFamily="34" charset="0"/>
                <a:cs typeface="Calibri" pitchFamily="34" charset="0"/>
              </a:rPr>
              <a:t>)</a:t>
            </a:r>
            <a:r>
              <a:rPr lang="en-US" sz="2800" dirty="0" smtClean="0">
                <a:latin typeface="Calibri" pitchFamily="34" charset="0"/>
                <a:cs typeface="Calibri" pitchFamily="34" charset="0"/>
              </a:rPr>
              <a:t> commits sexual assault, where the person assaulted is </a:t>
            </a:r>
            <a:r>
              <a:rPr lang="en-US" sz="2800" b="1" u="sng" dirty="0" smtClean="0">
                <a:latin typeface="Calibri" pitchFamily="34" charset="0"/>
                <a:cs typeface="Calibri" pitchFamily="34" charset="0"/>
              </a:rPr>
              <a:t>incapable of giving consent</a:t>
            </a:r>
            <a:r>
              <a:rPr lang="en-US" sz="2800" dirty="0" smtClean="0">
                <a:latin typeface="Calibri" pitchFamily="34" charset="0"/>
                <a:cs typeface="Calibri" pitchFamily="34" charset="0"/>
              </a:rPr>
              <a:t>; or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i="1" dirty="0" smtClean="0">
                <a:latin typeface="Calibri" pitchFamily="34" charset="0"/>
                <a:cs typeface="Calibri" pitchFamily="34" charset="0"/>
              </a:rPr>
              <a:t>(j)</a:t>
            </a:r>
            <a:r>
              <a:rPr lang="en-US" dirty="0" smtClean="0">
                <a:latin typeface="Calibri" pitchFamily="34" charset="0"/>
                <a:cs typeface="Calibri" pitchFamily="34" charset="0"/>
              </a:rPr>
              <a:t> being in a position of </a:t>
            </a:r>
            <a:r>
              <a:rPr lang="en-US" b="1" u="sng" dirty="0" smtClean="0">
                <a:latin typeface="Calibri" pitchFamily="34" charset="0"/>
                <a:cs typeface="Calibri" pitchFamily="34" charset="0"/>
              </a:rPr>
              <a:t>economic or social dominance</a:t>
            </a:r>
            <a:r>
              <a:rPr lang="en-US" dirty="0" smtClean="0">
                <a:latin typeface="Calibri" pitchFamily="34" charset="0"/>
                <a:cs typeface="Calibri" pitchFamily="34" charset="0"/>
              </a:rPr>
              <a:t>,  commits sexual assault on a  person  under such dominance; </a:t>
            </a:r>
          </a:p>
          <a:p>
            <a:pPr>
              <a:buNone/>
            </a:pPr>
            <a:endParaRPr lang="en-US" dirty="0" smtClean="0">
              <a:latin typeface="Calibri" pitchFamily="34" charset="0"/>
              <a:cs typeface="Calibri" pitchFamily="34" charset="0"/>
            </a:endParaRPr>
          </a:p>
          <a:p>
            <a:pPr>
              <a:buNone/>
            </a:pPr>
            <a:r>
              <a:rPr lang="en-US" i="1" dirty="0" smtClean="0">
                <a:latin typeface="Calibri" pitchFamily="34" charset="0"/>
                <a:cs typeface="Calibri" pitchFamily="34" charset="0"/>
              </a:rPr>
              <a:t>(k) </a:t>
            </a:r>
            <a:r>
              <a:rPr lang="en-US" dirty="0" smtClean="0">
                <a:latin typeface="Calibri" pitchFamily="34" charset="0"/>
                <a:cs typeface="Calibri" pitchFamily="34" charset="0"/>
              </a:rPr>
              <a:t>commits sexual assault on a person suffering from </a:t>
            </a:r>
            <a:r>
              <a:rPr lang="en-US" b="1" u="sng" dirty="0" smtClean="0">
                <a:latin typeface="Calibri" pitchFamily="34" charset="0"/>
                <a:cs typeface="Calibri" pitchFamily="34" charset="0"/>
              </a:rPr>
              <a:t>mental or physical disability</a:t>
            </a:r>
            <a:r>
              <a:rPr lang="en-US" dirty="0" smtClean="0">
                <a:latin typeface="Calibri" pitchFamily="34" charset="0"/>
                <a:cs typeface="Calibri" pitchFamily="34" charset="0"/>
              </a:rPr>
              <a:t>; or </a:t>
            </a:r>
          </a:p>
          <a:p>
            <a:pPr>
              <a:buNone/>
            </a:pPr>
            <a:endParaRPr lang="en-US" dirty="0" smtClean="0">
              <a:latin typeface="Calibri" pitchFamily="34" charset="0"/>
              <a:cs typeface="Calibri" pitchFamily="34" charset="0"/>
            </a:endParaRPr>
          </a:p>
          <a:p>
            <a:pPr>
              <a:buNone/>
            </a:pPr>
            <a:r>
              <a:rPr lang="en-US" i="1" dirty="0" smtClean="0">
                <a:latin typeface="Calibri" pitchFamily="34" charset="0"/>
                <a:cs typeface="Calibri" pitchFamily="34" charset="0"/>
              </a:rPr>
              <a:t>(L)</a:t>
            </a:r>
            <a:r>
              <a:rPr lang="en-US" dirty="0" smtClean="0">
                <a:latin typeface="Calibri" pitchFamily="34" charset="0"/>
                <a:cs typeface="Calibri" pitchFamily="34" charset="0"/>
              </a:rPr>
              <a:t> while committing sexual assault causes </a:t>
            </a:r>
            <a:r>
              <a:rPr lang="en-US" b="1" u="sng" dirty="0" smtClean="0">
                <a:latin typeface="Calibri" pitchFamily="34" charset="0"/>
                <a:cs typeface="Calibri" pitchFamily="34" charset="0"/>
              </a:rPr>
              <a:t>grievous bodily harm or maims or disfigures</a:t>
            </a:r>
            <a:r>
              <a:rPr lang="en-US" dirty="0" smtClean="0">
                <a:latin typeface="Calibri" pitchFamily="34" charset="0"/>
                <a:cs typeface="Calibri" pitchFamily="34" charset="0"/>
              </a:rPr>
              <a:t> or endangers the life of a person; or</a:t>
            </a:r>
            <a:r>
              <a:rPr lang="en-US" i="1" dirty="0" smtClean="0">
                <a:latin typeface="Calibri" pitchFamily="34" charset="0"/>
                <a:cs typeface="Calibri" pitchFamily="34" charset="0"/>
              </a:rPr>
              <a:t> </a:t>
            </a:r>
          </a:p>
          <a:p>
            <a:pPr>
              <a:buNone/>
            </a:pPr>
            <a:endParaRPr lang="en-US" i="1" dirty="0" smtClean="0">
              <a:latin typeface="Calibri" pitchFamily="34" charset="0"/>
              <a:cs typeface="Calibri" pitchFamily="34" charset="0"/>
            </a:endParaRPr>
          </a:p>
          <a:p>
            <a:pPr>
              <a:buNone/>
            </a:pPr>
            <a:r>
              <a:rPr lang="en-US" i="1" dirty="0" smtClean="0">
                <a:latin typeface="Calibri" pitchFamily="34" charset="0"/>
                <a:cs typeface="Calibri" pitchFamily="34" charset="0"/>
              </a:rPr>
              <a:t>(m</a:t>
            </a:r>
            <a:r>
              <a:rPr lang="en-US" dirty="0" smtClean="0">
                <a:latin typeface="Calibri" pitchFamily="34" charset="0"/>
                <a:cs typeface="Calibri" pitchFamily="34" charset="0"/>
              </a:rPr>
              <a:t>) commits </a:t>
            </a:r>
            <a:r>
              <a:rPr lang="en-US" b="1" u="sng" dirty="0" smtClean="0">
                <a:latin typeface="Calibri" pitchFamily="34" charset="0"/>
                <a:cs typeface="Calibri" pitchFamily="34" charset="0"/>
              </a:rPr>
              <a:t>persistent</a:t>
            </a:r>
            <a:r>
              <a:rPr lang="en-US" dirty="0" smtClean="0">
                <a:latin typeface="Calibri" pitchFamily="34" charset="0"/>
                <a:cs typeface="Calibri" pitchFamily="34" charset="0"/>
              </a:rPr>
              <a:t> sexual assault</a:t>
            </a:r>
            <a:endParaRPr lang="en-US"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dirty="0" smtClean="0">
                <a:latin typeface="Calibri" pitchFamily="34" charset="0"/>
                <a:cs typeface="Calibri" pitchFamily="34" charset="0"/>
              </a:rPr>
              <a:t>In case of sec </a:t>
            </a:r>
            <a:r>
              <a:rPr lang="en-US" sz="3200" b="1" dirty="0" smtClean="0">
                <a:latin typeface="Calibri" pitchFamily="34" charset="0"/>
                <a:cs typeface="Calibri" pitchFamily="34" charset="0"/>
              </a:rPr>
              <a:t>376(2) from (a) to (m) </a:t>
            </a:r>
            <a:r>
              <a:rPr lang="en-US" sz="3200" dirty="0" smtClean="0">
                <a:latin typeface="Calibri" pitchFamily="34" charset="0"/>
                <a:cs typeface="Calibri" pitchFamily="34" charset="0"/>
              </a:rPr>
              <a:t>punished with rigorous imprisonment for a term </a:t>
            </a:r>
          </a:p>
          <a:p>
            <a:pPr>
              <a:buNone/>
            </a:pPr>
            <a:r>
              <a:rPr lang="en-US" sz="3200" dirty="0" smtClean="0">
                <a:latin typeface="Calibri" pitchFamily="34" charset="0"/>
                <a:cs typeface="Calibri" pitchFamily="34" charset="0"/>
              </a:rPr>
              <a:t>	-which shall </a:t>
            </a:r>
            <a:r>
              <a:rPr lang="en-US" sz="3200" b="1" u="sng" dirty="0" smtClean="0">
                <a:latin typeface="Calibri" pitchFamily="34" charset="0"/>
                <a:cs typeface="Calibri" pitchFamily="34" charset="0"/>
              </a:rPr>
              <a:t>not be less than ten </a:t>
            </a:r>
            <a:r>
              <a:rPr lang="en-US" sz="3200" dirty="0" smtClean="0">
                <a:latin typeface="Calibri" pitchFamily="34" charset="0"/>
                <a:cs typeface="Calibri" pitchFamily="34" charset="0"/>
              </a:rPr>
              <a:t>(10) years</a:t>
            </a:r>
          </a:p>
          <a:p>
            <a:pPr>
              <a:buNone/>
            </a:pPr>
            <a:r>
              <a:rPr lang="en-US" sz="3200" dirty="0" smtClean="0">
                <a:latin typeface="Calibri" pitchFamily="34" charset="0"/>
                <a:cs typeface="Calibri" pitchFamily="34" charset="0"/>
              </a:rPr>
              <a:t>	-which may </a:t>
            </a:r>
            <a:r>
              <a:rPr lang="en-US" sz="3200" b="1" u="sng" dirty="0" smtClean="0">
                <a:latin typeface="Calibri" pitchFamily="34" charset="0"/>
                <a:cs typeface="Calibri" pitchFamily="34" charset="0"/>
              </a:rPr>
              <a:t>extend to life</a:t>
            </a:r>
            <a:r>
              <a:rPr lang="en-US" sz="3200" dirty="0" smtClean="0">
                <a:latin typeface="Calibri" pitchFamily="34" charset="0"/>
                <a:cs typeface="Calibri" pitchFamily="34" charset="0"/>
              </a:rPr>
              <a:t> imprisonment, </a:t>
            </a:r>
          </a:p>
          <a:p>
            <a:pPr>
              <a:buNone/>
            </a:pPr>
            <a:r>
              <a:rPr lang="en-US" sz="3200" dirty="0" smtClean="0">
                <a:latin typeface="Calibri" pitchFamily="34" charset="0"/>
                <a:cs typeface="Calibri" pitchFamily="34" charset="0"/>
              </a:rPr>
              <a:t>	-also be liable to fine.</a:t>
            </a:r>
            <a:r>
              <a:rPr lang="en-US" sz="3200" i="1" dirty="0" smtClean="0">
                <a:latin typeface="Calibri" pitchFamily="34" charset="0"/>
                <a:cs typeface="Calibri" pitchFamily="34" charset="0"/>
              </a:rPr>
              <a:t> </a:t>
            </a:r>
            <a:endParaRPr lang="en-US" sz="3200" dirty="0" smtClean="0">
              <a:latin typeface="Calibri" pitchFamily="34" charset="0"/>
              <a:cs typeface="Calibri" pitchFamily="34" charset="0"/>
            </a:endParaRPr>
          </a:p>
          <a:p>
            <a:endParaRPr lang="en-US" sz="32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n-US" dirty="0" smtClean="0"/>
              <a:t>Sec 376. (</a:t>
            </a:r>
            <a:r>
              <a:rPr lang="en-US" i="1" dirty="0" smtClean="0"/>
              <a:t>2</a:t>
            </a:r>
            <a:r>
              <a:rPr lang="en-US" dirty="0" smtClean="0"/>
              <a:t>)= punishment for sexual assault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Whoever, commits an offence </a:t>
            </a:r>
            <a:r>
              <a:rPr lang="en-US" b="1" u="sng" dirty="0" smtClean="0">
                <a:latin typeface="Calibri" pitchFamily="34" charset="0"/>
                <a:cs typeface="Calibri" pitchFamily="34" charset="0"/>
              </a:rPr>
              <a:t>punishable under sub- section (</a:t>
            </a:r>
            <a:r>
              <a:rPr lang="en-US" b="1" i="1" u="sng" dirty="0" smtClean="0">
                <a:latin typeface="Calibri" pitchFamily="34" charset="0"/>
                <a:cs typeface="Calibri" pitchFamily="34" charset="0"/>
              </a:rPr>
              <a:t>1</a:t>
            </a:r>
            <a:r>
              <a:rPr lang="en-US" b="1" u="sng" dirty="0" smtClean="0">
                <a:latin typeface="Calibri" pitchFamily="34" charset="0"/>
                <a:cs typeface="Calibri" pitchFamily="34" charset="0"/>
              </a:rPr>
              <a:t>) or (</a:t>
            </a:r>
            <a:r>
              <a:rPr lang="en-US" b="1" i="1" u="sng" dirty="0" smtClean="0">
                <a:latin typeface="Calibri" pitchFamily="34" charset="0"/>
                <a:cs typeface="Calibri" pitchFamily="34" charset="0"/>
              </a:rPr>
              <a:t>2</a:t>
            </a:r>
            <a:r>
              <a:rPr lang="en-US" b="1" u="sng" dirty="0" smtClean="0">
                <a:latin typeface="Calibri" pitchFamily="34" charset="0"/>
                <a:cs typeface="Calibri" pitchFamily="34" charset="0"/>
              </a:rPr>
              <a:t>) of section 376 </a:t>
            </a:r>
            <a:r>
              <a:rPr lang="en-US" dirty="0" smtClean="0">
                <a:latin typeface="Calibri" pitchFamily="34" charset="0"/>
                <a:cs typeface="Calibri" pitchFamily="34" charset="0"/>
              </a:rPr>
              <a:t>and in the course of such commission </a:t>
            </a:r>
            <a:r>
              <a:rPr lang="en-US" b="1" dirty="0" smtClean="0">
                <a:latin typeface="Calibri" pitchFamily="34" charset="0"/>
                <a:cs typeface="Calibri" pitchFamily="34" charset="0"/>
              </a:rPr>
              <a:t>inflicts an injury</a:t>
            </a:r>
            <a:r>
              <a:rPr lang="en-US" dirty="0" smtClean="0">
                <a:latin typeface="Calibri" pitchFamily="34" charset="0"/>
                <a:cs typeface="Calibri" pitchFamily="34" charset="0"/>
              </a:rPr>
              <a:t> which causes the </a:t>
            </a:r>
            <a:r>
              <a:rPr lang="en-US" b="1" u="sng" dirty="0" smtClean="0">
                <a:latin typeface="Calibri" pitchFamily="34" charset="0"/>
                <a:cs typeface="Calibri" pitchFamily="34" charset="0"/>
              </a:rPr>
              <a:t>death</a:t>
            </a:r>
            <a:r>
              <a:rPr lang="en-US" dirty="0" smtClean="0">
                <a:latin typeface="Calibri" pitchFamily="34" charset="0"/>
                <a:cs typeface="Calibri" pitchFamily="34" charset="0"/>
              </a:rPr>
              <a:t> of the person or causes the person to be in a </a:t>
            </a:r>
            <a:r>
              <a:rPr lang="en-US" b="1" u="sng" dirty="0" smtClean="0">
                <a:latin typeface="Calibri" pitchFamily="34" charset="0"/>
                <a:cs typeface="Calibri" pitchFamily="34" charset="0"/>
              </a:rPr>
              <a:t>persistent vegetative state</a:t>
            </a:r>
            <a:r>
              <a:rPr lang="en-US" dirty="0" smtClean="0">
                <a:latin typeface="Calibri" pitchFamily="34" charset="0"/>
                <a:cs typeface="Calibri" pitchFamily="34" charset="0"/>
              </a:rPr>
              <a:t>, shall be punished with </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rigorous imprisonment </a:t>
            </a:r>
            <a:r>
              <a:rPr lang="en-US" b="1" u="sng" dirty="0" smtClean="0">
                <a:latin typeface="Calibri" pitchFamily="34" charset="0"/>
                <a:cs typeface="Calibri" pitchFamily="34" charset="0"/>
              </a:rPr>
              <a:t>not be less than twenty years</a:t>
            </a:r>
            <a:r>
              <a:rPr lang="en-US" dirty="0" smtClean="0">
                <a:latin typeface="Calibri" pitchFamily="34" charset="0"/>
                <a:cs typeface="Calibri" pitchFamily="34" charset="0"/>
              </a:rPr>
              <a:t>, but which may </a:t>
            </a:r>
            <a:r>
              <a:rPr lang="en-US" b="1" u="sng" dirty="0" smtClean="0">
                <a:latin typeface="Calibri" pitchFamily="34" charset="0"/>
                <a:cs typeface="Calibri" pitchFamily="34" charset="0"/>
              </a:rPr>
              <a:t>extend to life</a:t>
            </a:r>
            <a:r>
              <a:rPr lang="en-US" dirty="0" smtClean="0">
                <a:latin typeface="Calibri" pitchFamily="34" charset="0"/>
                <a:cs typeface="Calibri" pitchFamily="34" charset="0"/>
              </a:rPr>
              <a:t> imprisonment , which shall mean the remainder of that person’s natural life, or </a:t>
            </a:r>
            <a:r>
              <a:rPr lang="en-US" b="1" u="sng" dirty="0" smtClean="0">
                <a:latin typeface="Calibri" pitchFamily="34" charset="0"/>
                <a:cs typeface="Calibri" pitchFamily="34" charset="0"/>
              </a:rPr>
              <a:t>with death. </a:t>
            </a:r>
          </a:p>
        </p:txBody>
      </p:sp>
      <p:sp>
        <p:nvSpPr>
          <p:cNvPr id="2" name="Title 1"/>
          <p:cNvSpPr>
            <a:spLocks noGrp="1"/>
          </p:cNvSpPr>
          <p:nvPr>
            <p:ph type="title"/>
          </p:nvPr>
        </p:nvSpPr>
        <p:spPr/>
        <p:txBody>
          <a:bodyPr/>
          <a:lstStyle/>
          <a:p>
            <a:r>
              <a:rPr lang="en-US" dirty="0" smtClean="0"/>
              <a:t>Sec 376 A IPC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 Whoever commits sexual assault on his </a:t>
            </a:r>
            <a:r>
              <a:rPr lang="en-US" b="1" u="sng" dirty="0" smtClean="0">
                <a:latin typeface="Calibri" pitchFamily="34" charset="0"/>
                <a:cs typeface="Calibri" pitchFamily="34" charset="0"/>
              </a:rPr>
              <a:t>own wife</a:t>
            </a:r>
            <a:r>
              <a:rPr lang="en-US" dirty="0" smtClean="0">
                <a:latin typeface="Calibri" pitchFamily="34" charset="0"/>
                <a:cs typeface="Calibri" pitchFamily="34" charset="0"/>
              </a:rPr>
              <a:t>, who is living separately </a:t>
            </a:r>
            <a:r>
              <a:rPr lang="en-US" b="1" u="sng" dirty="0" smtClean="0">
                <a:latin typeface="Calibri" pitchFamily="34" charset="0"/>
                <a:cs typeface="Calibri" pitchFamily="34" charset="0"/>
              </a:rPr>
              <a:t>under a decree of separation </a:t>
            </a:r>
            <a:r>
              <a:rPr lang="en-US" dirty="0" smtClean="0">
                <a:latin typeface="Calibri" pitchFamily="34" charset="0"/>
                <a:cs typeface="Calibri" pitchFamily="34" charset="0"/>
              </a:rPr>
              <a:t>or under any custom or usage, </a:t>
            </a:r>
            <a:r>
              <a:rPr lang="en-US" b="1" u="sng" dirty="0" smtClean="0">
                <a:latin typeface="Calibri" pitchFamily="34" charset="0"/>
                <a:cs typeface="Calibri" pitchFamily="34" charset="0"/>
              </a:rPr>
              <a:t>without her consent</a:t>
            </a:r>
            <a:r>
              <a:rPr lang="en-US" dirty="0" smtClean="0">
                <a:latin typeface="Calibri" pitchFamily="34" charset="0"/>
                <a:cs typeface="Calibri" pitchFamily="34" charset="0"/>
              </a:rPr>
              <a:t>, shall be punished with </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imprisonment, for a term </a:t>
            </a:r>
            <a:r>
              <a:rPr lang="en-US" b="1" u="sng" dirty="0" smtClean="0">
                <a:latin typeface="Calibri" pitchFamily="34" charset="0"/>
                <a:cs typeface="Calibri" pitchFamily="34" charset="0"/>
              </a:rPr>
              <a:t>not be less than two years</a:t>
            </a:r>
            <a:r>
              <a:rPr lang="en-US" dirty="0" smtClean="0">
                <a:latin typeface="Calibri" pitchFamily="34" charset="0"/>
                <a:cs typeface="Calibri" pitchFamily="34" charset="0"/>
              </a:rPr>
              <a:t> which may </a:t>
            </a:r>
            <a:r>
              <a:rPr lang="en-US" b="1" u="sng" dirty="0" smtClean="0">
                <a:latin typeface="Calibri" pitchFamily="34" charset="0"/>
                <a:cs typeface="Calibri" pitchFamily="34" charset="0"/>
              </a:rPr>
              <a:t>extend to seven years</a:t>
            </a:r>
            <a:r>
              <a:rPr lang="en-US" dirty="0" smtClean="0">
                <a:latin typeface="Calibri" pitchFamily="34" charset="0"/>
                <a:cs typeface="Calibri" pitchFamily="34" charset="0"/>
              </a:rPr>
              <a:t>, and shall also be liable to fine. </a:t>
            </a:r>
          </a:p>
          <a:p>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376 B IPC</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latin typeface="Calibri" pitchFamily="34" charset="0"/>
                <a:cs typeface="Calibri" pitchFamily="34" charset="0"/>
              </a:rPr>
              <a:t>Whoever,––  </a:t>
            </a:r>
          </a:p>
          <a:p>
            <a:pPr marL="514350" indent="-514350">
              <a:buNone/>
            </a:pPr>
            <a:r>
              <a:rPr lang="en-US" dirty="0" smtClean="0">
                <a:latin typeface="Calibri" pitchFamily="34" charset="0"/>
                <a:cs typeface="Calibri" pitchFamily="34" charset="0"/>
              </a:rPr>
              <a:t>(a)  being in a position of </a:t>
            </a:r>
            <a:r>
              <a:rPr lang="en-US" b="1" u="sng" dirty="0" smtClean="0">
                <a:latin typeface="Calibri" pitchFamily="34" charset="0"/>
                <a:cs typeface="Calibri" pitchFamily="34" charset="0"/>
              </a:rPr>
              <a:t>authority </a:t>
            </a:r>
            <a:r>
              <a:rPr lang="en-US" dirty="0" smtClean="0">
                <a:latin typeface="Calibri" pitchFamily="34" charset="0"/>
                <a:cs typeface="Calibri" pitchFamily="34" charset="0"/>
              </a:rPr>
              <a:t>or in a fiduciary relationship; or </a:t>
            </a:r>
          </a:p>
          <a:p>
            <a:pPr marL="514350" indent="-514350">
              <a:buNone/>
            </a:pPr>
            <a:r>
              <a:rPr lang="en-US" dirty="0" smtClean="0">
                <a:latin typeface="Calibri" pitchFamily="34" charset="0"/>
                <a:cs typeface="Calibri" pitchFamily="34" charset="0"/>
              </a:rPr>
              <a:t>(</a:t>
            </a:r>
            <a:r>
              <a:rPr lang="en-US" i="1" dirty="0" smtClean="0">
                <a:latin typeface="Calibri" pitchFamily="34" charset="0"/>
                <a:cs typeface="Calibri" pitchFamily="34" charset="0"/>
              </a:rPr>
              <a:t>b</a:t>
            </a:r>
            <a:r>
              <a:rPr lang="en-US" dirty="0" smtClean="0">
                <a:latin typeface="Calibri" pitchFamily="34" charset="0"/>
                <a:cs typeface="Calibri" pitchFamily="34" charset="0"/>
              </a:rPr>
              <a:t>)  a </a:t>
            </a:r>
            <a:r>
              <a:rPr lang="en-US" b="1" u="sng" dirty="0" smtClean="0">
                <a:latin typeface="Calibri" pitchFamily="34" charset="0"/>
                <a:cs typeface="Calibri" pitchFamily="34" charset="0"/>
              </a:rPr>
              <a:t>public servant</a:t>
            </a:r>
            <a:r>
              <a:rPr lang="en-US" dirty="0" smtClean="0">
                <a:latin typeface="Calibri" pitchFamily="34" charset="0"/>
                <a:cs typeface="Calibri" pitchFamily="34" charset="0"/>
              </a:rPr>
              <a:t>; or</a:t>
            </a:r>
          </a:p>
          <a:p>
            <a:pPr marL="514350" indent="-514350">
              <a:buNone/>
            </a:pPr>
            <a:r>
              <a:rPr lang="en-US" dirty="0" smtClean="0">
                <a:latin typeface="Calibri" pitchFamily="34" charset="0"/>
                <a:cs typeface="Calibri" pitchFamily="34" charset="0"/>
              </a:rPr>
              <a:t>(c)  </a:t>
            </a:r>
            <a:r>
              <a:rPr lang="en-US" b="1" u="sng" dirty="0" smtClean="0">
                <a:latin typeface="Calibri" pitchFamily="34" charset="0"/>
                <a:cs typeface="Calibri" pitchFamily="34" charset="0"/>
              </a:rPr>
              <a:t>superintendent </a:t>
            </a:r>
            <a:r>
              <a:rPr lang="en-US" dirty="0" smtClean="0">
                <a:latin typeface="Calibri" pitchFamily="34" charset="0"/>
                <a:cs typeface="Calibri" pitchFamily="34" charset="0"/>
              </a:rPr>
              <a:t>or manager of a </a:t>
            </a:r>
            <a:r>
              <a:rPr lang="en-US" b="1" u="sng" dirty="0" smtClean="0">
                <a:latin typeface="Calibri" pitchFamily="34" charset="0"/>
                <a:cs typeface="Calibri" pitchFamily="34" charset="0"/>
              </a:rPr>
              <a:t>jail, remand home</a:t>
            </a:r>
            <a:r>
              <a:rPr lang="en-US" dirty="0" smtClean="0">
                <a:latin typeface="Calibri" pitchFamily="34" charset="0"/>
                <a:cs typeface="Calibri" pitchFamily="34" charset="0"/>
              </a:rPr>
              <a:t> or other place of custody established by or under any law for the time being in force, or a women’s or children’s institution; or</a:t>
            </a:r>
          </a:p>
          <a:p>
            <a:pPr marL="514350" indent="-514350">
              <a:buNone/>
            </a:pPr>
            <a:r>
              <a:rPr lang="en-US" dirty="0" smtClean="0">
                <a:latin typeface="Calibri" pitchFamily="34" charset="0"/>
                <a:cs typeface="Calibri" pitchFamily="34" charset="0"/>
              </a:rPr>
              <a:t>(</a:t>
            </a:r>
            <a:r>
              <a:rPr lang="en-US" i="1" dirty="0" smtClean="0">
                <a:latin typeface="Calibri" pitchFamily="34" charset="0"/>
                <a:cs typeface="Calibri" pitchFamily="34" charset="0"/>
              </a:rPr>
              <a:t>d</a:t>
            </a:r>
            <a:r>
              <a:rPr lang="en-US" dirty="0" smtClean="0">
                <a:latin typeface="Calibri" pitchFamily="34" charset="0"/>
                <a:cs typeface="Calibri" pitchFamily="34" charset="0"/>
              </a:rPr>
              <a:t>)  being on the </a:t>
            </a:r>
            <a:r>
              <a:rPr lang="en-US" b="1" u="sng" dirty="0" smtClean="0">
                <a:latin typeface="Calibri" pitchFamily="34" charset="0"/>
                <a:cs typeface="Calibri" pitchFamily="34" charset="0"/>
              </a:rPr>
              <a:t>management or staff of a hospital</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376 C IPC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abuses such position or fiduciary relationship to induce or seduce any person either </a:t>
            </a:r>
            <a:r>
              <a:rPr lang="en-US" b="1" u="sng" dirty="0" smtClean="0"/>
              <a:t>in custody or charge</a:t>
            </a:r>
            <a:r>
              <a:rPr lang="en-US" dirty="0" smtClean="0"/>
              <a:t> or present in the premises and has sexual intercourse with that person, such </a:t>
            </a:r>
            <a:r>
              <a:rPr lang="en-US" b="1" u="sng" dirty="0" smtClean="0"/>
              <a:t>sexual intercourse not amounting to sexual assault</a:t>
            </a:r>
            <a:r>
              <a:rPr lang="en-US" dirty="0" smtClean="0"/>
              <a:t>, shall be punished with </a:t>
            </a:r>
          </a:p>
          <a:p>
            <a:pPr>
              <a:buNone/>
            </a:pPr>
            <a:endParaRPr lang="en-US" dirty="0" smtClean="0"/>
          </a:p>
          <a:p>
            <a:r>
              <a:rPr lang="en-US" dirty="0" smtClean="0"/>
              <a:t>rigorous imprisonment </a:t>
            </a:r>
            <a:r>
              <a:rPr lang="en-US" b="1" u="sng" dirty="0" smtClean="0"/>
              <a:t>not be less than five </a:t>
            </a:r>
            <a:r>
              <a:rPr lang="en-US" dirty="0" smtClean="0"/>
              <a:t>years but which may </a:t>
            </a:r>
            <a:r>
              <a:rPr lang="en-US" b="1" u="sng" dirty="0" smtClean="0"/>
              <a:t>extend to ten years</a:t>
            </a:r>
            <a:r>
              <a:rPr lang="en-US" dirty="0" smtClean="0"/>
              <a:t>, and shall also be liable to fine</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Punishment of sec 376 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Calibri" pitchFamily="34" charset="0"/>
                <a:cs typeface="Calibri" pitchFamily="34" charset="0"/>
              </a:rPr>
              <a:t>Sexually  assaulted  by </a:t>
            </a:r>
            <a:r>
              <a:rPr lang="en-US" b="1" u="sng" dirty="0" smtClean="0">
                <a:latin typeface="Calibri" pitchFamily="34" charset="0"/>
                <a:cs typeface="Calibri" pitchFamily="34" charset="0"/>
              </a:rPr>
              <a:t>one or more (Gang) persons constituting a group</a:t>
            </a:r>
            <a:r>
              <a:rPr lang="en-US" dirty="0" smtClean="0">
                <a:latin typeface="Calibri" pitchFamily="34" charset="0"/>
                <a:cs typeface="Calibri" pitchFamily="34" charset="0"/>
              </a:rPr>
              <a:t> or acting in furtherance of a common intention, each of those persons shall be  deemed to have committed  the offence of sexual assault, regardless of gender   and shall be punished with  </a:t>
            </a:r>
          </a:p>
          <a:p>
            <a:r>
              <a:rPr lang="en-US" dirty="0" smtClean="0">
                <a:latin typeface="Calibri" pitchFamily="34" charset="0"/>
                <a:cs typeface="Calibri" pitchFamily="34" charset="0"/>
              </a:rPr>
              <a:t>rigorous imprisonment  </a:t>
            </a:r>
            <a:r>
              <a:rPr lang="en-US" b="1" u="sng" dirty="0" smtClean="0">
                <a:latin typeface="Calibri" pitchFamily="34" charset="0"/>
                <a:cs typeface="Calibri" pitchFamily="34" charset="0"/>
              </a:rPr>
              <a:t>not be less  than twenty  years</a:t>
            </a:r>
            <a:r>
              <a:rPr lang="en-US" dirty="0" smtClean="0">
                <a:latin typeface="Calibri" pitchFamily="34" charset="0"/>
                <a:cs typeface="Calibri" pitchFamily="34" charset="0"/>
              </a:rPr>
              <a:t>, </a:t>
            </a:r>
          </a:p>
          <a:p>
            <a:r>
              <a:rPr lang="en-US" dirty="0" smtClean="0">
                <a:latin typeface="Calibri" pitchFamily="34" charset="0"/>
                <a:cs typeface="Calibri" pitchFamily="34" charset="0"/>
              </a:rPr>
              <a:t>which  may </a:t>
            </a:r>
            <a:r>
              <a:rPr lang="en-US" b="1" u="sng" dirty="0" smtClean="0">
                <a:latin typeface="Calibri" pitchFamily="34" charset="0"/>
                <a:cs typeface="Calibri" pitchFamily="34" charset="0"/>
              </a:rPr>
              <a:t>extend to life</a:t>
            </a:r>
            <a:r>
              <a:rPr lang="en-US" dirty="0" smtClean="0">
                <a:latin typeface="Calibri" pitchFamily="34" charset="0"/>
                <a:cs typeface="Calibri" pitchFamily="34" charset="0"/>
              </a:rPr>
              <a:t> and </a:t>
            </a:r>
          </a:p>
          <a:p>
            <a:r>
              <a:rPr lang="en-US" b="1" u="sng" dirty="0" smtClean="0">
                <a:latin typeface="Calibri" pitchFamily="34" charset="0"/>
                <a:cs typeface="Calibri" pitchFamily="34" charset="0"/>
              </a:rPr>
              <a:t>pay compensation</a:t>
            </a:r>
            <a:r>
              <a:rPr lang="en-US" dirty="0" smtClean="0">
                <a:latin typeface="Calibri" pitchFamily="34" charset="0"/>
                <a:cs typeface="Calibri" pitchFamily="34" charset="0"/>
              </a:rPr>
              <a:t> to the victim which shall be reasonable  to meet  the medical expenses and rehabilitation of the victim</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376 D IPC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Whoever has been </a:t>
            </a:r>
            <a:r>
              <a:rPr lang="en-US" b="1" u="sng" dirty="0" smtClean="0">
                <a:latin typeface="Calibri" pitchFamily="34" charset="0"/>
                <a:cs typeface="Calibri" pitchFamily="34" charset="0"/>
              </a:rPr>
              <a:t>previously convicted </a:t>
            </a:r>
            <a:r>
              <a:rPr lang="en-US" dirty="0" smtClean="0">
                <a:latin typeface="Calibri" pitchFamily="34" charset="0"/>
                <a:cs typeface="Calibri" pitchFamily="34" charset="0"/>
              </a:rPr>
              <a:t>of an offence punishable </a:t>
            </a:r>
            <a:r>
              <a:rPr lang="en-US" b="1" u="sng" dirty="0" smtClean="0">
                <a:latin typeface="Calibri" pitchFamily="34" charset="0"/>
                <a:cs typeface="Calibri" pitchFamily="34" charset="0"/>
              </a:rPr>
              <a:t>under </a:t>
            </a:r>
            <a:r>
              <a:rPr lang="en-US" dirty="0" smtClean="0">
                <a:latin typeface="Calibri" pitchFamily="34" charset="0"/>
                <a:cs typeface="Calibri" pitchFamily="34" charset="0"/>
              </a:rPr>
              <a:t>section </a:t>
            </a:r>
            <a:r>
              <a:rPr lang="en-US" b="1" u="sng" dirty="0" smtClean="0">
                <a:latin typeface="Calibri" pitchFamily="34" charset="0"/>
                <a:cs typeface="Calibri" pitchFamily="34" charset="0"/>
              </a:rPr>
              <a:t>376 or 376A or 376C or 376D</a:t>
            </a:r>
            <a:r>
              <a:rPr lang="en-US" dirty="0" smtClean="0">
                <a:latin typeface="Calibri" pitchFamily="34" charset="0"/>
                <a:cs typeface="Calibri" pitchFamily="34" charset="0"/>
              </a:rPr>
              <a:t> </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and is </a:t>
            </a:r>
            <a:r>
              <a:rPr lang="en-US" b="1" u="sng" dirty="0" smtClean="0">
                <a:latin typeface="Calibri" pitchFamily="34" charset="0"/>
                <a:cs typeface="Calibri" pitchFamily="34" charset="0"/>
              </a:rPr>
              <a:t>subsequently convicted</a:t>
            </a:r>
            <a:r>
              <a:rPr lang="en-US" dirty="0" smtClean="0">
                <a:latin typeface="Calibri" pitchFamily="34" charset="0"/>
                <a:cs typeface="Calibri" pitchFamily="34" charset="0"/>
              </a:rPr>
              <a:t> of an offence punishable under any of the said sections shall be punished with </a:t>
            </a:r>
          </a:p>
          <a:p>
            <a:r>
              <a:rPr lang="en-US" b="1" u="sng" dirty="0" smtClean="0">
                <a:latin typeface="Calibri" pitchFamily="34" charset="0"/>
                <a:cs typeface="Calibri" pitchFamily="34" charset="0"/>
              </a:rPr>
              <a:t>imprisonment for life</a:t>
            </a:r>
            <a:r>
              <a:rPr lang="en-US" dirty="0" smtClean="0">
                <a:latin typeface="Calibri" pitchFamily="34" charset="0"/>
                <a:cs typeface="Calibri" pitchFamily="34" charset="0"/>
              </a:rPr>
              <a:t>, which shall mean the remainder of that person’s natural life or with </a:t>
            </a:r>
            <a:r>
              <a:rPr lang="en-US" b="1" u="sng" dirty="0" smtClean="0">
                <a:latin typeface="Calibri" pitchFamily="34" charset="0"/>
                <a:cs typeface="Calibri" pitchFamily="34" charset="0"/>
              </a:rPr>
              <a:t>death</a:t>
            </a:r>
            <a:endParaRPr lang="en-US" b="1" u="sng"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376 E IPC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A person is said to commit “</a:t>
            </a:r>
            <a:r>
              <a:rPr lang="en-US" b="1" u="sng" dirty="0" smtClean="0">
                <a:latin typeface="Calibri" pitchFamily="34" charset="0"/>
                <a:cs typeface="Calibri" pitchFamily="34" charset="0"/>
              </a:rPr>
              <a:t>sexual assault</a:t>
            </a:r>
            <a:r>
              <a:rPr lang="en-US" dirty="0" smtClean="0">
                <a:latin typeface="Calibri" pitchFamily="34" charset="0"/>
                <a:cs typeface="Calibri" pitchFamily="34" charset="0"/>
              </a:rPr>
              <a:t>” if that  Person--</a:t>
            </a:r>
          </a:p>
          <a:p>
            <a:pPr marL="514350" indent="-514350">
              <a:buNone/>
            </a:pPr>
            <a:r>
              <a:rPr lang="en-US" b="1" dirty="0" smtClean="0">
                <a:latin typeface="Calibri" pitchFamily="34" charset="0"/>
                <a:cs typeface="Calibri" pitchFamily="34" charset="0"/>
              </a:rPr>
              <a:t>(A) </a:t>
            </a:r>
            <a:r>
              <a:rPr lang="en-US" b="1" u="sng" dirty="0" smtClean="0">
                <a:latin typeface="Calibri" pitchFamily="34" charset="0"/>
                <a:cs typeface="Calibri" pitchFamily="34" charset="0"/>
              </a:rPr>
              <a:t>Penetrates</a:t>
            </a:r>
            <a:r>
              <a:rPr lang="en-US" dirty="0" smtClean="0">
                <a:latin typeface="Calibri" pitchFamily="34" charset="0"/>
                <a:cs typeface="Calibri" pitchFamily="34" charset="0"/>
              </a:rPr>
              <a:t> his penis, to any extent, </a:t>
            </a:r>
            <a:r>
              <a:rPr lang="en-US" b="1" u="sng" dirty="0" smtClean="0">
                <a:latin typeface="Calibri" pitchFamily="34" charset="0"/>
                <a:cs typeface="Calibri" pitchFamily="34" charset="0"/>
              </a:rPr>
              <a:t>into</a:t>
            </a:r>
            <a:r>
              <a:rPr lang="en-US" b="1" dirty="0" smtClean="0">
                <a:latin typeface="Calibri" pitchFamily="34" charset="0"/>
                <a:cs typeface="Calibri" pitchFamily="34" charset="0"/>
              </a:rPr>
              <a:t> </a:t>
            </a:r>
            <a:r>
              <a:rPr lang="en-US" dirty="0" smtClean="0">
                <a:latin typeface="Calibri" pitchFamily="34" charset="0"/>
                <a:cs typeface="Calibri" pitchFamily="34" charset="0"/>
              </a:rPr>
              <a:t>the vagina, mouth  urethra or  anus of another person or makes the person to do so with him or any other  person; or</a:t>
            </a:r>
          </a:p>
          <a:p>
            <a:pPr marL="514350" indent="-514350">
              <a:buAutoNum type="alphaUcParenBoth"/>
            </a:pPr>
            <a:endParaRPr lang="en-US" dirty="0" smtClean="0">
              <a:latin typeface="Calibri" pitchFamily="34" charset="0"/>
              <a:cs typeface="Calibri" pitchFamily="34" charset="0"/>
            </a:endParaRPr>
          </a:p>
          <a:p>
            <a:pPr marL="514350" indent="-514350">
              <a:buNone/>
            </a:pPr>
            <a:r>
              <a:rPr lang="en-US" dirty="0" smtClean="0">
                <a:latin typeface="Calibri" pitchFamily="34" charset="0"/>
                <a:cs typeface="Calibri" pitchFamily="34" charset="0"/>
              </a:rPr>
              <a:t>(B) </a:t>
            </a:r>
            <a:r>
              <a:rPr lang="en-US" b="1" u="sng" dirty="0" smtClean="0">
                <a:latin typeface="Calibri" pitchFamily="34" charset="0"/>
                <a:cs typeface="Calibri" pitchFamily="34" charset="0"/>
              </a:rPr>
              <a:t>Inserts</a:t>
            </a:r>
            <a:r>
              <a:rPr lang="en-US" dirty="0" smtClean="0">
                <a:latin typeface="Calibri" pitchFamily="34" charset="0"/>
                <a:cs typeface="Calibri" pitchFamily="34" charset="0"/>
              </a:rPr>
              <a:t>, to any extent, any object or a part of the body, </a:t>
            </a:r>
            <a:r>
              <a:rPr lang="en-US" b="1" dirty="0" smtClean="0">
                <a:latin typeface="Calibri" pitchFamily="34" charset="0"/>
                <a:cs typeface="Calibri" pitchFamily="34" charset="0"/>
              </a:rPr>
              <a:t>not being the penis</a:t>
            </a:r>
            <a:r>
              <a:rPr lang="en-US" dirty="0" smtClean="0">
                <a:latin typeface="Calibri" pitchFamily="34" charset="0"/>
                <a:cs typeface="Calibri" pitchFamily="34" charset="0"/>
              </a:rPr>
              <a:t>, </a:t>
            </a:r>
            <a:r>
              <a:rPr lang="en-US" b="1" u="sng" dirty="0" smtClean="0">
                <a:latin typeface="Calibri" pitchFamily="34" charset="0"/>
                <a:cs typeface="Calibri" pitchFamily="34" charset="0"/>
              </a:rPr>
              <a:t>into</a:t>
            </a:r>
            <a:r>
              <a:rPr lang="en-US" dirty="0" smtClean="0">
                <a:latin typeface="Calibri" pitchFamily="34" charset="0"/>
                <a:cs typeface="Calibri" pitchFamily="34" charset="0"/>
              </a:rPr>
              <a:t> the vagina, the urethra or anus of another person or makes the person to do so with him or any other person; </a:t>
            </a:r>
          </a:p>
        </p:txBody>
      </p:sp>
      <p:sp>
        <p:nvSpPr>
          <p:cNvPr id="2" name="Title 1"/>
          <p:cNvSpPr>
            <a:spLocks noGrp="1"/>
          </p:cNvSpPr>
          <p:nvPr>
            <p:ph type="title"/>
          </p:nvPr>
        </p:nvSpPr>
        <p:spPr/>
        <p:txBody>
          <a:bodyPr/>
          <a:lstStyle/>
          <a:p>
            <a:r>
              <a:rPr lang="en-US" dirty="0" smtClean="0"/>
              <a:t>Substitution of Sec 375 IPC</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Whoever</a:t>
            </a:r>
          </a:p>
          <a:p>
            <a:endParaRPr lang="en-US" dirty="0" smtClean="0"/>
          </a:p>
          <a:p>
            <a:r>
              <a:rPr lang="en-US" dirty="0" smtClean="0"/>
              <a:t>Print or publishes</a:t>
            </a:r>
          </a:p>
          <a:p>
            <a:endParaRPr lang="en-US" dirty="0" smtClean="0"/>
          </a:p>
          <a:p>
            <a:r>
              <a:rPr lang="en-US" dirty="0" smtClean="0"/>
              <a:t>Name or any matter</a:t>
            </a:r>
          </a:p>
          <a:p>
            <a:endParaRPr lang="en-US" dirty="0" smtClean="0"/>
          </a:p>
          <a:p>
            <a:r>
              <a:rPr lang="en-US" dirty="0" smtClean="0"/>
              <a:t>Which may make known identity of victim of sexual assault</a:t>
            </a:r>
          </a:p>
          <a:p>
            <a:endParaRPr lang="en-US" dirty="0" smtClean="0"/>
          </a:p>
          <a:p>
            <a:r>
              <a:rPr lang="en-US" dirty="0" smtClean="0"/>
              <a:t>Punishment up to </a:t>
            </a:r>
            <a:r>
              <a:rPr lang="en-US" b="1" u="sng" dirty="0" smtClean="0"/>
              <a:t>2 year.</a:t>
            </a:r>
            <a:endParaRPr lang="en-IN" b="1" u="sng" dirty="0"/>
          </a:p>
        </p:txBody>
      </p:sp>
      <p:sp>
        <p:nvSpPr>
          <p:cNvPr id="3" name="Title 2"/>
          <p:cNvSpPr>
            <a:spLocks noGrp="1"/>
          </p:cNvSpPr>
          <p:nvPr>
            <p:ph type="title"/>
          </p:nvPr>
        </p:nvSpPr>
        <p:spPr/>
        <p:txBody>
          <a:bodyPr/>
          <a:lstStyle/>
          <a:p>
            <a:r>
              <a:rPr lang="en-US" dirty="0" smtClean="0"/>
              <a:t>Sec 228-A, I.P.C. (No Change)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Whoever, to annoyance of other</a:t>
            </a:r>
          </a:p>
          <a:p>
            <a:pPr lvl="1"/>
            <a:r>
              <a:rPr lang="en-US" dirty="0" smtClean="0"/>
              <a:t>Does any obscene act in public place or</a:t>
            </a:r>
          </a:p>
          <a:p>
            <a:pPr lvl="1"/>
            <a:r>
              <a:rPr lang="en-US" dirty="0" smtClean="0"/>
              <a:t>Sing, recites or utter any obscene song or word</a:t>
            </a:r>
          </a:p>
          <a:p>
            <a:pPr lvl="1">
              <a:buNone/>
            </a:pPr>
            <a:endParaRPr lang="en-US" dirty="0" smtClean="0"/>
          </a:p>
          <a:p>
            <a:r>
              <a:rPr lang="en-US" dirty="0" smtClean="0"/>
              <a:t>Imprisonment </a:t>
            </a:r>
            <a:r>
              <a:rPr lang="en-US" b="1" u="sng" dirty="0" smtClean="0"/>
              <a:t>up to 3 months</a:t>
            </a:r>
            <a:r>
              <a:rPr lang="en-US" dirty="0" smtClean="0"/>
              <a:t>, or fine or both </a:t>
            </a:r>
            <a:endParaRPr lang="en-IN" dirty="0"/>
          </a:p>
        </p:txBody>
      </p:sp>
      <p:sp>
        <p:nvSpPr>
          <p:cNvPr id="3" name="Title 2"/>
          <p:cNvSpPr>
            <a:spLocks noGrp="1"/>
          </p:cNvSpPr>
          <p:nvPr>
            <p:ph type="title"/>
          </p:nvPr>
        </p:nvSpPr>
        <p:spPr/>
        <p:txBody>
          <a:bodyPr/>
          <a:lstStyle/>
          <a:p>
            <a:r>
              <a:rPr lang="en-US" dirty="0" smtClean="0"/>
              <a:t>Sec 294, I.P.C. (No Change)</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buNone/>
            </a:pPr>
            <a:r>
              <a:rPr lang="en-US" sz="4000" b="1" dirty="0" smtClean="0">
                <a:latin typeface="Calibri" pitchFamily="34" charset="0"/>
                <a:cs typeface="Calibri" pitchFamily="34" charset="0"/>
              </a:rPr>
              <a:t>Sec 354 IPC</a:t>
            </a:r>
            <a:r>
              <a:rPr lang="en-US" sz="4000" b="1" dirty="0" smtClean="0">
                <a:latin typeface="Calibri" pitchFamily="34" charset="0"/>
                <a:cs typeface="Calibri" pitchFamily="34" charset="0"/>
              </a:rPr>
              <a:t>: (old Indecent assault)</a:t>
            </a:r>
            <a:endParaRPr lang="en-US" sz="2800" b="1" dirty="0" smtClean="0">
              <a:latin typeface="Calibri" pitchFamily="34" charset="0"/>
              <a:cs typeface="Calibri" pitchFamily="34" charset="0"/>
            </a:endParaRPr>
          </a:p>
          <a:p>
            <a:pPr lvl="1"/>
            <a:r>
              <a:rPr lang="en-US" sz="2800" dirty="0" smtClean="0">
                <a:latin typeface="Calibri" pitchFamily="34" charset="0"/>
                <a:cs typeface="Calibri" pitchFamily="34" charset="0"/>
              </a:rPr>
              <a:t>Name= Assault or use of criminal force to woman with intent to outrage her modesty.</a:t>
            </a:r>
          </a:p>
          <a:p>
            <a:pPr lvl="1"/>
            <a:endParaRPr lang="en-US" sz="2800" dirty="0" smtClean="0">
              <a:latin typeface="Calibri" pitchFamily="34" charset="0"/>
              <a:cs typeface="Calibri" pitchFamily="34" charset="0"/>
            </a:endParaRPr>
          </a:p>
          <a:p>
            <a:pPr lvl="1"/>
            <a:r>
              <a:rPr lang="en-US" sz="2800" dirty="0" smtClean="0">
                <a:latin typeface="Calibri" pitchFamily="34" charset="0"/>
                <a:cs typeface="Calibri" pitchFamily="34" charset="0"/>
              </a:rPr>
              <a:t>Cognizable offence; Non </a:t>
            </a:r>
            <a:r>
              <a:rPr lang="en-US" sz="2800" dirty="0" err="1" smtClean="0">
                <a:latin typeface="Calibri" pitchFamily="34" charset="0"/>
                <a:cs typeface="Calibri" pitchFamily="34" charset="0"/>
              </a:rPr>
              <a:t>bailable</a:t>
            </a:r>
            <a:endParaRPr lang="en-US" sz="2800" dirty="0" smtClean="0">
              <a:latin typeface="Calibri" pitchFamily="34" charset="0"/>
              <a:cs typeface="Calibri" pitchFamily="34" charset="0"/>
            </a:endParaRPr>
          </a:p>
          <a:p>
            <a:pPr lvl="1"/>
            <a:endParaRPr lang="en-US" sz="2800" dirty="0" smtClean="0">
              <a:latin typeface="Calibri" pitchFamily="34" charset="0"/>
              <a:cs typeface="Calibri" pitchFamily="34" charset="0"/>
            </a:endParaRPr>
          </a:p>
          <a:p>
            <a:pPr lvl="1"/>
            <a:r>
              <a:rPr lang="en-US" sz="2800" dirty="0" smtClean="0">
                <a:latin typeface="Calibri" pitchFamily="34" charset="0"/>
                <a:cs typeface="Calibri" pitchFamily="34" charset="0"/>
              </a:rPr>
              <a:t>Punishable </a:t>
            </a:r>
          </a:p>
          <a:p>
            <a:pPr lvl="2"/>
            <a:r>
              <a:rPr lang="en-US" sz="2800" dirty="0" smtClean="0">
                <a:latin typeface="Calibri" pitchFamily="34" charset="0"/>
                <a:cs typeface="Calibri" pitchFamily="34" charset="0"/>
              </a:rPr>
              <a:t>Imprisonment of </a:t>
            </a:r>
            <a:r>
              <a:rPr lang="en-US" sz="2800" b="1" u="sng" dirty="0" smtClean="0">
                <a:latin typeface="Calibri" pitchFamily="34" charset="0"/>
                <a:cs typeface="Calibri" pitchFamily="34" charset="0"/>
              </a:rPr>
              <a:t>1 year which may extend up to 5 year </a:t>
            </a:r>
            <a:r>
              <a:rPr lang="en-US" sz="2800" dirty="0" smtClean="0">
                <a:latin typeface="Calibri" pitchFamily="34" charset="0"/>
                <a:cs typeface="Calibri" pitchFamily="34" charset="0"/>
              </a:rPr>
              <a:t>and also fine</a:t>
            </a:r>
            <a:endParaRPr lang="en-US" sz="28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n-US" dirty="0" smtClean="0"/>
              <a:t>Sec 354 IPC entirely replaced by Sec 354 &amp; 354(A) to (D)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buNone/>
            </a:pPr>
            <a:r>
              <a:rPr lang="en-US" dirty="0" smtClean="0"/>
              <a:t> (</a:t>
            </a:r>
            <a:r>
              <a:rPr lang="en-US" i="1" dirty="0" smtClean="0"/>
              <a:t>1</a:t>
            </a:r>
            <a:r>
              <a:rPr lang="en-US" dirty="0" smtClean="0"/>
              <a:t>) </a:t>
            </a:r>
            <a:r>
              <a:rPr lang="en-US" sz="3200" dirty="0" smtClean="0">
                <a:latin typeface="Times New Roman" pitchFamily="18" charset="0"/>
                <a:cs typeface="Times New Roman" pitchFamily="18" charset="0"/>
              </a:rPr>
              <a:t>The following acts constitute the offence of sexual harassment:- </a:t>
            </a:r>
          </a:p>
          <a:p>
            <a:pPr marL="971550" lvl="1" indent="-571500">
              <a:buFont typeface="+mj-lt"/>
              <a:buAutoNum type="romanUcPeriod"/>
            </a:pP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physical contact and advances involving unwelcome and  explicit sexual overtures; or </a:t>
            </a:r>
          </a:p>
          <a:p>
            <a:pPr marL="971550" lvl="1" indent="-571500">
              <a:buFont typeface="+mj-lt"/>
              <a:buAutoNum type="romanUcPeriod"/>
            </a:pP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demand or request for sexual </a:t>
            </a:r>
            <a:r>
              <a:rPr lang="en-US" sz="2800" dirty="0" err="1" smtClean="0">
                <a:latin typeface="Times New Roman" pitchFamily="18" charset="0"/>
                <a:cs typeface="Times New Roman" pitchFamily="18" charset="0"/>
              </a:rPr>
              <a:t>favours</a:t>
            </a:r>
            <a:r>
              <a:rPr lang="en-US" sz="2800" dirty="0" smtClean="0">
                <a:latin typeface="Times New Roman" pitchFamily="18" charset="0"/>
                <a:cs typeface="Times New Roman" pitchFamily="18" charset="0"/>
              </a:rPr>
              <a:t>; or  </a:t>
            </a:r>
          </a:p>
          <a:p>
            <a:pPr marL="971550" lvl="1" indent="-571500">
              <a:buFont typeface="+mj-lt"/>
              <a:buAutoNum type="romanUcPeriod"/>
            </a:pP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making sexually </a:t>
            </a:r>
            <a:r>
              <a:rPr lang="en-US" sz="2800" dirty="0" err="1" smtClean="0">
                <a:latin typeface="Times New Roman" pitchFamily="18" charset="0"/>
                <a:cs typeface="Times New Roman" pitchFamily="18" charset="0"/>
              </a:rPr>
              <a:t>coloured</a:t>
            </a:r>
            <a:r>
              <a:rPr lang="en-US" sz="2800" dirty="0" smtClean="0">
                <a:latin typeface="Times New Roman" pitchFamily="18" charset="0"/>
                <a:cs typeface="Times New Roman" pitchFamily="18" charset="0"/>
              </a:rPr>
              <a:t> remarks; or </a:t>
            </a:r>
          </a:p>
          <a:p>
            <a:pPr marL="971550" lvl="1" indent="-571500">
              <a:buFont typeface="+mj-lt"/>
              <a:buAutoNum type="romanUcPeriod"/>
            </a:pP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forcibly showing pornography; or  </a:t>
            </a:r>
          </a:p>
          <a:p>
            <a:pPr marL="971550" lvl="1" indent="-571500">
              <a:buFont typeface="+mj-lt"/>
              <a:buAutoNum type="romanUcPeriod"/>
            </a:pPr>
            <a:r>
              <a:rPr lang="en-US" sz="2800" dirty="0" smtClean="0">
                <a:latin typeface="Times New Roman" pitchFamily="18" charset="0"/>
                <a:cs typeface="Times New Roman" pitchFamily="18" charset="0"/>
              </a:rPr>
              <a:t>any other unwelcome physical, verbal or non-verbal conduct of sexual nature.</a:t>
            </a:r>
          </a:p>
          <a:p>
            <a:pPr>
              <a:buNone/>
            </a:pP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Autofit/>
          </a:bodyPr>
          <a:lstStyle/>
          <a:p>
            <a:r>
              <a:rPr lang="en-US" sz="3200" dirty="0" smtClean="0"/>
              <a:t>Sec 354A, I.P.C.= sexual harassment</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US" sz="3200" dirty="0" smtClean="0">
                <a:latin typeface="Times New Roman" pitchFamily="18" charset="0"/>
                <a:cs typeface="Times New Roman" pitchFamily="18" charset="0"/>
              </a:rPr>
              <a:t>(</a:t>
            </a:r>
            <a:r>
              <a:rPr lang="en-US" sz="3200" i="1"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The offence specified in </a:t>
            </a:r>
            <a:r>
              <a:rPr lang="en-US" sz="3200" b="1" dirty="0" smtClean="0">
                <a:latin typeface="Times New Roman" pitchFamily="18" charset="0"/>
                <a:cs typeface="Times New Roman" pitchFamily="18" charset="0"/>
              </a:rPr>
              <a:t>clause (</a:t>
            </a:r>
            <a:r>
              <a:rPr lang="en-US" sz="3200" b="1" i="1" dirty="0" err="1" smtClean="0">
                <a:latin typeface="Times New Roman" pitchFamily="18" charset="0"/>
                <a:cs typeface="Times New Roman" pitchFamily="18" charset="0"/>
              </a:rPr>
              <a:t>i</a:t>
            </a:r>
            <a:r>
              <a:rPr lang="en-US" sz="3200" b="1" dirty="0" smtClean="0">
                <a:latin typeface="Times New Roman" pitchFamily="18" charset="0"/>
                <a:cs typeface="Times New Roman" pitchFamily="18" charset="0"/>
              </a:rPr>
              <a:t>) or (</a:t>
            </a:r>
            <a:r>
              <a:rPr lang="en-US" sz="3200" b="1" i="1" dirty="0" smtClean="0">
                <a:latin typeface="Times New Roman" pitchFamily="18" charset="0"/>
                <a:cs typeface="Times New Roman" pitchFamily="18" charset="0"/>
              </a:rPr>
              <a:t>ii</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shall be punished  with </a:t>
            </a:r>
          </a:p>
          <a:p>
            <a:pPr>
              <a:buNone/>
            </a:pPr>
            <a:r>
              <a:rPr lang="en-US" sz="3200" dirty="0" smtClean="0">
                <a:latin typeface="Times New Roman" pitchFamily="18" charset="0"/>
                <a:cs typeface="Times New Roman" pitchFamily="18" charset="0"/>
              </a:rPr>
              <a:t>		rigorous imprisonment which may </a:t>
            </a:r>
            <a:r>
              <a:rPr lang="en-US" sz="3200" b="1" dirty="0" smtClean="0">
                <a:latin typeface="Times New Roman" pitchFamily="18" charset="0"/>
                <a:cs typeface="Times New Roman" pitchFamily="18" charset="0"/>
              </a:rPr>
              <a:t>extend 	to five years</a:t>
            </a:r>
            <a:r>
              <a:rPr lang="en-US" sz="3200" dirty="0" smtClean="0">
                <a:latin typeface="Times New Roman" pitchFamily="18" charset="0"/>
                <a:cs typeface="Times New Roman" pitchFamily="18" charset="0"/>
              </a:rPr>
              <a:t>, or  with fine, or with both</a:t>
            </a:r>
          </a:p>
          <a:p>
            <a:pPr>
              <a:buNone/>
            </a:pPr>
            <a:r>
              <a:rPr lang="en-US" sz="3200" dirty="0" smtClean="0">
                <a:latin typeface="Times New Roman" pitchFamily="18" charset="0"/>
                <a:cs typeface="Times New Roman" pitchFamily="18" charset="0"/>
              </a:rPr>
              <a:t>(</a:t>
            </a:r>
            <a:r>
              <a:rPr lang="en-US" sz="3200" i="1" dirty="0" smtClean="0">
                <a:latin typeface="Times New Roman" pitchFamily="18" charset="0"/>
                <a:cs typeface="Times New Roman" pitchFamily="18" charset="0"/>
              </a:rPr>
              <a:t>3</a:t>
            </a:r>
            <a:r>
              <a:rPr lang="en-US" sz="3200" dirty="0" smtClean="0">
                <a:latin typeface="Times New Roman" pitchFamily="18" charset="0"/>
                <a:cs typeface="Times New Roman" pitchFamily="18" charset="0"/>
              </a:rPr>
              <a:t>) The offence specified in </a:t>
            </a:r>
            <a:r>
              <a:rPr lang="en-US" sz="3200" b="1" dirty="0" smtClean="0">
                <a:latin typeface="Times New Roman" pitchFamily="18" charset="0"/>
                <a:cs typeface="Times New Roman" pitchFamily="18" charset="0"/>
              </a:rPr>
              <a:t>clause  (</a:t>
            </a:r>
            <a:r>
              <a:rPr lang="en-US" sz="3200" b="1" i="1" dirty="0" smtClean="0">
                <a:latin typeface="Times New Roman" pitchFamily="18" charset="0"/>
                <a:cs typeface="Times New Roman" pitchFamily="18" charset="0"/>
              </a:rPr>
              <a:t>iii</a:t>
            </a:r>
            <a:r>
              <a:rPr lang="en-US" sz="3200" b="1" dirty="0" smtClean="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iv</a:t>
            </a:r>
            <a:r>
              <a:rPr lang="en-US" sz="3200" b="1" dirty="0" smtClean="0">
                <a:latin typeface="Times New Roman" pitchFamily="18" charset="0"/>
                <a:cs typeface="Times New Roman" pitchFamily="18" charset="0"/>
              </a:rPr>
              <a:t>)or 	(</a:t>
            </a:r>
            <a:r>
              <a:rPr lang="en-US" sz="3200" b="1" i="1" dirty="0" smtClean="0">
                <a:latin typeface="Times New Roman" pitchFamily="18" charset="0"/>
                <a:cs typeface="Times New Roman" pitchFamily="18" charset="0"/>
              </a:rPr>
              <a:t>v</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shall be punishable </a:t>
            </a:r>
          </a:p>
          <a:p>
            <a:pPr>
              <a:buNone/>
            </a:pPr>
            <a:r>
              <a:rPr lang="en-US" sz="3200" dirty="0" smtClean="0">
                <a:latin typeface="Times New Roman" pitchFamily="18" charset="0"/>
                <a:cs typeface="Times New Roman" pitchFamily="18" charset="0"/>
              </a:rPr>
              <a:t>		with imprisonment of either description 	that may </a:t>
            </a:r>
            <a:r>
              <a:rPr lang="en-US" sz="3200" b="1" dirty="0" smtClean="0">
                <a:latin typeface="Times New Roman" pitchFamily="18" charset="0"/>
                <a:cs typeface="Times New Roman" pitchFamily="18" charset="0"/>
              </a:rPr>
              <a:t>extend to one year</a:t>
            </a:r>
            <a:r>
              <a:rPr lang="en-US" sz="3200" dirty="0" smtClean="0">
                <a:latin typeface="Times New Roman" pitchFamily="18" charset="0"/>
                <a:cs typeface="Times New Roman" pitchFamily="18" charset="0"/>
              </a:rPr>
              <a:t>, or with fine, 	or with both.</a:t>
            </a:r>
          </a:p>
        </p:txBody>
      </p:sp>
      <p:sp>
        <p:nvSpPr>
          <p:cNvPr id="3" name="Title 2"/>
          <p:cNvSpPr>
            <a:spLocks noGrp="1"/>
          </p:cNvSpPr>
          <p:nvPr>
            <p:ph type="title"/>
          </p:nvPr>
        </p:nvSpPr>
        <p:spPr/>
        <p:txBody>
          <a:bodyPr>
            <a:normAutofit fontScale="90000"/>
          </a:bodyPr>
          <a:lstStyle/>
          <a:p>
            <a:r>
              <a:rPr lang="en-US" dirty="0" smtClean="0"/>
              <a:t>Sec 354A, I.P.C.= Punishment sexual harassment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Calibri" pitchFamily="34" charset="0"/>
                <a:cs typeface="Calibri" pitchFamily="34" charset="0"/>
              </a:rPr>
              <a:t>Assault or criminal force to women </a:t>
            </a:r>
            <a:r>
              <a:rPr lang="en-US" b="1" u="sng" dirty="0" smtClean="0">
                <a:latin typeface="Calibri" pitchFamily="34" charset="0"/>
                <a:cs typeface="Calibri" pitchFamily="34" charset="0"/>
              </a:rPr>
              <a:t>with intent to disrobe</a:t>
            </a:r>
            <a:r>
              <a:rPr lang="en-US" dirty="0" smtClean="0">
                <a:latin typeface="Calibri" pitchFamily="34" charset="0"/>
                <a:cs typeface="Calibri" pitchFamily="34" charset="0"/>
              </a:rPr>
              <a:t> = </a:t>
            </a:r>
          </a:p>
          <a:p>
            <a:endParaRPr lang="en-US" dirty="0" smtClean="0">
              <a:latin typeface="Calibri" pitchFamily="34" charset="0"/>
              <a:cs typeface="Calibri" pitchFamily="34" charset="0"/>
            </a:endParaRPr>
          </a:p>
          <a:p>
            <a:pPr>
              <a:buNone/>
            </a:pPr>
            <a:r>
              <a:rPr lang="en-US" dirty="0" smtClean="0">
                <a:latin typeface="Calibri" pitchFamily="34" charset="0"/>
                <a:cs typeface="Calibri" pitchFamily="34" charset="0"/>
              </a:rPr>
              <a:t>	imprisonment not less than 3 years which may extend up to 7 years; cognizable</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354 (B), I.P.C.</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Calibri" pitchFamily="34" charset="0"/>
                <a:cs typeface="Calibri" pitchFamily="34" charset="0"/>
              </a:rPr>
              <a:t>Voyeurism = cognizable</a:t>
            </a:r>
          </a:p>
          <a:p>
            <a:pPr>
              <a:buNone/>
            </a:pPr>
            <a:endParaRPr lang="en-US" dirty="0" smtClean="0">
              <a:latin typeface="Calibri" pitchFamily="34" charset="0"/>
              <a:cs typeface="Calibri" pitchFamily="34" charset="0"/>
            </a:endParaRPr>
          </a:p>
          <a:p>
            <a:r>
              <a:rPr lang="en-US" dirty="0" smtClean="0">
                <a:latin typeface="Calibri" pitchFamily="34" charset="0"/>
                <a:cs typeface="Calibri" pitchFamily="34" charset="0"/>
              </a:rPr>
              <a:t>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time = imprisonment not less than 1 year which may extend to 3 years</a:t>
            </a:r>
          </a:p>
          <a:p>
            <a:pPr>
              <a:buNone/>
            </a:pPr>
            <a:endParaRPr lang="en-US" dirty="0" smtClean="0">
              <a:latin typeface="Calibri" pitchFamily="34" charset="0"/>
              <a:cs typeface="Calibri" pitchFamily="34" charset="0"/>
            </a:endParaRPr>
          </a:p>
          <a:p>
            <a:r>
              <a:rPr lang="en-US" dirty="0" smtClean="0">
                <a:latin typeface="Calibri" pitchFamily="34" charset="0"/>
                <a:cs typeface="Calibri" pitchFamily="34" charset="0"/>
              </a:rPr>
              <a:t>2</a:t>
            </a:r>
            <a:r>
              <a:rPr lang="en-US" baseline="30000" dirty="0" smtClean="0">
                <a:latin typeface="Calibri" pitchFamily="34" charset="0"/>
                <a:cs typeface="Calibri" pitchFamily="34" charset="0"/>
              </a:rPr>
              <a:t>nd</a:t>
            </a:r>
            <a:r>
              <a:rPr lang="en-US" dirty="0" smtClean="0">
                <a:latin typeface="Calibri" pitchFamily="34" charset="0"/>
                <a:cs typeface="Calibri" pitchFamily="34" charset="0"/>
              </a:rPr>
              <a:t> time = imprisonment not less than 3 year which may extend to 4 years</a:t>
            </a:r>
          </a:p>
          <a:p>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354 (C), I.P.C.</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Stalking = whoever</a:t>
            </a:r>
          </a:p>
          <a:p>
            <a:pPr lvl="1"/>
            <a:r>
              <a:rPr lang="en-US" dirty="0" smtClean="0">
                <a:latin typeface="Calibri" pitchFamily="34" charset="0"/>
                <a:cs typeface="Calibri" pitchFamily="34" charset="0"/>
              </a:rPr>
              <a:t>Follows a person and contact or attempt to contact to foster personal interaction repeatedly,,, Despite a clear indication of disinterest by such person. Or</a:t>
            </a:r>
          </a:p>
          <a:p>
            <a:pPr lvl="1"/>
            <a:r>
              <a:rPr lang="en-US" dirty="0" smtClean="0">
                <a:latin typeface="Calibri" pitchFamily="34" charset="0"/>
                <a:cs typeface="Calibri" pitchFamily="34" charset="0"/>
              </a:rPr>
              <a:t>Monitors the use of internet, email or any electronic communication or</a:t>
            </a:r>
          </a:p>
          <a:p>
            <a:pPr lvl="1"/>
            <a:r>
              <a:rPr lang="en-US" dirty="0" smtClean="0">
                <a:latin typeface="Calibri" pitchFamily="34" charset="0"/>
                <a:cs typeface="Calibri" pitchFamily="34" charset="0"/>
              </a:rPr>
              <a:t>Watches or spies on person</a:t>
            </a:r>
          </a:p>
          <a:p>
            <a:pPr lvl="1"/>
            <a:r>
              <a:rPr lang="en-US" dirty="0" smtClean="0">
                <a:latin typeface="Calibri" pitchFamily="34" charset="0"/>
                <a:cs typeface="Calibri" pitchFamily="34" charset="0"/>
              </a:rPr>
              <a:t>In manner that results in fear of violence or serious alarm or distress</a:t>
            </a:r>
          </a:p>
          <a:p>
            <a:r>
              <a:rPr lang="en-US" dirty="0" smtClean="0">
                <a:latin typeface="Calibri" pitchFamily="34" charset="0"/>
                <a:cs typeface="Calibri" pitchFamily="34" charset="0"/>
              </a:rPr>
              <a:t>imprisonment </a:t>
            </a:r>
            <a:r>
              <a:rPr lang="en-US" b="1" u="sng" dirty="0" smtClean="0">
                <a:latin typeface="Calibri" pitchFamily="34" charset="0"/>
                <a:cs typeface="Calibri" pitchFamily="34" charset="0"/>
              </a:rPr>
              <a:t>not less than 1 year </a:t>
            </a:r>
            <a:r>
              <a:rPr lang="en-US" dirty="0" smtClean="0">
                <a:latin typeface="Calibri" pitchFamily="34" charset="0"/>
                <a:cs typeface="Calibri" pitchFamily="34" charset="0"/>
              </a:rPr>
              <a:t>which may extend to 3 years.</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Sec 354 (D), I.P.C.</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
          <a:ext cx="8374380" cy="6705600"/>
        </p:xfrm>
        <a:graphic>
          <a:graphicData uri="http://schemas.openxmlformats.org/drawingml/2006/table">
            <a:tbl>
              <a:tblPr firstRow="1" bandRow="1">
                <a:tableStyleId>{5C22544A-7EE6-4342-B048-85BDC9FD1C3A}</a:tableStyleId>
              </a:tblPr>
              <a:tblGrid>
                <a:gridCol w="1295400"/>
                <a:gridCol w="3276600"/>
                <a:gridCol w="1295400"/>
                <a:gridCol w="1440180"/>
                <a:gridCol w="1066800"/>
              </a:tblGrid>
              <a:tr h="412004">
                <a:tc>
                  <a:txBody>
                    <a:bodyPr/>
                    <a:lstStyle/>
                    <a:p>
                      <a:r>
                        <a:rPr lang="en-US" dirty="0" smtClean="0">
                          <a:solidFill>
                            <a:srgbClr val="002060"/>
                          </a:solidFill>
                        </a:rPr>
                        <a:t>354</a:t>
                      </a:r>
                      <a:endParaRPr lang="en-IN" dirty="0">
                        <a:solidFill>
                          <a:srgbClr val="002060"/>
                        </a:solidFill>
                      </a:endParaRPr>
                    </a:p>
                  </a:txBody>
                  <a:tcPr/>
                </a:tc>
                <a:tc>
                  <a:txBody>
                    <a:bodyPr/>
                    <a:lstStyle/>
                    <a:p>
                      <a:r>
                        <a:rPr lang="en-US" dirty="0" smtClean="0">
                          <a:solidFill>
                            <a:srgbClr val="002060"/>
                          </a:solidFill>
                        </a:rPr>
                        <a:t>354A</a:t>
                      </a:r>
                      <a:endParaRPr lang="en-IN" dirty="0">
                        <a:solidFill>
                          <a:srgbClr val="002060"/>
                        </a:solidFill>
                      </a:endParaRPr>
                    </a:p>
                  </a:txBody>
                  <a:tcPr/>
                </a:tc>
                <a:tc>
                  <a:txBody>
                    <a:bodyPr/>
                    <a:lstStyle/>
                    <a:p>
                      <a:r>
                        <a:rPr lang="en-US" dirty="0" smtClean="0">
                          <a:solidFill>
                            <a:srgbClr val="002060"/>
                          </a:solidFill>
                        </a:rPr>
                        <a:t>354B</a:t>
                      </a:r>
                      <a:endParaRPr lang="en-IN" dirty="0">
                        <a:solidFill>
                          <a:srgbClr val="002060"/>
                        </a:solidFill>
                      </a:endParaRPr>
                    </a:p>
                  </a:txBody>
                  <a:tcPr/>
                </a:tc>
                <a:tc>
                  <a:txBody>
                    <a:bodyPr/>
                    <a:lstStyle/>
                    <a:p>
                      <a:r>
                        <a:rPr lang="en-US" dirty="0" smtClean="0">
                          <a:solidFill>
                            <a:srgbClr val="002060"/>
                          </a:solidFill>
                        </a:rPr>
                        <a:t>354C</a:t>
                      </a:r>
                      <a:endParaRPr lang="en-IN" dirty="0">
                        <a:solidFill>
                          <a:srgbClr val="002060"/>
                        </a:solidFill>
                      </a:endParaRPr>
                    </a:p>
                  </a:txBody>
                  <a:tcPr/>
                </a:tc>
                <a:tc>
                  <a:txBody>
                    <a:bodyPr/>
                    <a:lstStyle/>
                    <a:p>
                      <a:r>
                        <a:rPr lang="en-US" dirty="0" smtClean="0">
                          <a:solidFill>
                            <a:srgbClr val="002060"/>
                          </a:solidFill>
                        </a:rPr>
                        <a:t>354D</a:t>
                      </a:r>
                      <a:endParaRPr lang="en-IN" dirty="0">
                        <a:solidFill>
                          <a:srgbClr val="002060"/>
                        </a:solidFill>
                      </a:endParaRPr>
                    </a:p>
                  </a:txBody>
                  <a:tcPr/>
                </a:tc>
              </a:tr>
              <a:tr h="5582465">
                <a:tc>
                  <a:txBody>
                    <a:bodyPr/>
                    <a:lstStyle/>
                    <a:p>
                      <a:r>
                        <a:rPr lang="en-US" b="1" dirty="0" smtClean="0"/>
                        <a:t>Indecent</a:t>
                      </a:r>
                      <a:r>
                        <a:rPr lang="en-US" b="1" baseline="0" dirty="0" smtClean="0"/>
                        <a:t> assault</a:t>
                      </a:r>
                      <a:r>
                        <a:rPr lang="en-IN" baseline="0" dirty="0" smtClean="0"/>
                        <a:t>:-</a:t>
                      </a:r>
                    </a:p>
                    <a:p>
                      <a:endParaRPr lang="en-US" baseline="0" dirty="0" smtClean="0"/>
                    </a:p>
                    <a:p>
                      <a:r>
                        <a:rPr lang="en-US" baseline="0" dirty="0" smtClean="0"/>
                        <a:t>Assault or use criminal force </a:t>
                      </a:r>
                    </a:p>
                    <a:p>
                      <a:endParaRPr lang="en-US" baseline="0" dirty="0" smtClean="0"/>
                    </a:p>
                    <a:p>
                      <a:r>
                        <a:rPr lang="en-US" baseline="0" dirty="0" smtClean="0"/>
                        <a:t>to outrage modesty of woman</a:t>
                      </a:r>
                    </a:p>
                  </a:txBody>
                  <a:tcPr/>
                </a:tc>
                <a:tc>
                  <a:txBody>
                    <a:bodyPr/>
                    <a:lstStyle/>
                    <a:p>
                      <a:r>
                        <a:rPr lang="en-US" b="1" dirty="0" smtClean="0"/>
                        <a:t>Sexual harassment:</a:t>
                      </a:r>
                    </a:p>
                    <a:p>
                      <a:endParaRPr lang="en-US" dirty="0" smtClean="0"/>
                    </a:p>
                    <a:p>
                      <a:pPr marL="342900" indent="-342900">
                        <a:buAutoNum type="arabicPeriod"/>
                      </a:pPr>
                      <a:r>
                        <a:rPr lang="en-US" baseline="0" dirty="0" smtClean="0"/>
                        <a:t>Demand or request for sexual favor</a:t>
                      </a:r>
                    </a:p>
                    <a:p>
                      <a:pPr marL="342900" indent="-342900">
                        <a:buAutoNum type="arabicPeriod"/>
                      </a:pPr>
                      <a:endParaRPr lang="en-US" baseline="0" dirty="0" smtClean="0"/>
                    </a:p>
                    <a:p>
                      <a:pPr marL="342900" indent="-342900">
                        <a:buAutoNum type="arabicPeriod"/>
                      </a:pPr>
                      <a:r>
                        <a:rPr lang="en-US" baseline="0" dirty="0" smtClean="0"/>
                        <a:t>Physical contact or advance involving unwelcome sexual overture</a:t>
                      </a:r>
                    </a:p>
                    <a:p>
                      <a:pPr marL="342900" indent="-342900">
                        <a:buAutoNum type="arabicPeriod"/>
                      </a:pPr>
                      <a:endParaRPr lang="en-US" baseline="0" dirty="0" smtClean="0"/>
                    </a:p>
                    <a:p>
                      <a:pPr marL="342900" indent="-342900">
                        <a:buAutoNum type="arabicPeriod"/>
                      </a:pPr>
                      <a:r>
                        <a:rPr lang="en-US" baseline="0" dirty="0" smtClean="0"/>
                        <a:t>Make sexually colored remark</a:t>
                      </a:r>
                    </a:p>
                    <a:p>
                      <a:pPr marL="342900" indent="-342900">
                        <a:buAutoNum type="arabicPeriod"/>
                      </a:pPr>
                      <a:endParaRPr lang="en-US" baseline="0" dirty="0" smtClean="0"/>
                    </a:p>
                    <a:p>
                      <a:pPr marL="342900" indent="-342900">
                        <a:buAutoNum type="arabicPeriod"/>
                      </a:pPr>
                      <a:r>
                        <a:rPr lang="en-US" baseline="0" dirty="0" smtClean="0"/>
                        <a:t>Forcibly showing pornography</a:t>
                      </a:r>
                    </a:p>
                    <a:p>
                      <a:pPr marL="342900" indent="-342900">
                        <a:buAutoNum type="arabicPeriod"/>
                      </a:pPr>
                      <a:endParaRPr lang="en-US" baseline="0" dirty="0" smtClean="0"/>
                    </a:p>
                    <a:p>
                      <a:pPr marL="342900" indent="-342900">
                        <a:buAutoNum type="arabicPeriod"/>
                      </a:pPr>
                      <a:r>
                        <a:rPr lang="en-US" baseline="0" dirty="0" smtClean="0"/>
                        <a:t>Any verbal, nonverbal, physical conduct of sexual nature</a:t>
                      </a:r>
                      <a:endParaRPr lang="en-IN" dirty="0"/>
                    </a:p>
                  </a:txBody>
                  <a:tcPr/>
                </a:tc>
                <a:tc>
                  <a:txBody>
                    <a:bodyPr/>
                    <a:lstStyle/>
                    <a:p>
                      <a:endParaRPr lang="en-US"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Assault or use criminal force </a:t>
                      </a:r>
                    </a:p>
                    <a:p>
                      <a:endParaRPr lang="en-US" dirty="0" smtClean="0"/>
                    </a:p>
                    <a:p>
                      <a:r>
                        <a:rPr lang="en-US" dirty="0" smtClean="0"/>
                        <a:t>To disrobe</a:t>
                      </a:r>
                      <a:endParaRPr lang="en-IN" dirty="0"/>
                    </a:p>
                  </a:txBody>
                  <a:tcPr/>
                </a:tc>
                <a:tc>
                  <a:txBody>
                    <a:bodyPr/>
                    <a:lstStyle/>
                    <a:p>
                      <a:endParaRPr lang="en-US" dirty="0" smtClean="0"/>
                    </a:p>
                    <a:p>
                      <a:endParaRPr lang="en-US" dirty="0" smtClean="0"/>
                    </a:p>
                    <a:p>
                      <a:endParaRPr lang="en-US" dirty="0" smtClean="0"/>
                    </a:p>
                    <a:p>
                      <a:r>
                        <a:rPr lang="en-US" dirty="0" smtClean="0"/>
                        <a:t>Voyeurism</a:t>
                      </a:r>
                      <a:endParaRPr lang="en-IN" dirty="0"/>
                    </a:p>
                  </a:txBody>
                  <a:tcPr/>
                </a:tc>
                <a:tc>
                  <a:txBody>
                    <a:bodyPr/>
                    <a:lstStyle/>
                    <a:p>
                      <a:endParaRPr lang="en-US" dirty="0" smtClean="0"/>
                    </a:p>
                    <a:p>
                      <a:endParaRPr lang="en-US" dirty="0" smtClean="0"/>
                    </a:p>
                    <a:p>
                      <a:endParaRPr lang="en-US" dirty="0" smtClean="0"/>
                    </a:p>
                    <a:p>
                      <a:r>
                        <a:rPr lang="en-US" dirty="0" smtClean="0"/>
                        <a:t>stalking</a:t>
                      </a:r>
                      <a:endParaRPr lang="en-IN" dirty="0"/>
                    </a:p>
                  </a:txBody>
                  <a:tcPr/>
                </a:tc>
              </a:tr>
              <a:tr h="711131">
                <a:tc>
                  <a:txBody>
                    <a:bodyPr/>
                    <a:lstStyle/>
                    <a:p>
                      <a:r>
                        <a:rPr lang="en-US" dirty="0" smtClean="0"/>
                        <a:t>1-5 yr</a:t>
                      </a:r>
                      <a:endParaRPr lang="en-IN" dirty="0"/>
                    </a:p>
                  </a:txBody>
                  <a:tcPr/>
                </a:tc>
                <a:tc>
                  <a:txBody>
                    <a:bodyPr/>
                    <a:lstStyle/>
                    <a:p>
                      <a:r>
                        <a:rPr lang="en-US" b="1" dirty="0" smtClean="0"/>
                        <a:t>1to 2</a:t>
                      </a:r>
                      <a:r>
                        <a:rPr lang="en-US" dirty="0" smtClean="0"/>
                        <a:t>:- up to 5 yr</a:t>
                      </a:r>
                    </a:p>
                    <a:p>
                      <a:r>
                        <a:rPr lang="en-US" b="1" dirty="0" smtClean="0"/>
                        <a:t>3 to 5 </a:t>
                      </a:r>
                      <a:r>
                        <a:rPr lang="en-US" dirty="0" smtClean="0"/>
                        <a:t>:-</a:t>
                      </a:r>
                      <a:r>
                        <a:rPr lang="en-US" baseline="0" dirty="0" smtClean="0"/>
                        <a:t> up to 1 yr</a:t>
                      </a:r>
                      <a:endParaRPr lang="en-IN" dirty="0"/>
                    </a:p>
                  </a:txBody>
                  <a:tcPr/>
                </a:tc>
                <a:tc>
                  <a:txBody>
                    <a:bodyPr/>
                    <a:lstStyle/>
                    <a:p>
                      <a:r>
                        <a:rPr lang="en-US" dirty="0" smtClean="0"/>
                        <a:t>3-7 yr</a:t>
                      </a:r>
                      <a:endParaRPr lang="en-IN" dirty="0"/>
                    </a:p>
                  </a:txBody>
                  <a:tcPr/>
                </a:tc>
                <a:tc>
                  <a:txBody>
                    <a:bodyPr/>
                    <a:lstStyle/>
                    <a:p>
                      <a:r>
                        <a:rPr lang="en-US" dirty="0" smtClean="0"/>
                        <a:t>1</a:t>
                      </a:r>
                      <a:r>
                        <a:rPr lang="en-US" baseline="30000" dirty="0" smtClean="0"/>
                        <a:t>st</a:t>
                      </a:r>
                      <a:r>
                        <a:rPr lang="en-US" dirty="0" smtClean="0"/>
                        <a:t> :</a:t>
                      </a:r>
                      <a:r>
                        <a:rPr lang="en-US" baseline="0" dirty="0" smtClean="0"/>
                        <a:t> </a:t>
                      </a:r>
                      <a:r>
                        <a:rPr lang="en-US" dirty="0" smtClean="0"/>
                        <a:t>1-3 yr</a:t>
                      </a:r>
                    </a:p>
                    <a:p>
                      <a:r>
                        <a:rPr lang="en-US" dirty="0" smtClean="0"/>
                        <a:t>2</a:t>
                      </a:r>
                      <a:r>
                        <a:rPr lang="en-US" baseline="30000" dirty="0" smtClean="0"/>
                        <a:t>nd</a:t>
                      </a:r>
                      <a:r>
                        <a:rPr lang="en-US" dirty="0" smtClean="0"/>
                        <a:t> :3-4 yr</a:t>
                      </a:r>
                      <a:endParaRPr lang="en-IN" dirty="0"/>
                    </a:p>
                  </a:txBody>
                  <a:tcPr/>
                </a:tc>
                <a:tc>
                  <a:txBody>
                    <a:bodyPr/>
                    <a:lstStyle/>
                    <a:p>
                      <a:r>
                        <a:rPr lang="en-US" dirty="0" smtClean="0"/>
                        <a:t>1-3 yr</a:t>
                      </a:r>
                      <a:endParaRPr lang="en-IN"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715000" cy="5071872"/>
          </a:xfrm>
        </p:spPr>
        <p:txBody>
          <a:bodyPr>
            <a:normAutofit/>
          </a:bodyPr>
          <a:lstStyle/>
          <a:p>
            <a:r>
              <a:rPr lang="en-US" sz="2400" b="1" u="sng" dirty="0" smtClean="0"/>
              <a:t>Trafficking of person</a:t>
            </a:r>
            <a:r>
              <a:rPr lang="en-US" sz="2400" b="1" dirty="0" smtClean="0"/>
              <a:t>= </a:t>
            </a:r>
            <a:r>
              <a:rPr lang="en-US" sz="2400" dirty="0" smtClean="0"/>
              <a:t>whoever for purpose of exploitation</a:t>
            </a:r>
          </a:p>
          <a:p>
            <a:pPr lvl="1"/>
            <a:r>
              <a:rPr lang="en-US" dirty="0" smtClean="0"/>
              <a:t>Recruits</a:t>
            </a:r>
          </a:p>
          <a:p>
            <a:pPr lvl="1"/>
            <a:r>
              <a:rPr lang="en-US" dirty="0" smtClean="0"/>
              <a:t>Transport</a:t>
            </a:r>
          </a:p>
          <a:p>
            <a:pPr lvl="1"/>
            <a:r>
              <a:rPr lang="en-US" dirty="0" smtClean="0"/>
              <a:t>Harbor</a:t>
            </a:r>
          </a:p>
          <a:p>
            <a:pPr lvl="1"/>
            <a:r>
              <a:rPr lang="en-US" dirty="0" smtClean="0"/>
              <a:t>Transfer</a:t>
            </a:r>
          </a:p>
          <a:p>
            <a:pPr lvl="1"/>
            <a:r>
              <a:rPr lang="en-US" dirty="0" smtClean="0"/>
              <a:t>Receive a person by using</a:t>
            </a:r>
          </a:p>
          <a:p>
            <a:pPr lvl="2"/>
            <a:r>
              <a:rPr lang="en-US" dirty="0" smtClean="0"/>
              <a:t>Threat</a:t>
            </a:r>
          </a:p>
          <a:p>
            <a:pPr lvl="2"/>
            <a:r>
              <a:rPr lang="en-US" dirty="0" smtClean="0"/>
              <a:t>Force or coercion</a:t>
            </a:r>
          </a:p>
          <a:p>
            <a:pPr lvl="2"/>
            <a:r>
              <a:rPr lang="en-US" dirty="0" smtClean="0"/>
              <a:t>Abduction</a:t>
            </a:r>
          </a:p>
          <a:p>
            <a:pPr lvl="2"/>
            <a:r>
              <a:rPr lang="en-US" dirty="0" smtClean="0"/>
              <a:t>Fraud or deception</a:t>
            </a:r>
          </a:p>
          <a:p>
            <a:pPr lvl="2"/>
            <a:r>
              <a:rPr lang="en-US" dirty="0" smtClean="0"/>
              <a:t>Abusing power</a:t>
            </a:r>
          </a:p>
          <a:p>
            <a:pPr lvl="2"/>
            <a:r>
              <a:rPr lang="en-US" dirty="0" smtClean="0"/>
              <a:t>payment</a:t>
            </a:r>
          </a:p>
          <a:p>
            <a:endParaRPr lang="en-IN" dirty="0"/>
          </a:p>
        </p:txBody>
      </p:sp>
      <p:sp>
        <p:nvSpPr>
          <p:cNvPr id="3" name="Title 2"/>
          <p:cNvSpPr>
            <a:spLocks noGrp="1"/>
          </p:cNvSpPr>
          <p:nvPr>
            <p:ph type="title"/>
          </p:nvPr>
        </p:nvSpPr>
        <p:spPr/>
        <p:txBody>
          <a:bodyPr/>
          <a:lstStyle/>
          <a:p>
            <a:pPr algn="ctr"/>
            <a:r>
              <a:rPr lang="en-US" dirty="0" smtClean="0"/>
              <a:t>Sec 370, I.P.C.</a:t>
            </a:r>
            <a:endParaRPr lang="en-IN" dirty="0"/>
          </a:p>
        </p:txBody>
      </p:sp>
      <p:sp>
        <p:nvSpPr>
          <p:cNvPr id="4" name="TextBox 3"/>
          <p:cNvSpPr txBox="1"/>
          <p:nvPr/>
        </p:nvSpPr>
        <p:spPr>
          <a:xfrm>
            <a:off x="6324600" y="3810000"/>
            <a:ext cx="2590800" cy="1569660"/>
          </a:xfrm>
          <a:prstGeom prst="rect">
            <a:avLst/>
          </a:prstGeom>
          <a:noFill/>
        </p:spPr>
        <p:txBody>
          <a:bodyPr wrap="square" rtlCol="0">
            <a:spAutoFit/>
          </a:bodyPr>
          <a:lstStyle/>
          <a:p>
            <a:r>
              <a:rPr lang="en-US" sz="3200" b="1" dirty="0" smtClean="0">
                <a:solidFill>
                  <a:srgbClr val="C00000"/>
                </a:solidFill>
              </a:rPr>
              <a:t>Punishment for 7 to 10 years</a:t>
            </a:r>
            <a:endParaRPr lang="en-IN" sz="3200" b="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dirty="0" smtClean="0">
                <a:latin typeface="Calibri" pitchFamily="34" charset="0"/>
                <a:cs typeface="Calibri" pitchFamily="34" charset="0"/>
              </a:rPr>
              <a:t>(C) </a:t>
            </a:r>
            <a:r>
              <a:rPr lang="en-US" b="1" u="sng" dirty="0" smtClean="0">
                <a:latin typeface="Calibri" pitchFamily="34" charset="0"/>
                <a:cs typeface="Calibri" pitchFamily="34" charset="0"/>
              </a:rPr>
              <a:t>manipulates</a:t>
            </a:r>
            <a:r>
              <a:rPr lang="en-US" dirty="0" smtClean="0">
                <a:latin typeface="Calibri" pitchFamily="34" charset="0"/>
                <a:cs typeface="Calibri" pitchFamily="34" charset="0"/>
              </a:rPr>
              <a:t> any part of the body of another person so as to cause penetration </a:t>
            </a:r>
            <a:r>
              <a:rPr lang="en-US" b="1" u="sng" dirty="0" smtClean="0">
                <a:latin typeface="Calibri" pitchFamily="34" charset="0"/>
                <a:cs typeface="Calibri" pitchFamily="34" charset="0"/>
              </a:rPr>
              <a:t>into</a:t>
            </a:r>
            <a:r>
              <a:rPr lang="en-US" dirty="0" smtClean="0">
                <a:latin typeface="Calibri" pitchFamily="34" charset="0"/>
                <a:cs typeface="Calibri" pitchFamily="34" charset="0"/>
              </a:rPr>
              <a:t> the vagina, urethra, anus or any part of body of such  person  or makes the person to do so with him or any other person; or</a:t>
            </a:r>
          </a:p>
          <a:p>
            <a:pPr>
              <a:buNone/>
            </a:pPr>
            <a:r>
              <a:rPr lang="en-US" dirty="0" smtClean="0">
                <a:latin typeface="Calibri" pitchFamily="34" charset="0"/>
                <a:cs typeface="Calibri" pitchFamily="34" charset="0"/>
              </a:rPr>
              <a:t> </a:t>
            </a:r>
          </a:p>
          <a:p>
            <a:pPr>
              <a:buNone/>
            </a:pPr>
            <a:r>
              <a:rPr lang="en-US" dirty="0" smtClean="0">
                <a:latin typeface="Calibri" pitchFamily="34" charset="0"/>
                <a:cs typeface="Calibri" pitchFamily="34" charset="0"/>
              </a:rPr>
              <a:t>(D) applies his </a:t>
            </a:r>
            <a:r>
              <a:rPr lang="en-US" b="1" u="sng" dirty="0" smtClean="0">
                <a:latin typeface="Calibri" pitchFamily="34" charset="0"/>
                <a:cs typeface="Calibri" pitchFamily="34" charset="0"/>
              </a:rPr>
              <a:t>mouth to </a:t>
            </a:r>
            <a:r>
              <a:rPr lang="en-US" dirty="0" smtClean="0">
                <a:latin typeface="Calibri" pitchFamily="34" charset="0"/>
                <a:cs typeface="Calibri" pitchFamily="34" charset="0"/>
              </a:rPr>
              <a:t>the penis, vagina, anus, urethra of another person or makes such person to do so with him or any other person; </a:t>
            </a:r>
          </a:p>
          <a:p>
            <a:pPr>
              <a:buNone/>
            </a:pPr>
            <a:endParaRPr lang="en-US" dirty="0" smtClean="0">
              <a:latin typeface="Calibri" pitchFamily="34" charset="0"/>
              <a:cs typeface="Calibri" pitchFamily="34" charset="0"/>
            </a:endParaRPr>
          </a:p>
          <a:p>
            <a:pPr>
              <a:buNone/>
            </a:pPr>
            <a:r>
              <a:rPr lang="en-US" dirty="0" smtClean="0">
                <a:latin typeface="Calibri" pitchFamily="34" charset="0"/>
                <a:cs typeface="Calibri" pitchFamily="34" charset="0"/>
              </a:rPr>
              <a:t>(E) </a:t>
            </a:r>
            <a:r>
              <a:rPr lang="en-US" b="1" u="sng" dirty="0" smtClean="0">
                <a:latin typeface="Calibri" pitchFamily="34" charset="0"/>
                <a:cs typeface="Calibri" pitchFamily="34" charset="0"/>
              </a:rPr>
              <a:t>touches</a:t>
            </a:r>
            <a:r>
              <a:rPr lang="en-US" dirty="0" smtClean="0">
                <a:latin typeface="Calibri" pitchFamily="34" charset="0"/>
                <a:cs typeface="Calibri" pitchFamily="34" charset="0"/>
              </a:rPr>
              <a:t> the vagina, penis, anus or breast of the  person or makes the person touch the vagina, penis, anus or breast of that person or any other person, </a:t>
            </a:r>
            <a:endParaRPr lang="en-US" dirty="0">
              <a:latin typeface="Calibri" pitchFamily="34" charset="0"/>
              <a:cs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Cohabitation caused by man  </a:t>
            </a:r>
          </a:p>
          <a:p>
            <a:endParaRPr lang="en-US" dirty="0" smtClean="0"/>
          </a:p>
          <a:p>
            <a:r>
              <a:rPr lang="en-US" dirty="0" smtClean="0"/>
              <a:t>Deceitfully inducing belief of marriage</a:t>
            </a:r>
          </a:p>
          <a:p>
            <a:endParaRPr lang="en-US" dirty="0" smtClean="0"/>
          </a:p>
          <a:p>
            <a:r>
              <a:rPr lang="en-US" dirty="0" smtClean="0"/>
              <a:t>Punishable up to 10 years</a:t>
            </a:r>
            <a:endParaRPr lang="en-US" dirty="0"/>
          </a:p>
        </p:txBody>
      </p:sp>
      <p:sp>
        <p:nvSpPr>
          <p:cNvPr id="2" name="Title 1"/>
          <p:cNvSpPr>
            <a:spLocks noGrp="1"/>
          </p:cNvSpPr>
          <p:nvPr>
            <p:ph type="title"/>
          </p:nvPr>
        </p:nvSpPr>
        <p:spPr/>
        <p:txBody>
          <a:bodyPr/>
          <a:lstStyle/>
          <a:p>
            <a:r>
              <a:rPr lang="en-US" dirty="0" smtClean="0"/>
              <a:t>Sec 493 IPC (same)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Enticing or taking away a married woman</a:t>
            </a:r>
          </a:p>
          <a:p>
            <a:endParaRPr lang="en-US" dirty="0" smtClean="0"/>
          </a:p>
          <a:p>
            <a:r>
              <a:rPr lang="en-US" dirty="0" smtClean="0"/>
              <a:t>With criminal intention</a:t>
            </a:r>
          </a:p>
          <a:p>
            <a:endParaRPr lang="en-US" dirty="0" smtClean="0"/>
          </a:p>
          <a:p>
            <a:r>
              <a:rPr lang="en-US" dirty="0" smtClean="0"/>
              <a:t>Punishable up to 2 years</a:t>
            </a:r>
            <a:endParaRPr lang="en-US" dirty="0"/>
          </a:p>
        </p:txBody>
      </p:sp>
      <p:sp>
        <p:nvSpPr>
          <p:cNvPr id="3" name="Title 2"/>
          <p:cNvSpPr>
            <a:spLocks noGrp="1"/>
          </p:cNvSpPr>
          <p:nvPr>
            <p:ph type="title"/>
          </p:nvPr>
        </p:nvSpPr>
        <p:spPr/>
        <p:txBody>
          <a:bodyPr/>
          <a:lstStyle/>
          <a:p>
            <a:r>
              <a:rPr lang="en-US" dirty="0" smtClean="0"/>
              <a:t>Sec 498 IPC (same)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Whoever</a:t>
            </a:r>
          </a:p>
          <a:p>
            <a:pPr lvl="1"/>
            <a:r>
              <a:rPr lang="en-US" dirty="0" smtClean="0"/>
              <a:t>Intending to insult the modesty of woman by</a:t>
            </a:r>
          </a:p>
          <a:p>
            <a:pPr lvl="1"/>
            <a:r>
              <a:rPr lang="en-US" dirty="0" smtClean="0"/>
              <a:t>Utter any word or sound</a:t>
            </a:r>
          </a:p>
          <a:p>
            <a:pPr lvl="1"/>
            <a:r>
              <a:rPr lang="en-US" dirty="0" smtClean="0"/>
              <a:t>Exhibit any object or gesture </a:t>
            </a:r>
          </a:p>
          <a:p>
            <a:pPr lvl="1"/>
            <a:endParaRPr lang="en-US" dirty="0" smtClean="0"/>
          </a:p>
          <a:p>
            <a:r>
              <a:rPr lang="en-US" dirty="0" smtClean="0"/>
              <a:t>Punishable up to 3 years</a:t>
            </a:r>
            <a:endParaRPr lang="en-US" dirty="0"/>
          </a:p>
        </p:txBody>
      </p:sp>
      <p:sp>
        <p:nvSpPr>
          <p:cNvPr id="3" name="Title 2"/>
          <p:cNvSpPr>
            <a:spLocks noGrp="1"/>
          </p:cNvSpPr>
          <p:nvPr>
            <p:ph type="title"/>
          </p:nvPr>
        </p:nvSpPr>
        <p:spPr/>
        <p:txBody>
          <a:bodyPr>
            <a:normAutofit fontScale="90000"/>
          </a:bodyPr>
          <a:lstStyle/>
          <a:p>
            <a:r>
              <a:rPr lang="en-US" dirty="0" smtClean="0"/>
              <a:t>Sec 509 IPC (punishment change)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Calibri" pitchFamily="34" charset="0"/>
                <a:cs typeface="Calibri" pitchFamily="34" charset="0"/>
              </a:rPr>
              <a:t>Old:- simple imprisonment for a term which may extend to one year, or with fine, or with both”, </a:t>
            </a:r>
          </a:p>
          <a:p>
            <a:pPr>
              <a:buNone/>
            </a:pPr>
            <a:endParaRPr lang="en-US" dirty="0" smtClean="0">
              <a:latin typeface="Calibri" pitchFamily="34" charset="0"/>
              <a:cs typeface="Calibri" pitchFamily="34" charset="0"/>
            </a:endParaRPr>
          </a:p>
          <a:p>
            <a:r>
              <a:rPr lang="en-US" dirty="0" smtClean="0">
                <a:latin typeface="Calibri" pitchFamily="34" charset="0"/>
                <a:cs typeface="Calibri" pitchFamily="34" charset="0"/>
              </a:rPr>
              <a:t>New:- simple imprisonment for a term which may extend to three years and shall also be liable to fine” shall be substituted</a:t>
            </a:r>
            <a:endParaRPr lang="en-US"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n-US" dirty="0" smtClean="0"/>
              <a:t>Sec 509 IPC= Change in punishment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attempt to commit sexual offence, where the question of consent is in issue, evidence of the character of the victim or of such person’s previous sexual experience with any person shall not be relevant on the issue of such consent or the quality of consent</a:t>
            </a:r>
            <a:endParaRPr lang="en-US" dirty="0"/>
          </a:p>
        </p:txBody>
      </p:sp>
      <p:sp>
        <p:nvSpPr>
          <p:cNvPr id="3" name="Title 2"/>
          <p:cNvSpPr>
            <a:spLocks noGrp="1"/>
          </p:cNvSpPr>
          <p:nvPr>
            <p:ph type="title"/>
          </p:nvPr>
        </p:nvSpPr>
        <p:spPr/>
        <p:txBody>
          <a:bodyPr>
            <a:normAutofit fontScale="90000"/>
          </a:bodyPr>
          <a:lstStyle/>
          <a:p>
            <a:r>
              <a:rPr lang="en-US" dirty="0" smtClean="0"/>
              <a:t>Sec 53 A, </a:t>
            </a:r>
            <a:r>
              <a:rPr lang="en-US" dirty="0" err="1" smtClean="0"/>
              <a:t>Cr.P.C</a:t>
            </a:r>
            <a:r>
              <a:rPr lang="en-US" dirty="0" smtClean="0"/>
              <a:t>. (insertion a point)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(1)</a:t>
            </a:r>
          </a:p>
          <a:p>
            <a:r>
              <a:rPr lang="en-US" dirty="0" smtClean="0"/>
              <a:t>When person arrested on charge of attempt or committing rape And reasonable ground that examination will afford evidence</a:t>
            </a:r>
          </a:p>
          <a:p>
            <a:endParaRPr lang="en-US" dirty="0" smtClean="0"/>
          </a:p>
          <a:p>
            <a:r>
              <a:rPr lang="en-US" dirty="0" smtClean="0"/>
              <a:t>It shall lawful for RMP of </a:t>
            </a:r>
            <a:r>
              <a:rPr lang="en-US" dirty="0" err="1" smtClean="0"/>
              <a:t>Govt</a:t>
            </a:r>
            <a:r>
              <a:rPr lang="en-US" dirty="0" smtClean="0"/>
              <a:t> Hosp or any other local authority in absence of </a:t>
            </a:r>
            <a:r>
              <a:rPr lang="en-US" dirty="0" err="1" smtClean="0"/>
              <a:t>Govt</a:t>
            </a:r>
            <a:r>
              <a:rPr lang="en-US" dirty="0" smtClean="0"/>
              <a:t> hosp in 16 km radius </a:t>
            </a:r>
          </a:p>
          <a:p>
            <a:endParaRPr lang="en-US" dirty="0" smtClean="0"/>
          </a:p>
          <a:p>
            <a:r>
              <a:rPr lang="en-US" dirty="0" smtClean="0"/>
              <a:t>To </a:t>
            </a:r>
            <a:r>
              <a:rPr lang="en-US" b="1" u="sng" dirty="0" smtClean="0"/>
              <a:t>examine the arrested person</a:t>
            </a:r>
            <a:r>
              <a:rPr lang="en-US" dirty="0" smtClean="0"/>
              <a:t> on request of police not below rank of PSI</a:t>
            </a:r>
          </a:p>
          <a:p>
            <a:pPr>
              <a:buNone/>
            </a:pPr>
            <a:endParaRPr lang="en-US" dirty="0" smtClean="0"/>
          </a:p>
        </p:txBody>
      </p:sp>
      <p:sp>
        <p:nvSpPr>
          <p:cNvPr id="3" name="Title 2"/>
          <p:cNvSpPr>
            <a:spLocks noGrp="1"/>
          </p:cNvSpPr>
          <p:nvPr>
            <p:ph type="title"/>
          </p:nvPr>
        </p:nvSpPr>
        <p:spPr/>
        <p:txBody>
          <a:bodyPr/>
          <a:lstStyle/>
          <a:p>
            <a:r>
              <a:rPr lang="en-US" dirty="0" smtClean="0"/>
              <a:t>Sec 53 A, </a:t>
            </a:r>
            <a:r>
              <a:rPr lang="en-US" dirty="0" err="1" smtClean="0"/>
              <a:t>Cr.P.C</a:t>
            </a:r>
            <a:r>
              <a:rPr lang="en-US" dirty="0" smtClean="0"/>
              <a:t>.</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(2)</a:t>
            </a:r>
          </a:p>
          <a:p>
            <a:r>
              <a:rPr lang="en-US" dirty="0" smtClean="0"/>
              <a:t>Doctor has to</a:t>
            </a:r>
          </a:p>
          <a:p>
            <a:pPr lvl="1"/>
            <a:r>
              <a:rPr lang="en-US" dirty="0" smtClean="0"/>
              <a:t>Examine the person without delay</a:t>
            </a:r>
          </a:p>
          <a:p>
            <a:pPr lvl="1"/>
            <a:r>
              <a:rPr lang="en-US" dirty="0" smtClean="0"/>
              <a:t>Prepare report with name, age, address, brought by whom, complete description of injuries, sample taken.</a:t>
            </a:r>
            <a:endParaRPr lang="en-IN" dirty="0" smtClean="0"/>
          </a:p>
          <a:p>
            <a:pPr>
              <a:buNone/>
            </a:pPr>
            <a:endParaRPr lang="en-US" dirty="0" smtClean="0"/>
          </a:p>
          <a:p>
            <a:pPr>
              <a:buNone/>
            </a:pPr>
            <a:r>
              <a:rPr lang="en-US" dirty="0" smtClean="0"/>
              <a:t>(3)</a:t>
            </a:r>
          </a:p>
          <a:p>
            <a:r>
              <a:rPr lang="en-US" dirty="0" smtClean="0"/>
              <a:t>The report should precisely state all the reasons for the conclusion arrived at</a:t>
            </a:r>
          </a:p>
          <a:p>
            <a:endParaRPr lang="en-US" dirty="0" smtClean="0"/>
          </a:p>
        </p:txBody>
      </p:sp>
      <p:sp>
        <p:nvSpPr>
          <p:cNvPr id="3" name="Title 2"/>
          <p:cNvSpPr>
            <a:spLocks noGrp="1"/>
          </p:cNvSpPr>
          <p:nvPr>
            <p:ph type="title"/>
          </p:nvPr>
        </p:nvSpPr>
        <p:spPr/>
        <p:txBody>
          <a:bodyPr/>
          <a:lstStyle/>
          <a:p>
            <a:r>
              <a:rPr lang="en-US" dirty="0" smtClean="0"/>
              <a:t>Sec 53 A, </a:t>
            </a:r>
            <a:r>
              <a:rPr lang="en-US" dirty="0" err="1" smtClean="0"/>
              <a:t>Cr.P.C</a:t>
            </a:r>
            <a:r>
              <a:rPr lang="en-US" dirty="0" smtClean="0"/>
              <a:t>.</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(4) Exact time of</a:t>
            </a:r>
          </a:p>
          <a:p>
            <a:pPr>
              <a:buNone/>
            </a:pPr>
            <a:r>
              <a:rPr lang="en-US" dirty="0" smtClean="0"/>
              <a:t>		commencement and</a:t>
            </a:r>
          </a:p>
          <a:p>
            <a:pPr>
              <a:buNone/>
            </a:pPr>
            <a:r>
              <a:rPr lang="en-US" dirty="0" smtClean="0"/>
              <a:t>		completion of examination</a:t>
            </a:r>
          </a:p>
          <a:p>
            <a:endParaRPr lang="en-US" dirty="0" smtClean="0"/>
          </a:p>
          <a:p>
            <a:pPr>
              <a:buNone/>
            </a:pPr>
            <a:r>
              <a:rPr lang="en-US" dirty="0" smtClean="0"/>
              <a:t>(5) Report should be forwarded without delay to the investigating officer.</a:t>
            </a:r>
            <a:endParaRPr lang="en-IN" dirty="0"/>
          </a:p>
        </p:txBody>
      </p:sp>
      <p:sp>
        <p:nvSpPr>
          <p:cNvPr id="3" name="Title 2"/>
          <p:cNvSpPr>
            <a:spLocks noGrp="1"/>
          </p:cNvSpPr>
          <p:nvPr>
            <p:ph type="title"/>
          </p:nvPr>
        </p:nvSpPr>
        <p:spPr/>
        <p:txBody>
          <a:bodyPr/>
          <a:lstStyle/>
          <a:p>
            <a:r>
              <a:rPr lang="en-US" dirty="0" smtClean="0"/>
              <a:t>Sec 53 A, </a:t>
            </a:r>
            <a:r>
              <a:rPr lang="en-US" dirty="0" err="1" smtClean="0"/>
              <a:t>Cr.P.C</a:t>
            </a:r>
            <a:r>
              <a:rPr lang="en-US" dirty="0" smtClean="0"/>
              <a:t>.</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None/>
            </a:pPr>
            <a:r>
              <a:rPr lang="en-US" dirty="0" smtClean="0"/>
              <a:t>(1) Medical </a:t>
            </a:r>
            <a:r>
              <a:rPr lang="en-US" b="1" u="sng" dirty="0" smtClean="0"/>
              <a:t>examination of Victim</a:t>
            </a:r>
            <a:r>
              <a:rPr lang="en-US" dirty="0" smtClean="0"/>
              <a:t> of rape or attempted rape</a:t>
            </a:r>
          </a:p>
          <a:p>
            <a:pPr marL="624078" indent="-514350">
              <a:buNone/>
            </a:pPr>
            <a:endParaRPr lang="en-US" dirty="0" smtClean="0"/>
          </a:p>
          <a:p>
            <a:r>
              <a:rPr lang="en-US" dirty="0" smtClean="0"/>
              <a:t>With consent of the woman or guardian</a:t>
            </a:r>
          </a:p>
          <a:p>
            <a:endParaRPr lang="en-US" dirty="0" smtClean="0"/>
          </a:p>
          <a:p>
            <a:r>
              <a:rPr lang="en-US" dirty="0" smtClean="0"/>
              <a:t>By RMP of </a:t>
            </a:r>
            <a:r>
              <a:rPr lang="en-US" dirty="0" err="1" smtClean="0"/>
              <a:t>Govt</a:t>
            </a:r>
            <a:r>
              <a:rPr lang="en-US" dirty="0" smtClean="0"/>
              <a:t> Hosp or any other RMP in case of absence of </a:t>
            </a:r>
            <a:r>
              <a:rPr lang="en-US" dirty="0" err="1" smtClean="0"/>
              <a:t>Govt</a:t>
            </a:r>
            <a:r>
              <a:rPr lang="en-US" dirty="0" smtClean="0"/>
              <a:t> Hosp</a:t>
            </a:r>
          </a:p>
          <a:p>
            <a:endParaRPr lang="en-US" dirty="0" smtClean="0"/>
          </a:p>
          <a:p>
            <a:r>
              <a:rPr lang="en-US" dirty="0" smtClean="0"/>
              <a:t>Within 24 hour after getting information regarding the offence</a:t>
            </a:r>
            <a:endParaRPr lang="en-IN" dirty="0"/>
          </a:p>
        </p:txBody>
      </p:sp>
      <p:sp>
        <p:nvSpPr>
          <p:cNvPr id="3" name="Title 2"/>
          <p:cNvSpPr>
            <a:spLocks noGrp="1"/>
          </p:cNvSpPr>
          <p:nvPr>
            <p:ph type="title"/>
          </p:nvPr>
        </p:nvSpPr>
        <p:spPr/>
        <p:txBody>
          <a:bodyPr/>
          <a:lstStyle/>
          <a:p>
            <a:r>
              <a:rPr lang="en-US" dirty="0" smtClean="0"/>
              <a:t>Sec 164-A, </a:t>
            </a:r>
            <a:r>
              <a:rPr lang="en-US" dirty="0" err="1" smtClean="0"/>
              <a:t>Cr.P.C</a:t>
            </a:r>
            <a:r>
              <a:rPr lang="en-US" dirty="0" smtClean="0"/>
              <a:t>. (No Change)</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(2)</a:t>
            </a:r>
          </a:p>
          <a:p>
            <a:r>
              <a:rPr lang="en-US" dirty="0" smtClean="0"/>
              <a:t>Doctor has to</a:t>
            </a:r>
          </a:p>
          <a:p>
            <a:pPr lvl="1"/>
            <a:r>
              <a:rPr lang="en-US" dirty="0" smtClean="0"/>
              <a:t>Examine the person without delay</a:t>
            </a:r>
          </a:p>
          <a:p>
            <a:pPr lvl="1"/>
            <a:r>
              <a:rPr lang="en-US" dirty="0" smtClean="0"/>
              <a:t>Prepare report with name, age, address, brought by whom, complete description of injuries, sample taken.</a:t>
            </a:r>
            <a:endParaRPr lang="en-IN" dirty="0" smtClean="0"/>
          </a:p>
          <a:p>
            <a:pPr>
              <a:buNone/>
            </a:pPr>
            <a:endParaRPr lang="en-US" dirty="0" smtClean="0"/>
          </a:p>
          <a:p>
            <a:pPr>
              <a:buNone/>
            </a:pPr>
            <a:r>
              <a:rPr lang="en-US" dirty="0" smtClean="0"/>
              <a:t>(3) The report should precisely state all the reasons for the conclusion arrived at</a:t>
            </a:r>
          </a:p>
          <a:p>
            <a:pPr>
              <a:buNone/>
            </a:pPr>
            <a:endParaRPr lang="en-US" dirty="0" smtClean="0"/>
          </a:p>
          <a:p>
            <a:endParaRPr lang="en-IN" dirty="0"/>
          </a:p>
        </p:txBody>
      </p:sp>
      <p:sp>
        <p:nvSpPr>
          <p:cNvPr id="3" name="Title 2"/>
          <p:cNvSpPr>
            <a:spLocks noGrp="1"/>
          </p:cNvSpPr>
          <p:nvPr>
            <p:ph type="title"/>
          </p:nvPr>
        </p:nvSpPr>
        <p:spPr/>
        <p:txBody>
          <a:bodyPr/>
          <a:lstStyle/>
          <a:p>
            <a:r>
              <a:rPr lang="en-US" dirty="0" smtClean="0"/>
              <a:t>Sec 164-A, </a:t>
            </a:r>
            <a:r>
              <a:rPr lang="en-US" dirty="0" err="1" smtClean="0"/>
              <a:t>Cr.P.C</a:t>
            </a:r>
            <a:r>
              <a:rPr lang="en-US" dirty="0" smtClean="0"/>
              <a:t>. (No Change)</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i="1" u="sng" dirty="0" smtClean="0">
                <a:latin typeface="Calibri" pitchFamily="34" charset="0"/>
                <a:cs typeface="Calibri" pitchFamily="34" charset="0"/>
              </a:rPr>
              <a:t>First</a:t>
            </a:r>
            <a:r>
              <a:rPr lang="en-US" dirty="0" smtClean="0">
                <a:latin typeface="Calibri" pitchFamily="34" charset="0"/>
                <a:cs typeface="Calibri" pitchFamily="34" charset="0"/>
              </a:rPr>
              <a:t>––</a:t>
            </a:r>
            <a:r>
              <a:rPr lang="en-US" i="1" dirty="0" smtClean="0">
                <a:latin typeface="Calibri" pitchFamily="34" charset="0"/>
                <a:cs typeface="Calibri" pitchFamily="34" charset="0"/>
              </a:rPr>
              <a:t> </a:t>
            </a:r>
            <a:r>
              <a:rPr lang="en-US" dirty="0" smtClean="0">
                <a:latin typeface="Calibri" pitchFamily="34" charset="0"/>
                <a:cs typeface="Calibri" pitchFamily="34" charset="0"/>
              </a:rPr>
              <a:t>Against the other person’s </a:t>
            </a:r>
            <a:r>
              <a:rPr lang="en-US" b="1" u="sng" dirty="0" smtClean="0">
                <a:latin typeface="Calibri" pitchFamily="34" charset="0"/>
                <a:cs typeface="Calibri" pitchFamily="34" charset="0"/>
              </a:rPr>
              <a:t>will</a:t>
            </a:r>
          </a:p>
          <a:p>
            <a:r>
              <a:rPr lang="en-US" b="1" i="1" u="sng" dirty="0" smtClean="0">
                <a:latin typeface="Calibri" pitchFamily="34" charset="0"/>
                <a:cs typeface="Calibri" pitchFamily="34" charset="0"/>
              </a:rPr>
              <a:t>Secondly</a:t>
            </a:r>
            <a:r>
              <a:rPr lang="en-US" dirty="0" smtClean="0">
                <a:latin typeface="Calibri" pitchFamily="34" charset="0"/>
                <a:cs typeface="Calibri" pitchFamily="34" charset="0"/>
              </a:rPr>
              <a:t> ––</a:t>
            </a:r>
            <a:r>
              <a:rPr lang="en-US" i="1" dirty="0" smtClean="0">
                <a:latin typeface="Calibri" pitchFamily="34" charset="0"/>
                <a:cs typeface="Calibri" pitchFamily="34" charset="0"/>
              </a:rPr>
              <a:t> </a:t>
            </a:r>
            <a:r>
              <a:rPr lang="en-US" dirty="0" smtClean="0">
                <a:latin typeface="Calibri" pitchFamily="34" charset="0"/>
                <a:cs typeface="Calibri" pitchFamily="34" charset="0"/>
              </a:rPr>
              <a:t>Without the other person’s </a:t>
            </a:r>
            <a:r>
              <a:rPr lang="en-US" b="1" u="sng" dirty="0" smtClean="0">
                <a:latin typeface="Calibri" pitchFamily="34" charset="0"/>
                <a:cs typeface="Calibri" pitchFamily="34" charset="0"/>
              </a:rPr>
              <a:t>consent</a:t>
            </a:r>
          </a:p>
          <a:p>
            <a:r>
              <a:rPr lang="en-US" b="1" i="1" u="sng" dirty="0" smtClean="0">
                <a:latin typeface="Calibri" pitchFamily="34" charset="0"/>
                <a:cs typeface="Calibri" pitchFamily="34" charset="0"/>
              </a:rPr>
              <a:t>Thirdly </a:t>
            </a:r>
            <a:r>
              <a:rPr lang="en-US" dirty="0" smtClean="0">
                <a:latin typeface="Calibri" pitchFamily="34" charset="0"/>
                <a:cs typeface="Calibri" pitchFamily="34" charset="0"/>
              </a:rPr>
              <a:t>––</a:t>
            </a:r>
            <a:r>
              <a:rPr lang="en-US" i="1" dirty="0" smtClean="0">
                <a:latin typeface="Calibri" pitchFamily="34" charset="0"/>
                <a:cs typeface="Calibri" pitchFamily="34" charset="0"/>
              </a:rPr>
              <a:t> </a:t>
            </a:r>
            <a:r>
              <a:rPr lang="en-US" dirty="0" smtClean="0">
                <a:latin typeface="Calibri" pitchFamily="34" charset="0"/>
                <a:cs typeface="Calibri" pitchFamily="34" charset="0"/>
              </a:rPr>
              <a:t>With the other person’s consent when such consent has been obtained by putting such other person or any person in whom  such other person  is interested, in </a:t>
            </a:r>
            <a:r>
              <a:rPr lang="en-US" b="1" u="sng" dirty="0" smtClean="0">
                <a:latin typeface="Calibri" pitchFamily="34" charset="0"/>
                <a:cs typeface="Calibri" pitchFamily="34" charset="0"/>
              </a:rPr>
              <a:t>fear</a:t>
            </a:r>
            <a:r>
              <a:rPr lang="en-US" dirty="0" smtClean="0">
                <a:latin typeface="Calibri" pitchFamily="34" charset="0"/>
                <a:cs typeface="Calibri" pitchFamily="34" charset="0"/>
              </a:rPr>
              <a:t> of death or of hurt.</a:t>
            </a:r>
            <a:r>
              <a:rPr lang="en-US" i="1" dirty="0" smtClean="0">
                <a:latin typeface="Calibri" pitchFamily="34" charset="0"/>
                <a:cs typeface="Calibri" pitchFamily="34" charset="0"/>
              </a:rPr>
              <a:t> </a:t>
            </a:r>
          </a:p>
          <a:p>
            <a:r>
              <a:rPr lang="en-US" b="1" i="1" u="sng" dirty="0" smtClean="0">
                <a:latin typeface="Calibri" pitchFamily="34" charset="0"/>
                <a:cs typeface="Calibri" pitchFamily="34" charset="0"/>
              </a:rPr>
              <a:t>Fourthly</a:t>
            </a:r>
            <a:r>
              <a:rPr lang="en-US" dirty="0" smtClean="0">
                <a:latin typeface="Calibri" pitchFamily="34" charset="0"/>
                <a:cs typeface="Calibri" pitchFamily="34" charset="0"/>
              </a:rPr>
              <a:t> –– When the  person assaulted is a female, with her consent, when the man knows that he is </a:t>
            </a:r>
            <a:r>
              <a:rPr lang="en-US" b="1" u="sng" dirty="0" smtClean="0">
                <a:latin typeface="Calibri" pitchFamily="34" charset="0"/>
                <a:cs typeface="Calibri" pitchFamily="34" charset="0"/>
              </a:rPr>
              <a:t>not her  husband</a:t>
            </a:r>
            <a:r>
              <a:rPr lang="en-US" dirty="0" smtClean="0">
                <a:latin typeface="Calibri" pitchFamily="34" charset="0"/>
                <a:cs typeface="Calibri" pitchFamily="34" charset="0"/>
              </a:rPr>
              <a:t> and that her consent is given because she believes that he is another man to whom she is or believes to be lawfully married.</a:t>
            </a:r>
          </a:p>
        </p:txBody>
      </p:sp>
      <p:sp>
        <p:nvSpPr>
          <p:cNvPr id="2" name="Title 1"/>
          <p:cNvSpPr>
            <a:spLocks noGrp="1"/>
          </p:cNvSpPr>
          <p:nvPr>
            <p:ph type="title"/>
          </p:nvPr>
        </p:nvSpPr>
        <p:spPr/>
        <p:txBody>
          <a:bodyPr>
            <a:noAutofit/>
          </a:bodyPr>
          <a:lstStyle/>
          <a:p>
            <a:r>
              <a:rPr lang="en-US" sz="3200" u="sng" dirty="0" smtClean="0">
                <a:latin typeface="Calibri" pitchFamily="34" charset="0"/>
                <a:cs typeface="Calibri" pitchFamily="34" charset="0"/>
              </a:rPr>
              <a:t>Penetration or touching </a:t>
            </a:r>
            <a:r>
              <a:rPr lang="en-US" sz="3200" dirty="0" smtClean="0">
                <a:latin typeface="Calibri" pitchFamily="34" charset="0"/>
                <a:cs typeface="Calibri" pitchFamily="34" charset="0"/>
              </a:rPr>
              <a:t> with following condition it is considered as </a:t>
            </a:r>
            <a:r>
              <a:rPr lang="en-US" sz="3200" u="sng" dirty="0" smtClean="0">
                <a:latin typeface="Calibri" pitchFamily="34" charset="0"/>
                <a:cs typeface="Calibri" pitchFamily="34" charset="0"/>
              </a:rPr>
              <a:t>sexual assault</a:t>
            </a:r>
            <a:endParaRPr lang="en-US" sz="3200" u="sng" dirty="0">
              <a:latin typeface="Calibri" pitchFamily="34" charset="0"/>
              <a:cs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10200"/>
          </a:xfrm>
        </p:spPr>
        <p:txBody>
          <a:bodyPr>
            <a:noAutofit/>
          </a:bodyPr>
          <a:lstStyle/>
          <a:p>
            <a:pPr>
              <a:buNone/>
            </a:pPr>
            <a:r>
              <a:rPr lang="en-US" sz="2400" dirty="0" smtClean="0"/>
              <a:t>(4) Exact time of</a:t>
            </a:r>
          </a:p>
          <a:p>
            <a:pPr>
              <a:buNone/>
            </a:pPr>
            <a:r>
              <a:rPr lang="en-US" sz="2400" dirty="0" smtClean="0"/>
              <a:t>		commencement and</a:t>
            </a:r>
          </a:p>
          <a:p>
            <a:pPr>
              <a:buNone/>
            </a:pPr>
            <a:r>
              <a:rPr lang="en-US" sz="2400" dirty="0" smtClean="0"/>
              <a:t>		completion of examination</a:t>
            </a:r>
          </a:p>
          <a:p>
            <a:endParaRPr lang="en-US" sz="2400" dirty="0" smtClean="0"/>
          </a:p>
          <a:p>
            <a:pPr>
              <a:buNone/>
            </a:pPr>
            <a:r>
              <a:rPr lang="en-US" sz="2400" dirty="0" smtClean="0"/>
              <a:t>(5) Report should be forwarded without delay to the investigating officer.</a:t>
            </a:r>
          </a:p>
          <a:p>
            <a:pPr>
              <a:buNone/>
            </a:pPr>
            <a:endParaRPr lang="en-IN" sz="2400" dirty="0" smtClean="0"/>
          </a:p>
          <a:p>
            <a:pPr>
              <a:buNone/>
            </a:pPr>
            <a:r>
              <a:rPr lang="en-US" sz="2400" dirty="0" smtClean="0"/>
              <a:t>(6) Report shall specifically record the consent woman or competent guardian</a:t>
            </a:r>
          </a:p>
          <a:p>
            <a:pPr>
              <a:buNone/>
            </a:pPr>
            <a:endParaRPr lang="en-US" sz="2400" dirty="0" smtClean="0"/>
          </a:p>
          <a:p>
            <a:pPr>
              <a:buNone/>
            </a:pPr>
            <a:r>
              <a:rPr lang="en-US" sz="2400" dirty="0" smtClean="0"/>
              <a:t>(7)</a:t>
            </a:r>
            <a:r>
              <a:rPr lang="en-IN" sz="2400" dirty="0" smtClean="0"/>
              <a:t> Nothing in the section is </a:t>
            </a:r>
            <a:r>
              <a:rPr lang="en-IN" sz="2400" dirty="0" err="1" smtClean="0"/>
              <a:t>lawfull</a:t>
            </a:r>
            <a:r>
              <a:rPr lang="en-IN" sz="2400" dirty="0" smtClean="0"/>
              <a:t> if examination is done without consent</a:t>
            </a:r>
            <a:endParaRPr lang="en-US" sz="2400" dirty="0" smtClean="0"/>
          </a:p>
        </p:txBody>
      </p:sp>
      <p:sp>
        <p:nvSpPr>
          <p:cNvPr id="3" name="Title 2"/>
          <p:cNvSpPr>
            <a:spLocks noGrp="1"/>
          </p:cNvSpPr>
          <p:nvPr>
            <p:ph type="title"/>
          </p:nvPr>
        </p:nvSpPr>
        <p:spPr/>
        <p:txBody>
          <a:bodyPr/>
          <a:lstStyle/>
          <a:p>
            <a:r>
              <a:rPr lang="en-US" dirty="0" smtClean="0"/>
              <a:t>Sec 164-A, </a:t>
            </a:r>
            <a:r>
              <a:rPr lang="en-US" dirty="0" err="1" smtClean="0"/>
              <a:t>Cr.P.C</a:t>
            </a:r>
            <a:r>
              <a:rPr lang="en-US" dirty="0" smtClean="0"/>
              <a:t>. (No Change)</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257800"/>
          </a:xfrm>
        </p:spPr>
        <p:txBody>
          <a:bodyPr>
            <a:normAutofit/>
          </a:bodyPr>
          <a:lstStyle/>
          <a:p>
            <a:r>
              <a:rPr lang="en-US" dirty="0" smtClean="0"/>
              <a:t>Person Dies, Disappear or Raped in custody of Police or any other custody authorized by magistrate or court</a:t>
            </a:r>
          </a:p>
          <a:p>
            <a:endParaRPr lang="en-US" dirty="0" smtClean="0"/>
          </a:p>
          <a:p>
            <a:r>
              <a:rPr lang="en-US" dirty="0" smtClean="0"/>
              <a:t>In addition to the inquiry of police, inquiry shall be held by judicial magistrate or metropolitan magistrate.</a:t>
            </a:r>
          </a:p>
          <a:p>
            <a:endParaRPr lang="en-US" dirty="0" smtClean="0"/>
          </a:p>
          <a:p>
            <a:r>
              <a:rPr lang="en-US" dirty="0" smtClean="0"/>
              <a:t>In 176 1-A, in case of death, body forwarded to nearest civil surgeon or other competent for PM within 24 hour of death, if not than record the reason for not sending for PM. </a:t>
            </a:r>
            <a:endParaRPr lang="en-IN" dirty="0"/>
          </a:p>
        </p:txBody>
      </p:sp>
      <p:sp>
        <p:nvSpPr>
          <p:cNvPr id="3" name="Title 2"/>
          <p:cNvSpPr>
            <a:spLocks noGrp="1"/>
          </p:cNvSpPr>
          <p:nvPr>
            <p:ph type="title"/>
          </p:nvPr>
        </p:nvSpPr>
        <p:spPr/>
        <p:txBody>
          <a:bodyPr>
            <a:normAutofit fontScale="90000"/>
          </a:bodyPr>
          <a:lstStyle/>
          <a:p>
            <a:r>
              <a:rPr lang="en-US" dirty="0" smtClean="0"/>
              <a:t>Sec 176 1-A, </a:t>
            </a:r>
            <a:r>
              <a:rPr lang="en-US" dirty="0" err="1" smtClean="0"/>
              <a:t>Cr.P.C</a:t>
            </a:r>
            <a:r>
              <a:rPr lang="en-US" dirty="0" smtClean="0"/>
              <a:t>. (No Change)</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Inquiry and trial of sexual assault under section 376 and 376 (a) to (e)</a:t>
            </a:r>
          </a:p>
          <a:p>
            <a:endParaRPr lang="en-US" dirty="0" smtClean="0"/>
          </a:p>
          <a:p>
            <a:r>
              <a:rPr lang="en-US" dirty="0" smtClean="0"/>
              <a:t>Conducted in camera and forbid the disclosure of identity of the victim.</a:t>
            </a:r>
          </a:p>
          <a:p>
            <a:endParaRPr lang="en-US" dirty="0" smtClean="0"/>
          </a:p>
          <a:p>
            <a:r>
              <a:rPr lang="en-US" dirty="0" smtClean="0"/>
              <a:t>Judges along with both party and lawyers of the parties will be inside.</a:t>
            </a:r>
          </a:p>
          <a:p>
            <a:endParaRPr lang="en-US" dirty="0" smtClean="0"/>
          </a:p>
          <a:p>
            <a:r>
              <a:rPr lang="en-US" dirty="0" smtClean="0"/>
              <a:t>However, if judge thinks fit on application of other parties , may allow particular person.</a:t>
            </a:r>
          </a:p>
          <a:p>
            <a:endParaRPr lang="en-US" dirty="0" smtClean="0"/>
          </a:p>
          <a:p>
            <a:endParaRPr lang="en-IN" dirty="0"/>
          </a:p>
        </p:txBody>
      </p:sp>
      <p:sp>
        <p:nvSpPr>
          <p:cNvPr id="3" name="Title 2"/>
          <p:cNvSpPr>
            <a:spLocks noGrp="1"/>
          </p:cNvSpPr>
          <p:nvPr>
            <p:ph type="title"/>
          </p:nvPr>
        </p:nvSpPr>
        <p:spPr/>
        <p:txBody>
          <a:bodyPr>
            <a:normAutofit/>
          </a:bodyPr>
          <a:lstStyle/>
          <a:p>
            <a:r>
              <a:rPr lang="en-US" dirty="0" smtClean="0"/>
              <a:t>Sec 327(2), </a:t>
            </a:r>
            <a:r>
              <a:rPr lang="en-US" dirty="0" err="1" smtClean="0"/>
              <a:t>Cr.P.C</a:t>
            </a:r>
            <a:r>
              <a:rPr lang="en-US" dirty="0" smtClean="0"/>
              <a:t>. (No Change)</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criminal proceeding</a:t>
            </a:r>
          </a:p>
          <a:p>
            <a:r>
              <a:rPr lang="en-US" dirty="0" smtClean="0"/>
              <a:t>The fact that, the accused person has bad character is irrelevant, unless evidence of good character have been given, in which case it become relevant. </a:t>
            </a:r>
            <a:endParaRPr lang="en-IN" dirty="0"/>
          </a:p>
        </p:txBody>
      </p:sp>
      <p:sp>
        <p:nvSpPr>
          <p:cNvPr id="3" name="Title 2"/>
          <p:cNvSpPr>
            <a:spLocks noGrp="1"/>
          </p:cNvSpPr>
          <p:nvPr>
            <p:ph type="title"/>
          </p:nvPr>
        </p:nvSpPr>
        <p:spPr/>
        <p:txBody>
          <a:bodyPr>
            <a:normAutofit/>
          </a:bodyPr>
          <a:lstStyle/>
          <a:p>
            <a:r>
              <a:rPr lang="en-US" dirty="0" smtClean="0"/>
              <a:t>Sec 153-A, I.E.A. (no change)</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In a prosecution for sexual assault under clause from (a) to (m) of Sec 376, I.P.C.</a:t>
            </a:r>
          </a:p>
          <a:p>
            <a:endParaRPr lang="en-US" dirty="0" smtClean="0"/>
          </a:p>
          <a:p>
            <a:r>
              <a:rPr lang="en-US" dirty="0" smtClean="0"/>
              <a:t>where sexual intercourse by the accused is proved and the question is whether it was without the consent</a:t>
            </a:r>
          </a:p>
          <a:p>
            <a:endParaRPr lang="en-US" dirty="0" smtClean="0"/>
          </a:p>
          <a:p>
            <a:r>
              <a:rPr lang="en-US" dirty="0" smtClean="0"/>
              <a:t>person states in that person’s evidence before the court that such person did not consent, the court shall presume that such person did not consent. </a:t>
            </a:r>
          </a:p>
          <a:p>
            <a:endParaRPr lang="en-US" dirty="0" smtClean="0"/>
          </a:p>
          <a:p>
            <a:endParaRPr lang="en-US" dirty="0"/>
          </a:p>
        </p:txBody>
      </p:sp>
      <p:sp>
        <p:nvSpPr>
          <p:cNvPr id="3" name="Title 2"/>
          <p:cNvSpPr>
            <a:spLocks noGrp="1"/>
          </p:cNvSpPr>
          <p:nvPr>
            <p:ph type="title"/>
          </p:nvPr>
        </p:nvSpPr>
        <p:spPr/>
        <p:txBody>
          <a:bodyPr/>
          <a:lstStyle/>
          <a:p>
            <a:r>
              <a:rPr lang="en-US" dirty="0" smtClean="0"/>
              <a:t>Sec 114 A, I.E.A. (substituted)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 man is prosecuted for rape or attempt to ravish</a:t>
            </a:r>
          </a:p>
          <a:p>
            <a:endParaRPr lang="en-US" dirty="0" smtClean="0"/>
          </a:p>
          <a:p>
            <a:r>
              <a:rPr lang="en-US" dirty="0" smtClean="0"/>
              <a:t>It may be shown that </a:t>
            </a:r>
          </a:p>
          <a:p>
            <a:endParaRPr lang="en-US" dirty="0" smtClean="0"/>
          </a:p>
          <a:p>
            <a:r>
              <a:rPr lang="en-US" dirty="0" smtClean="0"/>
              <a:t>The </a:t>
            </a:r>
            <a:r>
              <a:rPr lang="en-US" dirty="0" err="1" smtClean="0"/>
              <a:t>prosecutrix</a:t>
            </a:r>
            <a:r>
              <a:rPr lang="en-US" dirty="0" smtClean="0"/>
              <a:t> (victim) was of generally immoral character.</a:t>
            </a:r>
            <a:endParaRPr lang="en-IN" dirty="0"/>
          </a:p>
        </p:txBody>
      </p:sp>
      <p:sp>
        <p:nvSpPr>
          <p:cNvPr id="3" name="Title 2"/>
          <p:cNvSpPr>
            <a:spLocks noGrp="1"/>
          </p:cNvSpPr>
          <p:nvPr>
            <p:ph type="title"/>
          </p:nvPr>
        </p:nvSpPr>
        <p:spPr/>
        <p:txBody>
          <a:bodyPr/>
          <a:lstStyle/>
          <a:p>
            <a:r>
              <a:rPr lang="en-US" dirty="0" smtClean="0"/>
              <a:t>Sec 154 (4), I.E.A.(No change)</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Sexual intercourse with girl</a:t>
            </a:r>
          </a:p>
          <a:p>
            <a:endParaRPr lang="en-US" dirty="0" smtClean="0"/>
          </a:p>
          <a:p>
            <a:r>
              <a:rPr lang="en-US" dirty="0" smtClean="0"/>
              <a:t>Below 18 year of age</a:t>
            </a:r>
          </a:p>
          <a:p>
            <a:endParaRPr lang="en-US" dirty="0" smtClean="0"/>
          </a:p>
          <a:p>
            <a:r>
              <a:rPr lang="en-US" dirty="0" smtClean="0"/>
              <a:t>Even with her consent.</a:t>
            </a:r>
          </a:p>
          <a:p>
            <a:endParaRPr lang="en-US" dirty="0" smtClean="0"/>
          </a:p>
          <a:p>
            <a:r>
              <a:rPr lang="en-US" dirty="0" smtClean="0"/>
              <a:t>It is neither violent nor physically coerced.</a:t>
            </a:r>
            <a:endParaRPr lang="en-US" dirty="0"/>
          </a:p>
        </p:txBody>
      </p:sp>
      <p:sp>
        <p:nvSpPr>
          <p:cNvPr id="3" name="Title 2"/>
          <p:cNvSpPr>
            <a:spLocks noGrp="1"/>
          </p:cNvSpPr>
          <p:nvPr>
            <p:ph type="title"/>
          </p:nvPr>
        </p:nvSpPr>
        <p:spPr/>
        <p:txBody>
          <a:bodyPr/>
          <a:lstStyle/>
          <a:p>
            <a:r>
              <a:rPr lang="en-US" dirty="0" smtClean="0"/>
              <a:t>Statutory rape (Changed)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b="1" i="1" u="sng" dirty="0" smtClean="0">
                <a:latin typeface="Calibri" pitchFamily="34" charset="0"/>
                <a:cs typeface="Calibri" pitchFamily="34" charset="0"/>
              </a:rPr>
              <a:t>Fifthly </a:t>
            </a:r>
            <a:r>
              <a:rPr lang="en-US" dirty="0" smtClean="0">
                <a:latin typeface="Calibri" pitchFamily="34" charset="0"/>
                <a:cs typeface="Calibri" pitchFamily="34" charset="0"/>
              </a:rPr>
              <a:t>––</a:t>
            </a:r>
            <a:r>
              <a:rPr lang="en-US" i="1" dirty="0" smtClean="0">
                <a:latin typeface="Calibri" pitchFamily="34" charset="0"/>
                <a:cs typeface="Calibri" pitchFamily="34" charset="0"/>
              </a:rPr>
              <a:t> </a:t>
            </a:r>
            <a:r>
              <a:rPr lang="en-US" dirty="0" smtClean="0">
                <a:latin typeface="Calibri" pitchFamily="34" charset="0"/>
                <a:cs typeface="Calibri" pitchFamily="34" charset="0"/>
              </a:rPr>
              <a:t>With the consent of the other person when, at the time of giving such consent, by reason of </a:t>
            </a:r>
            <a:r>
              <a:rPr lang="en-US" b="1" u="sng" dirty="0" smtClean="0">
                <a:latin typeface="Calibri" pitchFamily="34" charset="0"/>
                <a:cs typeface="Calibri" pitchFamily="34" charset="0"/>
              </a:rPr>
              <a:t>unsoundness of mind</a:t>
            </a:r>
            <a:r>
              <a:rPr lang="en-US" dirty="0" smtClean="0">
                <a:latin typeface="Calibri" pitchFamily="34" charset="0"/>
                <a:cs typeface="Calibri" pitchFamily="34" charset="0"/>
              </a:rPr>
              <a:t> or intoxication or the administration by that person personally or through another of any stupefying or unwholesome substance, the other person is unable to understand the nature and consequences of that action.</a:t>
            </a:r>
          </a:p>
          <a:p>
            <a:pPr>
              <a:buNone/>
            </a:pPr>
            <a:endParaRPr lang="en-US" dirty="0" smtClean="0">
              <a:latin typeface="Calibri" pitchFamily="34" charset="0"/>
              <a:cs typeface="Calibri" pitchFamily="34" charset="0"/>
            </a:endParaRPr>
          </a:p>
          <a:p>
            <a:r>
              <a:rPr lang="en-US" b="1" i="1" u="sng" dirty="0" smtClean="0">
                <a:latin typeface="Calibri" pitchFamily="34" charset="0"/>
                <a:cs typeface="Calibri" pitchFamily="34" charset="0"/>
              </a:rPr>
              <a:t>Sixthly</a:t>
            </a:r>
            <a:r>
              <a:rPr lang="en-US" dirty="0" smtClean="0">
                <a:latin typeface="Calibri" pitchFamily="34" charset="0"/>
                <a:cs typeface="Calibri" pitchFamily="34" charset="0"/>
              </a:rPr>
              <a:t> –– With or without the other person’s consent, when such other person is </a:t>
            </a:r>
            <a:r>
              <a:rPr lang="en-US" b="1" u="sng" dirty="0" smtClean="0">
                <a:latin typeface="Calibri" pitchFamily="34" charset="0"/>
                <a:cs typeface="Calibri" pitchFamily="34" charset="0"/>
              </a:rPr>
              <a:t>under eighteen</a:t>
            </a:r>
            <a:r>
              <a:rPr lang="en-US" dirty="0" smtClean="0">
                <a:latin typeface="Calibri" pitchFamily="34" charset="0"/>
                <a:cs typeface="Calibri" pitchFamily="34" charset="0"/>
              </a:rPr>
              <a:t> years of age.</a:t>
            </a:r>
          </a:p>
          <a:p>
            <a:pPr>
              <a:buNone/>
            </a:pPr>
            <a:endParaRPr lang="en-US" dirty="0" smtClean="0">
              <a:latin typeface="Calibri" pitchFamily="34" charset="0"/>
              <a:cs typeface="Calibri" pitchFamily="34" charset="0"/>
            </a:endParaRPr>
          </a:p>
          <a:p>
            <a:r>
              <a:rPr lang="en-US" b="1" i="1" u="sng" dirty="0" smtClean="0">
                <a:latin typeface="Calibri" pitchFamily="34" charset="0"/>
                <a:cs typeface="Calibri" pitchFamily="34" charset="0"/>
              </a:rPr>
              <a:t>Seventhly</a:t>
            </a:r>
            <a:r>
              <a:rPr lang="en-US" dirty="0" smtClean="0">
                <a:latin typeface="Calibri" pitchFamily="34" charset="0"/>
                <a:cs typeface="Calibri" pitchFamily="34" charset="0"/>
              </a:rPr>
              <a:t> –– When the person is </a:t>
            </a:r>
            <a:r>
              <a:rPr lang="en-US" b="1" dirty="0" smtClean="0">
                <a:latin typeface="Calibri" pitchFamily="34" charset="0"/>
                <a:cs typeface="Calibri" pitchFamily="34" charset="0"/>
              </a:rPr>
              <a:t>unable to communicate consent</a:t>
            </a:r>
            <a:r>
              <a:rPr lang="en-US" dirty="0" smtClean="0">
                <a:latin typeface="Calibri" pitchFamily="34" charset="0"/>
                <a:cs typeface="Calibri" pitchFamily="34" charset="0"/>
              </a:rPr>
              <a:t>.</a:t>
            </a:r>
            <a:endParaRPr lang="en-US"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Calibri" pitchFamily="34" charset="0"/>
                <a:cs typeface="Calibri" pitchFamily="34" charset="0"/>
              </a:rPr>
              <a:t>Penetration to any extent is “penetration”</a:t>
            </a:r>
          </a:p>
          <a:p>
            <a:pPr>
              <a:buNone/>
            </a:pPr>
            <a:r>
              <a:rPr lang="en-US" dirty="0" smtClean="0">
                <a:latin typeface="Calibri" pitchFamily="34" charset="0"/>
                <a:cs typeface="Calibri" pitchFamily="34" charset="0"/>
              </a:rPr>
              <a:t> </a:t>
            </a:r>
          </a:p>
          <a:p>
            <a:r>
              <a:rPr lang="en-US" dirty="0" smtClean="0">
                <a:latin typeface="Calibri" pitchFamily="34" charset="0"/>
                <a:cs typeface="Calibri" pitchFamily="34" charset="0"/>
              </a:rPr>
              <a:t>“vagina” shall also include </a:t>
            </a:r>
            <a:r>
              <a:rPr lang="en-US" i="1" dirty="0" smtClean="0">
                <a:latin typeface="Calibri" pitchFamily="34" charset="0"/>
                <a:cs typeface="Calibri" pitchFamily="34" charset="0"/>
              </a:rPr>
              <a:t>labia </a:t>
            </a:r>
            <a:r>
              <a:rPr lang="en-US" i="1" dirty="0" err="1" smtClean="0">
                <a:latin typeface="Calibri" pitchFamily="34" charset="0"/>
                <a:cs typeface="Calibri" pitchFamily="34" charset="0"/>
              </a:rPr>
              <a:t>majora</a:t>
            </a:r>
            <a:r>
              <a:rPr lang="en-US" dirty="0" smtClean="0">
                <a:latin typeface="Calibri" pitchFamily="34" charset="0"/>
                <a:cs typeface="Calibri" pitchFamily="34" charset="0"/>
              </a:rPr>
              <a:t>. </a:t>
            </a:r>
          </a:p>
          <a:p>
            <a:pPr>
              <a:buNone/>
            </a:pPr>
            <a:endParaRPr lang="en-US" dirty="0" smtClean="0">
              <a:latin typeface="Calibri" pitchFamily="34" charset="0"/>
              <a:cs typeface="Calibri" pitchFamily="34" charset="0"/>
            </a:endParaRPr>
          </a:p>
          <a:p>
            <a:r>
              <a:rPr lang="en-US" dirty="0" smtClean="0">
                <a:latin typeface="Calibri" pitchFamily="34" charset="0"/>
                <a:cs typeface="Calibri" pitchFamily="34" charset="0"/>
              </a:rPr>
              <a:t>Consent =unequivocal voluntary agreement when the person by   words,   gestures or   any   form   of non-verbal communication, communicates willingness to participate in the specific act</a:t>
            </a:r>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Explanation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Calibri" pitchFamily="34" charset="0"/>
                <a:cs typeface="Calibri" pitchFamily="34" charset="0"/>
              </a:rPr>
              <a:t>with his </a:t>
            </a:r>
            <a:r>
              <a:rPr lang="en-US" b="1" u="sng" dirty="0" smtClean="0">
                <a:latin typeface="Calibri" pitchFamily="34" charset="0"/>
                <a:cs typeface="Calibri" pitchFamily="34" charset="0"/>
              </a:rPr>
              <a:t>own wife</a:t>
            </a:r>
            <a:r>
              <a:rPr lang="en-US" dirty="0" smtClean="0">
                <a:latin typeface="Calibri" pitchFamily="34" charset="0"/>
                <a:cs typeface="Calibri" pitchFamily="34" charset="0"/>
              </a:rPr>
              <a:t>, the wife </a:t>
            </a:r>
            <a:r>
              <a:rPr lang="en-US" b="1" u="sng" dirty="0" smtClean="0">
                <a:latin typeface="Calibri" pitchFamily="34" charset="0"/>
                <a:cs typeface="Calibri" pitchFamily="34" charset="0"/>
              </a:rPr>
              <a:t>not being under sixteen</a:t>
            </a:r>
            <a:r>
              <a:rPr lang="en-US" dirty="0" smtClean="0">
                <a:latin typeface="Calibri" pitchFamily="34" charset="0"/>
                <a:cs typeface="Calibri" pitchFamily="34" charset="0"/>
              </a:rPr>
              <a:t> years of age, is not sexual assault. </a:t>
            </a:r>
          </a:p>
          <a:p>
            <a:endParaRPr lang="en-US"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smtClean="0"/>
              <a:t>Exception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600" dirty="0" smtClean="0">
                <a:latin typeface="Calibri" pitchFamily="34" charset="0"/>
                <a:cs typeface="Calibri" pitchFamily="34" charset="0"/>
              </a:rPr>
              <a:t>Whoever commits sexual assault, shall be punished with </a:t>
            </a:r>
          </a:p>
          <a:p>
            <a:pPr lvl="1"/>
            <a:r>
              <a:rPr lang="en-US" sz="3200" dirty="0" smtClean="0">
                <a:latin typeface="Calibri" pitchFamily="34" charset="0"/>
                <a:cs typeface="Calibri" pitchFamily="34" charset="0"/>
              </a:rPr>
              <a:t>Rigorous </a:t>
            </a:r>
            <a:r>
              <a:rPr lang="en-US" sz="3200" b="1" u="sng" dirty="0" smtClean="0">
                <a:latin typeface="Calibri" pitchFamily="34" charset="0"/>
                <a:cs typeface="Calibri" pitchFamily="34" charset="0"/>
              </a:rPr>
              <a:t>not be less than (7) </a:t>
            </a:r>
            <a:r>
              <a:rPr lang="en-US" sz="3200" dirty="0" smtClean="0">
                <a:latin typeface="Calibri" pitchFamily="34" charset="0"/>
                <a:cs typeface="Calibri" pitchFamily="34" charset="0"/>
              </a:rPr>
              <a:t>seven years </a:t>
            </a:r>
          </a:p>
          <a:p>
            <a:pPr lvl="1"/>
            <a:r>
              <a:rPr lang="en-US" sz="3200" dirty="0" smtClean="0">
                <a:latin typeface="Calibri" pitchFamily="34" charset="0"/>
                <a:cs typeface="Calibri" pitchFamily="34" charset="0"/>
              </a:rPr>
              <a:t>which may extend </a:t>
            </a:r>
            <a:r>
              <a:rPr lang="en-US" sz="3200" b="1" u="sng" dirty="0" smtClean="0">
                <a:latin typeface="Calibri" pitchFamily="34" charset="0"/>
                <a:cs typeface="Calibri" pitchFamily="34" charset="0"/>
              </a:rPr>
              <a:t>up to life </a:t>
            </a:r>
            <a:r>
              <a:rPr lang="en-US" sz="3200" dirty="0" smtClean="0">
                <a:latin typeface="Calibri" pitchFamily="34" charset="0"/>
                <a:cs typeface="Calibri" pitchFamily="34" charset="0"/>
              </a:rPr>
              <a:t>imprisonment </a:t>
            </a:r>
          </a:p>
          <a:p>
            <a:pPr lvl="1"/>
            <a:r>
              <a:rPr lang="en-US" sz="3200" dirty="0" smtClean="0">
                <a:latin typeface="Calibri" pitchFamily="34" charset="0"/>
                <a:cs typeface="Calibri" pitchFamily="34" charset="0"/>
              </a:rPr>
              <a:t>also fine. </a:t>
            </a:r>
          </a:p>
          <a:p>
            <a:endParaRPr lang="en-US" sz="36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n-US" dirty="0" smtClean="0"/>
              <a:t>Sec 376. (</a:t>
            </a:r>
            <a:r>
              <a:rPr lang="en-US" i="1" dirty="0" smtClean="0"/>
              <a:t>1</a:t>
            </a:r>
            <a:r>
              <a:rPr lang="en-US" dirty="0" smtClean="0"/>
              <a:t>)= punishment for sexual assault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sz="3000" dirty="0" smtClean="0">
                <a:latin typeface="Calibri" pitchFamily="34" charset="0"/>
                <a:cs typeface="Calibri" pitchFamily="34" charset="0"/>
              </a:rPr>
              <a:t>(a)being a </a:t>
            </a:r>
            <a:r>
              <a:rPr lang="en-US" sz="3000" b="1" u="sng" dirty="0" smtClean="0">
                <a:latin typeface="Calibri" pitchFamily="34" charset="0"/>
                <a:cs typeface="Calibri" pitchFamily="34" charset="0"/>
              </a:rPr>
              <a:t>police officer</a:t>
            </a:r>
            <a:r>
              <a:rPr lang="en-US" sz="3000" dirty="0" smtClean="0">
                <a:latin typeface="Calibri" pitchFamily="34" charset="0"/>
                <a:cs typeface="Calibri" pitchFamily="34" charset="0"/>
              </a:rPr>
              <a:t>, commits sexual assault:</a:t>
            </a:r>
          </a:p>
          <a:p>
            <a:pPr lvl="1">
              <a:buNone/>
            </a:pPr>
            <a:r>
              <a:rPr lang="en-US" sz="3000" i="1" dirty="0" smtClean="0">
                <a:latin typeface="Calibri" pitchFamily="34" charset="0"/>
                <a:cs typeface="Calibri" pitchFamily="34" charset="0"/>
              </a:rPr>
              <a:t>(</a:t>
            </a:r>
            <a:r>
              <a:rPr lang="en-US" sz="3000" i="1" dirty="0" err="1" smtClean="0">
                <a:latin typeface="Calibri" pitchFamily="34" charset="0"/>
                <a:cs typeface="Calibri" pitchFamily="34" charset="0"/>
              </a:rPr>
              <a:t>i</a:t>
            </a:r>
            <a:r>
              <a:rPr lang="en-US" sz="3000" i="1" dirty="0" smtClean="0">
                <a:latin typeface="Calibri" pitchFamily="34" charset="0"/>
                <a:cs typeface="Calibri" pitchFamily="34" charset="0"/>
              </a:rPr>
              <a:t>)  </a:t>
            </a:r>
            <a:r>
              <a:rPr lang="en-US" sz="3000" dirty="0" smtClean="0">
                <a:latin typeface="Calibri" pitchFamily="34" charset="0"/>
                <a:cs typeface="Calibri" pitchFamily="34" charset="0"/>
              </a:rPr>
              <a:t>within the limits of the police station to which such police officer is appointed; or </a:t>
            </a:r>
          </a:p>
          <a:p>
            <a:pPr lvl="1">
              <a:buNone/>
            </a:pPr>
            <a:r>
              <a:rPr lang="en-US" sz="3000" i="1" dirty="0" smtClean="0">
                <a:latin typeface="Calibri" pitchFamily="34" charset="0"/>
                <a:cs typeface="Calibri" pitchFamily="34" charset="0"/>
              </a:rPr>
              <a:t>(ii)  </a:t>
            </a:r>
            <a:r>
              <a:rPr lang="en-US" sz="3000" dirty="0" smtClean="0">
                <a:latin typeface="Calibri" pitchFamily="34" charset="0"/>
                <a:cs typeface="Calibri" pitchFamily="34" charset="0"/>
              </a:rPr>
              <a:t>in the premises of any station house; or  </a:t>
            </a:r>
          </a:p>
          <a:p>
            <a:pPr lvl="1">
              <a:buNone/>
            </a:pPr>
            <a:r>
              <a:rPr lang="en-US" sz="3000" i="1" dirty="0" smtClean="0">
                <a:latin typeface="Calibri" pitchFamily="34" charset="0"/>
                <a:cs typeface="Calibri" pitchFamily="34" charset="0"/>
              </a:rPr>
              <a:t>(iii) </a:t>
            </a:r>
            <a:r>
              <a:rPr lang="en-US" sz="3000" dirty="0" smtClean="0">
                <a:latin typeface="Calibri" pitchFamily="34" charset="0"/>
                <a:cs typeface="Calibri" pitchFamily="34" charset="0"/>
              </a:rPr>
              <a:t>on a  person in such police officer’s custody or in the custody of a police officer subordinate to such police officer; or </a:t>
            </a:r>
          </a:p>
          <a:p>
            <a:pPr>
              <a:buNone/>
            </a:pPr>
            <a:r>
              <a:rPr lang="en-US" sz="3000" i="1" dirty="0" smtClean="0">
                <a:latin typeface="Calibri" pitchFamily="34" charset="0"/>
                <a:cs typeface="Calibri" pitchFamily="34" charset="0"/>
              </a:rPr>
              <a:t>(b) </a:t>
            </a:r>
            <a:r>
              <a:rPr lang="en-US" sz="3000" dirty="0" smtClean="0">
                <a:latin typeface="Calibri" pitchFamily="34" charset="0"/>
                <a:cs typeface="Calibri" pitchFamily="34" charset="0"/>
              </a:rPr>
              <a:t>being a </a:t>
            </a:r>
            <a:r>
              <a:rPr lang="en-US" sz="3000" b="1" u="sng" dirty="0" smtClean="0">
                <a:latin typeface="Calibri" pitchFamily="34" charset="0"/>
                <a:cs typeface="Calibri" pitchFamily="34" charset="0"/>
              </a:rPr>
              <a:t>public servant</a:t>
            </a:r>
            <a:r>
              <a:rPr lang="en-US" sz="3000" dirty="0" smtClean="0">
                <a:latin typeface="Calibri" pitchFamily="34" charset="0"/>
                <a:cs typeface="Calibri" pitchFamily="34" charset="0"/>
              </a:rPr>
              <a:t>, commits sexual assault on a person in such public servant’s custody or in the custody of a public servant subordinate to such public servant; or </a:t>
            </a:r>
          </a:p>
          <a:p>
            <a:endParaRPr lang="en-US" dirty="0">
              <a:latin typeface="Calibri" pitchFamily="34" charset="0"/>
              <a:cs typeface="Calibri" pitchFamily="34" charset="0"/>
            </a:endParaRPr>
          </a:p>
        </p:txBody>
      </p:sp>
      <p:sp>
        <p:nvSpPr>
          <p:cNvPr id="2" name="Title 1"/>
          <p:cNvSpPr>
            <a:spLocks noGrp="1"/>
          </p:cNvSpPr>
          <p:nvPr>
            <p:ph type="title"/>
          </p:nvPr>
        </p:nvSpPr>
        <p:spPr/>
        <p:txBody>
          <a:bodyPr>
            <a:normAutofit/>
          </a:bodyPr>
          <a:lstStyle/>
          <a:p>
            <a:r>
              <a:rPr lang="en-US" dirty="0" smtClean="0"/>
              <a:t>Sec 376. (</a:t>
            </a:r>
            <a:r>
              <a:rPr lang="en-US" i="1" dirty="0" smtClean="0"/>
              <a:t>2</a:t>
            </a:r>
            <a:r>
              <a:rPr lang="en-US" dirty="0" smtClean="0"/>
              <a:t>) from (a) to (m)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398</TotalTime>
  <Words>2629</Words>
  <Application>Microsoft Office PowerPoint</Application>
  <PresentationFormat>On-screen Show (4:3)</PresentationFormat>
  <Paragraphs>310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Concourse</vt:lpstr>
      <vt:lpstr>CRIMINAL LAW AMENDMENT</vt:lpstr>
      <vt:lpstr>Substitution of Sec 375 IPC</vt:lpstr>
      <vt:lpstr>Slide 3</vt:lpstr>
      <vt:lpstr>Penetration or touching  with following condition it is considered as sexual assault</vt:lpstr>
      <vt:lpstr>Slide 5</vt:lpstr>
      <vt:lpstr>Explanation</vt:lpstr>
      <vt:lpstr>Exception</vt:lpstr>
      <vt:lpstr>Sec 376. (1)= punishment for sexual assault</vt:lpstr>
      <vt:lpstr>Sec 376. (2) from (a) to (m)</vt:lpstr>
      <vt:lpstr>Sec 376. (2)= from (a) to (m)</vt:lpstr>
      <vt:lpstr>Slide 11</vt:lpstr>
      <vt:lpstr>Slide 12</vt:lpstr>
      <vt:lpstr>Sec 376. (2)= punishment for sexual assault </vt:lpstr>
      <vt:lpstr>Sec 376 A IPC</vt:lpstr>
      <vt:lpstr>Sec 376 B IPC</vt:lpstr>
      <vt:lpstr>Sec 376 C IPC</vt:lpstr>
      <vt:lpstr>Punishment of sec 376 C</vt:lpstr>
      <vt:lpstr>Sec 376 D IPC</vt:lpstr>
      <vt:lpstr>Sec 376 E IPC</vt:lpstr>
      <vt:lpstr>Sec 228-A, I.P.C. (No Change)</vt:lpstr>
      <vt:lpstr>Sec 294, I.P.C. (No Change)</vt:lpstr>
      <vt:lpstr>Sec 354 IPC entirely replaced by Sec 354 &amp; 354(A) to (D)</vt:lpstr>
      <vt:lpstr>Sec 354A, I.P.C.= sexual harassment</vt:lpstr>
      <vt:lpstr>Sec 354A, I.P.C.= Punishment sexual harassment</vt:lpstr>
      <vt:lpstr>Sec 354 (B), I.P.C.</vt:lpstr>
      <vt:lpstr>Sec 354 (C), I.P.C.</vt:lpstr>
      <vt:lpstr>Sec 354 (D), I.P.C.</vt:lpstr>
      <vt:lpstr>Slide 28</vt:lpstr>
      <vt:lpstr>Sec 370, I.P.C.</vt:lpstr>
      <vt:lpstr>Sec 493 IPC (same)</vt:lpstr>
      <vt:lpstr>Sec 498 IPC (same)</vt:lpstr>
      <vt:lpstr>Sec 509 IPC (punishment change)</vt:lpstr>
      <vt:lpstr>Sec 509 IPC= Change in punishment </vt:lpstr>
      <vt:lpstr>Sec 53 A, Cr.P.C. (insertion a point)</vt:lpstr>
      <vt:lpstr>Sec 53 A, Cr.P.C.</vt:lpstr>
      <vt:lpstr>Sec 53 A, Cr.P.C.</vt:lpstr>
      <vt:lpstr>Sec 53 A, Cr.P.C.</vt:lpstr>
      <vt:lpstr>Sec 164-A, Cr.P.C. (No Change)</vt:lpstr>
      <vt:lpstr>Sec 164-A, Cr.P.C. (No Change)</vt:lpstr>
      <vt:lpstr>Sec 164-A, Cr.P.C. (No Change)</vt:lpstr>
      <vt:lpstr>Sec 176 1-A, Cr.P.C. (No Change)</vt:lpstr>
      <vt:lpstr>Sec 327(2), Cr.P.C. (No Change)</vt:lpstr>
      <vt:lpstr>Sec 153-A, I.E.A. (no change)</vt:lpstr>
      <vt:lpstr>Sec 114 A, I.E.A. (substituted)</vt:lpstr>
      <vt:lpstr>Sec 154 (4), I.E.A.(No change)</vt:lpstr>
      <vt:lpstr>Statutory rape (Changed)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 AMENDMENT</dc:title>
  <dc:creator>dell</dc:creator>
  <cp:lastModifiedBy>FMTD</cp:lastModifiedBy>
  <cp:revision>87</cp:revision>
  <dcterms:created xsi:type="dcterms:W3CDTF">2006-08-16T00:00:00Z</dcterms:created>
  <dcterms:modified xsi:type="dcterms:W3CDTF">2013-10-26T04:25:04Z</dcterms:modified>
</cp:coreProperties>
</file>