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57200" y="228600"/>
            <a:ext cx="8305800" cy="6362700"/>
          </a:xfrm>
          <a:prstGeom prst="rect">
            <a:avLst/>
          </a:prstGeom>
        </p:spPr>
      </p:pic>
      <p:sp>
        <p:nvSpPr>
          <p:cNvPr id="2" name="Title 1"/>
          <p:cNvSpPr>
            <a:spLocks noGrp="1"/>
          </p:cNvSpPr>
          <p:nvPr>
            <p:ph type="ctrTitle"/>
          </p:nvPr>
        </p:nvSpPr>
        <p:spPr>
          <a:xfrm>
            <a:off x="685800" y="1143000"/>
            <a:ext cx="7772400" cy="2457451"/>
          </a:xfrm>
        </p:spPr>
        <p:txBody>
          <a:bodyPr>
            <a:noAutofit/>
          </a:bodyPr>
          <a:lstStyle/>
          <a:p>
            <a:r>
              <a:rPr lang="en-IN" b="1" u="sng" dirty="0" smtClean="0">
                <a:solidFill>
                  <a:srgbClr val="FF0000"/>
                </a:solidFill>
              </a:rPr>
              <a:t>Custodial Death</a:t>
            </a:r>
            <a:endParaRPr lang="en-IN" b="1" u="sng" dirty="0">
              <a:solidFill>
                <a:srgbClr val="FF0000"/>
              </a:solidFill>
            </a:endParaRPr>
          </a:p>
        </p:txBody>
      </p:sp>
      <p:sp>
        <p:nvSpPr>
          <p:cNvPr id="3" name="Subtitle 2"/>
          <p:cNvSpPr>
            <a:spLocks noGrp="1"/>
          </p:cNvSpPr>
          <p:nvPr>
            <p:ph type="subTitle" idx="1"/>
          </p:nvPr>
        </p:nvSpPr>
        <p:spPr/>
        <p:txBody>
          <a:bodyPr>
            <a:normAutofit/>
          </a:bodyPr>
          <a:lstStyle/>
          <a:p>
            <a:r>
              <a:rPr lang="en-IN" sz="2800" b="1" smtClean="0">
                <a:solidFill>
                  <a:srgbClr val="00B0F0"/>
                </a:solidFill>
              </a:rPr>
              <a:t>Dr</a:t>
            </a:r>
            <a:r>
              <a:rPr lang="en-IN" sz="2800" b="1" dirty="0" smtClean="0">
                <a:solidFill>
                  <a:srgbClr val="00B0F0"/>
                </a:solidFill>
              </a:rPr>
              <a:t>. </a:t>
            </a:r>
            <a:r>
              <a:rPr lang="en-IN" sz="2800" b="1" dirty="0" smtClean="0">
                <a:solidFill>
                  <a:srgbClr val="00B0F0"/>
                </a:solidFill>
              </a:rPr>
              <a:t>Kalpesh Zanzrukiya</a:t>
            </a:r>
            <a:endParaRPr lang="en-IN" sz="2800" b="1" dirty="0">
              <a:solidFill>
                <a:srgbClr val="00B0F0"/>
              </a:solidFill>
            </a:endParaRPr>
          </a:p>
        </p:txBody>
      </p:sp>
    </p:spTree>
    <p:extLst>
      <p:ext uri="{BB962C8B-B14F-4D97-AF65-F5344CB8AC3E}">
        <p14:creationId xmlns:p14="http://schemas.microsoft.com/office/powerpoint/2010/main" xmlns="" val="915633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smtClean="0"/>
              <a:t>Introduction</a:t>
            </a:r>
            <a:endParaRPr lang="en-IN" b="1" u="sng" dirty="0"/>
          </a:p>
        </p:txBody>
      </p:sp>
      <p:sp>
        <p:nvSpPr>
          <p:cNvPr id="3" name="Content Placeholder 2"/>
          <p:cNvSpPr>
            <a:spLocks noGrp="1"/>
          </p:cNvSpPr>
          <p:nvPr>
            <p:ph idx="1"/>
          </p:nvPr>
        </p:nvSpPr>
        <p:spPr/>
        <p:txBody>
          <a:bodyPr/>
          <a:lstStyle/>
          <a:p>
            <a:r>
              <a:rPr lang="en-IN" dirty="0" smtClean="0"/>
              <a:t>In case of deaths in police action while conducting post-mortem examination of the deceased photographs of the deceased should be taken and the post mortem examination of the deceased should be video filmed. </a:t>
            </a:r>
          </a:p>
          <a:p>
            <a:r>
              <a:rPr lang="en-IN" dirty="0" smtClean="0"/>
              <a:t>The video film and photograph should be sent to the Commission. </a:t>
            </a:r>
          </a:p>
          <a:p>
            <a:endParaRPr lang="en-IN" dirty="0"/>
          </a:p>
        </p:txBody>
      </p:sp>
    </p:spTree>
    <p:extLst>
      <p:ext uri="{BB962C8B-B14F-4D97-AF65-F5344CB8AC3E}">
        <p14:creationId xmlns:p14="http://schemas.microsoft.com/office/powerpoint/2010/main" xmlns="" val="2459701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85000" lnSpcReduction="20000"/>
          </a:bodyPr>
          <a:lstStyle/>
          <a:p>
            <a:r>
              <a:rPr lang="en-IN" dirty="0"/>
              <a:t>The aim of video-filming and photography of post-mortem examination should </a:t>
            </a:r>
            <a:r>
              <a:rPr lang="en-IN" dirty="0" smtClean="0"/>
              <a:t>be:</a:t>
            </a:r>
          </a:p>
          <a:p>
            <a:pPr marL="0" indent="0">
              <a:buNone/>
            </a:pPr>
            <a:endParaRPr lang="en-IN" dirty="0" smtClean="0"/>
          </a:p>
          <a:p>
            <a:pPr>
              <a:buFont typeface="Wingdings" pitchFamily="2" charset="2"/>
              <a:buChar char="Ø"/>
            </a:pPr>
            <a:r>
              <a:rPr lang="en-IN" dirty="0" smtClean="0"/>
              <a:t>To record the detailed findings of the post mortem examination, especially marks of injury and violence which may suggest custodial torture.</a:t>
            </a:r>
          </a:p>
          <a:p>
            <a:pPr marL="0" indent="0">
              <a:buNone/>
            </a:pPr>
            <a:endParaRPr lang="en-IN" dirty="0" smtClean="0"/>
          </a:p>
          <a:p>
            <a:pPr>
              <a:buFont typeface="Wingdings" pitchFamily="2" charset="2"/>
              <a:buChar char="Ø"/>
            </a:pPr>
            <a:r>
              <a:rPr lang="en-IN" dirty="0" smtClean="0"/>
              <a:t>To supplement the findings of post mortem examination (recorded in the post-mortem report) by video graphic evidence so as to rule out any undue influence or suppression of material information.</a:t>
            </a:r>
          </a:p>
          <a:p>
            <a:pPr marL="0" indent="0">
              <a:buNone/>
            </a:pPr>
            <a:endParaRPr lang="en-IN" dirty="0" smtClean="0"/>
          </a:p>
          <a:p>
            <a:pPr>
              <a:buFont typeface="Wingdings" pitchFamily="2" charset="2"/>
              <a:buChar char="Ø"/>
            </a:pPr>
            <a:r>
              <a:rPr lang="en-IN" dirty="0" smtClean="0"/>
              <a:t>To facilitate an independent review of the post-mortem examination report at a later stage of required.</a:t>
            </a:r>
            <a:endParaRPr lang="en-IN" dirty="0"/>
          </a:p>
          <a:p>
            <a:endParaRPr lang="en-IN" dirty="0"/>
          </a:p>
        </p:txBody>
      </p:sp>
    </p:spTree>
    <p:extLst>
      <p:ext uri="{BB962C8B-B14F-4D97-AF65-F5344CB8AC3E}">
        <p14:creationId xmlns:p14="http://schemas.microsoft.com/office/powerpoint/2010/main" xmlns="" val="1776467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600" b="1" u="sng" dirty="0" smtClean="0"/>
              <a:t>Precautions to be taken before conducting post mortem examination</a:t>
            </a:r>
            <a:endParaRPr lang="en-IN" sz="3600" b="1" u="sng" dirty="0"/>
          </a:p>
        </p:txBody>
      </p:sp>
      <p:sp>
        <p:nvSpPr>
          <p:cNvPr id="3" name="Content Placeholder 2"/>
          <p:cNvSpPr>
            <a:spLocks noGrp="1"/>
          </p:cNvSpPr>
          <p:nvPr>
            <p:ph idx="1"/>
          </p:nvPr>
        </p:nvSpPr>
        <p:spPr>
          <a:xfrm>
            <a:off x="457200" y="1447800"/>
            <a:ext cx="8229600" cy="5105400"/>
          </a:xfrm>
        </p:spPr>
        <p:txBody>
          <a:bodyPr>
            <a:normAutofit fontScale="77500" lnSpcReduction="20000"/>
          </a:bodyPr>
          <a:lstStyle/>
          <a:p>
            <a:pPr marL="571500" indent="-571500">
              <a:buFont typeface="+mj-lt"/>
              <a:buAutoNum type="romanUcPeriod"/>
            </a:pPr>
            <a:r>
              <a:rPr lang="en-IN" dirty="0" smtClean="0"/>
              <a:t>Both hands of the deceased need to be wrapped in white paper bags before transportation. The dead body afterwards should be covered in special body bags having zip pouches for proper transportation.</a:t>
            </a:r>
          </a:p>
          <a:p>
            <a:pPr marL="571500" indent="-571500">
              <a:buFont typeface="+mj-lt"/>
              <a:buAutoNum type="romanUcPeriod"/>
            </a:pPr>
            <a:endParaRPr lang="en-IN" sz="1300" dirty="0" smtClean="0"/>
          </a:p>
          <a:p>
            <a:pPr marL="571500" indent="-571500">
              <a:buFont typeface="+mj-lt"/>
              <a:buAutoNum type="romanUcPeriod"/>
            </a:pPr>
            <a:r>
              <a:rPr lang="en-IN" dirty="0" smtClean="0"/>
              <a:t>Clothing on the body should not be removed by police or any other person. It should be collected, examined as well as preserved and sealed by doctor conducting autopsy and should be sent for further examination at the concerned forensic science laboratory. A detailed note regarding examination of the clothing should be incorporated in the post-mortem examination report by the doctor conducting autopsy.</a:t>
            </a:r>
          </a:p>
          <a:p>
            <a:pPr marL="571500" indent="-571500">
              <a:buFont typeface="+mj-lt"/>
              <a:buAutoNum type="romanUcPeriod"/>
            </a:pPr>
            <a:endParaRPr lang="en-IN" sz="1000" dirty="0" smtClean="0"/>
          </a:p>
          <a:p>
            <a:pPr marL="571500" indent="-571500">
              <a:buFont typeface="+mj-lt"/>
              <a:buAutoNum type="romanUcPeriod"/>
            </a:pPr>
            <a:r>
              <a:rPr lang="en-IN" dirty="0" smtClean="0"/>
              <a:t>In case of alleged firearms deaths, the dead body should be subjected radiological examination (X ray/ CT scan) prior to autopsy.</a:t>
            </a:r>
            <a:endParaRPr lang="en-IN" dirty="0"/>
          </a:p>
        </p:txBody>
      </p:sp>
    </p:spTree>
    <p:extLst>
      <p:ext uri="{BB962C8B-B14F-4D97-AF65-F5344CB8AC3E}">
        <p14:creationId xmlns:p14="http://schemas.microsoft.com/office/powerpoint/2010/main" xmlns="" val="2331113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normAutofit fontScale="85000" lnSpcReduction="20000"/>
          </a:bodyPr>
          <a:lstStyle/>
          <a:p>
            <a:r>
              <a:rPr lang="en-IN" dirty="0" smtClean="0"/>
              <a:t>Video-filming and photography of post-mortem examination should be done in the following manner:</a:t>
            </a:r>
          </a:p>
          <a:p>
            <a:pPr marL="571500" indent="-571500">
              <a:buFont typeface="+mj-lt"/>
              <a:buAutoNum type="romanUcPeriod"/>
            </a:pPr>
            <a:r>
              <a:rPr lang="en-IN" dirty="0"/>
              <a:t> </a:t>
            </a:r>
            <a:r>
              <a:rPr lang="en-IN" dirty="0" smtClean="0"/>
              <a:t>At the time of video-filming of the post-mortem examination the voice of the doctor conducting the post-mortem should be recorded. The doctor should narrate his prima facie observations while conducting the post-mortem examination.</a:t>
            </a:r>
          </a:p>
          <a:p>
            <a:pPr marL="571500" indent="-571500">
              <a:buFont typeface="+mj-lt"/>
              <a:buAutoNum type="romanUcPeriod"/>
            </a:pPr>
            <a:r>
              <a:rPr lang="en-IN" dirty="0" smtClean="0"/>
              <a:t>A total of 20-25 coloured photographs covering the whole body should be taken. Some photographs of the body should be taken without removing the clothes. The photographs should include the following:</a:t>
            </a:r>
          </a:p>
          <a:p>
            <a:pPr marL="0" indent="0">
              <a:buNone/>
            </a:pPr>
            <a:r>
              <a:rPr lang="en-IN" dirty="0"/>
              <a:t> </a:t>
            </a:r>
            <a:r>
              <a:rPr lang="en-IN" dirty="0" smtClean="0"/>
              <a:t>      (a) Profile photo face (Front, Right lateral and Left    </a:t>
            </a:r>
          </a:p>
          <a:p>
            <a:pPr marL="0" indent="0">
              <a:buNone/>
            </a:pPr>
            <a:r>
              <a:rPr lang="en-IN" dirty="0"/>
              <a:t> </a:t>
            </a:r>
            <a:r>
              <a:rPr lang="en-IN" dirty="0" smtClean="0"/>
              <a:t>      lateral views), Back of head.</a:t>
            </a:r>
          </a:p>
          <a:p>
            <a:pPr marL="0" indent="0">
              <a:buNone/>
            </a:pPr>
            <a:r>
              <a:rPr lang="en-IN" dirty="0"/>
              <a:t> </a:t>
            </a:r>
            <a:r>
              <a:rPr lang="en-IN" dirty="0" smtClean="0"/>
              <a:t>      (b) Front of body (up to torso-chest and abdomen)   </a:t>
            </a:r>
          </a:p>
          <a:p>
            <a:pPr marL="0" indent="0">
              <a:buNone/>
            </a:pPr>
            <a:r>
              <a:rPr lang="en-IN" dirty="0"/>
              <a:t> </a:t>
            </a:r>
            <a:r>
              <a:rPr lang="en-IN" dirty="0" smtClean="0"/>
              <a:t>      and back.</a:t>
            </a:r>
          </a:p>
          <a:p>
            <a:pPr marL="0" indent="0">
              <a:buNone/>
            </a:pPr>
            <a:r>
              <a:rPr lang="en-IN" dirty="0"/>
              <a:t> </a:t>
            </a:r>
            <a:r>
              <a:rPr lang="en-IN" dirty="0" smtClean="0"/>
              <a:t>      (c) Upper extremity – Front and Back.</a:t>
            </a:r>
          </a:p>
          <a:p>
            <a:pPr marL="0" indent="0">
              <a:buNone/>
            </a:pPr>
            <a:endParaRPr lang="en-IN" dirty="0" smtClean="0"/>
          </a:p>
          <a:p>
            <a:pPr>
              <a:buFont typeface="Wingdings" pitchFamily="2" charset="2"/>
              <a:buChar char="q"/>
            </a:pPr>
            <a:endParaRPr lang="en-IN" dirty="0"/>
          </a:p>
        </p:txBody>
      </p:sp>
    </p:spTree>
    <p:extLst>
      <p:ext uri="{BB962C8B-B14F-4D97-AF65-F5344CB8AC3E}">
        <p14:creationId xmlns:p14="http://schemas.microsoft.com/office/powerpoint/2010/main" xmlns="" val="606662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458200" cy="5745163"/>
          </a:xfrm>
        </p:spPr>
        <p:txBody>
          <a:bodyPr>
            <a:normAutofit fontScale="85000" lnSpcReduction="10000"/>
          </a:bodyPr>
          <a:lstStyle/>
          <a:p>
            <a:pPr marL="0" indent="0">
              <a:buNone/>
            </a:pPr>
            <a:r>
              <a:rPr lang="en-IN" dirty="0" smtClean="0"/>
              <a:t>       (d) Lower </a:t>
            </a:r>
            <a:r>
              <a:rPr lang="en-IN" dirty="0"/>
              <a:t>extremity – Front and Back</a:t>
            </a:r>
            <a:r>
              <a:rPr lang="en-IN" dirty="0" smtClean="0"/>
              <a:t>.</a:t>
            </a:r>
          </a:p>
          <a:p>
            <a:pPr marL="0" indent="0">
              <a:buNone/>
            </a:pPr>
            <a:endParaRPr lang="en-IN" sz="1200" dirty="0" smtClean="0"/>
          </a:p>
          <a:p>
            <a:pPr marL="0" indent="0">
              <a:buNone/>
            </a:pPr>
            <a:r>
              <a:rPr lang="en-IN" dirty="0"/>
              <a:t> </a:t>
            </a:r>
            <a:r>
              <a:rPr lang="en-IN" dirty="0" smtClean="0"/>
              <a:t>      (e) Focusing on each injury lesion – zoomed in after  </a:t>
            </a:r>
          </a:p>
          <a:p>
            <a:pPr marL="0" indent="0">
              <a:buNone/>
            </a:pPr>
            <a:r>
              <a:rPr lang="en-IN" dirty="0"/>
              <a:t> </a:t>
            </a:r>
            <a:r>
              <a:rPr lang="en-IN" dirty="0" smtClean="0"/>
              <a:t>       properly numbering the injuries.</a:t>
            </a:r>
          </a:p>
          <a:p>
            <a:pPr marL="0" indent="0">
              <a:buNone/>
            </a:pPr>
            <a:endParaRPr lang="en-IN" sz="1200" dirty="0" smtClean="0"/>
          </a:p>
          <a:p>
            <a:pPr marL="0" indent="0">
              <a:buNone/>
            </a:pPr>
            <a:r>
              <a:rPr lang="en-IN" dirty="0"/>
              <a:t> </a:t>
            </a:r>
            <a:r>
              <a:rPr lang="en-IN" dirty="0" smtClean="0"/>
              <a:t>      (f) Internal examination findings (2 photos of  soles and </a:t>
            </a:r>
          </a:p>
          <a:p>
            <a:pPr marL="0" indent="0">
              <a:buNone/>
            </a:pPr>
            <a:r>
              <a:rPr lang="en-IN" dirty="0"/>
              <a:t> </a:t>
            </a:r>
            <a:r>
              <a:rPr lang="en-IN" dirty="0" smtClean="0"/>
              <a:t>       palms each, after making incision to show   </a:t>
            </a:r>
          </a:p>
          <a:p>
            <a:pPr marL="0" indent="0">
              <a:buNone/>
            </a:pPr>
            <a:r>
              <a:rPr lang="en-IN" dirty="0"/>
              <a:t> </a:t>
            </a:r>
            <a:r>
              <a:rPr lang="en-IN" dirty="0" smtClean="0"/>
              <a:t>       absence/evidence of any old/deep seated injury).</a:t>
            </a:r>
          </a:p>
          <a:p>
            <a:pPr marL="0" indent="0">
              <a:buNone/>
            </a:pPr>
            <a:endParaRPr lang="en-IN" dirty="0" smtClean="0"/>
          </a:p>
          <a:p>
            <a:pPr marL="0" indent="0">
              <a:buNone/>
            </a:pPr>
            <a:r>
              <a:rPr lang="en-IN" dirty="0" smtClean="0">
                <a:sym typeface="Wingdings" pitchFamily="2" charset="2"/>
              </a:rPr>
              <a:t> </a:t>
            </a:r>
            <a:r>
              <a:rPr lang="en-IN" dirty="0" smtClean="0"/>
              <a:t>In firearm injuries, while describing the distance from heel as well as midline must be taken in respect of each injury which will help later in reconstruction of events.</a:t>
            </a:r>
          </a:p>
          <a:p>
            <a:pPr marL="0" indent="0">
              <a:buNone/>
            </a:pPr>
            <a:r>
              <a:rPr lang="en-IN" dirty="0"/>
              <a:t> </a:t>
            </a:r>
          </a:p>
          <a:p>
            <a:endParaRPr lang="en-IN" dirty="0"/>
          </a:p>
        </p:txBody>
      </p:sp>
    </p:spTree>
    <p:extLst>
      <p:ext uri="{BB962C8B-B14F-4D97-AF65-F5344CB8AC3E}">
        <p14:creationId xmlns:p14="http://schemas.microsoft.com/office/powerpoint/2010/main" xmlns="" val="1728901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85000" lnSpcReduction="10000"/>
          </a:bodyPr>
          <a:lstStyle/>
          <a:p>
            <a:pPr marL="354013" indent="-354013">
              <a:buNone/>
            </a:pPr>
            <a:r>
              <a:rPr lang="en-IN" dirty="0" smtClean="0"/>
              <a:t>III. Photographs should be taken after incorporating post-mortem number, date of examination and a scale for dimensions in the frame of photographs itself.</a:t>
            </a:r>
          </a:p>
          <a:p>
            <a:pPr marL="354013" indent="-354013">
              <a:buNone/>
            </a:pPr>
            <a:endParaRPr lang="en-IN" dirty="0"/>
          </a:p>
          <a:p>
            <a:pPr marL="354013" indent="-354013">
              <a:buNone/>
            </a:pPr>
            <a:r>
              <a:rPr lang="en-IN" dirty="0" smtClean="0"/>
              <a:t>IV. While taking photographs the camera should be held at right angle to the object being photographed.</a:t>
            </a:r>
          </a:p>
          <a:p>
            <a:pPr marL="0" indent="0">
              <a:buNone/>
            </a:pPr>
            <a:endParaRPr lang="en-IN" dirty="0" smtClean="0"/>
          </a:p>
          <a:p>
            <a:pPr marL="354013" indent="-354013">
              <a:buNone/>
            </a:pPr>
            <a:r>
              <a:rPr lang="en-IN" dirty="0" smtClean="0"/>
              <a:t>V. Video-filming and photography of the post mortem examination should done by a person trained in forensic photography and videography. A good quality digital camera with 10X optical zoom and minimum 10 mega pixels should be used.</a:t>
            </a:r>
            <a:endParaRPr lang="en-IN" dirty="0"/>
          </a:p>
          <a:p>
            <a:pPr marL="0" indent="0">
              <a:buNone/>
            </a:pPr>
            <a:endParaRPr lang="en-IN" dirty="0"/>
          </a:p>
        </p:txBody>
      </p:sp>
    </p:spTree>
    <p:extLst>
      <p:ext uri="{BB962C8B-B14F-4D97-AF65-F5344CB8AC3E}">
        <p14:creationId xmlns:p14="http://schemas.microsoft.com/office/powerpoint/2010/main" xmlns="" val="1573187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endParaRPr lang="en-IN" sz="6600" b="1" i="1" dirty="0" smtClean="0">
              <a:solidFill>
                <a:schemeClr val="accent6">
                  <a:lumMod val="75000"/>
                </a:schemeClr>
              </a:solidFill>
            </a:endParaRPr>
          </a:p>
          <a:p>
            <a:pPr marL="0" indent="0" algn="ctr">
              <a:buNone/>
            </a:pPr>
            <a:r>
              <a:rPr lang="en-IN" sz="6600" b="1" i="1" dirty="0" smtClean="0">
                <a:solidFill>
                  <a:schemeClr val="accent6">
                    <a:lumMod val="75000"/>
                  </a:schemeClr>
                </a:solidFill>
              </a:rPr>
              <a:t>Thank you…..</a:t>
            </a:r>
            <a:endParaRPr lang="en-IN" sz="6600" b="1" i="1" dirty="0">
              <a:solidFill>
                <a:schemeClr val="accent6">
                  <a:lumMod val="75000"/>
                </a:schemeClr>
              </a:solidFill>
            </a:endParaRPr>
          </a:p>
        </p:txBody>
      </p:sp>
    </p:spTree>
    <p:extLst>
      <p:ext uri="{BB962C8B-B14F-4D97-AF65-F5344CB8AC3E}">
        <p14:creationId xmlns:p14="http://schemas.microsoft.com/office/powerpoint/2010/main" xmlns="" val="1342216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TotalTime>
  <Words>590</Words>
  <Application>Microsoft Office PowerPoint</Application>
  <PresentationFormat>On-screen Show (4:3)</PresentationFormat>
  <Paragraphs>44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Custodial Death</vt:lpstr>
      <vt:lpstr>Introduction</vt:lpstr>
      <vt:lpstr>Slide 3</vt:lpstr>
      <vt:lpstr>Precautions to be taken before conducting post mortem examination</vt:lpstr>
      <vt:lpstr>Slide 5</vt:lpstr>
      <vt:lpstr>Slide 6</vt:lpstr>
      <vt:lpstr>Slide 7</vt:lpstr>
      <vt:lpstr>Slide 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Guidelines for Video-filming and Photography of post mortem examination in case of death in police action</dc:title>
  <dc:creator>Dr. Reekee</dc:creator>
  <cp:lastModifiedBy>Acer</cp:lastModifiedBy>
  <cp:revision>10</cp:revision>
  <dcterms:created xsi:type="dcterms:W3CDTF">2006-08-16T00:00:00Z</dcterms:created>
  <dcterms:modified xsi:type="dcterms:W3CDTF">2020-08-13T07:15:09Z</dcterms:modified>
</cp:coreProperties>
</file>