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7" r:id="rId6"/>
    <p:sldId id="268" r:id="rId7"/>
    <p:sldId id="269" r:id="rId8"/>
    <p:sldId id="259" r:id="rId9"/>
    <p:sldId id="265" r:id="rId10"/>
    <p:sldId id="260" r:id="rId11"/>
    <p:sldId id="261" r:id="rId12"/>
    <p:sldId id="263" r:id="rId13"/>
    <p:sldId id="262" r:id="rId14"/>
    <p:sldId id="26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DROWNING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- Dr Sunil </a:t>
            </a:r>
            <a:r>
              <a:rPr lang="en-US" dirty="0" err="1" smtClean="0">
                <a:solidFill>
                  <a:schemeClr val="tx1"/>
                </a:solidFill>
              </a:rPr>
              <a:t>Doshi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73644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Diatom test for drowning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Principle: </a:t>
            </a:r>
          </a:p>
          <a:p>
            <a:r>
              <a:rPr lang="en-US" dirty="0" smtClean="0"/>
              <a:t>Antemortem Drowning </a:t>
            </a:r>
            <a:r>
              <a:rPr lang="en-US" b="1" dirty="0">
                <a:solidFill>
                  <a:srgbClr val="FF0000"/>
                </a:solidFill>
              </a:rPr>
              <a:t>-&gt;&gt;</a:t>
            </a:r>
            <a:r>
              <a:rPr lang="en-US" dirty="0" smtClean="0"/>
              <a:t> respiratory efforts by person </a:t>
            </a:r>
            <a:r>
              <a:rPr lang="en-US" b="1" dirty="0">
                <a:solidFill>
                  <a:srgbClr val="FF0000"/>
                </a:solidFill>
              </a:rPr>
              <a:t>-&gt;&gt;</a:t>
            </a:r>
            <a:r>
              <a:rPr lang="en-US" dirty="0" smtClean="0"/>
              <a:t> water with diatoms enters lungs &amp; stomach </a:t>
            </a:r>
            <a:r>
              <a:rPr lang="en-US" b="1" dirty="0">
                <a:solidFill>
                  <a:srgbClr val="FF0000"/>
                </a:solidFill>
              </a:rPr>
              <a:t>-&gt;&gt;</a:t>
            </a:r>
            <a:r>
              <a:rPr lang="en-US" dirty="0" smtClean="0"/>
              <a:t> diatoms &lt;40u size pass to pulmonary blood via alveolar capillaries </a:t>
            </a:r>
            <a:r>
              <a:rPr lang="en-US" b="1" dirty="0">
                <a:solidFill>
                  <a:srgbClr val="FF0000"/>
                </a:solidFill>
              </a:rPr>
              <a:t>-&gt;&gt;</a:t>
            </a:r>
            <a:r>
              <a:rPr lang="en-US" dirty="0" smtClean="0"/>
              <a:t> left side of heart </a:t>
            </a:r>
            <a:r>
              <a:rPr lang="en-US" b="1" dirty="0">
                <a:solidFill>
                  <a:srgbClr val="FF0000"/>
                </a:solidFill>
              </a:rPr>
              <a:t>-&gt;&gt;</a:t>
            </a:r>
            <a:r>
              <a:rPr lang="en-US" dirty="0" smtClean="0"/>
              <a:t> systemic circulation </a:t>
            </a:r>
            <a:r>
              <a:rPr lang="en-US" b="1" dirty="0">
                <a:solidFill>
                  <a:srgbClr val="FF0000"/>
                </a:solidFill>
              </a:rPr>
              <a:t>-&gt;&gt;</a:t>
            </a:r>
            <a:r>
              <a:rPr lang="en-US" dirty="0" smtClean="0"/>
              <a:t> bone marrow, brain, liver, kidney, spleen, skeletal muscles </a:t>
            </a:r>
            <a:r>
              <a:rPr lang="en-US" b="1" dirty="0">
                <a:solidFill>
                  <a:srgbClr val="FF0000"/>
                </a:solidFill>
              </a:rPr>
              <a:t>-&gt;&gt;</a:t>
            </a:r>
            <a:r>
              <a:rPr lang="en-US" dirty="0" smtClean="0"/>
              <a:t> can be demonstrated by microscopic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24516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Postmortem </a:t>
            </a:r>
            <a:r>
              <a:rPr lang="en-US" dirty="0"/>
              <a:t>Drowning </a:t>
            </a:r>
            <a:r>
              <a:rPr lang="en-US" b="1" dirty="0" smtClean="0">
                <a:solidFill>
                  <a:srgbClr val="FF0000"/>
                </a:solidFill>
              </a:rPr>
              <a:t>-&gt;&gt;</a:t>
            </a:r>
            <a:r>
              <a:rPr lang="en-US" dirty="0" smtClean="0"/>
              <a:t> no respiratory </a:t>
            </a:r>
            <a:r>
              <a:rPr lang="en-US" dirty="0"/>
              <a:t>efforts by person </a:t>
            </a:r>
            <a:r>
              <a:rPr lang="en-US" b="1" dirty="0">
                <a:solidFill>
                  <a:srgbClr val="FF0000"/>
                </a:solidFill>
              </a:rPr>
              <a:t>-&gt;&gt;</a:t>
            </a:r>
            <a:r>
              <a:rPr lang="en-US" dirty="0" smtClean="0"/>
              <a:t> very little water </a:t>
            </a:r>
            <a:r>
              <a:rPr lang="en-US" dirty="0"/>
              <a:t>with diatoms enters </a:t>
            </a:r>
            <a:r>
              <a:rPr lang="en-US" dirty="0" smtClean="0"/>
              <a:t>lungs </a:t>
            </a:r>
            <a:r>
              <a:rPr lang="en-US" b="1" dirty="0">
                <a:solidFill>
                  <a:srgbClr val="FF0000"/>
                </a:solidFill>
              </a:rPr>
              <a:t>-&gt;&gt;</a:t>
            </a:r>
            <a:r>
              <a:rPr lang="en-US" dirty="0" smtClean="0"/>
              <a:t> no alveolar rupture </a:t>
            </a:r>
            <a:r>
              <a:rPr lang="en-US" b="1" dirty="0">
                <a:solidFill>
                  <a:srgbClr val="FF0000"/>
                </a:solidFill>
              </a:rPr>
              <a:t>-&gt;&gt;</a:t>
            </a:r>
            <a:r>
              <a:rPr lang="en-US" dirty="0" smtClean="0"/>
              <a:t> no diatoms to </a:t>
            </a:r>
            <a:r>
              <a:rPr lang="en-US" dirty="0"/>
              <a:t>pulmonary </a:t>
            </a:r>
            <a:r>
              <a:rPr lang="en-US" dirty="0" smtClean="0"/>
              <a:t>blood </a:t>
            </a:r>
            <a:r>
              <a:rPr lang="en-US" b="1" dirty="0">
                <a:solidFill>
                  <a:srgbClr val="FF0000"/>
                </a:solidFill>
              </a:rPr>
              <a:t>-&gt;&gt;</a:t>
            </a:r>
            <a:r>
              <a:rPr lang="en-US" dirty="0" smtClean="0"/>
              <a:t> no diatoms in systemic </a:t>
            </a:r>
            <a:r>
              <a:rPr lang="en-US" dirty="0"/>
              <a:t>circulation </a:t>
            </a:r>
            <a:r>
              <a:rPr lang="en-US" dirty="0" smtClean="0"/>
              <a:t>&amp; body organs </a:t>
            </a:r>
            <a:r>
              <a:rPr lang="en-US" b="1" dirty="0">
                <a:solidFill>
                  <a:srgbClr val="FF0000"/>
                </a:solidFill>
              </a:rPr>
              <a:t>-&gt;&gt;</a:t>
            </a:r>
            <a:r>
              <a:rPr lang="en-US" dirty="0" smtClean="0"/>
              <a:t> diatoms can be found in lungs but not in body organs &amp; bone marrow.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533490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Samples to preserve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Any intact bone containing active bone marrow(femur &amp; sternum most useful).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Part of internal organs - Lung, Liver, Brain, Spleen, kidney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Sample of water from where dead body found for </a:t>
            </a:r>
            <a:r>
              <a:rPr lang="en-US" dirty="0" err="1" smtClean="0"/>
              <a:t>comperision</a:t>
            </a:r>
            <a:endParaRPr lang="en-US" dirty="0" smtClean="0"/>
          </a:p>
          <a:p>
            <a:pPr marL="914400" lvl="1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83829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for demonstration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dirty="0"/>
              <a:t>D</a:t>
            </a:r>
            <a:r>
              <a:rPr lang="en-US" dirty="0" smtClean="0"/>
              <a:t>irect digestion: </a:t>
            </a:r>
          </a:p>
          <a:p>
            <a:pPr marL="400050" lvl="1" indent="0">
              <a:buNone/>
            </a:pPr>
            <a:r>
              <a:rPr lang="en-US" dirty="0" smtClean="0"/>
              <a:t>Corrosives – HNO3,H2SO4</a:t>
            </a:r>
          </a:p>
          <a:p>
            <a:pPr marL="400050" lvl="1" indent="0">
              <a:buNone/>
            </a:pPr>
            <a:r>
              <a:rPr lang="en-US" dirty="0" err="1" smtClean="0"/>
              <a:t>Enzymetic</a:t>
            </a:r>
            <a:r>
              <a:rPr lang="en-US" dirty="0" smtClean="0"/>
              <a:t> digestion</a:t>
            </a:r>
          </a:p>
          <a:p>
            <a:pPr marL="400050" lvl="1" indent="0">
              <a:buNone/>
            </a:pPr>
            <a:r>
              <a:rPr lang="en-US" dirty="0" smtClean="0"/>
              <a:t>Overnight boiling</a:t>
            </a:r>
          </a:p>
          <a:p>
            <a:pPr marL="400050" lvl="1" indent="0">
              <a:buNone/>
            </a:pPr>
            <a:r>
              <a:rPr lang="en-US" dirty="0" smtClean="0"/>
              <a:t>Strong detergents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Indirect digestion – incineration of suspected tissue &amp; than ashes dissolved in corrosives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Ultrasonic radiation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Direct microscopic examination- contrast </a:t>
            </a:r>
            <a:r>
              <a:rPr lang="en-US" dirty="0" err="1" smtClean="0"/>
              <a:t>microsope</a:t>
            </a:r>
            <a:r>
              <a:rPr lang="en-US" dirty="0" smtClean="0"/>
              <a:t>/ dark ground illumination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225079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Medicolegal 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confirm cause of death i.e. drowning. It is important even if only a body part/limb is found.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differentiate antemortem drowning/PM drowning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know place of drowning – diatoms species from different water source are different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To know time of drowning – there is seasonal variation in diatoms in one water space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4328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6482533"/>
              </p:ext>
            </p:extLst>
          </p:nvPr>
        </p:nvGraphicFramePr>
        <p:xfrm>
          <a:off x="457200" y="304800"/>
          <a:ext cx="7848600" cy="609600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486685"/>
                <a:gridCol w="2719812"/>
                <a:gridCol w="2642103"/>
              </a:tblGrid>
              <a:tr h="83307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CRITERIA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FRESH WATER DROWNING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SEA WATER DROWNING</a:t>
                      </a:r>
                      <a:endParaRPr lang="en-US" sz="2000" b="1" dirty="0"/>
                    </a:p>
                  </a:txBody>
                  <a:tcPr/>
                </a:tc>
              </a:tr>
              <a:tr h="83307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Lung size &amp; weight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Ballooned but light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Ballooned,very</a:t>
                      </a:r>
                      <a:r>
                        <a:rPr lang="en-US" sz="2000" b="1" dirty="0" smtClean="0"/>
                        <a:t> distended, heavier</a:t>
                      </a:r>
                      <a:endParaRPr lang="en-US" sz="2000" b="1" dirty="0"/>
                    </a:p>
                  </a:txBody>
                  <a:tcPr/>
                </a:tc>
              </a:tr>
              <a:tr h="482655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Color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Pale pink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Purplish/bluish</a:t>
                      </a:r>
                      <a:endParaRPr lang="en-US" sz="2000" b="1" dirty="0"/>
                    </a:p>
                  </a:txBody>
                  <a:tcPr/>
                </a:tc>
              </a:tr>
              <a:tr h="482655">
                <a:tc>
                  <a:txBody>
                    <a:bodyPr/>
                    <a:lstStyle/>
                    <a:p>
                      <a:r>
                        <a:rPr lang="en-US" sz="2000" b="1" dirty="0" err="1" smtClean="0"/>
                        <a:t>Consistancy</a:t>
                      </a:r>
                      <a:r>
                        <a:rPr lang="en-US" sz="2000" b="1" dirty="0" smtClean="0"/>
                        <a:t>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Emphysematous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Soft, jelly like</a:t>
                      </a:r>
                      <a:endParaRPr lang="en-US" sz="2000" b="1" dirty="0"/>
                    </a:p>
                  </a:txBody>
                  <a:tcPr/>
                </a:tc>
              </a:tr>
              <a:tr h="482655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Pleural effusion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Absent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Present </a:t>
                      </a:r>
                      <a:endParaRPr lang="en-US" sz="2000" b="1" dirty="0"/>
                    </a:p>
                  </a:txBody>
                  <a:tcPr/>
                </a:tc>
              </a:tr>
              <a:tr h="83307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Shape on removal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Retained ,not collapsed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Collapse, flatten out on surface</a:t>
                      </a:r>
                      <a:endParaRPr lang="en-US" sz="2000" b="1" dirty="0"/>
                    </a:p>
                  </a:txBody>
                  <a:tcPr/>
                </a:tc>
              </a:tr>
              <a:tr h="83307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On cut section 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Frothy, bloody fluid,</a:t>
                      </a:r>
                    </a:p>
                    <a:p>
                      <a:r>
                        <a:rPr lang="en-US" sz="2000" b="1" dirty="0" err="1" smtClean="0"/>
                        <a:t>crapitus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Abundant</a:t>
                      </a:r>
                      <a:r>
                        <a:rPr lang="en-US" sz="2000" b="1" baseline="0" dirty="0" smtClean="0"/>
                        <a:t> frothy fluid,</a:t>
                      </a:r>
                    </a:p>
                    <a:p>
                      <a:r>
                        <a:rPr lang="en-US" sz="2000" b="1" baseline="0" dirty="0" smtClean="0"/>
                        <a:t>No </a:t>
                      </a:r>
                      <a:r>
                        <a:rPr lang="en-US" sz="2000" b="1" baseline="0" dirty="0" err="1" smtClean="0"/>
                        <a:t>crapitus</a:t>
                      </a:r>
                      <a:endParaRPr lang="en-US" sz="2000" b="1" dirty="0"/>
                    </a:p>
                  </a:txBody>
                  <a:tcPr/>
                </a:tc>
              </a:tr>
              <a:tr h="482655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Pulmonary surfactant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more reduced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Less reduced</a:t>
                      </a:r>
                      <a:endParaRPr lang="en-US" sz="2000" b="1" dirty="0"/>
                    </a:p>
                  </a:txBody>
                  <a:tcPr/>
                </a:tc>
              </a:tr>
              <a:tr h="83307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General injuries to lungs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Less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More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75962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062866723"/>
              </p:ext>
            </p:extLst>
          </p:nvPr>
        </p:nvGraphicFramePr>
        <p:xfrm>
          <a:off x="457200" y="1600200"/>
          <a:ext cx="830580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61496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CRITERIA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FRESH WATER DROWNING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SEA WATER DROWNING</a:t>
                      </a:r>
                      <a:endParaRPr lang="en-US" sz="2400" b="1" dirty="0"/>
                    </a:p>
                  </a:txBody>
                  <a:tcPr/>
                </a:tc>
              </a:tr>
              <a:tr h="1061439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Na,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Ca</a:t>
                      </a:r>
                      <a:r>
                        <a:rPr lang="en-US" sz="2400" b="1" baseline="0" dirty="0" smtClean="0"/>
                        <a:t>, Mg, </a:t>
                      </a:r>
                      <a:r>
                        <a:rPr lang="en-US" sz="2400" b="1" baseline="0" dirty="0" err="1" smtClean="0"/>
                        <a:t>Cl</a:t>
                      </a:r>
                      <a:r>
                        <a:rPr lang="en-US" sz="2400" b="1" baseline="0" dirty="0" smtClean="0"/>
                        <a:t> in left heart blood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No increase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Increased ++++</a:t>
                      </a:r>
                      <a:endParaRPr lang="en-US" sz="2400" b="1" dirty="0"/>
                    </a:p>
                  </a:txBody>
                  <a:tcPr/>
                </a:tc>
              </a:tr>
              <a:tr h="614961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General circulation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Hemodilution</a:t>
                      </a:r>
                      <a:r>
                        <a:rPr lang="en-US" sz="2400" b="1" dirty="0" smtClean="0"/>
                        <a:t> 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Hemoconcentration</a:t>
                      </a:r>
                      <a:endParaRPr lang="en-US" sz="2400" b="1" dirty="0"/>
                    </a:p>
                  </a:txBody>
                  <a:tcPr/>
                </a:tc>
              </a:tr>
              <a:tr h="1061439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Cause of death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Ventricular </a:t>
                      </a:r>
                      <a:r>
                        <a:rPr lang="en-US" sz="2400" b="1" dirty="0" err="1" smtClean="0"/>
                        <a:t>fibrilation</a:t>
                      </a:r>
                      <a:r>
                        <a:rPr lang="en-US" sz="2400" b="1" dirty="0" smtClean="0"/>
                        <a:t>, hypoxia to heart &amp; brain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Pulmonary edema, electrolyte imbalance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52095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FEATURES IN DIFFERENT TYPES OF DROWNING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03016485"/>
              </p:ext>
            </p:extLst>
          </p:nvPr>
        </p:nvGraphicFramePr>
        <p:xfrm>
          <a:off x="457200" y="1600200"/>
          <a:ext cx="8229600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ACCIDENTAL DROWNING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SUICIDAL DROWNING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HOMICIDAL DROWNING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POSTMORTEM DROWNING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Froth,</a:t>
                      </a:r>
                    </a:p>
                    <a:p>
                      <a:r>
                        <a:rPr lang="en-US" b="1" dirty="0" err="1" smtClean="0"/>
                        <a:t>Cadavaric</a:t>
                      </a:r>
                      <a:r>
                        <a:rPr lang="en-US" b="1" dirty="0" smtClean="0"/>
                        <a:t> spasm,</a:t>
                      </a:r>
                    </a:p>
                    <a:p>
                      <a:r>
                        <a:rPr lang="en-US" b="1" dirty="0" smtClean="0"/>
                        <a:t>Mud &amp; algae in bronchioles,</a:t>
                      </a:r>
                    </a:p>
                    <a:p>
                      <a:r>
                        <a:rPr lang="en-US" b="1" dirty="0" smtClean="0"/>
                        <a:t>Water</a:t>
                      </a:r>
                      <a:r>
                        <a:rPr lang="en-US" b="1" baseline="0" dirty="0" smtClean="0"/>
                        <a:t> in lungs &amp; stomach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Absent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Hands &amp; legs tied on back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No/yes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Heavy weight tied to body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Rarely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Common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Common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Intoxicating drugs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May</a:t>
                      </a:r>
                      <a:r>
                        <a:rPr lang="en-US" baseline="0" dirty="0" smtClean="0"/>
                        <a:t> be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Rare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Common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Common 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245387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49662060"/>
              </p:ext>
            </p:extLst>
          </p:nvPr>
        </p:nvGraphicFramePr>
        <p:xfrm>
          <a:off x="381000" y="228600"/>
          <a:ext cx="8229600" cy="613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FEATURE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ACCIDENTAL DROWNING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SUICIDAL DROWNING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HOMICIDAL DROWNING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POSTMORTEM DROWNING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Gettler</a:t>
                      </a:r>
                      <a:r>
                        <a:rPr lang="en-US" b="1" baseline="0" dirty="0" smtClean="0"/>
                        <a:t> test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Positive</a:t>
                      </a:r>
                      <a:r>
                        <a:rPr lang="en-US" baseline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Negative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Diatom test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Positive</a:t>
                      </a:r>
                      <a:r>
                        <a:rPr lang="en-US" baseline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Positive</a:t>
                      </a:r>
                      <a:r>
                        <a:rPr lang="en-US" baseline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Positive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Negative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Injuries</a:t>
                      </a:r>
                      <a:r>
                        <a:rPr lang="en-US" b="1" baseline="0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Accidental/ fall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/ </a:t>
                      </a:r>
                      <a:r>
                        <a:rPr lang="en-US" dirty="0" err="1" smtClean="0"/>
                        <a:t>hasitational</a:t>
                      </a:r>
                      <a:r>
                        <a:rPr lang="en-US" dirty="0" smtClean="0"/>
                        <a:t>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Homicidal</a:t>
                      </a:r>
                      <a:r>
                        <a:rPr lang="en-US" baseline="0" dirty="0" smtClean="0"/>
                        <a:t>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Homicidal type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Water</a:t>
                      </a:r>
                      <a:r>
                        <a:rPr lang="en-US" b="1" baseline="0" dirty="0" smtClean="0"/>
                        <a:t> depth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Usually more than body height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Usually more than body height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Any 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/>
                        <a:t>Circumstantial</a:t>
                      </a:r>
                      <a:r>
                        <a:rPr lang="en-US" b="1" baseline="0" dirty="0" smtClean="0"/>
                        <a:t> evidence over scene</a:t>
                      </a:r>
                      <a:endParaRPr lang="en-US" b="1" dirty="0" smtClean="0"/>
                    </a:p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Accidental – vehicular marks, fall </a:t>
                      </a:r>
                      <a:r>
                        <a:rPr lang="en-US" dirty="0" err="1" smtClean="0"/>
                        <a:t>etc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Suicide note,</a:t>
                      </a:r>
                      <a:r>
                        <a:rPr lang="en-US" baseline="0" dirty="0" smtClean="0"/>
                        <a:t> personal belongings &amp; cloths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Signs of struggle – blood, weapon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Signs</a:t>
                      </a:r>
                      <a:r>
                        <a:rPr lang="en-US" baseline="0" dirty="0" smtClean="0"/>
                        <a:t> suggesting body was dragged / brought from </a:t>
                      </a:r>
                      <a:r>
                        <a:rPr lang="en-US" baseline="0" dirty="0" err="1" smtClean="0"/>
                        <a:t>somewhare</a:t>
                      </a:r>
                      <a:r>
                        <a:rPr lang="en-US" baseline="0" dirty="0" smtClean="0"/>
                        <a:t> else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Footware</a:t>
                      </a:r>
                      <a:r>
                        <a:rPr lang="en-US" b="1" dirty="0" smtClean="0"/>
                        <a:t> 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In feet of person / in water </a:t>
                      </a:r>
                      <a:r>
                        <a:rPr lang="en-US" baseline="0" dirty="0" err="1" smtClean="0"/>
                        <a:t>sourse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</a:t>
                      </a:r>
                      <a:r>
                        <a:rPr lang="en-US" baseline="0" dirty="0" smtClean="0"/>
                        <a:t> of water source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In feet of person/ in water </a:t>
                      </a:r>
                      <a:r>
                        <a:rPr lang="en-US" baseline="0" dirty="0" err="1" smtClean="0"/>
                        <a:t>sourse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In feet of person / in water </a:t>
                      </a:r>
                      <a:r>
                        <a:rPr lang="en-US" baseline="0" dirty="0" err="1" smtClean="0"/>
                        <a:t>sourse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714884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Duration of submersion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Body Temp.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Body temp falls twice as rapidly in water than air.</a:t>
            </a:r>
          </a:p>
          <a:p>
            <a:r>
              <a:rPr lang="en-US" dirty="0" smtClean="0"/>
              <a:t>Putrefaction – twice as slow in water than air</a:t>
            </a:r>
          </a:p>
          <a:p>
            <a:r>
              <a:rPr lang="en-US" dirty="0"/>
              <a:t>If body is exposed to air after drowning – putrefaction rate is twice as fast as in </a:t>
            </a:r>
            <a:r>
              <a:rPr lang="en-US" dirty="0" smtClean="0"/>
              <a:t>air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 2 </a:t>
            </a:r>
            <a:r>
              <a:rPr lang="en-US" dirty="0" err="1" smtClean="0"/>
              <a:t>hrs</a:t>
            </a:r>
            <a:r>
              <a:rPr lang="en-US" dirty="0" smtClean="0"/>
              <a:t> – wrinkling of skin starts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12 </a:t>
            </a:r>
            <a:r>
              <a:rPr lang="en-US" dirty="0" err="1" smtClean="0"/>
              <a:t>hrs</a:t>
            </a:r>
            <a:r>
              <a:rPr lang="en-US" dirty="0" smtClean="0"/>
              <a:t> – bleaching of cuticle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24 </a:t>
            </a:r>
            <a:r>
              <a:rPr lang="en-US" dirty="0" err="1" smtClean="0"/>
              <a:t>hrs</a:t>
            </a:r>
            <a:r>
              <a:rPr lang="en-US" dirty="0" smtClean="0"/>
              <a:t> – pronounced bleaching, corrugation, </a:t>
            </a:r>
            <a:r>
              <a:rPr lang="en-US" dirty="0" err="1" smtClean="0"/>
              <a:t>soddening</a:t>
            </a:r>
            <a:endParaRPr lang="en-US" dirty="0" smtClean="0"/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48 </a:t>
            </a:r>
            <a:r>
              <a:rPr lang="en-US" dirty="0" err="1" smtClean="0"/>
              <a:t>hrs</a:t>
            </a:r>
            <a:r>
              <a:rPr lang="en-US" dirty="0" smtClean="0"/>
              <a:t> – cuticle begin to separate over palms &amp; soles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/>
              <a:t>3 to 4 days - </a:t>
            </a:r>
            <a:r>
              <a:rPr lang="en-US" dirty="0" err="1"/>
              <a:t>degloving</a:t>
            </a:r>
            <a:r>
              <a:rPr lang="en-US" dirty="0"/>
              <a:t> of skin of hands &amp; feet</a:t>
            </a:r>
          </a:p>
        </p:txBody>
      </p:sp>
    </p:spTree>
    <p:extLst>
      <p:ext uri="{BB962C8B-B14F-4D97-AF65-F5344CB8AC3E}">
        <p14:creationId xmlns:p14="http://schemas.microsoft.com/office/powerpoint/2010/main" xmlns="" val="1416434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 of floatation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Mechanism – due to putrefaction gases</a:t>
            </a:r>
          </a:p>
          <a:p>
            <a:r>
              <a:rPr lang="en-US" dirty="0" smtClean="0"/>
              <a:t>Time of floatation depends upon - </a:t>
            </a:r>
          </a:p>
          <a:p>
            <a:pPr lvl="1">
              <a:buFont typeface="Wingdings" pitchFamily="2" charset="2"/>
              <a:buChar char="Ø"/>
            </a:pPr>
            <a:r>
              <a:rPr lang="en-US" sz="3100" dirty="0" smtClean="0"/>
              <a:t>Salinity of water – in salt water – earlier</a:t>
            </a:r>
          </a:p>
          <a:p>
            <a:pPr lvl="1">
              <a:buFont typeface="Wingdings" pitchFamily="2" charset="2"/>
              <a:buChar char="Ø"/>
            </a:pPr>
            <a:r>
              <a:rPr lang="en-US" sz="3100" dirty="0" smtClean="0"/>
              <a:t>Body structure – infants &amp; obese persons – earlier</a:t>
            </a:r>
          </a:p>
          <a:p>
            <a:pPr lvl="1">
              <a:buFont typeface="Wingdings" pitchFamily="2" charset="2"/>
              <a:buChar char="Ø"/>
            </a:pPr>
            <a:r>
              <a:rPr lang="en-US" sz="3100" dirty="0" smtClean="0"/>
              <a:t>Position – obese person &amp; females – face up,</a:t>
            </a:r>
            <a:r>
              <a:rPr lang="en-US" sz="3100" dirty="0"/>
              <a:t> </a:t>
            </a:r>
            <a:r>
              <a:rPr lang="en-US" sz="3100" dirty="0" smtClean="0"/>
              <a:t>                                             		Thin </a:t>
            </a:r>
            <a:r>
              <a:rPr lang="en-US" sz="3100" dirty="0"/>
              <a:t>persons &amp; Males – spine up</a:t>
            </a:r>
          </a:p>
          <a:p>
            <a:r>
              <a:rPr lang="en-US" dirty="0" smtClean="0"/>
              <a:t>Place of floatation – usually same as the place of drowning unless there is strong current of flow e.g. river</a:t>
            </a:r>
          </a:p>
          <a:p>
            <a:r>
              <a:rPr lang="en-US" dirty="0" smtClean="0"/>
              <a:t>Time period in India – 12 to 18 </a:t>
            </a:r>
            <a:r>
              <a:rPr lang="en-US" dirty="0" err="1" smtClean="0"/>
              <a:t>hrs</a:t>
            </a:r>
            <a:r>
              <a:rPr lang="en-US" dirty="0" smtClean="0"/>
              <a:t> in summer,                     			       18 to 36 </a:t>
            </a:r>
            <a:r>
              <a:rPr lang="en-US" dirty="0" err="1" smtClean="0"/>
              <a:t>hrs</a:t>
            </a:r>
            <a:r>
              <a:rPr lang="en-US" dirty="0" smtClean="0"/>
              <a:t> in winter.</a:t>
            </a:r>
          </a:p>
          <a:p>
            <a:r>
              <a:rPr lang="en-US" dirty="0" smtClean="0"/>
              <a:t>Mg conc. In vitreous – 100 to 120 mg% in sea water drowning – rises in linear fashion – time of submersion can be calculated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87164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Microscopic, unicellular radially or axially symmetrical algae having a unique cell wall made of silica(frustule).</a:t>
            </a:r>
          </a:p>
          <a:p>
            <a:r>
              <a:rPr lang="en-US" dirty="0" smtClean="0"/>
              <a:t>Found in all types of water</a:t>
            </a:r>
          </a:p>
          <a:p>
            <a:r>
              <a:rPr lang="en-US" dirty="0" smtClean="0"/>
              <a:t>Shape – boat shaped, circular, </a:t>
            </a:r>
            <a:r>
              <a:rPr lang="en-US" dirty="0" err="1" smtClean="0"/>
              <a:t>crescentric</a:t>
            </a:r>
            <a:r>
              <a:rPr lang="en-US" dirty="0" smtClean="0"/>
              <a:t>, linear, oval, triangular, rectangular</a:t>
            </a:r>
          </a:p>
          <a:p>
            <a:r>
              <a:rPr lang="en-US" dirty="0" smtClean="0"/>
              <a:t>Acid &amp; heat resistance according to silica wall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481168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7" name="Picture 3" descr="D:\kalpesh\f.m. dept\photos\microscopic slides\diatoms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47800"/>
            <a:ext cx="4114800" cy="396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kalpesh\f.m. dept\photos\microscopic slides\diatoms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58869"/>
            <a:ext cx="3886200" cy="3940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34980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723</Words>
  <Application>Microsoft Office PowerPoint</Application>
  <PresentationFormat>On-screen Show (4:3)</PresentationFormat>
  <Paragraphs>153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DROWNING</vt:lpstr>
      <vt:lpstr>Slide 2</vt:lpstr>
      <vt:lpstr>Slide 3</vt:lpstr>
      <vt:lpstr>FEATURES IN DIFFERENT TYPES OF DROWNING </vt:lpstr>
      <vt:lpstr>Slide 5</vt:lpstr>
      <vt:lpstr>Duration of submersion</vt:lpstr>
      <vt:lpstr>Time of floatation</vt:lpstr>
      <vt:lpstr>DIATOMS</vt:lpstr>
      <vt:lpstr>Slide 9</vt:lpstr>
      <vt:lpstr>Diatom test for drowning</vt:lpstr>
      <vt:lpstr>Slide 11</vt:lpstr>
      <vt:lpstr>Samples to preserve</vt:lpstr>
      <vt:lpstr>Methods for demonstration</vt:lpstr>
      <vt:lpstr>Medicolegal importance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KALPESH ZANZRUKIYA</dc:creator>
  <cp:lastModifiedBy>Acer</cp:lastModifiedBy>
  <cp:revision>14</cp:revision>
  <dcterms:created xsi:type="dcterms:W3CDTF">2006-08-16T00:00:00Z</dcterms:created>
  <dcterms:modified xsi:type="dcterms:W3CDTF">2020-08-13T07:12:51Z</dcterms:modified>
</cp:coreProperties>
</file>