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5" r:id="rId3"/>
    <p:sldId id="273" r:id="rId4"/>
    <p:sldId id="288" r:id="rId5"/>
    <p:sldId id="270" r:id="rId6"/>
    <p:sldId id="271" r:id="rId7"/>
    <p:sldId id="272" r:id="rId8"/>
    <p:sldId id="265" r:id="rId9"/>
    <p:sldId id="259" r:id="rId10"/>
    <p:sldId id="274" r:id="rId11"/>
    <p:sldId id="276" r:id="rId12"/>
    <p:sldId id="277" r:id="rId13"/>
    <p:sldId id="279" r:id="rId14"/>
    <p:sldId id="257" r:id="rId15"/>
    <p:sldId id="258" r:id="rId16"/>
    <p:sldId id="280" r:id="rId17"/>
    <p:sldId id="281" r:id="rId18"/>
    <p:sldId id="260" r:id="rId19"/>
    <p:sldId id="267" r:id="rId20"/>
    <p:sldId id="269" r:id="rId21"/>
    <p:sldId id="268" r:id="rId22"/>
    <p:sldId id="286" r:id="rId23"/>
    <p:sldId id="282" r:id="rId24"/>
    <p:sldId id="284" r:id="rId25"/>
    <p:sldId id="285" r:id="rId26"/>
    <p:sldId id="261" r:id="rId27"/>
    <p:sldId id="266" r:id="rId28"/>
    <p:sldId id="264" r:id="rId29"/>
    <p:sldId id="262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4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B6FB9-9B5E-4ED8-9ACD-91AA70DBFE27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3449E-14C2-4AA0-AAB5-41C9D44E76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B4E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90A91-521F-44B2-9772-E7B890D9685E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6542-DBD7-4248-9DA0-EFC28BF70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inflammatory conditions of the larynx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smtClean="0"/>
              <a:t>Ajay George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laryngitis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 rest</a:t>
            </a:r>
          </a:p>
          <a:p>
            <a:r>
              <a:rPr lang="en-US" dirty="0" smtClean="0"/>
              <a:t>Avoidance of irritants</a:t>
            </a:r>
          </a:p>
          <a:p>
            <a:r>
              <a:rPr lang="en-US" dirty="0" smtClean="0"/>
              <a:t>Steam inhalation</a:t>
            </a:r>
          </a:p>
          <a:p>
            <a:r>
              <a:rPr lang="en-US" dirty="0" smtClean="0"/>
              <a:t>Antibiotic rarely indicated.</a:t>
            </a:r>
          </a:p>
          <a:p>
            <a:r>
              <a:rPr lang="en-US" dirty="0" smtClean="0"/>
              <a:t>Speech therapy in persistent symptoms (Grade A)</a:t>
            </a:r>
          </a:p>
          <a:p>
            <a:r>
              <a:rPr lang="en-US" dirty="0" err="1" smtClean="0"/>
              <a:t>Antivirals</a:t>
            </a:r>
            <a:r>
              <a:rPr lang="en-US" dirty="0" smtClean="0"/>
              <a:t> not indicated (Grade D)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9664-sunidhi-chauh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3352800" cy="5791200"/>
          </a:xfrm>
        </p:spPr>
      </p:pic>
      <p:pic>
        <p:nvPicPr>
          <p:cNvPr id="5" name="Picture 4" descr="Shreya-Ghoshal-wall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609600"/>
            <a:ext cx="4953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229600" cy="62103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ACUTE EPIGLOTTITIS</a:t>
            </a:r>
            <a:endParaRPr lang="en-US" sz="9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ute epiglotitti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087648" cy="6172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ute epiglotittis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04800"/>
            <a:ext cx="4952999" cy="621014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epiglottitis</a:t>
            </a:r>
            <a:r>
              <a:rPr lang="en-US" dirty="0" smtClean="0"/>
              <a:t>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Airway management</a:t>
            </a:r>
          </a:p>
          <a:p>
            <a:endParaRPr lang="en-US" dirty="0" smtClean="0"/>
          </a:p>
          <a:p>
            <a:r>
              <a:rPr lang="en-US" dirty="0" smtClean="0"/>
              <a:t>Intravenous antibiotics – </a:t>
            </a:r>
            <a:r>
              <a:rPr lang="en-US" dirty="0" err="1" smtClean="0"/>
              <a:t>Ampicillin</a:t>
            </a:r>
            <a:r>
              <a:rPr lang="en-US" dirty="0" smtClean="0"/>
              <a:t> (Grade C)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100% humidified oxygen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ALTB – causative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Children</a:t>
            </a:r>
          </a:p>
          <a:p>
            <a:pPr lvl="1"/>
            <a:r>
              <a:rPr lang="en-US" dirty="0" err="1" smtClean="0"/>
              <a:t>Paramyxovirus</a:t>
            </a:r>
            <a:endParaRPr lang="en-US" dirty="0" smtClean="0"/>
          </a:p>
          <a:p>
            <a:pPr lvl="1"/>
            <a:r>
              <a:rPr lang="en-US" dirty="0" err="1" smtClean="0"/>
              <a:t>Parainfluenza</a:t>
            </a:r>
            <a:r>
              <a:rPr lang="en-US" dirty="0" smtClean="0"/>
              <a:t> </a:t>
            </a:r>
            <a:r>
              <a:rPr lang="en-US" dirty="0" err="1" smtClean="0"/>
              <a:t>vrus</a:t>
            </a:r>
            <a:r>
              <a:rPr lang="en-US" dirty="0" smtClean="0"/>
              <a:t> type I</a:t>
            </a:r>
          </a:p>
          <a:p>
            <a:pPr lvl="1"/>
            <a:r>
              <a:rPr lang="en-US" dirty="0" err="1" smtClean="0"/>
              <a:t>Parainfluenza</a:t>
            </a:r>
            <a:r>
              <a:rPr lang="en-US" dirty="0" smtClean="0"/>
              <a:t> virus type II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4343400"/>
            <a:ext cx="7848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3200" dirty="0" smtClean="0"/>
              <a:t>Adult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3200" dirty="0" smtClean="0"/>
              <a:t> Herpes simplex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3200" dirty="0" smtClean="0"/>
              <a:t>CMV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3200" dirty="0" smtClean="0"/>
              <a:t>Influenza virus</a:t>
            </a:r>
          </a:p>
          <a:p>
            <a:pPr marL="457200" lvl="2">
              <a:buFont typeface="Courier New" pitchFamily="49" charset="0"/>
              <a:buChar char="o"/>
            </a:pP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ute laryngitis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49708" cy="618728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bglottic edem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98" y="304800"/>
            <a:ext cx="8294102" cy="5334000"/>
          </a:xfrm>
        </p:spPr>
      </p:pic>
      <p:sp>
        <p:nvSpPr>
          <p:cNvPr id="5" name="TextBox 4"/>
          <p:cNvSpPr txBox="1"/>
          <p:nvPr/>
        </p:nvSpPr>
        <p:spPr>
          <a:xfrm>
            <a:off x="381000" y="57912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Subglottic edema in ALTB – Grade A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Medline search via Ovid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Search limited to English language only.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Key words:</a:t>
            </a:r>
          </a:p>
          <a:p>
            <a:pPr>
              <a:buNone/>
            </a:pPr>
            <a:r>
              <a:rPr lang="en-US" dirty="0" smtClean="0"/>
              <a:t>		laryngitis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epiglottitis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croup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laryngotracheobronchitis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pertussis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whooping cough</a:t>
            </a:r>
          </a:p>
          <a:p>
            <a:pPr>
              <a:buNone/>
            </a:pPr>
            <a:r>
              <a:rPr lang="en-US" dirty="0" smtClean="0"/>
              <a:t>		diphtheria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laryngocoel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laryngopyocoel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bglottic edem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16" y="381001"/>
            <a:ext cx="8197284" cy="60702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bglottic edem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910" y="304800"/>
            <a:ext cx="6414290" cy="621736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915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096000"/>
            <a:ext cx="3505200" cy="517525"/>
          </a:xfrm>
        </p:spPr>
        <p:txBody>
          <a:bodyPr/>
          <a:lstStyle/>
          <a:p>
            <a:r>
              <a:rPr lang="en-US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en-US" sz="2400" b="1" i="1" u="sng" dirty="0" err="1" smtClean="0"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ALTB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Airway management</a:t>
            </a:r>
          </a:p>
          <a:p>
            <a:r>
              <a:rPr lang="en-US" dirty="0" smtClean="0"/>
              <a:t>Oxygen</a:t>
            </a:r>
          </a:p>
          <a:p>
            <a:r>
              <a:rPr lang="en-US" dirty="0" smtClean="0"/>
              <a:t>Steroids</a:t>
            </a:r>
          </a:p>
          <a:p>
            <a:r>
              <a:rPr lang="en-US" dirty="0" err="1" smtClean="0"/>
              <a:t>Nebulized</a:t>
            </a:r>
            <a:r>
              <a:rPr lang="en-US" dirty="0" smtClean="0"/>
              <a:t> adrenaline</a:t>
            </a:r>
          </a:p>
          <a:p>
            <a:r>
              <a:rPr lang="en-US" dirty="0" smtClean="0"/>
              <a:t>Antibiotics</a:t>
            </a:r>
          </a:p>
          <a:p>
            <a:r>
              <a:rPr lang="en-US" dirty="0" smtClean="0"/>
              <a:t>Prevention of molecular cascade (Grade A – D)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PERTUSSIS</a:t>
            </a:r>
            <a:endParaRPr lang="en-US" sz="9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DIPHTHERIA</a:t>
            </a:r>
            <a:endParaRPr lang="en-US" sz="9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ss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300518"/>
            <a:ext cx="5029200" cy="632085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ycotic laryngiti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55" y="304800"/>
            <a:ext cx="8342445" cy="6096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ryngopyocoel 2.jpg"/>
          <p:cNvPicPr>
            <a:picLocks noGrp="1" noChangeAspect="1"/>
          </p:cNvPicPr>
          <p:nvPr>
            <p:ph idx="1"/>
          </p:nvPr>
        </p:nvPicPr>
        <p:blipFill>
          <a:blip r:embed="rId2"/>
          <a:srcRect b="11194"/>
          <a:stretch>
            <a:fillRect/>
          </a:stretch>
        </p:blipFill>
        <p:spPr>
          <a:xfrm>
            <a:off x="394770" y="304800"/>
            <a:ext cx="8292030" cy="60198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ryngopyoco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342741"/>
            <a:ext cx="4343400" cy="60807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Grade A – Systemic reviews, Meta analyses, RCT</a:t>
            </a:r>
          </a:p>
          <a:p>
            <a:endParaRPr lang="en-US" sz="3600" dirty="0" smtClean="0"/>
          </a:p>
          <a:p>
            <a:r>
              <a:rPr lang="en-US" sz="3600" dirty="0" smtClean="0"/>
              <a:t>Grade B – Non-</a:t>
            </a:r>
            <a:r>
              <a:rPr lang="en-US" sz="3600" dirty="0" err="1" smtClean="0"/>
              <a:t>randomised</a:t>
            </a:r>
            <a:r>
              <a:rPr lang="en-US" sz="3600" dirty="0" smtClean="0"/>
              <a:t> studies</a:t>
            </a:r>
          </a:p>
          <a:p>
            <a:endParaRPr lang="en-US" sz="3600" dirty="0" smtClean="0"/>
          </a:p>
          <a:p>
            <a:r>
              <a:rPr lang="en-US" sz="3600" dirty="0" smtClean="0"/>
              <a:t>Grade C – Observational studies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Q-1 most common organism involved in acute laryngitis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Moraxella</a:t>
            </a:r>
            <a:r>
              <a:rPr lang="en-US" dirty="0" smtClean="0"/>
              <a:t> </a:t>
            </a:r>
            <a:r>
              <a:rPr lang="en-US" dirty="0" err="1" smtClean="0"/>
              <a:t>catarrhalis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Staphlococcus</a:t>
            </a:r>
            <a:r>
              <a:rPr lang="en-US" dirty="0" smtClean="0"/>
              <a:t> </a:t>
            </a:r>
            <a:r>
              <a:rPr lang="en-US" dirty="0" err="1" smtClean="0"/>
              <a:t>aureus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c. Streptococcus </a:t>
            </a:r>
            <a:r>
              <a:rPr lang="en-US" dirty="0" err="1" smtClean="0"/>
              <a:t>pneumoni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Niesseria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Q-2 acute </a:t>
            </a:r>
            <a:r>
              <a:rPr lang="en-US" dirty="0" err="1" smtClean="0"/>
              <a:t>epi-glossitis</a:t>
            </a:r>
            <a:r>
              <a:rPr lang="en-US" dirty="0" smtClean="0"/>
              <a:t> on x-ray neck lateral view shows which sign: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Thumb sign</a:t>
            </a:r>
          </a:p>
          <a:p>
            <a:pPr marL="514350" indent="-514350">
              <a:buAutoNum type="alphaLcPeriod"/>
            </a:pPr>
            <a:r>
              <a:rPr lang="en-US" dirty="0" smtClean="0"/>
              <a:t>Delta sign</a:t>
            </a:r>
          </a:p>
          <a:p>
            <a:pPr marL="514350" indent="-514350">
              <a:buAutoNum type="alphaLcPeriod"/>
            </a:pPr>
            <a:r>
              <a:rPr lang="en-US" dirty="0" smtClean="0"/>
              <a:t>Sigma sign</a:t>
            </a:r>
          </a:p>
          <a:p>
            <a:pPr marL="514350" indent="-514350">
              <a:buAutoNum type="alphaLcPeriod"/>
            </a:pPr>
            <a:r>
              <a:rPr lang="en-US" dirty="0" smtClean="0"/>
              <a:t>None of above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Q-3 Acute </a:t>
            </a:r>
            <a:r>
              <a:rPr lang="en-US" dirty="0" err="1" smtClean="0"/>
              <a:t>laryngo</a:t>
            </a:r>
            <a:r>
              <a:rPr lang="en-US" dirty="0" smtClean="0"/>
              <a:t>-</a:t>
            </a:r>
            <a:r>
              <a:rPr lang="en-US" dirty="0" err="1" smtClean="0"/>
              <a:t>tracheo</a:t>
            </a:r>
            <a:r>
              <a:rPr lang="en-US" dirty="0" smtClean="0"/>
              <a:t>-bronchitis on x-ray AP view shows which sign: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Steeple sign</a:t>
            </a:r>
          </a:p>
          <a:p>
            <a:pPr marL="514350" indent="-514350">
              <a:buAutoNum type="alphaLcPeriod"/>
            </a:pPr>
            <a:r>
              <a:rPr lang="en-US" dirty="0" smtClean="0"/>
              <a:t>Thumb sign</a:t>
            </a:r>
          </a:p>
          <a:p>
            <a:pPr marL="514350" indent="-514350">
              <a:buAutoNum type="alphaLcPeriod"/>
            </a:pPr>
            <a:r>
              <a:rPr lang="en-US" dirty="0" smtClean="0"/>
              <a:t>Delta sign</a:t>
            </a:r>
          </a:p>
          <a:p>
            <a:pPr marL="514350" indent="-514350">
              <a:buAutoNum type="alphaLcPeriod"/>
            </a:pPr>
            <a:r>
              <a:rPr lang="en-US" dirty="0" smtClean="0"/>
              <a:t>Sigma sign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Q-4 CROUP is caused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Viral infection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Bacterial infection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Allergies</a:t>
            </a:r>
          </a:p>
          <a:p>
            <a:pPr marL="514350" indent="-514350">
              <a:buAutoNum type="alphaLcPeriod"/>
            </a:pPr>
            <a:r>
              <a:rPr lang="en-US" dirty="0" smtClean="0"/>
              <a:t>All of the above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Q-5 Treatment for acute laryngitis does not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err="1" smtClean="0"/>
              <a:t>Antivirals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Speech therapy</a:t>
            </a:r>
          </a:p>
          <a:p>
            <a:pPr marL="514350" indent="-514350">
              <a:buAutoNum type="alphaLcPeriod"/>
            </a:pPr>
            <a:r>
              <a:rPr lang="en-US" dirty="0" smtClean="0"/>
              <a:t>Voice rest</a:t>
            </a:r>
          </a:p>
          <a:p>
            <a:pPr marL="514350" indent="-514350">
              <a:buAutoNum type="alphaLcPeriod"/>
            </a:pPr>
            <a:r>
              <a:rPr lang="en-US" dirty="0" smtClean="0"/>
              <a:t>antibiotics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charset="0"/>
              <a:buNone/>
            </a:pPr>
            <a:r>
              <a:rPr lang="en-US" dirty="0" smtClean="0"/>
              <a:t>*** ~ </a:t>
            </a:r>
            <a:r>
              <a:rPr lang="en-US" smtClean="0"/>
              <a:t>Non randomized </a:t>
            </a:r>
            <a:r>
              <a:rPr lang="en-US" dirty="0" smtClean="0"/>
              <a:t>studies</a:t>
            </a:r>
          </a:p>
          <a:p>
            <a:pPr>
              <a:buFont typeface="Arial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charset="0"/>
              <a:buNone/>
            </a:pPr>
            <a:r>
              <a:rPr lang="en-US" dirty="0" smtClean="0"/>
              <a:t>* ~ Expert opinion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Symptoms of acute laryngitis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of voice</a:t>
            </a:r>
          </a:p>
          <a:p>
            <a:r>
              <a:rPr lang="en-US" dirty="0" smtClean="0"/>
              <a:t>Difficulty in breathing</a:t>
            </a:r>
          </a:p>
          <a:p>
            <a:r>
              <a:rPr lang="en-US" dirty="0" smtClean="0"/>
              <a:t>Throat pain</a:t>
            </a:r>
          </a:p>
          <a:p>
            <a:r>
              <a:rPr lang="en-US" dirty="0" smtClean="0"/>
              <a:t>Odynophagia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Acute laryngitis</a:t>
            </a:r>
          </a:p>
          <a:p>
            <a:r>
              <a:rPr lang="en-US" dirty="0" smtClean="0"/>
              <a:t>Acute </a:t>
            </a:r>
            <a:r>
              <a:rPr lang="en-US" dirty="0" err="1" smtClean="0"/>
              <a:t>epiglottits</a:t>
            </a:r>
            <a:endParaRPr lang="en-US" dirty="0" smtClean="0"/>
          </a:p>
          <a:p>
            <a:r>
              <a:rPr lang="en-US" dirty="0" smtClean="0"/>
              <a:t>Acute </a:t>
            </a:r>
            <a:r>
              <a:rPr lang="en-US" dirty="0" err="1" smtClean="0"/>
              <a:t>laryngotracheobronhitis</a:t>
            </a:r>
            <a:endParaRPr lang="en-US" dirty="0" smtClean="0"/>
          </a:p>
          <a:p>
            <a:r>
              <a:rPr lang="en-US" dirty="0" err="1" smtClean="0"/>
              <a:t>Pertussis</a:t>
            </a:r>
            <a:endParaRPr lang="en-US" dirty="0" smtClean="0"/>
          </a:p>
          <a:p>
            <a:r>
              <a:rPr lang="en-US" dirty="0" smtClean="0"/>
              <a:t>Diphtheria</a:t>
            </a:r>
          </a:p>
          <a:p>
            <a:r>
              <a:rPr lang="en-US" dirty="0" smtClean="0"/>
              <a:t>Infectious mononucleosis</a:t>
            </a:r>
          </a:p>
          <a:p>
            <a:r>
              <a:rPr lang="en-US" dirty="0" err="1" smtClean="0"/>
              <a:t>Mycotoc</a:t>
            </a:r>
            <a:r>
              <a:rPr lang="en-US" dirty="0" smtClean="0"/>
              <a:t> laryngitis</a:t>
            </a:r>
          </a:p>
          <a:p>
            <a:r>
              <a:rPr lang="en-US" dirty="0" err="1" smtClean="0"/>
              <a:t>Laryngopyocoel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ACUTE LARYNGITIS</a:t>
            </a:r>
            <a:endParaRPr lang="en-US"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667000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Moraxella catarrhalis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Commonest involved organism in descending acute laryngitis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(Grade A)</a:t>
            </a:r>
            <a:endParaRPr lang="en-US" dirty="0"/>
          </a:p>
        </p:txBody>
      </p:sp>
      <p:pic>
        <p:nvPicPr>
          <p:cNvPr id="4" name="Content Placeholder 3" descr="moraxella catarrhal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4572000" cy="62388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ute laryngiti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764" y="304801"/>
            <a:ext cx="8255036" cy="6183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318</Words>
  <Application>Microsoft Office PowerPoint</Application>
  <PresentationFormat>On-screen Show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Acute inflammatory conditions of the larynx</vt:lpstr>
      <vt:lpstr>Search Mode</vt:lpstr>
      <vt:lpstr>Levels of Evidence</vt:lpstr>
      <vt:lpstr>Levels of Evidence</vt:lpstr>
      <vt:lpstr>General Symptoms of acute laryngitis</vt:lpstr>
      <vt:lpstr>Different Conditions</vt:lpstr>
      <vt:lpstr>ACUTE LARYNGITIS</vt:lpstr>
      <vt:lpstr>Moraxella catarrhalis  Commonest involved organism in descending acute laryngitis   (Grade A)</vt:lpstr>
      <vt:lpstr>Slide 9</vt:lpstr>
      <vt:lpstr>Acute laryngitis - Treatment</vt:lpstr>
      <vt:lpstr>Slide 11</vt:lpstr>
      <vt:lpstr>Slide 12</vt:lpstr>
      <vt:lpstr>ACUTE EPIGLOTTITIS</vt:lpstr>
      <vt:lpstr>Slide 14</vt:lpstr>
      <vt:lpstr>Slide 15</vt:lpstr>
      <vt:lpstr>Acute epiglottitis - treatment</vt:lpstr>
      <vt:lpstr>ALTB – causative organisms</vt:lpstr>
      <vt:lpstr>Slide 18</vt:lpstr>
      <vt:lpstr>Slide 19</vt:lpstr>
      <vt:lpstr>Slide 20</vt:lpstr>
      <vt:lpstr>Slide 21</vt:lpstr>
      <vt:lpstr>Slide 22</vt:lpstr>
      <vt:lpstr>ALTB - Treatment</vt:lpstr>
      <vt:lpstr>PERTUSSIS</vt:lpstr>
      <vt:lpstr>DIPHTHERIA</vt:lpstr>
      <vt:lpstr>Slide 26</vt:lpstr>
      <vt:lpstr>Slide 27</vt:lpstr>
      <vt:lpstr>Slide 28</vt:lpstr>
      <vt:lpstr>Slide 29</vt:lpstr>
      <vt:lpstr>Q-1 most common organism involved in acute laryngitis is:</vt:lpstr>
      <vt:lpstr>Q-2 acute epi-glossitis on x-ray neck lateral view shows which sign: </vt:lpstr>
      <vt:lpstr>Q-3 Acute laryngo-tracheo-bronchitis on x-ray AP view shows which sign: </vt:lpstr>
      <vt:lpstr>Q-4 CROUP is caused by</vt:lpstr>
      <vt:lpstr>Q-5 Treatment for acute laryngitis does not include:</vt:lpstr>
    </vt:vector>
  </TitlesOfParts>
  <Company>sumandeep vidyapeeth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inflammtory conditions of the larynx</dc:title>
  <dc:creator>dhiraj general hospital</dc:creator>
  <cp:lastModifiedBy>dhiraj general hospital</cp:lastModifiedBy>
  <cp:revision>54</cp:revision>
  <dcterms:created xsi:type="dcterms:W3CDTF">2013-04-11T09:46:17Z</dcterms:created>
  <dcterms:modified xsi:type="dcterms:W3CDTF">2014-05-06T06:45:09Z</dcterms:modified>
</cp:coreProperties>
</file>