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15" autoAdjust="0"/>
    <p:restoredTop sz="94660"/>
  </p:normalViewPr>
  <p:slideViewPr>
    <p:cSldViewPr snapToGrid="0">
      <p:cViewPr varScale="1">
        <p:scale>
          <a:sx n="78" d="100"/>
          <a:sy n="78" d="100"/>
        </p:scale>
        <p:origin x="-120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8/11/2020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ADENOIDS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DEPT. OF OTORHINOLARYNOLOGY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80652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b)PULMONARY HYPERTENSION </a:t>
            </a:r>
            <a:r>
              <a:rPr lang="en-US" dirty="0" smtClean="0"/>
              <a:t>:long standing nasal obstruction due to adenoid hypertrophy may cause pulmonary hypertension and cor pulmonale.</a:t>
            </a:r>
          </a:p>
          <a:p>
            <a:r>
              <a:rPr lang="en-US" b="1" dirty="0" smtClean="0"/>
              <a:t>c)APROSEXIA</a:t>
            </a:r>
            <a:r>
              <a:rPr lang="en-US" dirty="0" smtClean="0"/>
              <a:t> :lack of concerntration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65918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Examination of postnasal space is possible in some young children and adenoid mass can be seen with a mirror.</a:t>
            </a:r>
          </a:p>
          <a:p>
            <a:r>
              <a:rPr lang="en-US" dirty="0" smtClean="0"/>
              <a:t>A rigid  or a flexible nasopharyngoscope is used.</a:t>
            </a:r>
          </a:p>
          <a:p>
            <a:r>
              <a:rPr lang="en-US" dirty="0" smtClean="0"/>
              <a:t>Soft tissue lateral radiograph of nasopharynx will reveal size of adenoids and extent of adenoids.</a:t>
            </a:r>
          </a:p>
          <a:p>
            <a:r>
              <a:rPr lang="en-US" dirty="0" smtClean="0"/>
              <a:t>Detailed nasal examination should always be conducted to exclude other causes of nasal obstruction.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2519565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SYMPTOMS ARE NOT MARKED: breathing exercises,</a:t>
            </a:r>
          </a:p>
          <a:p>
            <a:r>
              <a:rPr lang="en-US" dirty="0" smtClean="0"/>
              <a:t>                                                         decongestants nasal drops,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antihistaminics</a:t>
            </a:r>
          </a:p>
          <a:p>
            <a:r>
              <a:rPr lang="en-US" dirty="0" smtClean="0"/>
              <a:t>IF SYMPTOMS ARE MARKED: ADENOIDECTOMY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079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nasopharyngeal tonsil, </a:t>
            </a:r>
            <a:r>
              <a:rPr lang="en-US" dirty="0" smtClean="0"/>
              <a:t>also known as </a:t>
            </a:r>
            <a:r>
              <a:rPr lang="en-US" dirty="0"/>
              <a:t>“adenoids”, is situated at the junction of the roof and posterior wall of the nasopharynx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It is composed of vertical ridges of lymphoid tissue separated by deep clefts 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Covering epithelium is of three types: ciliated pseudostratified columnar, stratified squamous and transitional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Unlike palatine tonsils, adenoids have no crypts and no capsule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Adenoid tissue is present at birth, shows physiological enlargement up to the age of 6 years, and then tends to atrophy at puberty and almost completely disappears by the age of 20 (Figure 48.2). </a:t>
            </a:r>
          </a:p>
        </p:txBody>
      </p:sp>
    </p:spTree>
    <p:extLst>
      <p:ext uri="{BB962C8B-B14F-4D97-AF65-F5344CB8AC3E}">
        <p14:creationId xmlns="" xmlns:p14="http://schemas.microsoft.com/office/powerpoint/2010/main" val="469721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BLOOD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1.Ascending palatine branch of facial artery.</a:t>
            </a:r>
          </a:p>
          <a:p>
            <a:r>
              <a:rPr lang="en-US" dirty="0" smtClean="0"/>
              <a:t>2.Ascending pharyngeal branch of external carotid.</a:t>
            </a:r>
          </a:p>
          <a:p>
            <a:r>
              <a:rPr lang="en-US" dirty="0" smtClean="0"/>
              <a:t>Pharyngeal branch of the third part of maxillary artery.</a:t>
            </a:r>
          </a:p>
          <a:p>
            <a:r>
              <a:rPr lang="en-US" dirty="0" smtClean="0"/>
              <a:t>Ascending cervical branch of inferior thyroid artery of thyrocervical trunk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198723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LYMPHATICS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Adeniods drain</a:t>
            </a:r>
          </a:p>
          <a:p>
            <a:endParaRPr lang="en-US" dirty="0" smtClean="0"/>
          </a:p>
          <a:p>
            <a:r>
              <a:rPr lang="en-US" dirty="0" smtClean="0"/>
              <a:t>Upper jugular nodes via retropharyngeal and parapharyngeal nodes.</a:t>
            </a:r>
            <a:endParaRPr lang="en-US" dirty="0"/>
          </a:p>
        </p:txBody>
      </p:sp>
      <p:sp>
        <p:nvSpPr>
          <p:cNvPr id="5" name="Down Arrow 4"/>
          <p:cNvSpPr/>
          <p:nvPr/>
        </p:nvSpPr>
        <p:spPr>
          <a:xfrm flipH="1">
            <a:off x="1947133" y="3098202"/>
            <a:ext cx="96819" cy="1828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30263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NERVE SUPPLY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CN IX AND X .</a:t>
            </a:r>
          </a:p>
          <a:p>
            <a:r>
              <a:rPr lang="en-US" dirty="0" smtClean="0"/>
              <a:t>They carry sensation.Referred pain to ear is due to this.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1840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Physiologically enlarged in childhood.</a:t>
            </a:r>
          </a:p>
          <a:p>
            <a:r>
              <a:rPr lang="en-US" dirty="0" smtClean="0"/>
              <a:t>Sometimes present with generalized lymphoid hyperplasia.</a:t>
            </a:r>
          </a:p>
          <a:p>
            <a:r>
              <a:rPr lang="en-US" dirty="0" smtClean="0"/>
              <a:t>Recurrent attacks of rhinitis,sinusitis</a:t>
            </a:r>
            <a:r>
              <a:rPr lang="en-US" dirty="0"/>
              <a:t> </a:t>
            </a:r>
            <a:r>
              <a:rPr lang="en-US" dirty="0" smtClean="0"/>
              <a:t>or chronic tonsillitis.</a:t>
            </a:r>
          </a:p>
          <a:p>
            <a:r>
              <a:rPr lang="en-US" dirty="0" smtClean="0"/>
              <a:t>Allergy of the upper respiratory tract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63863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1.NASAL SYMPTOMS</a:t>
            </a:r>
          </a:p>
          <a:p>
            <a:r>
              <a:rPr lang="en-US" b="1" dirty="0" smtClean="0"/>
              <a:t>a)Nasal obstruction </a:t>
            </a:r>
            <a:r>
              <a:rPr lang="en-US" dirty="0" smtClean="0"/>
              <a:t>:commonest symptom,presents as mouth breathing.</a:t>
            </a:r>
          </a:p>
          <a:p>
            <a:r>
              <a:rPr lang="en-US" dirty="0" smtClean="0"/>
              <a:t>Nasal obstruction interferes with feeding and suckling in a child leading to failure to thrive.</a:t>
            </a:r>
          </a:p>
          <a:p>
            <a:r>
              <a:rPr lang="en-US" b="1" dirty="0" smtClean="0"/>
              <a:t>b)Nasal discharge</a:t>
            </a:r>
            <a:r>
              <a:rPr lang="en-US" dirty="0" smtClean="0"/>
              <a:t>:partly due to choanal obstruction as normal secretions cannot drain into nasopharynx and partly due to chronic chronic rhinitis.</a:t>
            </a:r>
          </a:p>
          <a:p>
            <a:r>
              <a:rPr lang="en-US" dirty="0" smtClean="0"/>
              <a:t>Child has wet bubbly nose.</a:t>
            </a:r>
          </a:p>
          <a:p>
            <a:r>
              <a:rPr lang="en-US" b="1" dirty="0" smtClean="0"/>
              <a:t>c)Sinusitis</a:t>
            </a:r>
            <a:r>
              <a:rPr lang="en-US" dirty="0" smtClean="0"/>
              <a:t>: chronic maxillary sinusitis  due to persistence of nasal discharge and infection.</a:t>
            </a:r>
          </a:p>
          <a:p>
            <a:r>
              <a:rPr lang="en-US" b="1" dirty="0" smtClean="0"/>
              <a:t>d)Epistaxis</a:t>
            </a:r>
            <a:r>
              <a:rPr lang="en-US" dirty="0" smtClean="0"/>
              <a:t>: in acutely inflamed adenoids –nose blowing may lead to epistaxis.</a:t>
            </a:r>
          </a:p>
          <a:p>
            <a:r>
              <a:rPr lang="en-US" b="1" dirty="0" smtClean="0"/>
              <a:t>e)Voice change</a:t>
            </a:r>
            <a:r>
              <a:rPr lang="en-US" dirty="0" smtClean="0"/>
              <a:t>: toneless and loses nasal quality 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321957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1161826"/>
            <a:ext cx="8825659" cy="4857974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2.AURAL SYMPTOMS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a)Tubal obstruction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Adenoid mass blocks Eustachian tube leading retracted tympanic membrane  and conductive hearing loss.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b)Recurrent attacks of acute otitis media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:due to spread of infection via Eustachian tube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c)Chronic Suppurative otitis media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:may fail to resolve in the presence of infected adenoids.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d) Otitis media with effusion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:adenoids form main cause of OME in children.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49848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704" y="2237591"/>
            <a:ext cx="8990909" cy="3782209"/>
          </a:xfrm>
        </p:spPr>
        <p:txBody>
          <a:bodyPr/>
          <a:lstStyle/>
          <a:p>
            <a:r>
              <a:rPr lang="en-US" b="1" dirty="0" smtClean="0"/>
              <a:t>a)Adenoid facies</a:t>
            </a:r>
            <a:r>
              <a:rPr lang="en-US" dirty="0" smtClean="0"/>
              <a:t>:child has elongated face with </a:t>
            </a:r>
          </a:p>
          <a:p>
            <a:r>
              <a:rPr lang="en-US" dirty="0" smtClean="0"/>
              <a:t>Dull expression</a:t>
            </a:r>
          </a:p>
          <a:p>
            <a:r>
              <a:rPr lang="en-US" dirty="0" smtClean="0"/>
              <a:t>Open mouth</a:t>
            </a:r>
          </a:p>
          <a:p>
            <a:r>
              <a:rPr lang="en-US" dirty="0" smtClean="0"/>
              <a:t>Prominent and crowded upper teeth</a:t>
            </a:r>
          </a:p>
          <a:p>
            <a:r>
              <a:rPr lang="en-US" dirty="0" smtClean="0"/>
              <a:t>Hitched up upper lip</a:t>
            </a:r>
          </a:p>
          <a:p>
            <a:r>
              <a:rPr lang="en-US" dirty="0" smtClean="0"/>
              <a:t>Nose gives pinched up appearance due to disuse atrophy of alaenasi </a:t>
            </a:r>
          </a:p>
          <a:p>
            <a:r>
              <a:rPr lang="en-US" dirty="0" smtClean="0"/>
              <a:t>Hard palate is highly arched as the moulding action of tongue is lost.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569551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155</TotalTime>
  <Words>517</Words>
  <Application>Microsoft Office PowerPoint</Application>
  <PresentationFormat>Custom</PresentationFormat>
  <Paragraphs>61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Ion Boardroom</vt:lpstr>
      <vt:lpstr>ADENOIDS</vt:lpstr>
      <vt:lpstr>ANATOMY</vt:lpstr>
      <vt:lpstr>BLOOD SUPPLY</vt:lpstr>
      <vt:lpstr>LYMPHATICS</vt:lpstr>
      <vt:lpstr>NERVE SUPPLY</vt:lpstr>
      <vt:lpstr>ETIOLOGY</vt:lpstr>
      <vt:lpstr>Clinical features</vt:lpstr>
      <vt:lpstr>Slide 8</vt:lpstr>
      <vt:lpstr>GENERAL SYMPTOMS</vt:lpstr>
      <vt:lpstr>Slide 10</vt:lpstr>
      <vt:lpstr>DIAGNOSIS</vt:lpstr>
      <vt:lpstr>TREATMENT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kishansatoniya@gmail.com</dc:creator>
  <cp:lastModifiedBy>sony</cp:lastModifiedBy>
  <cp:revision>17</cp:revision>
  <dcterms:created xsi:type="dcterms:W3CDTF">2019-08-13T09:21:00Z</dcterms:created>
  <dcterms:modified xsi:type="dcterms:W3CDTF">2020-08-11T15:34:57Z</dcterms:modified>
</cp:coreProperties>
</file>