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9"/>
  </p:notesMasterIdLst>
  <p:sldIdLst>
    <p:sldId id="256" r:id="rId2"/>
    <p:sldId id="277" r:id="rId3"/>
    <p:sldId id="276" r:id="rId4"/>
    <p:sldId id="258" r:id="rId5"/>
    <p:sldId id="259" r:id="rId6"/>
    <p:sldId id="260" r:id="rId7"/>
    <p:sldId id="261" r:id="rId8"/>
    <p:sldId id="271" r:id="rId9"/>
    <p:sldId id="272" r:id="rId10"/>
    <p:sldId id="262" r:id="rId11"/>
    <p:sldId id="273" r:id="rId12"/>
    <p:sldId id="264" r:id="rId13"/>
    <p:sldId id="294" r:id="rId14"/>
    <p:sldId id="295" r:id="rId15"/>
    <p:sldId id="274" r:id="rId16"/>
    <p:sldId id="265" r:id="rId17"/>
    <p:sldId id="296" r:id="rId18"/>
    <p:sldId id="266" r:id="rId19"/>
    <p:sldId id="267" r:id="rId20"/>
    <p:sldId id="297" r:id="rId21"/>
    <p:sldId id="289" r:id="rId22"/>
    <p:sldId id="290" r:id="rId23"/>
    <p:sldId id="291" r:id="rId24"/>
    <p:sldId id="268" r:id="rId25"/>
    <p:sldId id="292" r:id="rId26"/>
    <p:sldId id="275" r:id="rId27"/>
    <p:sldId id="284" r:id="rId28"/>
    <p:sldId id="285" r:id="rId29"/>
    <p:sldId id="278" r:id="rId30"/>
    <p:sldId id="279" r:id="rId31"/>
    <p:sldId id="280" r:id="rId32"/>
    <p:sldId id="282" r:id="rId33"/>
    <p:sldId id="283" r:id="rId34"/>
    <p:sldId id="286" r:id="rId35"/>
    <p:sldId id="293" r:id="rId36"/>
    <p:sldId id="287" r:id="rId37"/>
    <p:sldId id="28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B7932D-F4B3-42C5-BB0B-DAE41C1ED049}" type="datetimeFigureOut">
              <a:rPr lang="en-US" smtClean="0"/>
              <a:pPr/>
              <a:t>17/11/2014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9C4D55-0656-46C4-A43E-AC0D50F2EFC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3135BC30-69B3-4022-823F-BF2BDC18B934}"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135BC30-69B3-4022-823F-BF2BDC18B9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135BC30-69B3-4022-823F-BF2BDC18B9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135BC30-69B3-4022-823F-BF2BDC18B9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135BC30-69B3-4022-823F-BF2BDC18B934}"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135BC30-69B3-4022-823F-BF2BDC18B9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135BC30-69B3-4022-823F-BF2BDC18B934}"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135BC30-69B3-4022-823F-BF2BDC18B9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135BC30-69B3-4022-823F-BF2BDC18B9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E0EEDE-4301-4D9D-8CBF-A0EE820948D1}" type="datetimeFigureOut">
              <a:rPr lang="en-US" smtClean="0"/>
              <a:pPr/>
              <a:t>17/11/2014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135BC30-69B3-4022-823F-BF2BDC18B9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4AE0EEDE-4301-4D9D-8CBF-A0EE820948D1}" type="datetimeFigureOut">
              <a:rPr lang="en-US" smtClean="0"/>
              <a:pPr/>
              <a:t>17/11/2014</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3135BC30-69B3-4022-823F-BF2BDC18B9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AE0EEDE-4301-4D9D-8CBF-A0EE820948D1}" type="datetimeFigureOut">
              <a:rPr lang="en-US" smtClean="0"/>
              <a:pPr/>
              <a:t>17/11/2014</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135BC30-69B3-4022-823F-BF2BDC18B93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ncbi.nlm.nih.gov/pubmed/?term=Henneberg%20M%5bauth%5d" TargetMode="External"/><Relationship Id="rId2" Type="http://schemas.openxmlformats.org/officeDocument/2006/relationships/hyperlink" Target="http://www.ncbi.nlm.nih.gov/pubmed/?term=Anderson%20KJ%5bauth%5d" TargetMode="External"/><Relationship Id="rId1" Type="http://schemas.openxmlformats.org/officeDocument/2006/relationships/slideLayout" Target="../slideLayouts/slideLayout9.xml"/><Relationship Id="rId4" Type="http://schemas.openxmlformats.org/officeDocument/2006/relationships/hyperlink" Target="http://www.ncbi.nlm.nih.gov/pubmed/?term=Norris%20RM%5bauth%5d"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0"/>
            <a:ext cx="7772400" cy="1975104"/>
          </a:xfrm>
        </p:spPr>
        <p:txBody>
          <a:bodyPr>
            <a:normAutofit/>
          </a:bodyPr>
          <a:lstStyle/>
          <a:p>
            <a:pPr algn="ctr"/>
            <a:r>
              <a:rPr lang="en-US" dirty="0" smtClean="0"/>
              <a:t>EXTERNAL NASAL VAULT &amp; </a:t>
            </a:r>
            <a:r>
              <a:rPr lang="en-US" dirty="0" err="1" smtClean="0"/>
              <a:t>choanal</a:t>
            </a:r>
            <a:r>
              <a:rPr lang="en-US" dirty="0" smtClean="0"/>
              <a:t> atresia</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Nasal musculature</a:t>
            </a:r>
            <a:endParaRPr lang="en-US" dirty="0"/>
          </a:p>
        </p:txBody>
      </p:sp>
      <p:pic>
        <p:nvPicPr>
          <p:cNvPr id="5" name="Content Placeholder 4" descr="104.16.jpg"/>
          <p:cNvPicPr>
            <a:picLocks noGrp="1" noChangeAspect="1"/>
          </p:cNvPicPr>
          <p:nvPr>
            <p:ph idx="1"/>
          </p:nvPr>
        </p:nvPicPr>
        <p:blipFill>
          <a:blip r:embed="rId2"/>
          <a:stretch>
            <a:fillRect/>
          </a:stretch>
        </p:blipFill>
        <p:spPr>
          <a:xfrm>
            <a:off x="914400" y="1295400"/>
            <a:ext cx="6533150" cy="50292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MUSCLES</a:t>
            </a:r>
            <a:endParaRPr lang="en-US" dirty="0"/>
          </a:p>
        </p:txBody>
      </p:sp>
      <p:sp>
        <p:nvSpPr>
          <p:cNvPr id="6" name="Content Placeholder 5"/>
          <p:cNvSpPr>
            <a:spLocks noGrp="1"/>
          </p:cNvSpPr>
          <p:nvPr>
            <p:ph idx="1"/>
          </p:nvPr>
        </p:nvSpPr>
        <p:spPr/>
        <p:txBody>
          <a:bodyPr/>
          <a:lstStyle/>
          <a:p>
            <a:r>
              <a:rPr lang="en-US" dirty="0" smtClean="0"/>
              <a:t>Depressor </a:t>
            </a:r>
            <a:r>
              <a:rPr lang="en-US" dirty="0" err="1" smtClean="0"/>
              <a:t>septi</a:t>
            </a:r>
            <a:r>
              <a:rPr lang="en-US" dirty="0" smtClean="0"/>
              <a:t> </a:t>
            </a:r>
            <a:r>
              <a:rPr lang="en-US" dirty="0" err="1" smtClean="0"/>
              <a:t>nasi</a:t>
            </a:r>
            <a:endParaRPr lang="en-US" dirty="0" smtClean="0"/>
          </a:p>
          <a:p>
            <a:r>
              <a:rPr lang="en-US" dirty="0" err="1" smtClean="0"/>
              <a:t>Nasalis</a:t>
            </a:r>
            <a:r>
              <a:rPr lang="en-US" dirty="0" smtClean="0"/>
              <a:t>  </a:t>
            </a:r>
          </a:p>
          <a:p>
            <a:pPr>
              <a:buNone/>
            </a:pPr>
            <a:r>
              <a:rPr lang="en-US" dirty="0" smtClean="0"/>
              <a:t>         </a:t>
            </a:r>
            <a:r>
              <a:rPr lang="en-US" sz="2400" dirty="0" err="1" smtClean="0"/>
              <a:t>Alar</a:t>
            </a:r>
            <a:endParaRPr lang="en-US" sz="2400" dirty="0" smtClean="0"/>
          </a:p>
          <a:p>
            <a:pPr>
              <a:buNone/>
            </a:pPr>
            <a:r>
              <a:rPr lang="en-US" sz="2400" dirty="0" smtClean="0"/>
              <a:t>           Transverse</a:t>
            </a:r>
          </a:p>
          <a:p>
            <a:r>
              <a:rPr lang="en-US" dirty="0" err="1" smtClean="0"/>
              <a:t>Procerus</a:t>
            </a:r>
            <a:endParaRPr lang="en-US" dirty="0" smtClean="0"/>
          </a:p>
          <a:p>
            <a:r>
              <a:rPr lang="en-US" dirty="0" err="1" smtClean="0"/>
              <a:t>Levator</a:t>
            </a:r>
            <a:r>
              <a:rPr lang="en-US" dirty="0" smtClean="0"/>
              <a:t> </a:t>
            </a:r>
            <a:r>
              <a:rPr lang="en-US" dirty="0" err="1" smtClean="0"/>
              <a:t>labii</a:t>
            </a:r>
            <a:r>
              <a:rPr lang="en-US" dirty="0" smtClean="0"/>
              <a:t> </a:t>
            </a:r>
            <a:r>
              <a:rPr lang="en-US" dirty="0" err="1" smtClean="0"/>
              <a:t>superioris</a:t>
            </a:r>
            <a:r>
              <a:rPr lang="en-US" dirty="0" smtClean="0"/>
              <a:t> </a:t>
            </a:r>
            <a:r>
              <a:rPr lang="en-US" dirty="0" err="1" smtClean="0"/>
              <a:t>alaquae</a:t>
            </a:r>
            <a:r>
              <a:rPr lang="en-US" dirty="0" smtClean="0"/>
              <a:t> </a:t>
            </a:r>
            <a:r>
              <a:rPr lang="en-US" dirty="0" err="1" smtClean="0"/>
              <a:t>nasi</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C000"/>
                </a:solidFill>
              </a:rPr>
              <a:t>Nerve supply</a:t>
            </a:r>
            <a:endParaRPr lang="en-US" dirty="0">
              <a:solidFill>
                <a:srgbClr val="FFC000"/>
              </a:solidFill>
            </a:endParaRPr>
          </a:p>
        </p:txBody>
      </p:sp>
      <p:pic>
        <p:nvPicPr>
          <p:cNvPr id="6" name="Content Placeholder 5" descr="79926-81306-82679-1766779tn.jpg"/>
          <p:cNvPicPr>
            <a:picLocks noGrp="1" noChangeAspect="1"/>
          </p:cNvPicPr>
          <p:nvPr>
            <p:ph idx="1"/>
          </p:nvPr>
        </p:nvPicPr>
        <p:blipFill>
          <a:blip r:embed="rId2"/>
          <a:stretch>
            <a:fillRect/>
          </a:stretch>
        </p:blipFill>
        <p:spPr>
          <a:xfrm>
            <a:off x="1828800" y="1676400"/>
            <a:ext cx="6019800" cy="48006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8200" y="2286000"/>
            <a:ext cx="7772400" cy="1975104"/>
          </a:xfrm>
        </p:spPr>
        <p:txBody>
          <a:bodyPr/>
          <a:lstStyle/>
          <a:p>
            <a:r>
              <a:rPr lang="en-US" dirty="0" smtClean="0"/>
              <a:t>Diseases of external nose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Cellulitis</a:t>
            </a:r>
            <a:endParaRPr lang="en-US" dirty="0" smtClean="0"/>
          </a:p>
          <a:p>
            <a:r>
              <a:rPr lang="en-US" dirty="0" smtClean="0"/>
              <a:t>Nasal deformities</a:t>
            </a:r>
          </a:p>
          <a:p>
            <a:r>
              <a:rPr lang="en-US" dirty="0" err="1" smtClean="0"/>
              <a:t>Tumours</a:t>
            </a:r>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05000" y="3276600"/>
            <a:ext cx="7772400" cy="4572000"/>
          </a:xfrm>
        </p:spPr>
        <p:txBody>
          <a:bodyPr/>
          <a:lstStyle/>
          <a:p>
            <a:pPr>
              <a:buNone/>
            </a:pPr>
            <a:r>
              <a:rPr lang="en-US" dirty="0" smtClean="0"/>
              <a:t>      </a:t>
            </a:r>
            <a:r>
              <a:rPr lang="en-US" b="1" dirty="0" smtClean="0"/>
              <a:t>NASAL DEFORMITIES</a:t>
            </a:r>
            <a:endParaRPr lang="en-US"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5" name="Text Placeholder 4"/>
          <p:cNvSpPr>
            <a:spLocks noGrp="1"/>
          </p:cNvSpPr>
          <p:nvPr>
            <p:ph type="body" sz="half" idx="2"/>
          </p:nvPr>
        </p:nvSpPr>
        <p:spPr/>
        <p:txBody>
          <a:bodyPr>
            <a:normAutofit/>
          </a:bodyPr>
          <a:lstStyle/>
          <a:p>
            <a:pPr algn="ctr"/>
            <a:r>
              <a:rPr lang="en-US" sz="3200" dirty="0" smtClean="0"/>
              <a:t>Saddle nose</a:t>
            </a:r>
            <a:endParaRPr lang="en-US" sz="3200" dirty="0"/>
          </a:p>
        </p:txBody>
      </p:sp>
      <p:pic>
        <p:nvPicPr>
          <p:cNvPr id="8" name="Picture Placeholder 7" descr="images55.jpg"/>
          <p:cNvPicPr>
            <a:picLocks noGrp="1" noChangeAspect="1"/>
          </p:cNvPicPr>
          <p:nvPr>
            <p:ph type="pic" idx="1"/>
          </p:nvPr>
        </p:nvPicPr>
        <p:blipFill>
          <a:blip r:embed="rId2"/>
          <a:srcRect t="6847" b="6847"/>
          <a:stretch>
            <a:fillRect/>
          </a:stretch>
        </p:blip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lstStyle/>
          <a:p>
            <a:pPr>
              <a:buNone/>
            </a:pPr>
            <a:r>
              <a:rPr lang="en-US" dirty="0" smtClean="0"/>
              <a:t>ETIOLOGY:</a:t>
            </a:r>
          </a:p>
          <a:p>
            <a:r>
              <a:rPr lang="en-US" dirty="0" smtClean="0"/>
              <a:t>Trauma </a:t>
            </a:r>
          </a:p>
          <a:p>
            <a:r>
              <a:rPr lang="en-US" dirty="0" err="1" smtClean="0"/>
              <a:t>Itrogenic</a:t>
            </a:r>
            <a:endParaRPr lang="en-US" dirty="0" smtClean="0"/>
          </a:p>
          <a:p>
            <a:r>
              <a:rPr lang="en-US" dirty="0" err="1" smtClean="0"/>
              <a:t>Syphillis</a:t>
            </a:r>
            <a:r>
              <a:rPr lang="en-US" dirty="0" smtClean="0"/>
              <a:t>/TB/</a:t>
            </a:r>
            <a:r>
              <a:rPr lang="en-US" dirty="0" err="1" smtClean="0"/>
              <a:t>laprosy</a:t>
            </a:r>
            <a:endParaRPr lang="en-US" dirty="0" smtClean="0"/>
          </a:p>
          <a:p>
            <a:r>
              <a:rPr lang="en-US" dirty="0" smtClean="0"/>
              <a:t>Septal abscess/ hematoma</a:t>
            </a:r>
          </a:p>
          <a:p>
            <a:pPr>
              <a:buNone/>
            </a:pPr>
            <a:endParaRPr lang="en-US" dirty="0" smtClean="0"/>
          </a:p>
          <a:p>
            <a:pPr>
              <a:buNone/>
            </a:pPr>
            <a:r>
              <a:rPr lang="en-US" dirty="0" smtClean="0"/>
              <a:t>TREATMENT:</a:t>
            </a:r>
          </a:p>
          <a:p>
            <a:pPr>
              <a:buNone/>
            </a:pPr>
            <a:r>
              <a:rPr lang="en-US" dirty="0" smtClean="0"/>
              <a:t>Augmentation </a:t>
            </a:r>
            <a:r>
              <a:rPr lang="en-US" dirty="0" err="1" smtClean="0"/>
              <a:t>rhinoplasty</a:t>
            </a:r>
            <a:endParaRPr lang="en-US" dirty="0" smtClean="0"/>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6858000" cy="701749"/>
          </a:xfrm>
        </p:spPr>
        <p:txBody>
          <a:bodyPr/>
          <a:lstStyle/>
          <a:p>
            <a:endParaRPr lang="en-US" dirty="0"/>
          </a:p>
        </p:txBody>
      </p:sp>
      <p:sp>
        <p:nvSpPr>
          <p:cNvPr id="4" name="Text Placeholder 3"/>
          <p:cNvSpPr>
            <a:spLocks noGrp="1"/>
          </p:cNvSpPr>
          <p:nvPr>
            <p:ph type="body" sz="half" idx="2"/>
          </p:nvPr>
        </p:nvSpPr>
        <p:spPr/>
        <p:txBody>
          <a:bodyPr>
            <a:normAutofit/>
          </a:bodyPr>
          <a:lstStyle/>
          <a:p>
            <a:pPr algn="ctr"/>
            <a:r>
              <a:rPr lang="en-US" sz="3200" dirty="0" smtClean="0"/>
              <a:t>Humped nose</a:t>
            </a:r>
            <a:endParaRPr lang="en-US" sz="3200" dirty="0"/>
          </a:p>
        </p:txBody>
      </p:sp>
      <p:pic>
        <p:nvPicPr>
          <p:cNvPr id="7" name="Picture Placeholder 6" descr="hump nose2-2.jpg"/>
          <p:cNvPicPr>
            <a:picLocks noGrp="1" noChangeAspect="1"/>
          </p:cNvPicPr>
          <p:nvPr>
            <p:ph type="pic" idx="1"/>
          </p:nvPr>
        </p:nvPicPr>
        <p:blipFill>
          <a:blip r:embed="rId2"/>
          <a:srcRect t="18018" b="18018"/>
          <a:stretch>
            <a:fillRect/>
          </a:stretch>
        </p:blip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4" name="Text Placeholder 3"/>
          <p:cNvSpPr>
            <a:spLocks noGrp="1"/>
          </p:cNvSpPr>
          <p:nvPr>
            <p:ph type="body" sz="half" idx="2"/>
          </p:nvPr>
        </p:nvSpPr>
        <p:spPr/>
        <p:txBody>
          <a:bodyPr>
            <a:normAutofit/>
          </a:bodyPr>
          <a:lstStyle/>
          <a:p>
            <a:pPr algn="ctr"/>
            <a:r>
              <a:rPr lang="en-US" sz="3200" dirty="0" smtClean="0"/>
              <a:t>Crooked nose/ Deviated nose</a:t>
            </a:r>
            <a:endParaRPr lang="en-US" sz="3200" dirty="0"/>
          </a:p>
        </p:txBody>
      </p:sp>
      <p:pic>
        <p:nvPicPr>
          <p:cNvPr id="7" name="Picture Placeholder 6" descr="h63AE47CF.jpg"/>
          <p:cNvPicPr>
            <a:picLocks noGrp="1" noChangeAspect="1"/>
          </p:cNvPicPr>
          <p:nvPr>
            <p:ph type="pic" idx="1"/>
          </p:nvPr>
        </p:nvPicPr>
        <p:blipFill>
          <a:blip r:embed="rId2"/>
          <a:srcRect t="20387" b="20387"/>
          <a:stretch>
            <a:fillRect/>
          </a:stretch>
        </p:blip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Evidence</a:t>
            </a:r>
            <a:endParaRPr lang="en-US" dirty="0"/>
          </a:p>
        </p:txBody>
      </p:sp>
      <p:sp>
        <p:nvSpPr>
          <p:cNvPr id="3" name="Content Placeholder 2"/>
          <p:cNvSpPr>
            <a:spLocks noGrp="1"/>
          </p:cNvSpPr>
          <p:nvPr>
            <p:ph idx="1"/>
          </p:nvPr>
        </p:nvSpPr>
        <p:spPr>
          <a:xfrm>
            <a:off x="0" y="1600200"/>
            <a:ext cx="9144000" cy="4525963"/>
          </a:xfrm>
        </p:spPr>
        <p:txBody>
          <a:bodyPr>
            <a:normAutofit fontScale="92500"/>
          </a:bodyPr>
          <a:lstStyle/>
          <a:p>
            <a:r>
              <a:rPr lang="en-US" sz="3600" dirty="0" smtClean="0"/>
              <a:t>Grade A – Systemic reviews, Meta analyses, RCT</a:t>
            </a:r>
          </a:p>
          <a:p>
            <a:endParaRPr lang="en-US" sz="3600" dirty="0" smtClean="0"/>
          </a:p>
          <a:p>
            <a:r>
              <a:rPr lang="en-US" sz="3600" dirty="0" smtClean="0"/>
              <a:t>Grade B – Non-</a:t>
            </a:r>
            <a:r>
              <a:rPr lang="en-US" sz="3600" dirty="0" err="1" smtClean="0"/>
              <a:t>randomised</a:t>
            </a:r>
            <a:r>
              <a:rPr lang="en-US" sz="3600" dirty="0" smtClean="0"/>
              <a:t> studies</a:t>
            </a:r>
          </a:p>
          <a:p>
            <a:endParaRPr lang="en-US" sz="3600" dirty="0" smtClean="0"/>
          </a:p>
          <a:p>
            <a:r>
              <a:rPr lang="en-US" sz="3600" dirty="0" smtClean="0"/>
              <a:t>Grade C – Observational studies</a:t>
            </a:r>
          </a:p>
          <a:p>
            <a:pPr>
              <a:buNone/>
            </a:pPr>
            <a:endParaRPr lang="en-US" sz="3600" dirty="0" smtClean="0"/>
          </a:p>
          <a:p>
            <a:r>
              <a:rPr lang="en-US" sz="3600" dirty="0" smtClean="0"/>
              <a:t>Grade D – Case Series, Expert opinion</a:t>
            </a: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43000" y="2209800"/>
            <a:ext cx="7772400" cy="1975104"/>
          </a:xfrm>
        </p:spPr>
        <p:txBody>
          <a:bodyPr/>
          <a:lstStyle/>
          <a:p>
            <a:r>
              <a:rPr lang="en-US" dirty="0" err="1" smtClean="0"/>
              <a:t>Tumour</a:t>
            </a:r>
            <a:r>
              <a:rPr lang="en-US" dirty="0" smtClean="0"/>
              <a:t> </a:t>
            </a:r>
            <a:endParaRPr lang="en-US" dirty="0"/>
          </a:p>
        </p:txBody>
      </p:sp>
      <p:sp>
        <p:nvSpPr>
          <p:cNvPr id="6" name="Subtitle 5"/>
          <p:cNvSpPr>
            <a:spLocks noGrp="1"/>
          </p:cNvSpPr>
          <p:nvPr>
            <p:ph type="subTitle"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Tumours</a:t>
            </a:r>
            <a:r>
              <a:rPr lang="en-US" dirty="0" smtClean="0"/>
              <a:t> </a:t>
            </a:r>
            <a:endParaRPr lang="en-US" dirty="0"/>
          </a:p>
        </p:txBody>
      </p:sp>
      <p:sp>
        <p:nvSpPr>
          <p:cNvPr id="6" name="Content Placeholder 5"/>
          <p:cNvSpPr>
            <a:spLocks noGrp="1"/>
          </p:cNvSpPr>
          <p:nvPr>
            <p:ph idx="1"/>
          </p:nvPr>
        </p:nvSpPr>
        <p:spPr/>
        <p:txBody>
          <a:bodyPr/>
          <a:lstStyle/>
          <a:p>
            <a:r>
              <a:rPr lang="en-US" dirty="0" smtClean="0"/>
              <a:t>Congenital </a:t>
            </a:r>
          </a:p>
          <a:p>
            <a:r>
              <a:rPr lang="en-US" dirty="0" smtClean="0"/>
              <a:t>Benign</a:t>
            </a:r>
          </a:p>
          <a:p>
            <a:r>
              <a:rPr lang="en-US" dirty="0" smtClean="0"/>
              <a:t>Malignant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Congenital </a:t>
            </a:r>
            <a:r>
              <a:rPr lang="en-US" dirty="0" err="1" smtClean="0"/>
              <a:t>tumour</a:t>
            </a:r>
            <a:endParaRPr lang="en-US" dirty="0"/>
          </a:p>
        </p:txBody>
      </p:sp>
      <p:sp>
        <p:nvSpPr>
          <p:cNvPr id="3" name="Content Placeholder 2"/>
          <p:cNvSpPr>
            <a:spLocks noGrp="1"/>
          </p:cNvSpPr>
          <p:nvPr>
            <p:ph idx="1"/>
          </p:nvPr>
        </p:nvSpPr>
        <p:spPr/>
        <p:txBody>
          <a:bodyPr/>
          <a:lstStyle/>
          <a:p>
            <a:r>
              <a:rPr lang="en-US" dirty="0" err="1" smtClean="0"/>
              <a:t>Dermoid</a:t>
            </a:r>
            <a:r>
              <a:rPr lang="en-US" dirty="0" smtClean="0"/>
              <a:t> cyst </a:t>
            </a:r>
          </a:p>
          <a:p>
            <a:pPr>
              <a:buNone/>
            </a:pPr>
            <a:r>
              <a:rPr lang="en-US" dirty="0" smtClean="0"/>
              <a:t>-simple</a:t>
            </a:r>
          </a:p>
          <a:p>
            <a:pPr>
              <a:buFontTx/>
              <a:buChar char="-"/>
            </a:pPr>
            <a:r>
              <a:rPr lang="en-US" dirty="0" err="1" smtClean="0"/>
              <a:t>Associted</a:t>
            </a:r>
            <a:r>
              <a:rPr lang="en-US" dirty="0" smtClean="0"/>
              <a:t> with sinus</a:t>
            </a:r>
          </a:p>
          <a:p>
            <a:pPr>
              <a:buFont typeface="Wingdings" pitchFamily="2" charset="2"/>
              <a:buChar char="§"/>
            </a:pPr>
            <a:r>
              <a:rPr lang="en-US" dirty="0" err="1" smtClean="0"/>
              <a:t>Encephlocele</a:t>
            </a:r>
            <a:r>
              <a:rPr lang="en-US" dirty="0" smtClean="0"/>
              <a:t> or </a:t>
            </a:r>
            <a:r>
              <a:rPr lang="en-US" dirty="0" err="1" smtClean="0"/>
              <a:t>meningoencephelocele</a:t>
            </a:r>
            <a:endParaRPr lang="en-US" dirty="0" smtClean="0"/>
          </a:p>
          <a:p>
            <a:pPr>
              <a:buNone/>
            </a:pPr>
            <a:r>
              <a:rPr lang="en-US" dirty="0" smtClean="0"/>
              <a:t>-</a:t>
            </a:r>
            <a:r>
              <a:rPr lang="en-US" dirty="0" err="1" smtClean="0"/>
              <a:t>nasofrontal</a:t>
            </a:r>
            <a:endParaRPr lang="en-US" dirty="0" smtClean="0"/>
          </a:p>
          <a:p>
            <a:pPr>
              <a:buNone/>
            </a:pPr>
            <a:r>
              <a:rPr lang="en-US" dirty="0" smtClean="0"/>
              <a:t>-</a:t>
            </a:r>
            <a:r>
              <a:rPr lang="en-US" dirty="0" err="1" smtClean="0"/>
              <a:t>nasoethmoid</a:t>
            </a:r>
            <a:endParaRPr lang="en-US" dirty="0" smtClean="0"/>
          </a:p>
          <a:p>
            <a:pPr>
              <a:buNone/>
            </a:pPr>
            <a:r>
              <a:rPr lang="en-US" dirty="0" smtClean="0"/>
              <a:t>-</a:t>
            </a:r>
            <a:r>
              <a:rPr lang="en-US" dirty="0" err="1" smtClean="0"/>
              <a:t>naso</a:t>
            </a:r>
            <a:r>
              <a:rPr lang="en-US" dirty="0" smtClean="0"/>
              <a:t>-orbital</a:t>
            </a:r>
          </a:p>
          <a:p>
            <a:pPr>
              <a:buFont typeface="Wingdings" pitchFamily="2" charset="2"/>
              <a:buChar char="§"/>
            </a:pPr>
            <a:r>
              <a:rPr lang="en-US" dirty="0" err="1" smtClean="0"/>
              <a:t>Glioma</a:t>
            </a:r>
            <a:endParaRPr lang="en-US" dirty="0" smtClean="0"/>
          </a:p>
          <a:p>
            <a:pPr>
              <a:buFont typeface="Wingdings" pitchFamily="2" charset="2"/>
              <a:buChar cha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Benign </a:t>
            </a:r>
            <a:r>
              <a:rPr lang="en-US" dirty="0" err="1" smtClean="0"/>
              <a:t>tumour</a:t>
            </a:r>
            <a:endParaRPr lang="en-US" dirty="0"/>
          </a:p>
        </p:txBody>
      </p:sp>
      <p:sp>
        <p:nvSpPr>
          <p:cNvPr id="3" name="Content Placeholder 2"/>
          <p:cNvSpPr>
            <a:spLocks noGrp="1"/>
          </p:cNvSpPr>
          <p:nvPr>
            <p:ph idx="1"/>
          </p:nvPr>
        </p:nvSpPr>
        <p:spPr/>
        <p:txBody>
          <a:bodyPr/>
          <a:lstStyle/>
          <a:p>
            <a:r>
              <a:rPr lang="en-US" dirty="0" smtClean="0"/>
              <a:t>Papilloma</a:t>
            </a:r>
          </a:p>
          <a:p>
            <a:r>
              <a:rPr lang="en-US" dirty="0" err="1" smtClean="0"/>
              <a:t>Haemangioma</a:t>
            </a:r>
            <a:endParaRPr lang="en-US" dirty="0" smtClean="0"/>
          </a:p>
          <a:p>
            <a:r>
              <a:rPr lang="en-US" dirty="0" err="1" smtClean="0"/>
              <a:t>Neurofibroma</a:t>
            </a:r>
            <a:endParaRPr lang="en-US" dirty="0" smtClean="0"/>
          </a:p>
          <a:p>
            <a:r>
              <a:rPr lang="en-US" dirty="0" smtClean="0"/>
              <a:t>Pigmented </a:t>
            </a:r>
            <a:r>
              <a:rPr lang="en-US" dirty="0" err="1" smtClean="0"/>
              <a:t>naevus</a:t>
            </a:r>
            <a:endParaRPr lang="en-US" dirty="0" smtClean="0"/>
          </a:p>
          <a:p>
            <a:r>
              <a:rPr lang="en-US" dirty="0" err="1" smtClean="0"/>
              <a:t>Seborrhoeic</a:t>
            </a:r>
            <a:r>
              <a:rPr lang="en-US" dirty="0" smtClean="0"/>
              <a:t> </a:t>
            </a:r>
            <a:r>
              <a:rPr lang="en-US" dirty="0" err="1" smtClean="0"/>
              <a:t>keratosis</a:t>
            </a:r>
            <a:endParaRPr lang="en-US" dirty="0" smtClean="0"/>
          </a:p>
          <a:p>
            <a:r>
              <a:rPr lang="en-US" dirty="0" err="1" smtClean="0"/>
              <a:t>Rhinophyma</a:t>
            </a:r>
            <a:endParaRPr lang="en-US" dirty="0" smtClean="0"/>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Text Placeholder 3"/>
          <p:cNvSpPr>
            <a:spLocks noGrp="1"/>
          </p:cNvSpPr>
          <p:nvPr>
            <p:ph type="body" sz="half" idx="2"/>
          </p:nvPr>
        </p:nvSpPr>
        <p:spPr/>
        <p:txBody>
          <a:bodyPr>
            <a:normAutofit/>
          </a:bodyPr>
          <a:lstStyle/>
          <a:p>
            <a:pPr algn="ctr"/>
            <a:r>
              <a:rPr lang="en-US" sz="3200" dirty="0" smtClean="0"/>
              <a:t>Rhinophyma </a:t>
            </a:r>
            <a:endParaRPr lang="en-US" sz="3200" dirty="0"/>
          </a:p>
        </p:txBody>
      </p:sp>
      <p:pic>
        <p:nvPicPr>
          <p:cNvPr id="7" name="Picture Placeholder 6" descr="rhino-nose.jpg"/>
          <p:cNvPicPr>
            <a:picLocks noGrp="1" noChangeAspect="1"/>
          </p:cNvPicPr>
          <p:nvPr>
            <p:ph type="pic" idx="1"/>
          </p:nvPr>
        </p:nvPicPr>
        <p:blipFill>
          <a:blip r:embed="rId2"/>
          <a:srcRect l="5652" r="5652"/>
          <a:stretch>
            <a:fillRect/>
          </a:stretch>
        </p:blip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Malignant </a:t>
            </a:r>
            <a:r>
              <a:rPr lang="en-US" dirty="0" err="1" smtClean="0"/>
              <a:t>tumour</a:t>
            </a:r>
            <a:endParaRPr lang="en-US" dirty="0"/>
          </a:p>
        </p:txBody>
      </p:sp>
      <p:sp>
        <p:nvSpPr>
          <p:cNvPr id="6" name="Content Placeholder 5"/>
          <p:cNvSpPr>
            <a:spLocks noGrp="1"/>
          </p:cNvSpPr>
          <p:nvPr>
            <p:ph idx="1"/>
          </p:nvPr>
        </p:nvSpPr>
        <p:spPr/>
        <p:txBody>
          <a:bodyPr/>
          <a:lstStyle/>
          <a:p>
            <a:r>
              <a:rPr lang="en-US" dirty="0" smtClean="0"/>
              <a:t>Basal cell carcinoma</a:t>
            </a:r>
          </a:p>
          <a:p>
            <a:r>
              <a:rPr lang="en-US" dirty="0" smtClean="0"/>
              <a:t>Squamous cell carcinoma</a:t>
            </a:r>
          </a:p>
          <a:p>
            <a:r>
              <a:rPr lang="en-US" dirty="0" err="1" smtClean="0"/>
              <a:t>Malenoma</a:t>
            </a:r>
            <a:r>
              <a:rPr lang="en-US" dirty="0" smtClean="0"/>
              <a:t>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57199" y="304800"/>
          <a:ext cx="8686801" cy="5943600"/>
        </p:xfrm>
        <a:graphic>
          <a:graphicData uri="http://schemas.openxmlformats.org/drawingml/2006/table">
            <a:tbl>
              <a:tblPr firstRow="1" bandRow="1">
                <a:tableStyleId>{21E4AEA4-8DFA-4A89-87EB-49C32662AFE0}</a:tableStyleId>
              </a:tblPr>
              <a:tblGrid>
                <a:gridCol w="1094836"/>
                <a:gridCol w="1185870"/>
                <a:gridCol w="1105674"/>
                <a:gridCol w="571313"/>
                <a:gridCol w="1958319"/>
                <a:gridCol w="562280"/>
                <a:gridCol w="2208509"/>
              </a:tblGrid>
              <a:tr h="1425526">
                <a:tc>
                  <a:txBody>
                    <a:bodyPr/>
                    <a:lstStyle/>
                    <a:p>
                      <a:r>
                        <a:rPr lang="en-US" sz="1800" dirty="0" smtClean="0"/>
                        <a:t>NAME</a:t>
                      </a:r>
                      <a:r>
                        <a:rPr lang="en-US" sz="1800" baseline="0" dirty="0" smtClean="0"/>
                        <a:t> OF STUDY</a:t>
                      </a:r>
                      <a:endParaRPr lang="en-IN" sz="1800" dirty="0"/>
                    </a:p>
                  </a:txBody>
                  <a:tcPr/>
                </a:tc>
                <a:tc>
                  <a:txBody>
                    <a:bodyPr/>
                    <a:lstStyle/>
                    <a:p>
                      <a:r>
                        <a:rPr lang="en-US" sz="1800" dirty="0" smtClean="0"/>
                        <a:t>AUTHOR</a:t>
                      </a:r>
                      <a:endParaRPr lang="en-IN" sz="1800" dirty="0"/>
                    </a:p>
                  </a:txBody>
                  <a:tcPr/>
                </a:tc>
                <a:tc>
                  <a:txBody>
                    <a:bodyPr/>
                    <a:lstStyle/>
                    <a:p>
                      <a:r>
                        <a:rPr lang="en-US" sz="1800" dirty="0" smtClean="0"/>
                        <a:t>REFERENCE</a:t>
                      </a:r>
                      <a:endParaRPr lang="en-IN" sz="1800" dirty="0"/>
                    </a:p>
                  </a:txBody>
                  <a:tcPr/>
                </a:tc>
                <a:tc>
                  <a:txBody>
                    <a:bodyPr/>
                    <a:lstStyle/>
                    <a:p>
                      <a:r>
                        <a:rPr lang="en-US" sz="1800" dirty="0" smtClean="0"/>
                        <a:t>SAMPLE</a:t>
                      </a:r>
                    </a:p>
                    <a:p>
                      <a:r>
                        <a:rPr lang="en-US" sz="1800" dirty="0" smtClean="0"/>
                        <a:t>SIZE</a:t>
                      </a:r>
                      <a:endParaRPr lang="en-IN" sz="1800" dirty="0"/>
                    </a:p>
                  </a:txBody>
                  <a:tcPr/>
                </a:tc>
                <a:tc>
                  <a:txBody>
                    <a:bodyPr/>
                    <a:lstStyle/>
                    <a:p>
                      <a:r>
                        <a:rPr lang="en-US" sz="1800" dirty="0" smtClean="0"/>
                        <a:t>RESULT</a:t>
                      </a:r>
                      <a:endParaRPr lang="en-IN" sz="1800" dirty="0"/>
                    </a:p>
                  </a:txBody>
                  <a:tcPr/>
                </a:tc>
                <a:tc>
                  <a:txBody>
                    <a:bodyPr/>
                    <a:lstStyle/>
                    <a:p>
                      <a:r>
                        <a:rPr lang="en-US" sz="1800" dirty="0" smtClean="0"/>
                        <a:t>P</a:t>
                      </a:r>
                    </a:p>
                    <a:p>
                      <a:r>
                        <a:rPr lang="en-US" sz="1800" dirty="0" smtClean="0"/>
                        <a:t>value</a:t>
                      </a:r>
                      <a:endParaRPr lang="en-IN" sz="1800" dirty="0"/>
                    </a:p>
                  </a:txBody>
                  <a:tcPr/>
                </a:tc>
                <a:tc>
                  <a:txBody>
                    <a:bodyPr/>
                    <a:lstStyle/>
                    <a:p>
                      <a:r>
                        <a:rPr lang="en-US" sz="1800" dirty="0" smtClean="0"/>
                        <a:t>CONCLUSION</a:t>
                      </a:r>
                      <a:endParaRPr lang="en-IN" sz="1800" dirty="0"/>
                    </a:p>
                  </a:txBody>
                  <a:tcPr/>
                </a:tc>
              </a:tr>
              <a:tr h="4365674">
                <a:tc>
                  <a:txBody>
                    <a:bodyPr/>
                    <a:lstStyle/>
                    <a:p>
                      <a:r>
                        <a:rPr lang="en-US" sz="1600" b="0" dirty="0" smtClean="0"/>
                        <a:t>Anatomy of the nasal profile</a:t>
                      </a:r>
                      <a:endParaRPr lang="en-US" sz="1600" b="0" dirty="0"/>
                    </a:p>
                  </a:txBody>
                  <a:tcPr/>
                </a:tc>
                <a:tc>
                  <a:txBody>
                    <a:bodyPr/>
                    <a:lstStyle/>
                    <a:p>
                      <a:r>
                        <a:rPr lang="en-US" sz="1600" dirty="0" smtClean="0">
                          <a:hlinkClick r:id="rId2"/>
                        </a:rPr>
                        <a:t>K J Anderson</a:t>
                      </a:r>
                      <a:r>
                        <a:rPr lang="en-US" sz="1600" dirty="0" smtClean="0"/>
                        <a:t>, </a:t>
                      </a:r>
                      <a:r>
                        <a:rPr lang="en-US" sz="1600" dirty="0" smtClean="0">
                          <a:hlinkClick r:id="rId3"/>
                        </a:rPr>
                        <a:t>M </a:t>
                      </a:r>
                      <a:r>
                        <a:rPr lang="en-US" sz="1600" dirty="0" err="1" smtClean="0">
                          <a:hlinkClick r:id="rId3"/>
                        </a:rPr>
                        <a:t>Henneberg</a:t>
                      </a:r>
                      <a:r>
                        <a:rPr lang="en-US" sz="1600" dirty="0" smtClean="0"/>
                        <a:t>, and </a:t>
                      </a:r>
                      <a:r>
                        <a:rPr lang="en-US" sz="1600" dirty="0" smtClean="0">
                          <a:hlinkClick r:id="rId4"/>
                        </a:rPr>
                        <a:t>R M Norris</a:t>
                      </a:r>
                      <a:endParaRPr lang="en-US" sz="1600" dirty="0"/>
                    </a:p>
                  </a:txBody>
                  <a:tcPr/>
                </a:tc>
                <a:tc>
                  <a:txBody>
                    <a:bodyPr/>
                    <a:lstStyle/>
                    <a:p>
                      <a:r>
                        <a:rPr lang="en-US" sz="1600" dirty="0" smtClean="0"/>
                        <a:t>J Anat. Aug 2008; 213(2): 210–216. </a:t>
                      </a:r>
                      <a:endParaRPr lang="en-US" sz="1600" dirty="0"/>
                    </a:p>
                  </a:txBody>
                  <a:tcPr/>
                </a:tc>
                <a:tc>
                  <a:txBody>
                    <a:bodyPr/>
                    <a:lstStyle/>
                    <a:p>
                      <a:r>
                        <a:rPr lang="en-US" sz="1600" dirty="0" smtClean="0"/>
                        <a:t>30</a:t>
                      </a:r>
                      <a:endParaRPr lang="en-IN" sz="1600" dirty="0"/>
                    </a:p>
                  </a:txBody>
                  <a:tcPr/>
                </a:tc>
                <a:tc>
                  <a:txBody>
                    <a:bodyPr/>
                    <a:lstStyle/>
                    <a:p>
                      <a:r>
                        <a:rPr lang="en-US" sz="1600" dirty="0" smtClean="0"/>
                        <a:t>In all subjects the angle of the septum differed from the external nasal dorsum angle. The superior border of the septal cartilage did not form a linear extension of the profile contour of the nasal bones but angled downwards. The superficial profile contour of the dorsum did not follow the profile of the nasal bones or the septal cartilage.</a:t>
                      </a:r>
                      <a:endParaRPr lang="en-IN" sz="1600" dirty="0"/>
                    </a:p>
                  </a:txBody>
                  <a:tcPr/>
                </a:tc>
                <a:tc>
                  <a:txBody>
                    <a:bodyPr/>
                    <a:lstStyle/>
                    <a:p>
                      <a:r>
                        <a:rPr lang="en-US" sz="1600" dirty="0" smtClean="0"/>
                        <a:t>Not more</a:t>
                      </a:r>
                      <a:r>
                        <a:rPr lang="en-US" sz="1600" baseline="0" dirty="0" smtClean="0"/>
                        <a:t> than</a:t>
                      </a:r>
                    </a:p>
                    <a:p>
                      <a:r>
                        <a:rPr lang="en-US" sz="1600" baseline="0" dirty="0" smtClean="0"/>
                        <a:t>0.05</a:t>
                      </a:r>
                      <a:endParaRPr lang="en-IN" sz="1600" dirty="0"/>
                    </a:p>
                  </a:txBody>
                  <a:tcPr/>
                </a:tc>
                <a:tc>
                  <a:txBody>
                    <a:bodyPr/>
                    <a:lstStyle/>
                    <a:p>
                      <a:r>
                        <a:rPr kumimoji="0" lang="en-IN" sz="1600" b="0" i="0" kern="1200" dirty="0" smtClean="0">
                          <a:solidFill>
                            <a:schemeClr val="dk1"/>
                          </a:solidFill>
                          <a:latin typeface="+mn-lt"/>
                          <a:ea typeface="+mn-ea"/>
                          <a:cs typeface="+mn-cs"/>
                        </a:rPr>
                        <a:t> </a:t>
                      </a:r>
                      <a:r>
                        <a:rPr lang="en-US" sz="1600" dirty="0" smtClean="0"/>
                        <a:t>Within the limited range of body weight for our sample there was no relationship found between the weight of the individual and the amount of subcutaneous fat present on the nose There was also no sexual dimorphism found.</a:t>
                      </a:r>
                      <a:endParaRPr lang="en-IN" sz="1600" dirty="0"/>
                    </a:p>
                  </a:txBody>
                  <a:tcPr/>
                </a:tc>
              </a:tr>
            </a:tbl>
          </a:graphicData>
        </a:graphic>
      </p:graphicFrame>
      <p:sp>
        <p:nvSpPr>
          <p:cNvPr id="3" name="Footer Placeholder 2"/>
          <p:cNvSpPr>
            <a:spLocks noGrp="1"/>
          </p:cNvSpPr>
          <p:nvPr>
            <p:ph type="ftr" sz="quarter" idx="11"/>
          </p:nvPr>
        </p:nvSpPr>
        <p:spPr>
          <a:xfrm>
            <a:off x="1600200" y="6324600"/>
            <a:ext cx="5562600" cy="365125"/>
          </a:xfrm>
        </p:spPr>
        <p:txBody>
          <a:bodyPr/>
          <a:lstStyle/>
          <a:p>
            <a:pPr algn="l"/>
            <a:r>
              <a:rPr lang="en-US" sz="2000" b="1" i="1" u="sng" dirty="0" smtClean="0"/>
              <a:t>Case series</a:t>
            </a:r>
            <a:endParaRPr lang="en-US" sz="2000" b="1" i="1" u="sn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endParaRPr lang="en-US" dirty="0"/>
          </a:p>
        </p:txBody>
      </p:sp>
      <p:sp>
        <p:nvSpPr>
          <p:cNvPr id="8" name="Subtitle 7"/>
          <p:cNvSpPr>
            <a:spLocks noGrp="1"/>
          </p:cNvSpPr>
          <p:nvPr>
            <p:ph type="subTitle" idx="1"/>
          </p:nvPr>
        </p:nvSpPr>
        <p:spPr/>
        <p:txBody>
          <a:bodyPr>
            <a:normAutofit/>
          </a:bodyPr>
          <a:lstStyle/>
          <a:p>
            <a:r>
              <a:rPr lang="en-US" sz="4000" dirty="0" smtClean="0"/>
              <a:t> </a:t>
            </a:r>
            <a:r>
              <a:rPr lang="en-US" sz="4000" dirty="0" err="1" smtClean="0"/>
              <a:t>Choanal</a:t>
            </a:r>
            <a:r>
              <a:rPr lang="en-US" sz="4000" dirty="0" smtClean="0"/>
              <a:t> atresia </a:t>
            </a:r>
            <a:endParaRPr lang="en-US" sz="4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Persistance</a:t>
            </a:r>
            <a:r>
              <a:rPr lang="en-US" dirty="0" smtClean="0"/>
              <a:t> of </a:t>
            </a:r>
            <a:r>
              <a:rPr lang="en-US" dirty="0" err="1" smtClean="0"/>
              <a:t>bucconasal</a:t>
            </a:r>
            <a:r>
              <a:rPr lang="en-US" dirty="0" smtClean="0"/>
              <a:t> membrane</a:t>
            </a:r>
          </a:p>
          <a:p>
            <a:r>
              <a:rPr lang="en-US" dirty="0" err="1" smtClean="0"/>
              <a:t>Uni</a:t>
            </a:r>
            <a:r>
              <a:rPr lang="en-US" dirty="0" smtClean="0"/>
              <a:t>/ bilateral</a:t>
            </a:r>
          </a:p>
          <a:p>
            <a:r>
              <a:rPr lang="en-US" dirty="0" smtClean="0"/>
              <a:t>Complete/incomplete</a:t>
            </a:r>
          </a:p>
          <a:p>
            <a:r>
              <a:rPr lang="en-US" dirty="0" smtClean="0"/>
              <a:t>Bony/ </a:t>
            </a:r>
            <a:r>
              <a:rPr lang="en-US" dirty="0" err="1" smtClean="0"/>
              <a:t>mambranous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514600"/>
            <a:ext cx="7772400" cy="914400"/>
          </a:xfrm>
        </p:spPr>
        <p:txBody>
          <a:bodyPr/>
          <a:lstStyle/>
          <a:p>
            <a:pPr algn="ctr"/>
            <a:r>
              <a:rPr lang="en-US" dirty="0" smtClean="0"/>
              <a:t>MCQ</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solidFill>
                  <a:srgbClr val="FF0000"/>
                </a:solidFill>
              </a:rPr>
              <a:t>Levels of Evidence</a:t>
            </a:r>
            <a:endParaRPr lang="en-US" smtClean="0"/>
          </a:p>
        </p:txBody>
      </p:sp>
      <p:sp>
        <p:nvSpPr>
          <p:cNvPr id="4099" name="Content Placeholder 2"/>
          <p:cNvSpPr>
            <a:spLocks noGrp="1"/>
          </p:cNvSpPr>
          <p:nvPr>
            <p:ph idx="1"/>
          </p:nvPr>
        </p:nvSpPr>
        <p:spPr>
          <a:xfrm>
            <a:off x="928662" y="1857364"/>
            <a:ext cx="8026426" cy="5000636"/>
          </a:xfrm>
        </p:spPr>
        <p:txBody>
          <a:bodyPr/>
          <a:lstStyle/>
          <a:p>
            <a:pPr>
              <a:buFont typeface="Arial" pitchFamily="34" charset="0"/>
              <a:buNone/>
            </a:pPr>
            <a:r>
              <a:rPr lang="en-US" dirty="0" smtClean="0"/>
              <a:t> **** ~ Systematic reviews, meta analysis of randomized control studies</a:t>
            </a:r>
          </a:p>
          <a:p>
            <a:pPr>
              <a:buFont typeface="Arial" pitchFamily="34" charset="0"/>
              <a:buNone/>
            </a:pPr>
            <a:endParaRPr lang="en-US" dirty="0" smtClean="0"/>
          </a:p>
          <a:p>
            <a:pPr>
              <a:buFont typeface="Arial" pitchFamily="34" charset="0"/>
              <a:buNone/>
            </a:pPr>
            <a:r>
              <a:rPr lang="en-US" dirty="0" smtClean="0"/>
              <a:t>*** ~ Non randomised studies</a:t>
            </a:r>
          </a:p>
          <a:p>
            <a:pPr>
              <a:buFont typeface="Arial" pitchFamily="34" charset="0"/>
              <a:buNone/>
            </a:pPr>
            <a:endParaRPr lang="en-US" dirty="0" smtClean="0"/>
          </a:p>
          <a:p>
            <a:pPr>
              <a:buFont typeface="Arial" pitchFamily="34" charset="0"/>
              <a:buNone/>
            </a:pPr>
            <a:r>
              <a:rPr lang="en-US" dirty="0" smtClean="0"/>
              <a:t>** ~ Observational or non experimental studies</a:t>
            </a:r>
          </a:p>
          <a:p>
            <a:pPr>
              <a:buFont typeface="Arial" pitchFamily="34" charset="0"/>
              <a:buNone/>
            </a:pPr>
            <a:endParaRPr lang="en-US" dirty="0" smtClean="0"/>
          </a:p>
          <a:p>
            <a:pPr>
              <a:buFont typeface="Arial" pitchFamily="34" charset="0"/>
              <a:buNone/>
            </a:pPr>
            <a:r>
              <a:rPr lang="en-US" dirty="0" smtClean="0"/>
              <a:t>* ~ Expert opinion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82930" indent="-514350">
              <a:buAutoNum type="arabicPeriod"/>
            </a:pPr>
            <a:r>
              <a:rPr lang="en-US" dirty="0" smtClean="0"/>
              <a:t>What is the shape of the External  nasal vault:</a:t>
            </a:r>
          </a:p>
          <a:p>
            <a:pPr marL="582930" indent="-514350">
              <a:buAutoNum type="alphaUcPeriod"/>
            </a:pPr>
            <a:r>
              <a:rPr lang="en-US" dirty="0" smtClean="0"/>
              <a:t>Conical</a:t>
            </a:r>
          </a:p>
          <a:p>
            <a:pPr marL="582930" indent="-514350">
              <a:buAutoNum type="alphaUcPeriod"/>
            </a:pPr>
            <a:r>
              <a:rPr lang="en-US" dirty="0" smtClean="0"/>
              <a:t>Triangular</a:t>
            </a:r>
          </a:p>
          <a:p>
            <a:pPr marL="582930" indent="-514350">
              <a:buAutoNum type="alphaUcPeriod"/>
            </a:pPr>
            <a:r>
              <a:rPr lang="en-US" dirty="0" smtClean="0"/>
              <a:t>Pyramidal</a:t>
            </a:r>
          </a:p>
          <a:p>
            <a:pPr marL="582930" indent="-514350">
              <a:buAutoNum type="alphaUcPeriod"/>
            </a:pPr>
            <a:r>
              <a:rPr lang="en-US" dirty="0" smtClean="0"/>
              <a:t>None of the above</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2. How many nasal bones are there:</a:t>
            </a:r>
          </a:p>
          <a:p>
            <a:pPr marL="582930" indent="-514350">
              <a:buAutoNum type="alphaUcPeriod"/>
            </a:pPr>
            <a:r>
              <a:rPr lang="en-US" dirty="0" smtClean="0"/>
              <a:t>3</a:t>
            </a:r>
          </a:p>
          <a:p>
            <a:pPr marL="582930" indent="-514350">
              <a:buAutoNum type="alphaUcPeriod"/>
            </a:pPr>
            <a:r>
              <a:rPr lang="en-US" dirty="0" smtClean="0"/>
              <a:t>2</a:t>
            </a:r>
          </a:p>
          <a:p>
            <a:pPr marL="582930" indent="-514350">
              <a:buAutoNum type="alphaUcPeriod"/>
            </a:pPr>
            <a:r>
              <a:rPr lang="en-US" dirty="0" smtClean="0"/>
              <a:t>4</a:t>
            </a:r>
          </a:p>
          <a:p>
            <a:pPr marL="582930" indent="-514350">
              <a:buAutoNum type="alphaUcPeriod"/>
            </a:pPr>
            <a:r>
              <a:rPr lang="en-US" dirty="0" smtClean="0"/>
              <a:t>1</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 Which of the following  does not supply nasal vault:</a:t>
            </a:r>
          </a:p>
          <a:p>
            <a:pPr marL="582930" indent="-514350">
              <a:buAutoNum type="alphaUcPeriod"/>
            </a:pPr>
            <a:r>
              <a:rPr lang="en-US" dirty="0" err="1" smtClean="0"/>
              <a:t>Supratrochlear</a:t>
            </a:r>
            <a:r>
              <a:rPr lang="en-US" dirty="0" smtClean="0"/>
              <a:t> nerve</a:t>
            </a:r>
          </a:p>
          <a:p>
            <a:pPr marL="582930" indent="-514350">
              <a:buAutoNum type="alphaUcPeriod"/>
            </a:pPr>
            <a:r>
              <a:rPr lang="en-US" dirty="0" err="1" smtClean="0"/>
              <a:t>Infratochlear</a:t>
            </a:r>
            <a:r>
              <a:rPr lang="en-US" dirty="0" smtClean="0"/>
              <a:t> nerve</a:t>
            </a:r>
          </a:p>
          <a:p>
            <a:pPr marL="582930" indent="-514350">
              <a:buAutoNum type="alphaUcPeriod"/>
            </a:pPr>
            <a:r>
              <a:rPr lang="en-US" dirty="0" err="1" smtClean="0"/>
              <a:t>Intraorbital</a:t>
            </a:r>
            <a:r>
              <a:rPr lang="en-US" dirty="0" smtClean="0"/>
              <a:t> nerve</a:t>
            </a:r>
          </a:p>
          <a:p>
            <a:pPr marL="582930" indent="-514350">
              <a:buAutoNum type="alphaUcPeriod"/>
            </a:pPr>
            <a:r>
              <a:rPr lang="en-US" dirty="0" smtClean="0"/>
              <a:t>Trigeminal nerve</a:t>
            </a:r>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4. Which of the following is not an external nasal deformity:</a:t>
            </a:r>
          </a:p>
          <a:p>
            <a:pPr marL="582930" indent="-514350">
              <a:buAutoNum type="alphaUcPeriod"/>
            </a:pPr>
            <a:r>
              <a:rPr lang="en-US" dirty="0" smtClean="0"/>
              <a:t>Saddle nose</a:t>
            </a:r>
          </a:p>
          <a:p>
            <a:pPr marL="582930" indent="-514350">
              <a:buAutoNum type="alphaUcPeriod"/>
            </a:pPr>
            <a:r>
              <a:rPr lang="en-US" dirty="0" smtClean="0"/>
              <a:t>Hump nose</a:t>
            </a:r>
          </a:p>
          <a:p>
            <a:pPr marL="582930" indent="-514350">
              <a:buAutoNum type="alphaUcPeriod"/>
            </a:pPr>
            <a:r>
              <a:rPr lang="en-US" dirty="0" smtClean="0"/>
              <a:t>Crooked nose</a:t>
            </a:r>
          </a:p>
          <a:p>
            <a:pPr marL="582930" indent="-514350">
              <a:buAutoNum type="alphaUcPeriod"/>
            </a:pPr>
            <a:r>
              <a:rPr lang="en-US" dirty="0" err="1" smtClean="0"/>
              <a:t>Vestibulitis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5. which are the following are true for </a:t>
            </a:r>
            <a:r>
              <a:rPr lang="en-US" dirty="0" err="1" smtClean="0"/>
              <a:t>choanal</a:t>
            </a:r>
            <a:r>
              <a:rPr lang="en-US" dirty="0" smtClean="0"/>
              <a:t> atresia except ?</a:t>
            </a:r>
          </a:p>
          <a:p>
            <a:pPr marL="582930" indent="-514350">
              <a:buFont typeface="+mj-lt"/>
              <a:buAutoNum type="alphaUcPeriod"/>
            </a:pPr>
            <a:r>
              <a:rPr lang="en-US" dirty="0" smtClean="0"/>
              <a:t>Unilateral/ bilateral</a:t>
            </a:r>
          </a:p>
          <a:p>
            <a:pPr marL="582930" indent="-514350">
              <a:buFont typeface="+mj-lt"/>
              <a:buAutoNum type="alphaUcPeriod"/>
            </a:pPr>
            <a:r>
              <a:rPr lang="en-US" dirty="0" smtClean="0"/>
              <a:t>Complete/incomplete</a:t>
            </a:r>
          </a:p>
          <a:p>
            <a:pPr marL="582930" indent="-514350">
              <a:buFont typeface="+mj-lt"/>
              <a:buAutoNum type="alphaUcPeriod"/>
            </a:pPr>
            <a:r>
              <a:rPr lang="en-US" dirty="0" smtClean="0"/>
              <a:t>Bony/ </a:t>
            </a:r>
            <a:r>
              <a:rPr lang="en-US" dirty="0" err="1" smtClean="0"/>
              <a:t>cartilagenous</a:t>
            </a:r>
            <a:endParaRPr lang="en-US" dirty="0" smtClean="0"/>
          </a:p>
          <a:p>
            <a:pPr marL="582930" indent="-514350">
              <a:buFont typeface="+mj-lt"/>
              <a:buAutoNum type="alphaUcPeriod"/>
            </a:pPr>
            <a:r>
              <a:rPr lang="en-US" dirty="0" smtClean="0"/>
              <a:t>Bony/ </a:t>
            </a:r>
            <a:r>
              <a:rPr lang="en-US" dirty="0" err="1" smtClean="0"/>
              <a:t>mambranous</a:t>
            </a:r>
            <a:endParaRPr lang="en-US" dirty="0" smtClean="0"/>
          </a:p>
          <a:p>
            <a:pPr marL="582930" indent="-514350">
              <a:buFont typeface="+mj-lt"/>
              <a:buAutoNum type="alphaLcPeriod"/>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a:bodyPr>
          <a:lstStyle/>
          <a:p>
            <a:pPr algn="ctr">
              <a:buNone/>
            </a:pPr>
            <a:endParaRPr lang="en-US" sz="4400" dirty="0" smtClean="0">
              <a:solidFill>
                <a:schemeClr val="accent5">
                  <a:lumMod val="60000"/>
                  <a:lumOff val="40000"/>
                </a:schemeClr>
              </a:solidFill>
            </a:endParaRPr>
          </a:p>
          <a:p>
            <a:pPr algn="ctr">
              <a:buNone/>
            </a:pPr>
            <a:endParaRPr lang="en-US" sz="4400" dirty="0" smtClean="0">
              <a:solidFill>
                <a:schemeClr val="accent5">
                  <a:lumMod val="60000"/>
                  <a:lumOff val="40000"/>
                </a:schemeClr>
              </a:solidFill>
            </a:endParaRPr>
          </a:p>
          <a:p>
            <a:pPr algn="ctr">
              <a:buNone/>
            </a:pPr>
            <a:r>
              <a:rPr lang="en-US" sz="4400" dirty="0" smtClean="0">
                <a:solidFill>
                  <a:schemeClr val="accent5">
                    <a:lumMod val="60000"/>
                    <a:lumOff val="40000"/>
                  </a:schemeClr>
                </a:solidFill>
              </a:rPr>
              <a:t>Thank you</a:t>
            </a:r>
            <a:endParaRPr lang="en-US" sz="4400" dirty="0">
              <a:solidFill>
                <a:schemeClr val="accent5">
                  <a:lumMod val="60000"/>
                  <a:lumOff val="40000"/>
                </a:schemeClr>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\456 </a:t>
            </a:r>
            <a:endParaRPr lang="en-US" dirty="0"/>
          </a:p>
        </p:txBody>
      </p:sp>
      <p:sp>
        <p:nvSpPr>
          <p:cNvPr id="3" name="Content Placeholder 2"/>
          <p:cNvSpPr>
            <a:spLocks noGrp="1"/>
          </p:cNvSpPr>
          <p:nvPr>
            <p:ph idx="1"/>
          </p:nvPr>
        </p:nvSpPr>
        <p:spPr/>
        <p:txBody>
          <a:bodyPr/>
          <a:lstStyle/>
          <a:p>
            <a:r>
              <a:rPr lang="en-US" dirty="0" smtClean="0"/>
              <a:t>1---c</a:t>
            </a:r>
          </a:p>
          <a:p>
            <a:r>
              <a:rPr lang="en-US" dirty="0" smtClean="0"/>
              <a:t>2---b</a:t>
            </a:r>
          </a:p>
          <a:p>
            <a:r>
              <a:rPr lang="en-US" dirty="0" smtClean="0"/>
              <a:t>3---d</a:t>
            </a:r>
          </a:p>
          <a:p>
            <a:r>
              <a:rPr lang="en-US" dirty="0" smtClean="0"/>
              <a:t>4---d</a:t>
            </a:r>
          </a:p>
          <a:p>
            <a:r>
              <a:rPr lang="en-US" dirty="0" smtClean="0"/>
              <a:t>5---c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endParaRPr lang="en-US"/>
          </a:p>
        </p:txBody>
      </p:sp>
      <p:sp>
        <p:nvSpPr>
          <p:cNvPr id="13" name="Content Placeholder 12"/>
          <p:cNvSpPr>
            <a:spLocks noGrp="1"/>
          </p:cNvSpPr>
          <p:nvPr>
            <p:ph sz="half" idx="2"/>
          </p:nvPr>
        </p:nvSpPr>
        <p:spPr>
          <a:xfrm>
            <a:off x="5257800" y="2194560"/>
            <a:ext cx="3657600" cy="4663440"/>
          </a:xfrm>
        </p:spPr>
        <p:txBody>
          <a:bodyPr/>
          <a:lstStyle/>
          <a:p>
            <a:r>
              <a:rPr lang="en-US" dirty="0" smtClean="0"/>
              <a:t>Shape : Pyramid</a:t>
            </a:r>
          </a:p>
          <a:p>
            <a:pPr>
              <a:buNone/>
            </a:pPr>
            <a:endParaRPr lang="en-US" dirty="0" smtClean="0"/>
          </a:p>
          <a:p>
            <a:r>
              <a:rPr lang="en-US" dirty="0" smtClean="0"/>
              <a:t>Osteocartilaginous framework covered by muscle and skin</a:t>
            </a:r>
          </a:p>
          <a:p>
            <a:pPr>
              <a:buNone/>
            </a:pPr>
            <a:endParaRPr lang="en-US" dirty="0" smtClean="0"/>
          </a:p>
        </p:txBody>
      </p:sp>
      <p:pic>
        <p:nvPicPr>
          <p:cNvPr id="8" name="Content Placeholder 7" descr="2.jpg"/>
          <p:cNvPicPr>
            <a:picLocks noGrp="1" noChangeAspect="1"/>
          </p:cNvPicPr>
          <p:nvPr>
            <p:ph sz="half" idx="1"/>
          </p:nvPr>
        </p:nvPicPr>
        <p:blipFill>
          <a:blip r:embed="rId2"/>
          <a:stretch>
            <a:fillRect/>
          </a:stretch>
        </p:blipFill>
        <p:spPr>
          <a:xfrm>
            <a:off x="609600" y="1676400"/>
            <a:ext cx="3668712" cy="47244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       Vestibule and skin</a:t>
            </a:r>
            <a:endParaRPr lang="en-US" dirty="0"/>
          </a:p>
        </p:txBody>
      </p:sp>
      <p:sp>
        <p:nvSpPr>
          <p:cNvPr id="8" name="Content Placeholder 7"/>
          <p:cNvSpPr>
            <a:spLocks noGrp="1"/>
          </p:cNvSpPr>
          <p:nvPr>
            <p:ph sz="half" idx="2"/>
          </p:nvPr>
        </p:nvSpPr>
        <p:spPr>
          <a:xfrm>
            <a:off x="2057400" y="1447800"/>
            <a:ext cx="5486400" cy="4663440"/>
          </a:xfrm>
        </p:spPr>
        <p:txBody>
          <a:bodyPr/>
          <a:lstStyle/>
          <a:p>
            <a:endParaRPr lang="en-US" dirty="0" smtClean="0"/>
          </a:p>
          <a:p>
            <a:endParaRPr lang="en-US" dirty="0" smtClean="0"/>
          </a:p>
          <a:p>
            <a:endParaRPr lang="en-US" dirty="0" smtClean="0"/>
          </a:p>
          <a:p>
            <a:r>
              <a:rPr lang="en-US" dirty="0" smtClean="0"/>
              <a:t>Sebaceous and sweat glands </a:t>
            </a:r>
          </a:p>
          <a:p>
            <a:endParaRPr lang="en-US" dirty="0" smtClean="0"/>
          </a:p>
          <a:p>
            <a:r>
              <a:rPr lang="en-US" dirty="0" smtClean="0"/>
              <a:t>Hair follicles (vibrissae)</a:t>
            </a:r>
          </a:p>
          <a:p>
            <a:endParaRPr lang="en-US" dirty="0" smtClean="0"/>
          </a:p>
          <a:p>
            <a:r>
              <a:rPr lang="en-US" dirty="0" err="1" smtClean="0"/>
              <a:t>Limen</a:t>
            </a:r>
            <a:r>
              <a:rPr lang="en-US" dirty="0" smtClean="0"/>
              <a:t> </a:t>
            </a:r>
            <a:r>
              <a:rPr lang="en-US" dirty="0" err="1" smtClean="0"/>
              <a:t>nasi</a:t>
            </a:r>
            <a:endParaRPr lang="en-US" dirty="0" smtClean="0"/>
          </a:p>
          <a:p>
            <a:endParaRPr lang="en-US" dirty="0" smtClean="0"/>
          </a:p>
          <a:p>
            <a:endParaRPr lang="en-US" dirty="0"/>
          </a:p>
        </p:txBody>
      </p:sp>
      <p:pic>
        <p:nvPicPr>
          <p:cNvPr id="9" name="Content Placeholder 8" descr="3.jpg"/>
          <p:cNvPicPr>
            <a:picLocks noGrp="1" noChangeAspect="1"/>
          </p:cNvPicPr>
          <p:nvPr>
            <p:ph sz="half" idx="1"/>
          </p:nvPr>
        </p:nvPicPr>
        <p:blipFill>
          <a:blip r:embed="rId2"/>
          <a:stretch>
            <a:fillRect/>
          </a:stretch>
        </p:blipFill>
        <p:spPr>
          <a:xfrm>
            <a:off x="304800" y="0"/>
            <a:ext cx="2590800" cy="25908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Osteocartilaginous framework</a:t>
            </a:r>
            <a:endParaRPr lang="en-US" dirty="0"/>
          </a:p>
        </p:txBody>
      </p:sp>
      <p:pic>
        <p:nvPicPr>
          <p:cNvPr id="5" name="Content Placeholder 4" descr="4.jpg"/>
          <p:cNvPicPr>
            <a:picLocks noGrp="1" noChangeAspect="1"/>
          </p:cNvPicPr>
          <p:nvPr>
            <p:ph idx="1"/>
          </p:nvPr>
        </p:nvPicPr>
        <p:blipFill>
          <a:blip r:embed="rId2"/>
          <a:stretch>
            <a:fillRect/>
          </a:stretch>
        </p:blipFill>
        <p:spPr>
          <a:xfrm>
            <a:off x="457200" y="1600200"/>
            <a:ext cx="8229600" cy="4724399"/>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a:buNone/>
            </a:pPr>
            <a:r>
              <a:rPr lang="en-US" dirty="0" smtClean="0"/>
              <a:t>	</a:t>
            </a:r>
            <a:r>
              <a:rPr lang="en-US" b="1" i="1" u="sng" dirty="0" smtClean="0"/>
              <a:t>Bony part</a:t>
            </a:r>
          </a:p>
          <a:p>
            <a:pPr>
              <a:buNone/>
            </a:pPr>
            <a:endParaRPr lang="en-US" dirty="0" smtClean="0"/>
          </a:p>
          <a:p>
            <a:pPr marL="539496" indent="-457200">
              <a:buFont typeface="+mj-lt"/>
              <a:buAutoNum type="alphaLcParenR"/>
            </a:pPr>
            <a:r>
              <a:rPr lang="en-US" sz="2400" dirty="0" smtClean="0"/>
              <a:t>Two nasal bones</a:t>
            </a:r>
          </a:p>
          <a:p>
            <a:pPr marL="539496" indent="-457200">
              <a:buFont typeface="+mj-lt"/>
              <a:buAutoNum type="alphaLcParenR"/>
            </a:pPr>
            <a:r>
              <a:rPr lang="en-US" sz="2400" dirty="0" smtClean="0"/>
              <a:t>Nasal process of frontal bone</a:t>
            </a:r>
          </a:p>
          <a:p>
            <a:pPr marL="539496" indent="-457200">
              <a:buFont typeface="+mj-lt"/>
              <a:buAutoNum type="alphaLcParenR"/>
            </a:pPr>
            <a:r>
              <a:rPr lang="en-US" sz="2400" dirty="0" smtClean="0"/>
              <a:t>Frontal processes of maxillae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7" name="Rectangle 6"/>
          <p:cNvSpPr/>
          <p:nvPr/>
        </p:nvSpPr>
        <p:spPr>
          <a:xfrm>
            <a:off x="1447800" y="1600200"/>
            <a:ext cx="4572000" cy="3662541"/>
          </a:xfrm>
          <a:prstGeom prst="rect">
            <a:avLst/>
          </a:prstGeom>
        </p:spPr>
        <p:txBody>
          <a:bodyPr wrap="square">
            <a:spAutoFit/>
          </a:bodyPr>
          <a:lstStyle/>
          <a:p>
            <a:r>
              <a:rPr lang="en-US" sz="3200" b="1" i="1" u="sng" dirty="0" smtClean="0"/>
              <a:t>Cartilaginous part</a:t>
            </a:r>
          </a:p>
          <a:p>
            <a:pPr>
              <a:buNone/>
            </a:pPr>
            <a:endParaRPr lang="en-US" sz="3200" dirty="0" smtClean="0"/>
          </a:p>
          <a:p>
            <a:pPr marL="596646" indent="-514350">
              <a:buFont typeface="+mj-lt"/>
              <a:buAutoNum type="alphaLcParenR"/>
            </a:pPr>
            <a:r>
              <a:rPr lang="en-US" sz="2400" dirty="0" smtClean="0"/>
              <a:t>Upper lateral</a:t>
            </a:r>
          </a:p>
          <a:p>
            <a:pPr marL="596646" indent="-514350">
              <a:buFont typeface="+mj-lt"/>
              <a:buAutoNum type="alphaLcParenR"/>
            </a:pPr>
            <a:endParaRPr lang="en-US" sz="2400" dirty="0" smtClean="0"/>
          </a:p>
          <a:p>
            <a:pPr marL="596646" indent="-514350">
              <a:buFont typeface="+mj-lt"/>
              <a:buAutoNum type="alphaLcParenR"/>
            </a:pPr>
            <a:r>
              <a:rPr lang="en-US" sz="2400" dirty="0" smtClean="0"/>
              <a:t>Lower lateral (</a:t>
            </a:r>
            <a:r>
              <a:rPr lang="en-US" sz="2400" dirty="0" err="1" smtClean="0"/>
              <a:t>alar</a:t>
            </a:r>
            <a:r>
              <a:rPr lang="en-US" sz="2400" dirty="0" smtClean="0"/>
              <a:t>)</a:t>
            </a:r>
          </a:p>
          <a:p>
            <a:pPr marL="596646" indent="-514350">
              <a:buFont typeface="+mj-lt"/>
              <a:buAutoNum type="alphaLcParenR"/>
            </a:pPr>
            <a:endParaRPr lang="en-US" sz="2400" dirty="0" smtClean="0"/>
          </a:p>
          <a:p>
            <a:pPr marL="596646" indent="-514350">
              <a:buFont typeface="+mj-lt"/>
              <a:buAutoNum type="alphaLcParenR"/>
            </a:pPr>
            <a:r>
              <a:rPr lang="en-US" sz="2400" dirty="0" smtClean="0"/>
              <a:t>Lesser </a:t>
            </a:r>
            <a:r>
              <a:rPr lang="en-US" sz="2400" dirty="0" err="1" smtClean="0"/>
              <a:t>alar</a:t>
            </a:r>
            <a:r>
              <a:rPr lang="en-US" sz="2400" dirty="0" smtClean="0"/>
              <a:t> (</a:t>
            </a:r>
            <a:r>
              <a:rPr lang="en-US" sz="2400" dirty="0" err="1" smtClean="0"/>
              <a:t>sesamoid</a:t>
            </a:r>
            <a:r>
              <a:rPr lang="en-US" sz="2400" dirty="0" smtClean="0"/>
              <a:t>)</a:t>
            </a:r>
          </a:p>
          <a:p>
            <a:pPr marL="596646" indent="-514350">
              <a:buFont typeface="+mj-lt"/>
              <a:buAutoNum type="alphaLcParenR"/>
            </a:pPr>
            <a:endParaRPr lang="en-US" sz="2400" dirty="0" smtClean="0"/>
          </a:p>
          <a:p>
            <a:pPr marL="596646" indent="-514350">
              <a:buFont typeface="+mj-lt"/>
              <a:buAutoNum type="alphaLcParenR"/>
            </a:pPr>
            <a:r>
              <a:rPr lang="en-US" sz="2400" dirty="0" err="1" smtClean="0"/>
              <a:t>Septal</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Pyriform</a:t>
            </a:r>
            <a:r>
              <a:rPr lang="en-US" dirty="0" smtClean="0"/>
              <a:t> Aperture</a:t>
            </a:r>
            <a:endParaRPr lang="en-US" dirty="0"/>
          </a:p>
        </p:txBody>
      </p:sp>
      <p:pic>
        <p:nvPicPr>
          <p:cNvPr id="1026" name="Picture 2" descr="F:\Scott-Brown’s Otorhinolaryngology, Head and Neck Surgery\Part 13 The nose and paranasal sinuses\104 Anatomy of the nose and paranasal sinuses\104.18.jpg"/>
          <p:cNvPicPr>
            <a:picLocks noGrp="1" noChangeAspect="1" noChangeArrowheads="1"/>
          </p:cNvPicPr>
          <p:nvPr>
            <p:ph idx="1"/>
          </p:nvPr>
        </p:nvPicPr>
        <p:blipFill>
          <a:blip r:embed="rId2"/>
          <a:stretch>
            <a:fillRect/>
          </a:stretch>
        </p:blipFill>
        <p:spPr bwMode="auto">
          <a:xfrm>
            <a:off x="1219200" y="1676400"/>
            <a:ext cx="6781800" cy="347522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1668</TotalTime>
  <Words>481</Words>
  <Application>Microsoft Office PowerPoint</Application>
  <PresentationFormat>On-screen Show (4:3)</PresentationFormat>
  <Paragraphs>154</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Metro</vt:lpstr>
      <vt:lpstr>EXTERNAL NASAL VAULT &amp; choanal atresia </vt:lpstr>
      <vt:lpstr>Levels of Evidence</vt:lpstr>
      <vt:lpstr>Levels of Evidence</vt:lpstr>
      <vt:lpstr>Slide 4</vt:lpstr>
      <vt:lpstr>       Vestibule and skin</vt:lpstr>
      <vt:lpstr>Osteocartilaginous framework</vt:lpstr>
      <vt:lpstr>Slide 7</vt:lpstr>
      <vt:lpstr>Slide 8</vt:lpstr>
      <vt:lpstr>Pyriform Aperture</vt:lpstr>
      <vt:lpstr>Nasal musculature</vt:lpstr>
      <vt:lpstr>MUSCLES</vt:lpstr>
      <vt:lpstr>Nerve supply</vt:lpstr>
      <vt:lpstr>Diseases of external nose</vt:lpstr>
      <vt:lpstr>Slide 14</vt:lpstr>
      <vt:lpstr>Slide 15</vt:lpstr>
      <vt:lpstr>Slide 16</vt:lpstr>
      <vt:lpstr>Slide 17</vt:lpstr>
      <vt:lpstr>Slide 18</vt:lpstr>
      <vt:lpstr>Slide 19</vt:lpstr>
      <vt:lpstr>Tumour </vt:lpstr>
      <vt:lpstr>Tumours </vt:lpstr>
      <vt:lpstr>Congenital tumour</vt:lpstr>
      <vt:lpstr>Benign tumour</vt:lpstr>
      <vt:lpstr>Slide 24</vt:lpstr>
      <vt:lpstr>Malignant tumour</vt:lpstr>
      <vt:lpstr>Slide 26</vt:lpstr>
      <vt:lpstr>Slide 27</vt:lpstr>
      <vt:lpstr>Slide 28</vt:lpstr>
      <vt:lpstr>MCQ</vt:lpstr>
      <vt:lpstr>Slide 30</vt:lpstr>
      <vt:lpstr>Slide 31</vt:lpstr>
      <vt:lpstr>Slide 32</vt:lpstr>
      <vt:lpstr>Slide 33</vt:lpstr>
      <vt:lpstr>Slide 34</vt:lpstr>
      <vt:lpstr>Slide 35</vt:lpstr>
      <vt:lpstr>Slide 36</vt:lpstr>
      <vt:lpstr>\456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ANATOMY OF EXTERNAL NASAL VAULT</dc:title>
  <dc:creator>JINESH</dc:creator>
  <cp:lastModifiedBy>dhiraj general hospital</cp:lastModifiedBy>
  <cp:revision>71</cp:revision>
  <dcterms:created xsi:type="dcterms:W3CDTF">2012-11-04T13:23:13Z</dcterms:created>
  <dcterms:modified xsi:type="dcterms:W3CDTF">2014-11-18T05:20:35Z</dcterms:modified>
</cp:coreProperties>
</file>