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55F21BC8-4978-4B6D-8FF6-4F9581D9DB74}"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5F21BC8-4978-4B6D-8FF6-4F9581D9DB74}"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55F21BC8-4978-4B6D-8FF6-4F9581D9DB74}"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49D9B7-A0F6-4EE4-A2E9-5A801844F43F}" type="datetimeFigureOut">
              <a:rPr lang="en-US" smtClean="0"/>
              <a:pPr/>
              <a:t>8/13/2020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5F21BC8-4978-4B6D-8FF6-4F9581D9DB7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3349D9B7-A0F6-4EE4-A2E9-5A801844F43F}" type="datetimeFigureOut">
              <a:rPr lang="en-US" smtClean="0"/>
              <a:pPr/>
              <a:t>8/13/2020</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55F21BC8-4978-4B6D-8FF6-4F9581D9DB7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349D9B7-A0F6-4EE4-A2E9-5A801844F43F}" type="datetimeFigureOut">
              <a:rPr lang="en-US" smtClean="0"/>
              <a:pPr/>
              <a:t>8/13/2020</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5F21BC8-4978-4B6D-8FF6-4F9581D9DB7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idx="1"/>
          </p:nvPr>
        </p:nvSpPr>
        <p:spPr/>
        <p:txBody>
          <a:bodyPr>
            <a:normAutofit/>
          </a:bodyPr>
          <a:lstStyle/>
          <a:p>
            <a:pPr>
              <a:buNone/>
            </a:pPr>
            <a:endParaRPr lang="en-US" dirty="0" smtClean="0"/>
          </a:p>
          <a:p>
            <a:pPr algn="r">
              <a:buNone/>
            </a:pPr>
            <a:r>
              <a:rPr lang="en-US" dirty="0" smtClean="0"/>
              <a:t>			</a:t>
            </a:r>
            <a:r>
              <a:rPr lang="en-US" sz="2200" b="1" dirty="0" smtClean="0"/>
              <a:t>Dr</a:t>
            </a:r>
            <a:r>
              <a:rPr lang="en-US" sz="2200" b="1" dirty="0" smtClean="0"/>
              <a:t>. </a:t>
            </a:r>
            <a:r>
              <a:rPr lang="en-US" sz="2200" b="1" dirty="0" smtClean="0"/>
              <a:t>Kalpesh Zanzrukiya</a:t>
            </a:r>
            <a:endParaRPr lang="en-US" sz="2200" b="1" dirty="0"/>
          </a:p>
        </p:txBody>
      </p:sp>
      <p:sp>
        <p:nvSpPr>
          <p:cNvPr id="4" name="Title 3"/>
          <p:cNvSpPr>
            <a:spLocks noGrp="1"/>
          </p:cNvSpPr>
          <p:nvPr>
            <p:ph type="title"/>
          </p:nvPr>
        </p:nvSpPr>
        <p:spPr/>
        <p:txBody>
          <a:bodyPr/>
          <a:lstStyle/>
          <a:p>
            <a:r>
              <a:rPr lang="en-US" b="1" u="sng" dirty="0" smtClean="0"/>
              <a:t>Food Poisoning</a:t>
            </a:r>
            <a:endParaRPr lang="en-US"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f.) </a:t>
            </a:r>
            <a:r>
              <a:rPr lang="en-US" u="sng" dirty="0" smtClean="0"/>
              <a:t>Clostridium botulinum</a:t>
            </a:r>
            <a:r>
              <a:rPr lang="en-US" dirty="0" smtClean="0"/>
              <a:t>:</a:t>
            </a:r>
          </a:p>
          <a:p>
            <a:pPr>
              <a:buNone/>
            </a:pPr>
            <a:r>
              <a:rPr lang="en-US" dirty="0" smtClean="0"/>
              <a:t>	Spore forming, anaerobic, gram positive bacillus causes food borne illness called “Botulism”.</a:t>
            </a:r>
          </a:p>
          <a:p>
            <a:pPr>
              <a:buNone/>
            </a:pPr>
            <a:r>
              <a:rPr lang="en-US" dirty="0" smtClean="0"/>
              <a:t>	-</a:t>
            </a:r>
            <a:r>
              <a:rPr lang="en-US" i="1" dirty="0" smtClean="0"/>
              <a:t>Mode of action</a:t>
            </a:r>
            <a:r>
              <a:rPr lang="en-US" dirty="0" smtClean="0"/>
              <a:t>: through spores which can resist cooking &amp; boiling.</a:t>
            </a:r>
          </a:p>
          <a:p>
            <a:pPr>
              <a:buNone/>
            </a:pPr>
            <a:r>
              <a:rPr lang="en-US" dirty="0" smtClean="0"/>
              <a:t>		Spores germinate at pH above 4.6, and elaborate a neurotoxin that binds to 	neuromuscular junction and inhibits the pre-synaptic release of acetylcholine.</a:t>
            </a:r>
          </a:p>
          <a:p>
            <a:pPr>
              <a:buNone/>
            </a:pPr>
            <a:r>
              <a:rPr lang="en-US" dirty="0" smtClean="0"/>
              <a:t>	-</a:t>
            </a:r>
            <a:r>
              <a:rPr lang="en-US" i="1" dirty="0" smtClean="0"/>
              <a:t>Sources</a:t>
            </a:r>
            <a:r>
              <a:rPr lang="en-US" dirty="0" smtClean="0"/>
              <a:t>: Cannel food.</a:t>
            </a:r>
          </a:p>
          <a:p>
            <a:pPr>
              <a:buNone/>
            </a:pPr>
            <a:r>
              <a:rPr lang="en-US" dirty="0" smtClean="0"/>
              <a:t>	-</a:t>
            </a:r>
            <a:r>
              <a:rPr lang="en-US" i="1" dirty="0" smtClean="0"/>
              <a:t>Incubation period</a:t>
            </a:r>
            <a:r>
              <a:rPr lang="en-US" dirty="0" smtClean="0"/>
              <a:t>: 6hrs to 1 week.</a:t>
            </a:r>
          </a:p>
          <a:p>
            <a:pPr>
              <a:buNone/>
            </a:pPr>
            <a:r>
              <a:rPr lang="en-US" dirty="0" smtClean="0"/>
              <a:t>	-</a:t>
            </a:r>
            <a:r>
              <a:rPr lang="en-US" i="1" dirty="0" smtClean="0"/>
              <a:t>Sign &amp; symptoms</a:t>
            </a:r>
            <a:r>
              <a:rPr lang="en-US" dirty="0" smtClean="0"/>
              <a:t>: Mild gastrointestinal symptoms,      weakness, sore throat, dry mouth, diplopia, ptosis, dysarthria and  dysphagia. Death usually occurs from respiratory failure.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a:t>
            </a:r>
            <a:r>
              <a:rPr lang="en-US" i="1" dirty="0" smtClean="0"/>
              <a:t>Diagnosis</a:t>
            </a:r>
            <a:r>
              <a:rPr lang="en-US" dirty="0" smtClean="0"/>
              <a:t>: 1.) stool culture.</a:t>
            </a:r>
          </a:p>
          <a:p>
            <a:pPr>
              <a:buNone/>
            </a:pPr>
            <a:r>
              <a:rPr lang="en-US" dirty="0" smtClean="0"/>
              <a:t>			      2.) Laboratory analysis of blood, 			gastric contents and food.</a:t>
            </a:r>
          </a:p>
          <a:p>
            <a:pPr>
              <a:buNone/>
            </a:pPr>
            <a:r>
              <a:rPr lang="en-US" dirty="0" smtClean="0"/>
              <a:t>	 Rule out myasthenia gravis by performing an Edrophonium challenge test (Tensilon test).</a:t>
            </a:r>
          </a:p>
          <a:p>
            <a:pPr>
              <a:buNone/>
            </a:pPr>
            <a:r>
              <a:rPr lang="en-US" dirty="0" smtClean="0"/>
              <a:t>	When 19 mg of edrophonium is given IV, myasthenia will respond dramatically while botulism does not.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Differential 			  	    diagnosis of Botulism</a:t>
            </a:r>
            <a:endParaRPr lang="en-US" dirty="0"/>
          </a:p>
        </p:txBody>
      </p:sp>
      <p:graphicFrame>
        <p:nvGraphicFramePr>
          <p:cNvPr id="4" name="Content Placeholder 3"/>
          <p:cNvGraphicFramePr>
            <a:graphicFrameLocks noGrp="1"/>
          </p:cNvGraphicFramePr>
          <p:nvPr>
            <p:ph idx="1"/>
          </p:nvPr>
        </p:nvGraphicFramePr>
        <p:xfrm>
          <a:off x="914400" y="2438400"/>
          <a:ext cx="7772400" cy="359664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en-US" sz="2400" dirty="0" smtClean="0"/>
                        <a:t>Acute intermittent porphyria</a:t>
                      </a:r>
                      <a:endParaRPr lang="en-US" sz="2400" dirty="0"/>
                    </a:p>
                  </a:txBody>
                  <a:tcPr/>
                </a:tc>
                <a:tc>
                  <a:txBody>
                    <a:bodyPr/>
                    <a:lstStyle/>
                    <a:p>
                      <a:r>
                        <a:rPr lang="en-US" sz="2400" b="1" dirty="0" smtClean="0"/>
                        <a:t>Guillian-Barre</a:t>
                      </a:r>
                      <a:r>
                        <a:rPr lang="en-US" sz="2400" b="1" baseline="0" dirty="0" smtClean="0"/>
                        <a:t> Syndrome</a:t>
                      </a:r>
                      <a:endParaRPr lang="en-US" sz="2400" b="1" dirty="0"/>
                    </a:p>
                  </a:txBody>
                  <a:tcPr/>
                </a:tc>
              </a:tr>
              <a:tr h="370840">
                <a:tc>
                  <a:txBody>
                    <a:bodyPr/>
                    <a:lstStyle/>
                    <a:p>
                      <a:r>
                        <a:rPr lang="en-US" sz="2400" b="1" dirty="0" smtClean="0"/>
                        <a:t>Snake bite</a:t>
                      </a:r>
                      <a:endParaRPr lang="en-US" sz="2400" b="1" dirty="0"/>
                    </a:p>
                  </a:txBody>
                  <a:tcPr/>
                </a:tc>
                <a:tc>
                  <a:txBody>
                    <a:bodyPr/>
                    <a:lstStyle/>
                    <a:p>
                      <a:r>
                        <a:rPr lang="en-US" sz="2400" b="1" dirty="0" smtClean="0"/>
                        <a:t>Hysteria</a:t>
                      </a:r>
                      <a:endParaRPr lang="en-US" sz="2400" b="1" dirty="0"/>
                    </a:p>
                  </a:txBody>
                  <a:tcPr/>
                </a:tc>
              </a:tr>
              <a:tr h="370840">
                <a:tc>
                  <a:txBody>
                    <a:bodyPr/>
                    <a:lstStyle/>
                    <a:p>
                      <a:r>
                        <a:rPr lang="en-US" sz="2400" b="1" dirty="0" smtClean="0"/>
                        <a:t>Anticholinergic</a:t>
                      </a:r>
                      <a:r>
                        <a:rPr lang="en-US" sz="2400" b="1" baseline="0" dirty="0" smtClean="0"/>
                        <a:t> overdose</a:t>
                      </a:r>
                      <a:endParaRPr lang="en-US" sz="2400" b="1" dirty="0"/>
                    </a:p>
                  </a:txBody>
                  <a:tcPr/>
                </a:tc>
                <a:tc>
                  <a:txBody>
                    <a:bodyPr/>
                    <a:lstStyle/>
                    <a:p>
                      <a:r>
                        <a:rPr lang="en-US" sz="2400" b="1" dirty="0" smtClean="0"/>
                        <a:t>Myasthenia gravis</a:t>
                      </a:r>
                      <a:endParaRPr lang="en-US" sz="2400" b="1" dirty="0"/>
                    </a:p>
                  </a:txBody>
                  <a:tcPr/>
                </a:tc>
              </a:tr>
              <a:tr h="370840">
                <a:tc>
                  <a:txBody>
                    <a:bodyPr/>
                    <a:lstStyle/>
                    <a:p>
                      <a:r>
                        <a:rPr lang="en-US" sz="2400" b="1" dirty="0" smtClean="0"/>
                        <a:t>Bulbar</a:t>
                      </a:r>
                      <a:r>
                        <a:rPr lang="en-US" sz="2400" b="1" baseline="0" dirty="0" smtClean="0"/>
                        <a:t> polio</a:t>
                      </a:r>
                      <a:endParaRPr lang="en-US" sz="2400" b="1" dirty="0"/>
                    </a:p>
                  </a:txBody>
                  <a:tcPr/>
                </a:tc>
                <a:tc>
                  <a:txBody>
                    <a:bodyPr/>
                    <a:lstStyle/>
                    <a:p>
                      <a:r>
                        <a:rPr lang="en-US" sz="2400" b="1" dirty="0" smtClean="0"/>
                        <a:t>Organophosphate</a:t>
                      </a:r>
                      <a:r>
                        <a:rPr lang="en-US" sz="2400" b="1" baseline="0" dirty="0" smtClean="0"/>
                        <a:t> poisoning</a:t>
                      </a:r>
                      <a:endParaRPr lang="en-US" sz="2400" b="1" dirty="0"/>
                    </a:p>
                  </a:txBody>
                  <a:tcPr/>
                </a:tc>
              </a:tr>
              <a:tr h="370840">
                <a:tc>
                  <a:txBody>
                    <a:bodyPr/>
                    <a:lstStyle/>
                    <a:p>
                      <a:r>
                        <a:rPr lang="en-US" sz="2400" b="1" dirty="0" smtClean="0"/>
                        <a:t>Tetanus</a:t>
                      </a:r>
                      <a:endParaRPr lang="en-US" sz="2400" b="1" dirty="0"/>
                    </a:p>
                  </a:txBody>
                  <a:tcPr/>
                </a:tc>
                <a:tc>
                  <a:txBody>
                    <a:bodyPr/>
                    <a:lstStyle/>
                    <a:p>
                      <a:r>
                        <a:rPr lang="en-US" sz="2400" b="1" dirty="0" smtClean="0"/>
                        <a:t>Tick paralysis</a:t>
                      </a:r>
                      <a:endParaRPr lang="en-US" sz="2400" b="1" dirty="0"/>
                    </a:p>
                  </a:txBody>
                  <a:tcPr/>
                </a:tc>
              </a:tr>
              <a:tr h="370840">
                <a:tc>
                  <a:txBody>
                    <a:bodyPr/>
                    <a:lstStyle/>
                    <a:p>
                      <a:r>
                        <a:rPr lang="en-US" sz="2400" b="1" dirty="0" smtClean="0"/>
                        <a:t>Diphtheria</a:t>
                      </a:r>
                    </a:p>
                  </a:txBody>
                  <a:tcPr/>
                </a:tc>
                <a:tc>
                  <a:txBody>
                    <a:bodyPr/>
                    <a:lstStyle/>
                    <a:p>
                      <a:endParaRPr lang="en-US" sz="32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i="1" dirty="0" smtClean="0"/>
              <a:t>Treatment</a:t>
            </a:r>
            <a:r>
              <a:rPr lang="en-US" dirty="0" smtClean="0"/>
              <a:t>: </a:t>
            </a:r>
          </a:p>
          <a:p>
            <a:pPr>
              <a:buNone/>
            </a:pPr>
            <a:r>
              <a:rPr lang="en-US" dirty="0" smtClean="0"/>
              <a:t>		1.) Decontamination (up to 24 hrs post 		      ingestion).</a:t>
            </a:r>
          </a:p>
          <a:p>
            <a:pPr>
              <a:buNone/>
            </a:pPr>
            <a:r>
              <a:rPr lang="en-US" dirty="0" smtClean="0"/>
              <a:t>		2.) Antitoxin, if available. It must be given 	  	      early as it does not make any difference to 	      already paralysed muscles.</a:t>
            </a:r>
          </a:p>
          <a:p>
            <a:pPr>
              <a:buNone/>
            </a:pPr>
            <a:r>
              <a:rPr lang="en-US" dirty="0" smtClean="0"/>
              <a:t>		3.) Guanidine may help in a dose of 15 to 30 	  	      mg / kg/ day.</a:t>
            </a:r>
          </a:p>
          <a:p>
            <a:pPr>
              <a:buNone/>
            </a:pPr>
            <a:r>
              <a:rPr lang="en-US" dirty="0" smtClean="0"/>
              <a:t>		4.) Supportive measures.</a:t>
            </a:r>
          </a:p>
          <a:p>
            <a:pPr>
              <a:buNone/>
            </a:pPr>
            <a:r>
              <a:rPr lang="en-US" dirty="0" smtClean="0"/>
              <a:t>	-</a:t>
            </a:r>
            <a:r>
              <a:rPr lang="en-US" i="1" dirty="0" smtClean="0"/>
              <a:t>Usual fatal dose</a:t>
            </a:r>
            <a:r>
              <a:rPr lang="en-US" dirty="0" smtClean="0"/>
              <a:t>: Few microgram of botulinum     toxin.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g.) </a:t>
            </a:r>
            <a:r>
              <a:rPr lang="en-US" b="1" u="sng" dirty="0" smtClean="0"/>
              <a:t>Streptococcus</a:t>
            </a:r>
            <a:r>
              <a:rPr lang="en-US" dirty="0" smtClean="0"/>
              <a:t>:</a:t>
            </a:r>
          </a:p>
          <a:p>
            <a:pPr>
              <a:buNone/>
            </a:pPr>
            <a:r>
              <a:rPr lang="en-US" dirty="0" smtClean="0"/>
              <a:t>	  - Infection occurs mainly through 	contaminated high protein food and 	flu like syndrome without significant 	gastrointestinal manifestation.</a:t>
            </a:r>
          </a:p>
          <a:p>
            <a:pPr>
              <a:buNone/>
            </a:pPr>
            <a:r>
              <a:rPr lang="en-US" dirty="0" smtClean="0"/>
              <a:t>	 - Treatment: administration of penicillin.</a:t>
            </a:r>
          </a:p>
          <a:p>
            <a:pPr>
              <a:buNone/>
            </a:pPr>
            <a:r>
              <a:rPr lang="en-US" dirty="0" smtClean="0"/>
              <a:t>h.) </a:t>
            </a:r>
            <a:r>
              <a:rPr lang="en-US" b="1" u="sng" dirty="0" smtClean="0"/>
              <a:t>Campylobacter</a:t>
            </a:r>
            <a:r>
              <a:rPr lang="en-US" dirty="0" smtClean="0"/>
              <a:t>:</a:t>
            </a:r>
          </a:p>
          <a:p>
            <a:pPr>
              <a:buNone/>
            </a:pPr>
            <a:r>
              <a:rPr lang="en-US" dirty="0" smtClean="0"/>
              <a:t>	  -One of the commonest cause of diarrhoea   	in the world.</a:t>
            </a:r>
          </a:p>
          <a:p>
            <a:pPr>
              <a:buNone/>
            </a:pPr>
            <a:r>
              <a:rPr lang="en-US" dirty="0" smtClean="0"/>
              <a:t>	  - </a:t>
            </a:r>
            <a:r>
              <a:rPr lang="en-US" i="1" dirty="0" smtClean="0"/>
              <a:t>Mode of action</a:t>
            </a:r>
            <a:r>
              <a:rPr lang="en-US" dirty="0" smtClean="0"/>
              <a:t>:</a:t>
            </a:r>
          </a:p>
          <a:p>
            <a:pPr>
              <a:buNone/>
            </a:pPr>
            <a:r>
              <a:rPr lang="en-US" dirty="0" smtClean="0"/>
              <a:t>		1.) Invasion of intestinal mucosa.</a:t>
            </a:r>
          </a:p>
          <a:p>
            <a:pPr>
              <a:buNone/>
            </a:pPr>
            <a:r>
              <a:rPr lang="en-US" dirty="0" smtClean="0"/>
              <a:t>		2.) Elaboration of enterotoxins.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 </a:t>
            </a:r>
            <a:r>
              <a:rPr lang="en-US" i="1" dirty="0" smtClean="0"/>
              <a:t>Sources</a:t>
            </a:r>
            <a:r>
              <a:rPr lang="en-US" dirty="0" smtClean="0"/>
              <a:t>: water, milk, meat.</a:t>
            </a:r>
          </a:p>
          <a:p>
            <a:pPr>
              <a:buNone/>
            </a:pPr>
            <a:r>
              <a:rPr lang="en-US" dirty="0" smtClean="0"/>
              <a:t>	  - </a:t>
            </a:r>
            <a:r>
              <a:rPr lang="en-US" i="1" dirty="0" smtClean="0"/>
              <a:t>Incubation period</a:t>
            </a:r>
            <a:r>
              <a:rPr lang="en-US" dirty="0" smtClean="0"/>
              <a:t>: 1 to 8 days.</a:t>
            </a:r>
          </a:p>
          <a:p>
            <a:pPr>
              <a:buNone/>
            </a:pPr>
            <a:r>
              <a:rPr lang="en-US" dirty="0" smtClean="0"/>
              <a:t>	  - </a:t>
            </a:r>
            <a:r>
              <a:rPr lang="en-US" i="1" dirty="0" smtClean="0"/>
              <a:t>Signs &amp; symptoms</a:t>
            </a:r>
            <a:r>
              <a:rPr lang="en-US" dirty="0" smtClean="0"/>
              <a:t>: watery or bloody diarrhoea 	along with fever, abdominal pain and headache.</a:t>
            </a:r>
          </a:p>
          <a:p>
            <a:pPr>
              <a:buNone/>
            </a:pPr>
            <a:r>
              <a:rPr lang="en-US" dirty="0" smtClean="0"/>
              <a:t>		Complication like convulsions, bacteremia, 	meningoencephalitis may be there.</a:t>
            </a:r>
          </a:p>
          <a:p>
            <a:pPr>
              <a:buNone/>
            </a:pPr>
            <a:r>
              <a:rPr lang="en-US" dirty="0" smtClean="0"/>
              <a:t>	  </a:t>
            </a:r>
            <a:r>
              <a:rPr lang="en-US" i="1" dirty="0" smtClean="0"/>
              <a:t>- Diagnosis</a:t>
            </a:r>
            <a:r>
              <a:rPr lang="en-US" dirty="0" smtClean="0"/>
              <a:t>: Dark field microscopy of stool and 	culture of stool or blood.</a:t>
            </a:r>
          </a:p>
          <a:p>
            <a:pPr>
              <a:buNone/>
            </a:pPr>
            <a:r>
              <a:rPr lang="en-US" dirty="0" smtClean="0"/>
              <a:t>	  - </a:t>
            </a:r>
            <a:r>
              <a:rPr lang="en-US" i="1" dirty="0" smtClean="0"/>
              <a:t>Treatment</a:t>
            </a:r>
            <a:r>
              <a:rPr lang="en-US" dirty="0" smtClean="0"/>
              <a:t>: mainly supportive. In severe cases 	erythromycin ethylsuccinate given at dose of 400 	mg QID.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sz="3600" b="1" dirty="0" smtClean="0"/>
              <a:t>2.) </a:t>
            </a:r>
            <a:r>
              <a:rPr lang="en-US" sz="3600" b="1" u="sng" dirty="0" smtClean="0"/>
              <a:t>Viral Gastroenteritis</a:t>
            </a:r>
            <a:r>
              <a:rPr lang="en-US" dirty="0" smtClean="0"/>
              <a:t>:</a:t>
            </a:r>
          </a:p>
          <a:p>
            <a:pPr>
              <a:buNone/>
            </a:pPr>
            <a:r>
              <a:rPr lang="en-US" dirty="0" smtClean="0"/>
              <a:t>	-This is becoming increasingly common today.</a:t>
            </a:r>
          </a:p>
          <a:p>
            <a:pPr>
              <a:buNone/>
            </a:pPr>
            <a:r>
              <a:rPr lang="en-US" dirty="0" smtClean="0"/>
              <a:t>	-Main culprits include rotavirus, parvovirus and enteric adenovirus.</a:t>
            </a:r>
          </a:p>
          <a:p>
            <a:pPr>
              <a:buNone/>
            </a:pPr>
            <a:r>
              <a:rPr lang="en-US" dirty="0" smtClean="0"/>
              <a:t>	-Mode of action: Invasion of intestinal epithelium resultant malabsorption syndrome. </a:t>
            </a:r>
          </a:p>
          <a:p>
            <a:pPr>
              <a:buNone/>
            </a:pPr>
            <a:r>
              <a:rPr lang="en-US" dirty="0" smtClean="0"/>
              <a:t>	-Sources: water</a:t>
            </a:r>
          </a:p>
          <a:p>
            <a:pPr>
              <a:buNone/>
            </a:pPr>
            <a:r>
              <a:rPr lang="en-US" dirty="0" smtClean="0"/>
              <a:t>	- Incubation period: 1 to 3 days.</a:t>
            </a:r>
          </a:p>
          <a:p>
            <a:pPr>
              <a:buNone/>
            </a:pPr>
            <a:r>
              <a:rPr lang="en-US" dirty="0" smtClean="0"/>
              <a:t>	-Sign &amp; symptoms: vomiting and watery, foul smelling diarrhoea.</a:t>
            </a:r>
          </a:p>
          <a:p>
            <a:pPr>
              <a:buNone/>
            </a:pPr>
            <a:r>
              <a:rPr lang="en-US" dirty="0" smtClean="0"/>
              <a:t>	-Diagnosis: on the basis of clinical sign and by a process of exclusion.</a:t>
            </a:r>
          </a:p>
          <a:p>
            <a:pPr>
              <a:buNone/>
            </a:pPr>
            <a:r>
              <a:rPr lang="en-US" dirty="0" smtClean="0"/>
              <a:t>	- Treatment : Supportive measures.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b="1" dirty="0" smtClean="0"/>
              <a:t>3.) </a:t>
            </a:r>
            <a:r>
              <a:rPr lang="en-US" b="1" u="sng" dirty="0" smtClean="0"/>
              <a:t>Other microorganism</a:t>
            </a:r>
            <a:r>
              <a:rPr lang="en-US" dirty="0" smtClean="0"/>
              <a:t>:</a:t>
            </a:r>
          </a:p>
          <a:p>
            <a:pPr>
              <a:buNone/>
            </a:pPr>
            <a:r>
              <a:rPr lang="en-US" dirty="0" smtClean="0"/>
              <a:t>		- In addition to above there are illnesses 	  	   	  caused by  food contamination with 	 	   	  microorganism like protozoa 	 	  	   	  (amoebiasis) and parasites (ascariasis, 	 	   	  taeniasis).</a:t>
            </a:r>
          </a:p>
          <a:p>
            <a:pPr>
              <a:buNone/>
            </a:pPr>
            <a:r>
              <a:rPr lang="en-US" dirty="0" smtClean="0"/>
              <a:t>		- Giardia lamblia is responsible for 	 	  	   significant proportion of diarrheal illness 	   	   in India.</a:t>
            </a:r>
          </a:p>
          <a:p>
            <a:pPr>
              <a:buNone/>
            </a:pPr>
            <a:r>
              <a:rPr lang="en-US" dirty="0" smtClean="0"/>
              <a:t>		- the cyst of these protozoon contaminate water 	  and when it is consumed, newly formed 	 	  trophozoites invade mucosal walls 	  	 	  characterized by a malabsorption syndrome.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lvl="1">
              <a:buNone/>
            </a:pPr>
            <a:r>
              <a:rPr lang="en-US" dirty="0" smtClean="0"/>
              <a:t>-Incubation period: 1to 2 weeks.</a:t>
            </a:r>
          </a:p>
          <a:p>
            <a:pPr lvl="1">
              <a:buNone/>
            </a:pPr>
            <a:r>
              <a:rPr lang="en-US" dirty="0" smtClean="0"/>
              <a:t>-Treatment: administration of metronidazole (250 mg 8</a:t>
            </a:r>
            <a:r>
              <a:rPr lang="en-US" baseline="30000" dirty="0" smtClean="0"/>
              <a:t>th</a:t>
            </a:r>
            <a:r>
              <a:rPr lang="en-US" dirty="0" smtClean="0"/>
              <a:t> hourly for a week), or quinacrine hydrochloride (100 mg 8</a:t>
            </a:r>
            <a:r>
              <a:rPr lang="en-US" baseline="30000" dirty="0" smtClean="0"/>
              <a:t>th</a:t>
            </a:r>
            <a:r>
              <a:rPr lang="en-US" dirty="0" smtClean="0"/>
              <a:t> hourly for 1 week).</a:t>
            </a:r>
          </a:p>
          <a:p>
            <a:pPr lvl="1">
              <a:buClr>
                <a:schemeClr val="tx1"/>
              </a:buClr>
              <a:buNone/>
            </a:pPr>
            <a:endParaRPr lang="en-US" dirty="0" smtClean="0"/>
          </a:p>
          <a:p>
            <a:pPr lvl="1">
              <a:buClr>
                <a:schemeClr val="tx1"/>
              </a:buClr>
              <a:buFont typeface="Wingdings" pitchFamily="2" charset="2"/>
              <a:buChar char="§"/>
            </a:pPr>
            <a:r>
              <a:rPr lang="en-US" b="1" u="sng" dirty="0" smtClean="0"/>
              <a:t>Postmortem Appearances ( all forms of Microbial food poisoning):</a:t>
            </a:r>
          </a:p>
          <a:p>
            <a:pPr lvl="2">
              <a:buClr>
                <a:schemeClr val="tx1"/>
              </a:buClr>
              <a:buNone/>
            </a:pPr>
            <a:r>
              <a:rPr lang="en-US" dirty="0" smtClean="0"/>
              <a:t>-The outstanding feature except (botulism) is gastrointestinal congestion. In some case ulceration of intestinal mucosa.</a:t>
            </a:r>
          </a:p>
          <a:p>
            <a:pPr lvl="2">
              <a:buClr>
                <a:schemeClr val="tx1"/>
              </a:buClr>
              <a:buNone/>
            </a:pPr>
            <a:r>
              <a:rPr lang="en-US" dirty="0" smtClean="0"/>
              <a:t> -Botulism fatalities usually are characterized by a total lack of postmortem finding.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Medicolegal Importance (all forms of microbial food poisoning): </a:t>
            </a:r>
          </a:p>
          <a:p>
            <a:pPr>
              <a:buNone/>
            </a:pPr>
            <a:r>
              <a:rPr lang="en-US" dirty="0" smtClean="0"/>
              <a:t>	- </a:t>
            </a:r>
            <a:r>
              <a:rPr lang="en-US" sz="2400" dirty="0" smtClean="0"/>
              <a:t>Cases of mass food poisoning are common in India usually 	during functions. </a:t>
            </a:r>
          </a:p>
          <a:p>
            <a:pPr lvl="1">
              <a:buNone/>
            </a:pPr>
            <a:r>
              <a:rPr lang="en-US" dirty="0" smtClean="0"/>
              <a:t>- Such cases have medico social implication rather than medicolegal implication.</a:t>
            </a:r>
          </a:p>
          <a:p>
            <a:pPr lvl="1">
              <a:buNone/>
            </a:pPr>
            <a:r>
              <a:rPr lang="en-US" dirty="0" smtClean="0"/>
              <a:t>- The public health authorities must be contacted to take charges of the situation.</a:t>
            </a:r>
          </a:p>
          <a:p>
            <a:pPr lvl="1">
              <a:buNone/>
            </a:pPr>
            <a:r>
              <a:rPr lang="en-US" dirty="0" smtClean="0"/>
              <a:t>- Medical practitioners coming across cases of food poisoning from public eateries such as hotels &amp; canteens must report them to the public health officials.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poisons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may cause isolated cases of poisoning or a group of people may be involved.</a:t>
            </a:r>
          </a:p>
          <a:p>
            <a:r>
              <a:rPr lang="en-US" dirty="0" smtClean="0"/>
              <a:t>In the letter epidemiological assessment is necessary.</a:t>
            </a:r>
          </a:p>
          <a:p>
            <a:r>
              <a:rPr lang="en-US" dirty="0" smtClean="0"/>
              <a:t>Following points are important:</a:t>
            </a:r>
          </a:p>
          <a:p>
            <a:pPr>
              <a:buNone/>
            </a:pPr>
            <a:r>
              <a:rPr lang="en-US" dirty="0" smtClean="0"/>
              <a:t>		1.) incubation period and nature of 			      manifestation.</a:t>
            </a:r>
          </a:p>
          <a:p>
            <a:pPr>
              <a:buNone/>
            </a:pPr>
            <a:r>
              <a:rPr lang="en-US" dirty="0" smtClean="0"/>
              <a:t>		2.) mode of transmission.</a:t>
            </a:r>
          </a:p>
          <a:p>
            <a:pPr>
              <a:buNone/>
            </a:pPr>
            <a:r>
              <a:rPr lang="en-US" dirty="0" smtClean="0"/>
              <a:t>		3.) age &amp; sex difference in symptomatology</a:t>
            </a:r>
          </a:p>
          <a:p>
            <a:pPr>
              <a:buNone/>
            </a:pPr>
            <a:r>
              <a:rPr lang="en-US" dirty="0" smtClean="0"/>
              <a:t>		4.) how the food prepared &amp; stored.</a:t>
            </a:r>
          </a:p>
          <a:p>
            <a:pPr>
              <a:buNone/>
            </a:pPr>
            <a:r>
              <a:rPr lang="en-US" dirty="0" smtClean="0"/>
              <a:t>		5.) hygienic measures</a:t>
            </a:r>
          </a:p>
          <a:p>
            <a:pPr>
              <a:buNone/>
            </a:pPr>
            <a:r>
              <a:rPr lang="en-US" dirty="0" smtClean="0"/>
              <a:t>		6.) was there chemical or biological contamination?</a:t>
            </a:r>
          </a:p>
          <a:p>
            <a:r>
              <a:rPr lang="en-US" dirty="0" smtClean="0"/>
              <a:t>It may be necessary to inform the local public health authority about the outbreak.</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u="sng" dirty="0" smtClean="0"/>
              <a:t>B.) Food poisoning through Plants:</a:t>
            </a:r>
          </a:p>
          <a:p>
            <a:pPr>
              <a:buNone/>
            </a:pPr>
            <a:r>
              <a:rPr lang="en-US" dirty="0" smtClean="0"/>
              <a:t>	1.) </a:t>
            </a:r>
            <a:r>
              <a:rPr lang="en-US" u="sng" dirty="0" smtClean="0"/>
              <a:t>Argemone Mexicana (Prickly poppy):</a:t>
            </a:r>
          </a:p>
          <a:p>
            <a:pPr>
              <a:buNone/>
            </a:pPr>
            <a:r>
              <a:rPr lang="en-US" dirty="0" smtClean="0"/>
              <a:t>		- Physical appearance: herbaceous plant 	 	   belonging to family of Papaveraceae &amp; 	  	   grows wild all over India.</a:t>
            </a:r>
          </a:p>
          <a:p>
            <a:pPr>
              <a:buNone/>
            </a:pPr>
            <a:r>
              <a:rPr lang="en-US" dirty="0" smtClean="0"/>
              <a:t>			It bears spiny leaves, yellow flowers, and 	   oblong, prickly capsules containing a of small 	 	   black seeds which resembles mustard seeds &amp; 	   oil can be extracted from them.</a:t>
            </a:r>
          </a:p>
          <a:p>
            <a:pPr>
              <a:buNone/>
            </a:pPr>
            <a:r>
              <a:rPr lang="en-US" dirty="0" smtClean="0"/>
              <a:t>		- Active principle: Seeds contain berberine &amp; 	 	  protopine, while the oil contains sanguainarine 	  &amp; dihdrosanguinarine.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 </a:t>
            </a:r>
            <a:r>
              <a:rPr lang="en-US" i="1" dirty="0" smtClean="0"/>
              <a:t>Uses</a:t>
            </a:r>
            <a:r>
              <a:rPr lang="en-US" dirty="0" smtClean="0"/>
              <a:t>: No legitimate uses for this plant, but 	the seeds and oil are use illicitly to 	adulterate mustard seeds &amp; oil.</a:t>
            </a:r>
          </a:p>
          <a:p>
            <a:pPr>
              <a:buNone/>
            </a:pPr>
            <a:r>
              <a:rPr lang="en-US" dirty="0" smtClean="0"/>
              <a:t>			When such contaminated products 	are consumed over a period of time results in 	a condition called “Epidemic dropsy”.</a:t>
            </a:r>
          </a:p>
          <a:p>
            <a:pPr>
              <a:buNone/>
            </a:pPr>
            <a:r>
              <a:rPr lang="en-US" dirty="0" smtClean="0"/>
              <a:t>	- </a:t>
            </a:r>
            <a:r>
              <a:rPr lang="en-US" i="1" dirty="0" smtClean="0"/>
              <a:t>Sign &amp; symptoms</a:t>
            </a:r>
            <a:r>
              <a:rPr lang="en-US" dirty="0" smtClean="0"/>
              <a:t>: Epidemic dropsy presents 	with vomiting ,diarrhoea, edema, pleural &amp; 	pericardial effusions, hepatomegaly and 	congestive heart failure with breathlessness. 	Death may result from myocardial damage.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i="1" dirty="0" smtClean="0"/>
              <a:t>Treatment</a:t>
            </a:r>
            <a:r>
              <a:rPr lang="en-US" dirty="0" smtClean="0"/>
              <a:t>: </a:t>
            </a:r>
          </a:p>
          <a:p>
            <a:pPr>
              <a:buNone/>
            </a:pPr>
            <a:r>
              <a:rPr lang="en-US" dirty="0" smtClean="0"/>
              <a:t>		1.) Immediate withdrawal of contaminated seeds or oil.</a:t>
            </a:r>
          </a:p>
          <a:p>
            <a:pPr>
              <a:buNone/>
            </a:pPr>
            <a:r>
              <a:rPr lang="en-US" dirty="0" smtClean="0"/>
              <a:t>		2.) Diuretics.</a:t>
            </a:r>
          </a:p>
          <a:p>
            <a:pPr>
              <a:buNone/>
            </a:pPr>
            <a:r>
              <a:rPr lang="en-US" dirty="0" smtClean="0"/>
              <a:t>		3.) Corticosteroids.</a:t>
            </a:r>
          </a:p>
          <a:p>
            <a:pPr>
              <a:buNone/>
            </a:pPr>
            <a:r>
              <a:rPr lang="en-US" dirty="0" smtClean="0"/>
              <a:t>		4.) Symptomatic measures.</a:t>
            </a:r>
          </a:p>
          <a:p>
            <a:pPr>
              <a:buNone/>
            </a:pPr>
            <a:r>
              <a:rPr lang="en-US" dirty="0" smtClean="0"/>
              <a:t>	- </a:t>
            </a:r>
            <a:r>
              <a:rPr lang="en-US" i="1" dirty="0" smtClean="0"/>
              <a:t>Post mortem appearance</a:t>
            </a:r>
            <a:r>
              <a:rPr lang="en-US" dirty="0" smtClean="0"/>
              <a:t>: </a:t>
            </a:r>
          </a:p>
          <a:p>
            <a:pPr>
              <a:buNone/>
            </a:pPr>
            <a:r>
              <a:rPr lang="en-US" dirty="0" smtClean="0"/>
              <a:t>		1.) Haemangiomata in the skin.</a:t>
            </a:r>
          </a:p>
          <a:p>
            <a:pPr>
              <a:buNone/>
            </a:pPr>
            <a:r>
              <a:rPr lang="en-US" dirty="0" smtClean="0"/>
              <a:t>		2.) edema of feet or anasarca. </a:t>
            </a:r>
          </a:p>
          <a:p>
            <a:pPr>
              <a:buNone/>
            </a:pPr>
            <a:r>
              <a:rPr lang="en-US" dirty="0" smtClean="0"/>
              <a:t>		3.) Pleural &amp; pericardial effusions.</a:t>
            </a:r>
          </a:p>
          <a:p>
            <a:pPr>
              <a:buNone/>
            </a:pPr>
            <a:r>
              <a:rPr lang="en-US" dirty="0" smtClean="0"/>
              <a:t>		4.) Heptomegaly.</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 </a:t>
            </a:r>
            <a:r>
              <a:rPr lang="en-US" b="1" u="sng" dirty="0" smtClean="0"/>
              <a:t>Medicolegal Importance</a:t>
            </a:r>
            <a:r>
              <a:rPr lang="en-US" dirty="0" smtClean="0"/>
              <a:t>:</a:t>
            </a:r>
          </a:p>
          <a:p>
            <a:pPr>
              <a:buNone/>
            </a:pPr>
            <a:r>
              <a:rPr lang="en-US" dirty="0" smtClean="0"/>
              <a:t>		adulteration of mustard oil with argemone oil is common in certain parts of India such as Delhi, UP, West Bengal.</a:t>
            </a:r>
          </a:p>
          <a:p>
            <a:pPr>
              <a:buNone/>
            </a:pPr>
            <a:r>
              <a:rPr lang="en-US" dirty="0" smtClean="0"/>
              <a:t>		The recent outbreak of epidemic dropsy in Delhi &amp; neighboring states (July- August 1998), claimed nearly a hundred lives, and has highlighted the catastrophic consequences of edible oil adulteration.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2.) </a:t>
            </a:r>
            <a:r>
              <a:rPr lang="en-US" b="1" u="sng" dirty="0" smtClean="0"/>
              <a:t>Mushrooms</a:t>
            </a:r>
            <a:r>
              <a:rPr lang="en-US" dirty="0" smtClean="0"/>
              <a:t>: </a:t>
            </a:r>
          </a:p>
          <a:p>
            <a:pPr>
              <a:buNone/>
            </a:pPr>
            <a:r>
              <a:rPr lang="en-US" dirty="0" smtClean="0"/>
              <a:t>		-Less than 5% of species are poisonous.</a:t>
            </a:r>
          </a:p>
          <a:p>
            <a:pPr>
              <a:buNone/>
            </a:pPr>
            <a:r>
              <a:rPr lang="en-US" dirty="0" smtClean="0"/>
              <a:t>		-All toxic mushrooms belongs to two divisions: Basidiomycetes &amp; Ascomycetes.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u="sng" dirty="0" smtClean="0"/>
              <a:t>- Following table gives common names of various mushrooms:</a:t>
            </a:r>
          </a:p>
          <a:p>
            <a:pPr>
              <a:buNone/>
            </a:pPr>
            <a:endParaRPr lang="en-US" dirty="0"/>
          </a:p>
        </p:txBody>
      </p:sp>
      <p:graphicFrame>
        <p:nvGraphicFramePr>
          <p:cNvPr id="4" name="Table 3"/>
          <p:cNvGraphicFramePr>
            <a:graphicFrameLocks noGrp="1"/>
          </p:cNvGraphicFramePr>
          <p:nvPr/>
        </p:nvGraphicFramePr>
        <p:xfrm>
          <a:off x="1524000" y="2895600"/>
          <a:ext cx="6096000" cy="37084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Botanical name:</a:t>
                      </a:r>
                      <a:endParaRPr lang="en-US" dirty="0"/>
                    </a:p>
                  </a:txBody>
                  <a:tcPr/>
                </a:tc>
                <a:tc>
                  <a:txBody>
                    <a:bodyPr/>
                    <a:lstStyle/>
                    <a:p>
                      <a:r>
                        <a:rPr lang="en-US" dirty="0" smtClean="0"/>
                        <a:t>Common name:</a:t>
                      </a:r>
                      <a:endParaRPr lang="en-US" dirty="0"/>
                    </a:p>
                  </a:txBody>
                  <a:tcPr/>
                </a:tc>
              </a:tr>
              <a:tr h="370840">
                <a:tc>
                  <a:txBody>
                    <a:bodyPr/>
                    <a:lstStyle/>
                    <a:p>
                      <a:r>
                        <a:rPr lang="en-US" dirty="0" smtClean="0"/>
                        <a:t>Amanita muscaria</a:t>
                      </a:r>
                      <a:endParaRPr lang="en-US" dirty="0"/>
                    </a:p>
                  </a:txBody>
                  <a:tcPr/>
                </a:tc>
                <a:tc>
                  <a:txBody>
                    <a:bodyPr/>
                    <a:lstStyle/>
                    <a:p>
                      <a:r>
                        <a:rPr lang="en-US" dirty="0" smtClean="0"/>
                        <a:t>Fly agaric</a:t>
                      </a:r>
                      <a:endParaRPr lang="en-US" dirty="0"/>
                    </a:p>
                  </a:txBody>
                  <a:tcPr/>
                </a:tc>
              </a:tr>
              <a:tr h="370840">
                <a:tc>
                  <a:txBody>
                    <a:bodyPr/>
                    <a:lstStyle/>
                    <a:p>
                      <a:r>
                        <a:rPr lang="en-US" dirty="0" smtClean="0"/>
                        <a:t>Amanita pantherina</a:t>
                      </a:r>
                      <a:endParaRPr lang="en-US" dirty="0"/>
                    </a:p>
                  </a:txBody>
                  <a:tcPr/>
                </a:tc>
                <a:tc>
                  <a:txBody>
                    <a:bodyPr/>
                    <a:lstStyle/>
                    <a:p>
                      <a:r>
                        <a:rPr lang="en-US" dirty="0" smtClean="0"/>
                        <a:t>Panther cap</a:t>
                      </a:r>
                      <a:r>
                        <a:rPr lang="en-US" baseline="0" dirty="0" smtClean="0"/>
                        <a:t> or False blusher</a:t>
                      </a:r>
                      <a:endParaRPr lang="en-US" dirty="0"/>
                    </a:p>
                  </a:txBody>
                  <a:tcPr/>
                </a:tc>
              </a:tr>
              <a:tr h="370840">
                <a:tc>
                  <a:txBody>
                    <a:bodyPr/>
                    <a:lstStyle/>
                    <a:p>
                      <a:r>
                        <a:rPr lang="en-US" dirty="0" smtClean="0"/>
                        <a:t>Amanita phalloides</a:t>
                      </a:r>
                      <a:endParaRPr lang="en-US" dirty="0"/>
                    </a:p>
                  </a:txBody>
                  <a:tcPr/>
                </a:tc>
                <a:tc>
                  <a:txBody>
                    <a:bodyPr/>
                    <a:lstStyle/>
                    <a:p>
                      <a:r>
                        <a:rPr lang="en-US" dirty="0" smtClean="0"/>
                        <a:t>Death cap</a:t>
                      </a:r>
                      <a:endParaRPr lang="en-US" dirty="0"/>
                    </a:p>
                  </a:txBody>
                  <a:tcPr/>
                </a:tc>
              </a:tr>
              <a:tr h="370840">
                <a:tc>
                  <a:txBody>
                    <a:bodyPr/>
                    <a:lstStyle/>
                    <a:p>
                      <a:r>
                        <a:rPr lang="en-US" dirty="0" smtClean="0"/>
                        <a:t>Amanita virosa</a:t>
                      </a:r>
                      <a:endParaRPr lang="en-US" dirty="0"/>
                    </a:p>
                  </a:txBody>
                  <a:tcPr/>
                </a:tc>
                <a:tc>
                  <a:txBody>
                    <a:bodyPr/>
                    <a:lstStyle/>
                    <a:p>
                      <a:r>
                        <a:rPr lang="en-US" dirty="0" smtClean="0"/>
                        <a:t>Destroying angel</a:t>
                      </a:r>
                      <a:endParaRPr lang="en-US" dirty="0"/>
                    </a:p>
                  </a:txBody>
                  <a:tcPr/>
                </a:tc>
              </a:tr>
              <a:tr h="370840">
                <a:tc>
                  <a:txBody>
                    <a:bodyPr/>
                    <a:lstStyle/>
                    <a:p>
                      <a:r>
                        <a:rPr lang="en-US" dirty="0" smtClean="0"/>
                        <a:t>Clitocybe dealbata</a:t>
                      </a:r>
                      <a:endParaRPr lang="en-US" dirty="0"/>
                    </a:p>
                  </a:txBody>
                  <a:tcPr/>
                </a:tc>
                <a:tc>
                  <a:txBody>
                    <a:bodyPr/>
                    <a:lstStyle/>
                    <a:p>
                      <a:r>
                        <a:rPr lang="en-US" dirty="0" smtClean="0"/>
                        <a:t>Sweater</a:t>
                      </a:r>
                      <a:endParaRPr lang="en-US" dirty="0"/>
                    </a:p>
                  </a:txBody>
                  <a:tcPr/>
                </a:tc>
              </a:tr>
              <a:tr h="370840">
                <a:tc>
                  <a:txBody>
                    <a:bodyPr/>
                    <a:lstStyle/>
                    <a:p>
                      <a:r>
                        <a:rPr lang="en-US" dirty="0" smtClean="0"/>
                        <a:t>Coprinus atramantarius</a:t>
                      </a:r>
                      <a:r>
                        <a:rPr lang="en-US" baseline="0" dirty="0" smtClean="0"/>
                        <a:t> </a:t>
                      </a:r>
                      <a:endParaRPr lang="en-US" dirty="0"/>
                    </a:p>
                  </a:txBody>
                  <a:tcPr/>
                </a:tc>
                <a:tc>
                  <a:txBody>
                    <a:bodyPr/>
                    <a:lstStyle/>
                    <a:p>
                      <a:r>
                        <a:rPr lang="en-US" dirty="0" smtClean="0"/>
                        <a:t>Inky cap</a:t>
                      </a:r>
                      <a:endParaRPr lang="en-US" dirty="0"/>
                    </a:p>
                  </a:txBody>
                  <a:tcPr/>
                </a:tc>
              </a:tr>
              <a:tr h="370840">
                <a:tc>
                  <a:txBody>
                    <a:bodyPr/>
                    <a:lstStyle/>
                    <a:p>
                      <a:r>
                        <a:rPr lang="en-US" dirty="0" smtClean="0"/>
                        <a:t>Gyromitra esculenta</a:t>
                      </a:r>
                      <a:endParaRPr lang="en-US" dirty="0"/>
                    </a:p>
                  </a:txBody>
                  <a:tcPr/>
                </a:tc>
                <a:tc>
                  <a:txBody>
                    <a:bodyPr/>
                    <a:lstStyle/>
                    <a:p>
                      <a:r>
                        <a:rPr lang="en-US" dirty="0" smtClean="0"/>
                        <a:t>False</a:t>
                      </a:r>
                      <a:r>
                        <a:rPr lang="en-US" baseline="0" dirty="0" smtClean="0"/>
                        <a:t> morel</a:t>
                      </a:r>
                      <a:endParaRPr lang="en-US" dirty="0"/>
                    </a:p>
                  </a:txBody>
                  <a:tcPr/>
                </a:tc>
              </a:tr>
              <a:tr h="370840">
                <a:tc>
                  <a:txBody>
                    <a:bodyPr/>
                    <a:lstStyle/>
                    <a:p>
                      <a:r>
                        <a:rPr lang="en-US" dirty="0" smtClean="0"/>
                        <a:t>Psilocybe caerulipes</a:t>
                      </a:r>
                      <a:endParaRPr lang="en-US" dirty="0"/>
                    </a:p>
                  </a:txBody>
                  <a:tcPr/>
                </a:tc>
                <a:tc>
                  <a:txBody>
                    <a:bodyPr/>
                    <a:lstStyle/>
                    <a:p>
                      <a:r>
                        <a:rPr lang="en-US" dirty="0" smtClean="0"/>
                        <a:t>Blue foot</a:t>
                      </a:r>
                      <a:endParaRPr lang="en-US" dirty="0"/>
                    </a:p>
                  </a:txBody>
                  <a:tcPr/>
                </a:tc>
              </a:tr>
              <a:tr h="370840">
                <a:tc>
                  <a:txBody>
                    <a:bodyPr/>
                    <a:lstStyle/>
                    <a:p>
                      <a:r>
                        <a:rPr lang="en-US" dirty="0" smtClean="0"/>
                        <a:t>Psilocybe semilanceate</a:t>
                      </a:r>
                      <a:endParaRPr lang="en-US" dirty="0"/>
                    </a:p>
                  </a:txBody>
                  <a:tcPr/>
                </a:tc>
                <a:tc>
                  <a:txBody>
                    <a:bodyPr/>
                    <a:lstStyle/>
                    <a:p>
                      <a:r>
                        <a:rPr lang="en-US" dirty="0" smtClean="0"/>
                        <a:t>Liberty cap</a:t>
                      </a:r>
                      <a:endParaRPr lang="en-US"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b="1" u="sng" dirty="0" smtClean="0"/>
              <a:t>Amanita phalloides</a:t>
            </a:r>
            <a:r>
              <a:rPr lang="en-US" dirty="0" smtClean="0"/>
              <a:t>: it alone to cause more than 50% of all mushroom poisoning. And Amanita genus on the whole accounts for 95 % of fatalities resulting from mushroom poisoning.</a:t>
            </a:r>
          </a:p>
          <a:p>
            <a:pPr>
              <a:buNone/>
            </a:pPr>
            <a:r>
              <a:rPr lang="en-US" dirty="0" smtClean="0"/>
              <a:t>	- Physical appearance: It has an olive green cap, white gills, 	a ring around the stalk, a cup or Volvo at the bottom of 	the stalk &amp; white spores.</a:t>
            </a:r>
          </a:p>
          <a:p>
            <a:pPr>
              <a:buNone/>
            </a:pPr>
            <a:r>
              <a:rPr lang="en-US" dirty="0" smtClean="0"/>
              <a:t>	- Active principle: Phalloidins, Amatoxins and 	Virotoxins.</a:t>
            </a:r>
          </a:p>
          <a:p>
            <a:pPr>
              <a:buNone/>
            </a:pPr>
            <a:r>
              <a:rPr lang="en-US" dirty="0" smtClean="0"/>
              <a:t>	- Mode of action: Amatoxins are powerful inhibitor of 	cellular protein synthesis. Cells with high 	replication rates(liver, kidney, intestinal cells) 	develops 	necrosis. Liver shows centrilobilar necrosis.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a:t>
            </a:r>
            <a:r>
              <a:rPr lang="en-US" i="1" dirty="0" smtClean="0"/>
              <a:t>Incubation period</a:t>
            </a:r>
            <a:r>
              <a:rPr lang="en-US" dirty="0" smtClean="0"/>
              <a:t>: 6 to 12 hrs.</a:t>
            </a:r>
          </a:p>
          <a:p>
            <a:pPr>
              <a:buNone/>
            </a:pPr>
            <a:r>
              <a:rPr lang="en-US" dirty="0" smtClean="0"/>
              <a:t>-</a:t>
            </a:r>
            <a:r>
              <a:rPr lang="en-US" i="1" dirty="0" smtClean="0"/>
              <a:t>Sign &amp; Symptoms</a:t>
            </a:r>
            <a:r>
              <a:rPr lang="en-US" dirty="0" smtClean="0"/>
              <a:t>: falls in to following 3 stages</a:t>
            </a:r>
          </a:p>
          <a:p>
            <a:pPr>
              <a:buNone/>
            </a:pPr>
            <a:r>
              <a:rPr lang="en-US" dirty="0" smtClean="0"/>
              <a:t>	1.) Gastroenteritis stage: lasts for 24 hrs and 	characterized by cholera like diarrhoea, 	abdominal pain, vomiting, fever etc.</a:t>
            </a:r>
          </a:p>
          <a:p>
            <a:pPr>
              <a:buNone/>
            </a:pPr>
            <a:r>
              <a:rPr lang="en-US" dirty="0" smtClean="0"/>
              <a:t>	2.) Latent stage: lasts for variable period during 	which most of symptoms subside, and the 	attending is liable to come to erroneous 	conclusion that patient had just suffered an 	attack of gastroenteritis, of which he has been 	cured. The patient is therefore discharged, but 	comes back in 2 to 3 days in a moribund 	condition.</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1">
              <a:buNone/>
            </a:pPr>
            <a:r>
              <a:rPr lang="en-US" dirty="0" smtClean="0"/>
              <a:t>	3.) Hepatorenal Stage: Jaundice, delirium, 			confusion, metabolic acidosis, 				coagulopathies, renal failure and coma. 			Death occurs in 20 to 40 % of the cases.</a:t>
            </a:r>
          </a:p>
          <a:p>
            <a:pPr lvl="1">
              <a:buNone/>
            </a:pPr>
            <a:r>
              <a:rPr lang="en-US" dirty="0" smtClean="0"/>
              <a:t>-</a:t>
            </a:r>
            <a:r>
              <a:rPr lang="en-US" i="1" dirty="0" smtClean="0"/>
              <a:t>Diagnosis</a:t>
            </a:r>
            <a:r>
              <a:rPr lang="en-US" dirty="0" smtClean="0"/>
              <a:t>:</a:t>
            </a:r>
          </a:p>
          <a:p>
            <a:pPr lvl="1">
              <a:buNone/>
            </a:pPr>
            <a:r>
              <a:rPr lang="en-US" dirty="0" smtClean="0"/>
              <a:t>	</a:t>
            </a:r>
            <a:r>
              <a:rPr lang="en-US" u="sng" dirty="0" smtClean="0"/>
              <a:t>Meixner Test</a:t>
            </a:r>
            <a:r>
              <a:rPr lang="en-US" dirty="0" smtClean="0"/>
              <a:t>: it detects amatoxins in stool or gastric samples. Since amatoxins are present in all type of mushrooms, the test can be done for diagnosis of all type of mushroom poisoning.</a:t>
            </a:r>
          </a:p>
          <a:p>
            <a:pPr lvl="1">
              <a:buNone/>
            </a:pPr>
            <a:r>
              <a:rPr lang="en-US" dirty="0" smtClean="0"/>
              <a:t>-</a:t>
            </a:r>
            <a:r>
              <a:rPr lang="en-US" i="1" dirty="0" smtClean="0"/>
              <a:t>Procedure</a:t>
            </a:r>
            <a:r>
              <a:rPr lang="en-US" dirty="0" smtClean="0"/>
              <a:t>:</a:t>
            </a:r>
          </a:p>
          <a:p>
            <a:pPr lvl="1">
              <a:buNone/>
            </a:pPr>
            <a:r>
              <a:rPr lang="en-US" dirty="0" smtClean="0"/>
              <a:t>	1.) dilute the stool or gastric sample with methanol, centrifuge, and filter it. Add a drop or two to a piece of newspaper. If the test is to determine amatoxins in a given mushroom, squeeze a drop or two of juice on to a </a:t>
            </a:r>
            <a:r>
              <a:rPr lang="en-US" dirty="0" err="1" smtClean="0"/>
              <a:t>pice</a:t>
            </a:r>
            <a:r>
              <a:rPr lang="en-US" dirty="0" smtClean="0"/>
              <a:t> of pulp paper.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dirty="0" smtClean="0"/>
              <a:t>	2.)Encircle the spot with a pencil and dry it.</a:t>
            </a:r>
          </a:p>
          <a:p>
            <a:pPr>
              <a:buNone/>
            </a:pPr>
            <a:r>
              <a:rPr lang="en-US" dirty="0" smtClean="0"/>
              <a:t>	3.) Add a few drop of conc. HCL to the dry spot. If a blue color forms within 15 to 20 minutes, it is indicative of the presence of amatoxins.</a:t>
            </a:r>
          </a:p>
          <a:p>
            <a:pPr>
              <a:buNone/>
            </a:pPr>
            <a:r>
              <a:rPr lang="en-US" i="1" dirty="0" smtClean="0"/>
              <a:t>Treatment</a:t>
            </a:r>
            <a:r>
              <a:rPr lang="en-US" dirty="0" smtClean="0"/>
              <a:t>:</a:t>
            </a:r>
          </a:p>
          <a:p>
            <a:pPr>
              <a:buNone/>
            </a:pPr>
            <a:r>
              <a:rPr lang="en-US" dirty="0" smtClean="0"/>
              <a:t>	1.) Gut -decontamination in the usual way.</a:t>
            </a:r>
          </a:p>
          <a:p>
            <a:pPr>
              <a:buNone/>
            </a:pPr>
            <a:r>
              <a:rPr lang="en-US" dirty="0" smtClean="0"/>
              <a:t>	2.) Correction of dehydration &amp; electrolyte imbalance.</a:t>
            </a:r>
          </a:p>
          <a:p>
            <a:pPr>
              <a:buNone/>
            </a:pPr>
            <a:r>
              <a:rPr lang="en-US" dirty="0" smtClean="0"/>
              <a:t>	3.) Forced diuresis. Hemoperfusion in severe cases.</a:t>
            </a:r>
          </a:p>
          <a:p>
            <a:pPr>
              <a:buNone/>
            </a:pPr>
            <a:r>
              <a:rPr lang="en-US" dirty="0" smtClean="0"/>
              <a:t>	4.) number of drugs claimed as antidotes including Penicillin G, thioctic acid, insulin, human growth hormone, vitamin C etc.</a:t>
            </a:r>
          </a:p>
          <a:p>
            <a:pPr>
              <a:buNone/>
            </a:pPr>
            <a:r>
              <a:rPr lang="en-US" dirty="0" smtClean="0"/>
              <a:t>	5.) Supportive measures, with special reference to treatment of hepatic failure.</a:t>
            </a:r>
          </a:p>
          <a:p>
            <a:pPr>
              <a:buNone/>
            </a:pPr>
            <a:r>
              <a:rPr lang="en-US" dirty="0" smtClean="0"/>
              <a:t>-</a:t>
            </a:r>
            <a:r>
              <a:rPr lang="en-US" i="1" dirty="0" smtClean="0"/>
              <a:t>Usual Fatal dose</a:t>
            </a:r>
            <a:r>
              <a:rPr lang="en-US" dirty="0" smtClean="0"/>
              <a:t>: 2 to 3 mushrooms.</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sources of food poisoning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Microorganisms</a:t>
            </a:r>
          </a:p>
          <a:p>
            <a:pPr>
              <a:buNone/>
            </a:pPr>
            <a:r>
              <a:rPr lang="en-US" dirty="0" smtClean="0"/>
              <a:t>	1.) </a:t>
            </a:r>
            <a:r>
              <a:rPr lang="en-US" b="1" u="sng" dirty="0" smtClean="0"/>
              <a:t>Bacterial Food poisoning </a:t>
            </a:r>
            <a:r>
              <a:rPr lang="en-US" dirty="0" smtClean="0"/>
              <a:t>:</a:t>
            </a:r>
          </a:p>
          <a:p>
            <a:pPr>
              <a:buNone/>
            </a:pPr>
            <a:r>
              <a:rPr lang="en-US" dirty="0" smtClean="0"/>
              <a:t>		a.) </a:t>
            </a:r>
            <a:r>
              <a:rPr lang="en-US" u="sng" dirty="0" smtClean="0"/>
              <a:t>Staphylococcus  aureus </a:t>
            </a:r>
            <a:r>
              <a:rPr lang="en-US" dirty="0" smtClean="0"/>
              <a:t>:</a:t>
            </a:r>
          </a:p>
          <a:p>
            <a:pPr>
              <a:buNone/>
            </a:pPr>
            <a:r>
              <a:rPr lang="en-US" dirty="0" smtClean="0"/>
              <a:t>			- Commonest cause</a:t>
            </a:r>
          </a:p>
          <a:p>
            <a:pPr>
              <a:buNone/>
            </a:pPr>
            <a:r>
              <a:rPr lang="en-US" dirty="0" smtClean="0"/>
              <a:t>			</a:t>
            </a:r>
            <a:r>
              <a:rPr lang="en-US" i="1" dirty="0" smtClean="0"/>
              <a:t>- Mode of action</a:t>
            </a:r>
            <a:r>
              <a:rPr lang="en-US" dirty="0" smtClean="0"/>
              <a:t>: Elaboration of 				   enterotoxins.</a:t>
            </a:r>
          </a:p>
          <a:p>
            <a:pPr>
              <a:buNone/>
            </a:pPr>
            <a:r>
              <a:rPr lang="en-US" dirty="0" smtClean="0"/>
              <a:t>			</a:t>
            </a:r>
            <a:r>
              <a:rPr lang="en-US" i="1" dirty="0" smtClean="0"/>
              <a:t>- Sources</a:t>
            </a:r>
            <a:r>
              <a:rPr lang="en-US" dirty="0" smtClean="0"/>
              <a:t>: previously cooked 					   proteinaceous food products.</a:t>
            </a:r>
          </a:p>
          <a:p>
            <a:pPr>
              <a:buNone/>
            </a:pPr>
            <a:r>
              <a:rPr lang="en-US" dirty="0" smtClean="0"/>
              <a:t>			</a:t>
            </a:r>
            <a:r>
              <a:rPr lang="en-US" i="1" dirty="0" smtClean="0"/>
              <a:t>- Incubation period</a:t>
            </a:r>
            <a:r>
              <a:rPr lang="en-US" dirty="0" smtClean="0"/>
              <a:t>: 2 to 4 hours.</a:t>
            </a:r>
          </a:p>
          <a:p>
            <a:pPr>
              <a:buNone/>
            </a:pPr>
            <a:r>
              <a:rPr lang="en-US" dirty="0" smtClean="0"/>
              <a:t>			</a:t>
            </a:r>
            <a:r>
              <a:rPr lang="en-US" i="1" dirty="0" smtClean="0"/>
              <a:t>- Signs &amp; Symptoms</a:t>
            </a:r>
            <a:r>
              <a:rPr lang="en-US" dirty="0" smtClean="0"/>
              <a:t>: Vomiting, 				  diarrhoea, abdominal pain.</a:t>
            </a:r>
          </a:p>
          <a:p>
            <a:pPr>
              <a:buNone/>
            </a:pPr>
            <a:r>
              <a:rPr lang="en-US" dirty="0" smtClean="0"/>
              <a:t>			</a:t>
            </a:r>
            <a:r>
              <a:rPr lang="en-US" i="1" dirty="0" smtClean="0"/>
              <a:t>- Diagnosis</a:t>
            </a:r>
            <a:r>
              <a:rPr lang="en-US" dirty="0" smtClean="0"/>
              <a:t>: Clinical picture &amp; Stool culture.</a:t>
            </a:r>
          </a:p>
          <a:p>
            <a:pPr>
              <a:buNone/>
            </a:pPr>
            <a:r>
              <a:rPr lang="en-US" dirty="0" smtClean="0"/>
              <a:t>			</a:t>
            </a:r>
            <a:r>
              <a:rPr lang="en-US" i="1" dirty="0" smtClean="0"/>
              <a:t>- Treatment</a:t>
            </a:r>
            <a:r>
              <a:rPr lang="en-US" dirty="0" smtClean="0"/>
              <a:t>: Supportive measures.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b.) Bacillus cereus:</a:t>
            </a:r>
          </a:p>
          <a:p>
            <a:pPr>
              <a:buNone/>
            </a:pPr>
            <a:r>
              <a:rPr lang="en-US" dirty="0" smtClean="0"/>
              <a:t>			-</a:t>
            </a:r>
            <a:r>
              <a:rPr lang="en-US" i="1" dirty="0" smtClean="0"/>
              <a:t>Mode of action</a:t>
            </a:r>
            <a:r>
              <a:rPr lang="en-US" dirty="0" smtClean="0"/>
              <a:t>: Elaboration of 			  		 enterotoxins.</a:t>
            </a:r>
          </a:p>
          <a:p>
            <a:pPr>
              <a:buNone/>
            </a:pPr>
            <a:r>
              <a:rPr lang="en-US" dirty="0" smtClean="0"/>
              <a:t>			-</a:t>
            </a:r>
            <a:r>
              <a:rPr lang="en-US" i="1" dirty="0" smtClean="0"/>
              <a:t>Sources</a:t>
            </a:r>
            <a:r>
              <a:rPr lang="en-US" dirty="0" smtClean="0"/>
              <a:t>: Fried rice, Dried fruit, 			  		  Powdered milk, etc.</a:t>
            </a:r>
          </a:p>
          <a:p>
            <a:pPr>
              <a:buNone/>
            </a:pPr>
            <a:r>
              <a:rPr lang="en-US" dirty="0" smtClean="0"/>
              <a:t>			-</a:t>
            </a:r>
            <a:r>
              <a:rPr lang="en-US" i="1" dirty="0" smtClean="0"/>
              <a:t>Incubation period</a:t>
            </a:r>
            <a:r>
              <a:rPr lang="en-US" dirty="0" smtClean="0"/>
              <a:t>: 3 to 6 hours for 		  		  emetic  form, 8 to 16 hours  for 			 		  diarrhoeal form.</a:t>
            </a:r>
          </a:p>
          <a:p>
            <a:pPr>
              <a:buNone/>
            </a:pPr>
            <a:r>
              <a:rPr lang="en-US" dirty="0" smtClean="0"/>
              <a:t>			-</a:t>
            </a:r>
            <a:r>
              <a:rPr lang="en-US" i="1" dirty="0" smtClean="0"/>
              <a:t>Signs &amp; Symptoms</a:t>
            </a:r>
            <a:r>
              <a:rPr lang="en-US" dirty="0" smtClean="0"/>
              <a:t>:</a:t>
            </a:r>
          </a:p>
          <a:p>
            <a:pPr>
              <a:buNone/>
            </a:pPr>
            <a:r>
              <a:rPr lang="en-US" dirty="0" smtClean="0"/>
              <a:t>			    1.) Emetic form: characterized 			          	          	         mostly by vomiting. </a:t>
            </a:r>
          </a:p>
          <a:p>
            <a:pPr>
              <a:buNone/>
            </a:pPr>
            <a:r>
              <a:rPr lang="en-US" dirty="0" smtClean="0"/>
              <a:t>			    2.) Diarrhoeal form: mild looseness of stools.</a:t>
            </a:r>
          </a:p>
          <a:p>
            <a:pPr>
              <a:buNone/>
            </a:pPr>
            <a:r>
              <a:rPr lang="en-US" dirty="0" smtClean="0"/>
              <a:t>			-</a:t>
            </a:r>
            <a:r>
              <a:rPr lang="en-US" i="1" dirty="0" smtClean="0"/>
              <a:t>Diagnosis</a:t>
            </a:r>
            <a:r>
              <a:rPr lang="en-US" dirty="0" smtClean="0"/>
              <a:t>: culture of contaminated of food.</a:t>
            </a:r>
          </a:p>
          <a:p>
            <a:pPr>
              <a:buNone/>
            </a:pPr>
            <a:r>
              <a:rPr lang="en-US" dirty="0" smtClean="0"/>
              <a:t>			-</a:t>
            </a:r>
            <a:r>
              <a:rPr lang="en-US" i="1" dirty="0" smtClean="0"/>
              <a:t>Treatment</a:t>
            </a:r>
            <a:r>
              <a:rPr lang="en-US" dirty="0" smtClean="0"/>
              <a:t>: Supportive measures.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c.) </a:t>
            </a:r>
            <a:r>
              <a:rPr lang="en-US" u="sng" dirty="0" smtClean="0"/>
              <a:t>Shigella</a:t>
            </a:r>
            <a:r>
              <a:rPr lang="en-US" dirty="0" smtClean="0"/>
              <a:t>:</a:t>
            </a:r>
          </a:p>
          <a:p>
            <a:pPr>
              <a:buNone/>
            </a:pPr>
            <a:r>
              <a:rPr lang="en-US" dirty="0" smtClean="0"/>
              <a:t>		-</a:t>
            </a:r>
            <a:r>
              <a:rPr lang="en-US" i="1" dirty="0" smtClean="0"/>
              <a:t>Mode of Action</a:t>
            </a:r>
            <a:r>
              <a:rPr lang="en-US" dirty="0" smtClean="0"/>
              <a:t>: </a:t>
            </a:r>
          </a:p>
          <a:p>
            <a:pPr>
              <a:buNone/>
            </a:pPr>
            <a:r>
              <a:rPr lang="en-US" dirty="0" smtClean="0"/>
              <a:t>		    1.) Invasion and destruction of bowel 		          		          mucosa.</a:t>
            </a:r>
          </a:p>
          <a:p>
            <a:pPr>
              <a:buNone/>
            </a:pPr>
            <a:r>
              <a:rPr lang="en-US" dirty="0" smtClean="0"/>
              <a:t>		    2.) Elaboration of enterotoxins and 	  	          	  	          neurotoxins.</a:t>
            </a:r>
          </a:p>
          <a:p>
            <a:pPr>
              <a:buNone/>
            </a:pPr>
            <a:r>
              <a:rPr lang="en-US" dirty="0" smtClean="0"/>
              <a:t>		-</a:t>
            </a:r>
            <a:r>
              <a:rPr lang="en-US" i="1" dirty="0" smtClean="0"/>
              <a:t>Sources</a:t>
            </a:r>
            <a:r>
              <a:rPr lang="en-US" dirty="0" smtClean="0"/>
              <a:t>: Fruits, vegetables and milk.</a:t>
            </a:r>
          </a:p>
          <a:p>
            <a:pPr>
              <a:buNone/>
            </a:pPr>
            <a:r>
              <a:rPr lang="en-US" dirty="0" smtClean="0"/>
              <a:t>		-</a:t>
            </a:r>
            <a:r>
              <a:rPr lang="en-US" i="1" dirty="0" smtClean="0"/>
              <a:t>Incubation period</a:t>
            </a:r>
            <a:r>
              <a:rPr lang="en-US" dirty="0" smtClean="0"/>
              <a:t>: 1 to 3 days.</a:t>
            </a:r>
          </a:p>
          <a:p>
            <a:pPr>
              <a:buNone/>
            </a:pPr>
            <a:r>
              <a:rPr lang="en-US" dirty="0" smtClean="0"/>
              <a:t>		-</a:t>
            </a:r>
            <a:r>
              <a:rPr lang="en-US" i="1" dirty="0" smtClean="0"/>
              <a:t>Signs &amp; Symptoms</a:t>
            </a:r>
            <a:r>
              <a:rPr lang="en-US" dirty="0" smtClean="0"/>
              <a:t>: affects young children.</a:t>
            </a:r>
          </a:p>
          <a:p>
            <a:pPr>
              <a:buNone/>
            </a:pPr>
            <a:r>
              <a:rPr lang="en-US" dirty="0" smtClean="0"/>
              <a:t>		  features include bloody diarrhoea, fever, 	 	  	  bronchitis and sometimes convulsion.</a:t>
            </a:r>
          </a:p>
          <a:p>
            <a:pPr>
              <a:buNone/>
            </a:pPr>
            <a:r>
              <a:rPr lang="en-US" dirty="0" smtClean="0"/>
              <a:t>		-</a:t>
            </a:r>
            <a:r>
              <a:rPr lang="en-US" i="1" dirty="0" smtClean="0"/>
              <a:t>Diagnosis</a:t>
            </a:r>
            <a:r>
              <a:rPr lang="en-US" dirty="0" smtClean="0"/>
              <a:t>: 1.) stool culture. 2.) Fecal leukocytes</a:t>
            </a:r>
          </a:p>
          <a:p>
            <a:pPr>
              <a:buNone/>
            </a:pPr>
            <a:r>
              <a:rPr lang="en-US" dirty="0" smtClean="0"/>
              <a:t>		-</a:t>
            </a:r>
            <a:r>
              <a:rPr lang="en-US" i="1" dirty="0" smtClean="0"/>
              <a:t>Treatment</a:t>
            </a:r>
            <a:r>
              <a:rPr lang="en-US" dirty="0" smtClean="0"/>
              <a:t>: 1.) Trimethoprim – sulfamethoxazole or 	 	  tetracycline or ampicillin. 2.) Supportive measures.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d.) </a:t>
            </a:r>
            <a:r>
              <a:rPr lang="en-US" u="sng" dirty="0" smtClean="0"/>
              <a:t>Salmonella</a:t>
            </a:r>
            <a:r>
              <a:rPr lang="en-US" dirty="0" smtClean="0"/>
              <a:t>:</a:t>
            </a:r>
          </a:p>
          <a:p>
            <a:pPr>
              <a:buNone/>
            </a:pPr>
            <a:r>
              <a:rPr lang="en-US" dirty="0" smtClean="0"/>
              <a:t>	-</a:t>
            </a:r>
            <a:r>
              <a:rPr lang="en-US" i="1" dirty="0" smtClean="0"/>
              <a:t>Mode of action</a:t>
            </a:r>
            <a:r>
              <a:rPr lang="en-US" dirty="0" smtClean="0"/>
              <a:t>: Invasion and destruction of bowel mucosa.</a:t>
            </a:r>
          </a:p>
          <a:p>
            <a:pPr>
              <a:buNone/>
            </a:pPr>
            <a:r>
              <a:rPr lang="en-US" dirty="0" smtClean="0"/>
              <a:t>	-</a:t>
            </a:r>
            <a:r>
              <a:rPr lang="en-US" i="1" dirty="0" smtClean="0"/>
              <a:t>Sources</a:t>
            </a:r>
            <a:r>
              <a:rPr lang="en-US" dirty="0" smtClean="0"/>
              <a:t>: Egg, meat, and milk.</a:t>
            </a:r>
          </a:p>
          <a:p>
            <a:pPr>
              <a:buNone/>
            </a:pPr>
            <a:r>
              <a:rPr lang="en-US" dirty="0" smtClean="0"/>
              <a:t>	-</a:t>
            </a:r>
            <a:r>
              <a:rPr lang="en-US" i="1" dirty="0" smtClean="0"/>
              <a:t>Incubation period &amp; Sign and Symptoms</a:t>
            </a:r>
            <a:r>
              <a:rPr lang="en-US" dirty="0" smtClean="0"/>
              <a:t>:</a:t>
            </a:r>
          </a:p>
          <a:p>
            <a:pPr>
              <a:buNone/>
            </a:pPr>
            <a:r>
              <a:rPr lang="en-US" dirty="0" smtClean="0"/>
              <a:t>	  There are four forms of illness-</a:t>
            </a:r>
          </a:p>
          <a:p>
            <a:pPr>
              <a:buNone/>
            </a:pPr>
            <a:r>
              <a:rPr lang="en-US" dirty="0" smtClean="0"/>
              <a:t>		1.) </a:t>
            </a:r>
            <a:r>
              <a:rPr lang="en-US" u="sng" dirty="0" smtClean="0"/>
              <a:t>Gastroenteritis</a:t>
            </a:r>
            <a:r>
              <a:rPr lang="en-US" dirty="0" smtClean="0"/>
              <a:t>:</a:t>
            </a:r>
          </a:p>
          <a:p>
            <a:pPr>
              <a:buNone/>
            </a:pPr>
            <a:r>
              <a:rPr lang="en-US" dirty="0" smtClean="0"/>
              <a:t>		      -Incubation period: 12 hours to 2 days.</a:t>
            </a:r>
          </a:p>
          <a:p>
            <a:pPr>
              <a:buNone/>
            </a:pPr>
            <a:r>
              <a:rPr lang="en-US" dirty="0" smtClean="0"/>
              <a:t>		      -Main feature is watery diarrhoea stained with blood 	       	       or mucus.</a:t>
            </a:r>
          </a:p>
          <a:p>
            <a:pPr>
              <a:buNone/>
            </a:pPr>
            <a:r>
              <a:rPr lang="en-US" dirty="0" smtClean="0"/>
              <a:t>		      -Diagnosis: Stool culture.</a:t>
            </a:r>
          </a:p>
          <a:p>
            <a:pPr>
              <a:buNone/>
            </a:pPr>
            <a:r>
              <a:rPr lang="en-US" dirty="0" smtClean="0"/>
              <a:t>		2.) </a:t>
            </a:r>
            <a:r>
              <a:rPr lang="en-US" u="sng" dirty="0" smtClean="0"/>
              <a:t>Bacteraemia</a:t>
            </a:r>
            <a:r>
              <a:rPr lang="en-US" dirty="0" smtClean="0"/>
              <a:t>: occurs in children, old age and patient with 	  	      AIDS.</a:t>
            </a:r>
          </a:p>
          <a:p>
            <a:pPr>
              <a:buNone/>
            </a:pPr>
            <a:r>
              <a:rPr lang="en-US" dirty="0" smtClean="0"/>
              <a:t>		     -Main feature include watery stool followed by septic arthritis, 	       meningitis etc.</a:t>
            </a:r>
          </a:p>
          <a:p>
            <a:pPr>
              <a:buNone/>
            </a:pPr>
            <a:r>
              <a:rPr lang="en-US" dirty="0" smtClean="0"/>
              <a:t>		    -Diagnosis: Stool culture.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3</a:t>
            </a:r>
            <a:r>
              <a:rPr lang="en-US" u="sng" dirty="0" smtClean="0"/>
              <a:t>.) Enteric fever </a:t>
            </a:r>
            <a:r>
              <a:rPr lang="en-US" dirty="0" smtClean="0"/>
              <a:t>(</a:t>
            </a:r>
            <a:r>
              <a:rPr lang="en-US" u="sng" dirty="0" smtClean="0"/>
              <a:t>Typhoid</a:t>
            </a:r>
            <a:r>
              <a:rPr lang="en-US" dirty="0" smtClean="0"/>
              <a:t>):</a:t>
            </a:r>
          </a:p>
          <a:p>
            <a:pPr>
              <a:buNone/>
            </a:pPr>
            <a:r>
              <a:rPr lang="en-US" dirty="0" smtClean="0"/>
              <a:t>		     -Incubation period: 1 week.</a:t>
            </a:r>
          </a:p>
          <a:p>
            <a:pPr>
              <a:buNone/>
            </a:pPr>
            <a:r>
              <a:rPr lang="en-US" dirty="0" smtClean="0"/>
              <a:t>		     -Main features include fever, headache, 	       	       	      myalgia, cough.</a:t>
            </a:r>
          </a:p>
          <a:p>
            <a:pPr>
              <a:buNone/>
            </a:pPr>
            <a:r>
              <a:rPr lang="en-US" dirty="0" smtClean="0"/>
              <a:t>		     -Complication may set in like intestinal 	       	       	       ulceration, bronchitis, 	     	 		       	       hepatosplenomegaly, etc.</a:t>
            </a:r>
          </a:p>
          <a:p>
            <a:pPr>
              <a:buNone/>
            </a:pPr>
            <a:r>
              <a:rPr lang="en-US" dirty="0" smtClean="0"/>
              <a:t>		     -Diagnosis: Culture of stool, urine and blood.</a:t>
            </a:r>
          </a:p>
          <a:p>
            <a:pPr>
              <a:buNone/>
            </a:pPr>
            <a:r>
              <a:rPr lang="en-US" dirty="0" smtClean="0"/>
              <a:t>		4.) Asymptomatic carrier state.</a:t>
            </a:r>
          </a:p>
          <a:p>
            <a:pPr>
              <a:buNone/>
            </a:pPr>
            <a:r>
              <a:rPr lang="en-US" dirty="0" smtClean="0"/>
              <a:t>	-</a:t>
            </a:r>
            <a:r>
              <a:rPr lang="en-US" i="1" dirty="0" smtClean="0"/>
              <a:t>Treatment</a:t>
            </a:r>
            <a:r>
              <a:rPr lang="en-US" dirty="0" smtClean="0"/>
              <a:t>: </a:t>
            </a:r>
          </a:p>
          <a:p>
            <a:pPr>
              <a:buNone/>
            </a:pPr>
            <a:r>
              <a:rPr lang="en-US" dirty="0" smtClean="0"/>
              <a:t>		1.) Chloramphenicol or trimethoprim-sulfamethoxazole 		or ampicillin.</a:t>
            </a:r>
          </a:p>
          <a:p>
            <a:pPr>
              <a:buNone/>
            </a:pPr>
            <a:r>
              <a:rPr lang="en-US" dirty="0" smtClean="0"/>
              <a:t>		2.) Supportive measures.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 </a:t>
            </a:r>
            <a:r>
              <a:rPr lang="en-US" u="sng" dirty="0" smtClean="0"/>
              <a:t>Vibrio</a:t>
            </a:r>
            <a:r>
              <a:rPr lang="en-US" dirty="0" smtClean="0"/>
              <a:t>:</a:t>
            </a:r>
          </a:p>
          <a:p>
            <a:pPr>
              <a:buNone/>
            </a:pPr>
            <a:r>
              <a:rPr lang="en-US" dirty="0" smtClean="0"/>
              <a:t>	1.) </a:t>
            </a:r>
            <a:r>
              <a:rPr lang="en-US" u="sng" dirty="0" smtClean="0"/>
              <a:t>Vibrio parahaemolyticus</a:t>
            </a:r>
          </a:p>
          <a:p>
            <a:pPr>
              <a:buNone/>
            </a:pPr>
            <a:r>
              <a:rPr lang="en-US" dirty="0" smtClean="0"/>
              <a:t>		-</a:t>
            </a:r>
            <a:r>
              <a:rPr lang="en-US" i="1" dirty="0" smtClean="0"/>
              <a:t>Mode of action</a:t>
            </a:r>
            <a:r>
              <a:rPr lang="en-US" dirty="0" smtClean="0"/>
              <a:t>: a.) invasion of intestinal 	  mucosa. b.) production of toxin.</a:t>
            </a:r>
          </a:p>
          <a:p>
            <a:pPr>
              <a:buNone/>
            </a:pPr>
            <a:r>
              <a:rPr lang="en-US" dirty="0" smtClean="0"/>
              <a:t>		-</a:t>
            </a:r>
            <a:r>
              <a:rPr lang="en-US" i="1" dirty="0" smtClean="0"/>
              <a:t>Sources</a:t>
            </a:r>
            <a:r>
              <a:rPr lang="en-US" dirty="0" smtClean="0"/>
              <a:t>: Sea food.</a:t>
            </a:r>
          </a:p>
          <a:p>
            <a:pPr>
              <a:buNone/>
            </a:pPr>
            <a:r>
              <a:rPr lang="en-US" dirty="0" smtClean="0"/>
              <a:t>		-</a:t>
            </a:r>
            <a:r>
              <a:rPr lang="en-US" i="1" dirty="0" smtClean="0"/>
              <a:t>Incubation period</a:t>
            </a:r>
            <a:r>
              <a:rPr lang="en-US" dirty="0" smtClean="0"/>
              <a:t>: 6 hrs to 4 days.</a:t>
            </a:r>
          </a:p>
          <a:p>
            <a:pPr>
              <a:buNone/>
            </a:pPr>
            <a:r>
              <a:rPr lang="en-US" dirty="0" smtClean="0"/>
              <a:t>		-</a:t>
            </a:r>
            <a:r>
              <a:rPr lang="en-US" i="1" dirty="0" smtClean="0"/>
              <a:t>Sign &amp; symptoms</a:t>
            </a:r>
            <a:r>
              <a:rPr lang="en-US" dirty="0" smtClean="0"/>
              <a:t>: Watery diarrhoea, 	 	  abdominal pain, vomiting.</a:t>
            </a:r>
          </a:p>
          <a:p>
            <a:pPr>
              <a:buNone/>
            </a:pPr>
            <a:r>
              <a:rPr lang="en-US" dirty="0" smtClean="0"/>
              <a:t>		-</a:t>
            </a:r>
            <a:r>
              <a:rPr lang="en-US" i="1" dirty="0" smtClean="0"/>
              <a:t>Diagnosis</a:t>
            </a:r>
            <a:r>
              <a:rPr lang="en-US" dirty="0" smtClean="0"/>
              <a:t>: Stool culture.</a:t>
            </a:r>
          </a:p>
          <a:p>
            <a:pPr>
              <a:buNone/>
            </a:pPr>
            <a:r>
              <a:rPr lang="en-US" dirty="0" smtClean="0"/>
              <a:t>		-</a:t>
            </a:r>
            <a:r>
              <a:rPr lang="en-US" i="1" dirty="0" smtClean="0"/>
              <a:t>Treatment</a:t>
            </a:r>
            <a:r>
              <a:rPr lang="en-US" dirty="0" smtClean="0"/>
              <a:t>: Supportive.</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2</a:t>
            </a:r>
            <a:r>
              <a:rPr lang="en-US" u="sng" dirty="0" smtClean="0"/>
              <a:t>.) Vibrio Cholerae</a:t>
            </a:r>
            <a:r>
              <a:rPr lang="en-US" dirty="0" smtClean="0"/>
              <a:t>:</a:t>
            </a:r>
          </a:p>
          <a:p>
            <a:pPr>
              <a:buNone/>
            </a:pPr>
            <a:r>
              <a:rPr lang="en-US" dirty="0" smtClean="0"/>
              <a:t>		-</a:t>
            </a:r>
            <a:r>
              <a:rPr lang="en-US" i="1" dirty="0" smtClean="0"/>
              <a:t>Mode of action</a:t>
            </a:r>
            <a:r>
              <a:rPr lang="en-US" dirty="0" smtClean="0"/>
              <a:t>: Elaboration of enterotoxins (choleragen).</a:t>
            </a:r>
          </a:p>
          <a:p>
            <a:pPr>
              <a:buNone/>
            </a:pPr>
            <a:r>
              <a:rPr lang="en-US" dirty="0" smtClean="0"/>
              <a:t>		-</a:t>
            </a:r>
            <a:r>
              <a:rPr lang="en-US" i="1" dirty="0" smtClean="0"/>
              <a:t>Sources</a:t>
            </a:r>
            <a:r>
              <a:rPr lang="en-US" dirty="0" smtClean="0"/>
              <a:t>: All food. In India it is water borne illness.</a:t>
            </a:r>
          </a:p>
          <a:p>
            <a:pPr>
              <a:buNone/>
            </a:pPr>
            <a:r>
              <a:rPr lang="en-US" dirty="0" smtClean="0"/>
              <a:t>		-</a:t>
            </a:r>
            <a:r>
              <a:rPr lang="en-US" i="1" dirty="0" smtClean="0"/>
              <a:t>Incubation period</a:t>
            </a:r>
            <a:r>
              <a:rPr lang="en-US" dirty="0" smtClean="0"/>
              <a:t>: Few hrs to 4 to 5 days.</a:t>
            </a:r>
          </a:p>
          <a:p>
            <a:pPr>
              <a:buNone/>
            </a:pPr>
            <a:r>
              <a:rPr lang="en-US" dirty="0" smtClean="0"/>
              <a:t>		-</a:t>
            </a:r>
            <a:r>
              <a:rPr lang="en-US" i="1" dirty="0" smtClean="0"/>
              <a:t>Sign &amp; symptoms</a:t>
            </a:r>
            <a:r>
              <a:rPr lang="en-US" dirty="0" smtClean="0"/>
              <a:t>: Explosive watery 	 	  	 	  diarrhoea, with very rapid dehydration and 	   	   	  exhaustion. Stools are rice water in 	 	  	  	  appearance. Metabolic acidosis is usually present.</a:t>
            </a:r>
          </a:p>
          <a:p>
            <a:pPr>
              <a:buNone/>
            </a:pPr>
            <a:r>
              <a:rPr lang="en-US" dirty="0" smtClean="0"/>
              <a:t>		-</a:t>
            </a:r>
            <a:r>
              <a:rPr lang="en-US" i="1" dirty="0" smtClean="0"/>
              <a:t>Diagnosis</a:t>
            </a:r>
            <a:r>
              <a:rPr lang="en-US" dirty="0" smtClean="0"/>
              <a:t>: Stool culture.</a:t>
            </a:r>
          </a:p>
          <a:p>
            <a:pPr>
              <a:buNone/>
            </a:pPr>
            <a:r>
              <a:rPr lang="en-US" dirty="0" smtClean="0"/>
              <a:t>		-</a:t>
            </a:r>
            <a:r>
              <a:rPr lang="en-US" i="1" dirty="0" smtClean="0"/>
              <a:t>Treatment</a:t>
            </a:r>
            <a:r>
              <a:rPr lang="en-US" dirty="0" smtClean="0"/>
              <a:t>: 1.) Emergency fluid replacement, 				              preferably Ringer lactate and potassium 			              chloride.</a:t>
            </a:r>
          </a:p>
          <a:p>
            <a:pPr>
              <a:buNone/>
            </a:pPr>
            <a:r>
              <a:rPr lang="en-US" dirty="0" smtClean="0"/>
              <a:t>			          2.) Tetracycline.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292</TotalTime>
  <Words>290</Words>
  <Application>Microsoft Office PowerPoint</Application>
  <PresentationFormat>On-screen Show (4:3)</PresentationFormat>
  <Paragraphs>215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Metro</vt:lpstr>
      <vt:lpstr>Food Poisoning</vt:lpstr>
      <vt:lpstr>Food poisons</vt:lpstr>
      <vt:lpstr>Common sources of food poisoning</vt:lpstr>
      <vt:lpstr>Slide 4</vt:lpstr>
      <vt:lpstr>Slide 5</vt:lpstr>
      <vt:lpstr>Slide 6</vt:lpstr>
      <vt:lpstr>Slide 7</vt:lpstr>
      <vt:lpstr>Slide 8</vt:lpstr>
      <vt:lpstr>Slide 9</vt:lpstr>
      <vt:lpstr>Slide 10</vt:lpstr>
      <vt:lpstr>Slide 11</vt:lpstr>
      <vt:lpstr>Table: Differential           diagnosis of Botulism</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Poisioning</dc:title>
  <dc:creator>ABC</dc:creator>
  <cp:lastModifiedBy>Acer</cp:lastModifiedBy>
  <cp:revision>41</cp:revision>
  <dcterms:created xsi:type="dcterms:W3CDTF">2003-01-09T20:34:58Z</dcterms:created>
  <dcterms:modified xsi:type="dcterms:W3CDTF">2020-08-13T07:17:34Z</dcterms:modified>
</cp:coreProperties>
</file>