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8" r:id="rId2"/>
    <p:sldId id="279" r:id="rId3"/>
    <p:sldId id="280" r:id="rId4"/>
    <p:sldId id="256" r:id="rId5"/>
    <p:sldId id="257" r:id="rId6"/>
    <p:sldId id="272" r:id="rId7"/>
    <p:sldId id="273" r:id="rId8"/>
    <p:sldId id="259" r:id="rId9"/>
    <p:sldId id="274" r:id="rId10"/>
    <p:sldId id="263" r:id="rId11"/>
    <p:sldId id="260" r:id="rId12"/>
    <p:sldId id="262" r:id="rId13"/>
    <p:sldId id="258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6" r:id="rId22"/>
    <p:sldId id="275" r:id="rId23"/>
    <p:sldId id="277" r:id="rId24"/>
    <p:sldId id="271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231" autoAdjust="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54A9EC-E828-41BB-AF8E-D786AC6DC473}" type="datetimeFigureOut">
              <a:rPr lang="en-US" smtClean="0"/>
              <a:pPr/>
              <a:t>06/05/2014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5E1FA-BC9E-48BE-9C4B-8B596109A28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E1FA-BC9E-48BE-9C4B-8B596109A28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head of the stapes points laterally and has a small cartilage covered depression for articulation with the </a:t>
            </a:r>
            <a:r>
              <a:rPr lang="en-US" b="1" dirty="0" err="1" smtClean="0"/>
              <a:t>lenticular</a:t>
            </a:r>
            <a:r>
              <a:rPr lang="en-US" b="1" dirty="0" smtClean="0"/>
              <a:t> process of the </a:t>
            </a:r>
            <a:r>
              <a:rPr lang="en-US" b="1" dirty="0" err="1" smtClean="0"/>
              <a:t>incus</a:t>
            </a:r>
            <a:endParaRPr lang="en-US" b="1" dirty="0" smtClean="0"/>
          </a:p>
          <a:p>
            <a:r>
              <a:rPr lang="en-US" b="1" dirty="0" smtClean="0"/>
              <a:t>The tendon of the </a:t>
            </a:r>
            <a:r>
              <a:rPr lang="en-US" b="1" dirty="0" err="1" smtClean="0"/>
              <a:t>stapedius</a:t>
            </a:r>
            <a:r>
              <a:rPr lang="en-US" b="1" dirty="0" smtClean="0"/>
              <a:t> muscle attaches to the posterior part of the neck and the upper part of the posterior </a:t>
            </a:r>
            <a:r>
              <a:rPr lang="en-US" b="1" dirty="0" err="1" smtClean="0"/>
              <a:t>crura</a:t>
            </a:r>
            <a:endParaRPr lang="en-US" b="1" dirty="0" smtClean="0"/>
          </a:p>
          <a:p>
            <a:r>
              <a:rPr lang="en-US" b="1" dirty="0" smtClean="0"/>
              <a:t>The two </a:t>
            </a:r>
            <a:r>
              <a:rPr lang="en-US" b="1" dirty="0" err="1" smtClean="0"/>
              <a:t>crura</a:t>
            </a:r>
            <a:r>
              <a:rPr lang="en-US" b="1" dirty="0" smtClean="0"/>
              <a:t> join the foot plate which closes the oval window during life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E1FA-BC9E-48BE-9C4B-8B596109A28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 :walls of the </a:t>
            </a:r>
            <a:r>
              <a:rPr lang="en-US" b="1" dirty="0" err="1" smtClean="0"/>
              <a:t>concial</a:t>
            </a:r>
            <a:r>
              <a:rPr lang="en-US" b="1" dirty="0" smtClean="0"/>
              <a:t> cavity within the pyramid</a:t>
            </a:r>
          </a:p>
          <a:p>
            <a:r>
              <a:rPr lang="en-US" b="1" dirty="0" smtClean="0"/>
              <a:t>A slender tendon </a:t>
            </a:r>
            <a:r>
              <a:rPr lang="en-US" b="1" baseline="0" dirty="0" smtClean="0"/>
              <a:t>      </a:t>
            </a:r>
            <a:r>
              <a:rPr lang="en-US" b="1" dirty="0" smtClean="0"/>
              <a:t>inserts into the stapes</a:t>
            </a:r>
          </a:p>
          <a:p>
            <a:r>
              <a:rPr lang="en-US" b="1" dirty="0" smtClean="0"/>
              <a:t>This muscle is supplied by a small branch from the facial nerve</a:t>
            </a:r>
          </a:p>
          <a:p>
            <a:r>
              <a:rPr lang="en-US" b="0" dirty="0" smtClean="0"/>
              <a:t>This muscle has a </a:t>
            </a:r>
            <a:r>
              <a:rPr lang="en-US" b="1" dirty="0" smtClean="0"/>
              <a:t>protective role </a:t>
            </a:r>
            <a:r>
              <a:rPr lang="en-US" b="0" dirty="0" smtClean="0"/>
              <a:t>to play</a:t>
            </a:r>
            <a:r>
              <a:rPr lang="en-US" b="1" dirty="0" smtClean="0"/>
              <a:t>. </a:t>
            </a:r>
            <a:r>
              <a:rPr lang="en-US" b="0" dirty="0" smtClean="0"/>
              <a:t>It </a:t>
            </a:r>
            <a:r>
              <a:rPr lang="en-US" b="1" dirty="0" smtClean="0"/>
              <a:t>protects the inner ear from insults caused by loud noise. Patients with facial nerve palsy have </a:t>
            </a:r>
            <a:r>
              <a:rPr lang="en-US" b="1" dirty="0" err="1" smtClean="0"/>
              <a:t>hyperacusis</a:t>
            </a:r>
            <a:r>
              <a:rPr lang="en-US" b="1" dirty="0" smtClean="0"/>
              <a:t> because of lack of action of this muscle. </a:t>
            </a:r>
          </a:p>
          <a:p>
            <a:endParaRPr lang="en-US" b="1" dirty="0" smtClean="0"/>
          </a:p>
          <a:p>
            <a:r>
              <a:rPr lang="en-US" b="1" dirty="0" smtClean="0"/>
              <a:t>2 arise from the </a:t>
            </a:r>
            <a:r>
              <a:rPr lang="en-US" b="1" dirty="0" err="1" smtClean="0"/>
              <a:t>cartilagenous</a:t>
            </a:r>
            <a:r>
              <a:rPr lang="en-US" b="1" dirty="0" smtClean="0"/>
              <a:t> portion of the </a:t>
            </a:r>
            <a:r>
              <a:rPr lang="en-US" b="1" dirty="0" err="1" smtClean="0"/>
              <a:t>eustachean</a:t>
            </a:r>
            <a:r>
              <a:rPr lang="en-US" b="1" dirty="0" smtClean="0"/>
              <a:t> tube and the greater wing of sphenoid</a:t>
            </a:r>
          </a:p>
          <a:p>
            <a:r>
              <a:rPr lang="en-US" b="1" dirty="0" smtClean="0"/>
              <a:t>Inserts into medial aspect of the upper end of the handle of the </a:t>
            </a:r>
            <a:r>
              <a:rPr lang="en-US" b="1" dirty="0" err="1" smtClean="0"/>
              <a:t>malleus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This muscle is supplied by the </a:t>
            </a:r>
            <a:r>
              <a:rPr lang="en-US" b="1" dirty="0" err="1" smtClean="0"/>
              <a:t>mandibular</a:t>
            </a:r>
            <a:r>
              <a:rPr lang="en-US" b="1" dirty="0" smtClean="0"/>
              <a:t> nerve by way of a branch from the medial </a:t>
            </a:r>
            <a:r>
              <a:rPr lang="en-US" b="1" dirty="0" err="1" smtClean="0"/>
              <a:t>pterygoid</a:t>
            </a:r>
            <a:r>
              <a:rPr lang="en-US" b="1" dirty="0" smtClean="0"/>
              <a:t> nerve</a:t>
            </a:r>
          </a:p>
          <a:p>
            <a:r>
              <a:rPr lang="en-US" b="1" dirty="0" smtClean="0"/>
              <a:t>This muscle tenses the tympanic membrane by holding the handle of the </a:t>
            </a:r>
            <a:r>
              <a:rPr lang="en-US" b="1" dirty="0" err="1" smtClean="0"/>
              <a:t>malleus</a:t>
            </a:r>
            <a:r>
              <a:rPr lang="en-US" b="1" dirty="0" smtClean="0"/>
              <a:t> thus helping the middle ear in better sound perception.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E1FA-BC9E-48BE-9C4B-8B596109A2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b="1" i="1" dirty="0" err="1" smtClean="0"/>
              <a:t>Epitypanum</a:t>
            </a:r>
            <a:r>
              <a:rPr lang="en-US" sz="3200" b="1" i="1" dirty="0" smtClean="0"/>
              <a:t> lies above the level of </a:t>
            </a:r>
            <a:r>
              <a:rPr lang="en-US" sz="3200" b="1" i="1" dirty="0" err="1" smtClean="0"/>
              <a:t>malleolar</a:t>
            </a:r>
            <a:r>
              <a:rPr lang="en-US" sz="3200" b="1" i="1" baseline="0" dirty="0" smtClean="0"/>
              <a:t> folds and is separated from </a:t>
            </a:r>
            <a:r>
              <a:rPr lang="en-US" sz="3200" b="1" i="1" baseline="0" dirty="0" err="1" smtClean="0"/>
              <a:t>mesotpanum</a:t>
            </a:r>
            <a:r>
              <a:rPr lang="en-US" sz="3200" b="1" i="1" baseline="0" dirty="0" smtClean="0"/>
              <a:t> and hypo tympanum by series of mucosal membranes </a:t>
            </a:r>
          </a:p>
          <a:p>
            <a:r>
              <a:rPr lang="en-US" sz="3200" b="1" i="1" baseline="0" dirty="0" err="1" smtClean="0"/>
              <a:t>Hypotympanum</a:t>
            </a:r>
            <a:r>
              <a:rPr lang="en-US" sz="3200" b="1" i="1" baseline="0" dirty="0" smtClean="0"/>
              <a:t> lies below the level of inferior part of the tympanic </a:t>
            </a:r>
            <a:r>
              <a:rPr lang="en-US" sz="3200" b="1" i="1" baseline="0" dirty="0" err="1" smtClean="0"/>
              <a:t>sulcus</a:t>
            </a:r>
            <a:r>
              <a:rPr lang="en-US" sz="3200" b="1" i="1" baseline="0" dirty="0" smtClean="0"/>
              <a:t> </a:t>
            </a:r>
            <a:endParaRPr lang="en-US" sz="3200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E1FA-BC9E-48BE-9C4B-8B596109A2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1  This plate separates the middle ear from the</a:t>
            </a:r>
            <a:r>
              <a:rPr lang="en-US" b="1" i="1" baseline="0" dirty="0" smtClean="0"/>
              <a:t> middle cranial </a:t>
            </a:r>
            <a:r>
              <a:rPr lang="en-US" b="1" i="1" baseline="0" dirty="0" err="1" smtClean="0"/>
              <a:t>fossa</a:t>
            </a:r>
            <a:endParaRPr lang="en-US" b="1" i="1" baseline="0" dirty="0" smtClean="0"/>
          </a:p>
          <a:p>
            <a:r>
              <a:rPr lang="en-US" b="1" i="1" baseline="0" dirty="0" smtClean="0"/>
              <a:t>22    There </a:t>
            </a:r>
            <a:r>
              <a:rPr lang="en-US" b="1" i="1" baseline="0" dirty="0" err="1" smtClean="0"/>
              <a:t>exisits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petrosqamous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sutureline</a:t>
            </a:r>
            <a:r>
              <a:rPr lang="en-US" b="1" i="1" baseline="0" dirty="0" smtClean="0"/>
              <a:t> which does not closes till adult life</a:t>
            </a:r>
          </a:p>
          <a:p>
            <a:r>
              <a:rPr lang="en-US" b="1" i="1" baseline="0" dirty="0" smtClean="0"/>
              <a:t>So route of if to </a:t>
            </a:r>
            <a:r>
              <a:rPr lang="en-US" b="1" i="1" baseline="0" dirty="0" err="1" smtClean="0"/>
              <a:t>extradural</a:t>
            </a:r>
            <a:r>
              <a:rPr lang="en-US" b="1" i="1" baseline="0" dirty="0" smtClean="0"/>
              <a:t> space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E1FA-BC9E-48BE-9C4B-8B596109A28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 the </a:t>
            </a:r>
            <a:r>
              <a:rPr lang="en-US" b="1" i="1" dirty="0" smtClean="0"/>
              <a:t>junction of floor and medial wall is a small opening</a:t>
            </a:r>
            <a:r>
              <a:rPr lang="en-US" dirty="0" smtClean="0"/>
              <a:t> that has entry of </a:t>
            </a:r>
            <a:r>
              <a:rPr lang="en-US" b="1" i="1" dirty="0" smtClean="0"/>
              <a:t>tympanic</a:t>
            </a:r>
            <a:r>
              <a:rPr lang="en-US" b="1" i="1" baseline="0" dirty="0" smtClean="0"/>
              <a:t> branch of </a:t>
            </a:r>
            <a:r>
              <a:rPr lang="en-US" b="1" i="1" baseline="0" dirty="0" err="1" smtClean="0"/>
              <a:t>glossopharyngeal</a:t>
            </a:r>
            <a:r>
              <a:rPr lang="en-US" b="1" i="1" baseline="0" dirty="0" smtClean="0"/>
              <a:t> nerve into middle ear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E1FA-BC9E-48BE-9C4B-8B596109A28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  And may house </a:t>
            </a:r>
            <a:r>
              <a:rPr lang="en-US" b="1" i="1" dirty="0" smtClean="0"/>
              <a:t>the anterior </a:t>
            </a:r>
            <a:r>
              <a:rPr lang="en-US" b="1" i="1" dirty="0" err="1" smtClean="0"/>
              <a:t>epitympanic</a:t>
            </a:r>
            <a:r>
              <a:rPr lang="en-US" b="1" i="1" baseline="0" dirty="0" smtClean="0"/>
              <a:t> sinus </a:t>
            </a:r>
            <a:r>
              <a:rPr lang="en-US" baseline="0" dirty="0" smtClean="0"/>
              <a:t>which can </a:t>
            </a:r>
            <a:r>
              <a:rPr lang="en-US" b="1" i="1" baseline="0" dirty="0" smtClean="0"/>
              <a:t>hide residual </a:t>
            </a:r>
            <a:r>
              <a:rPr lang="en-US" b="1" i="1" baseline="0" dirty="0" err="1" smtClean="0"/>
              <a:t>cholesteatoma</a:t>
            </a:r>
            <a:r>
              <a:rPr lang="en-US" b="1" i="1" baseline="0" dirty="0" smtClean="0"/>
              <a:t> in canal wall up surgery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2v     Which </a:t>
            </a:r>
            <a:r>
              <a:rPr lang="en-US" b="1" i="1" baseline="0" dirty="0" smtClean="0"/>
              <a:t>is oval and about 5x2 mm</a:t>
            </a:r>
            <a:r>
              <a:rPr lang="en-US" baseline="0" dirty="0" smtClean="0"/>
              <a:t> just above this is </a:t>
            </a:r>
            <a:r>
              <a:rPr lang="en-US" b="1" i="1" baseline="0" dirty="0" smtClean="0"/>
              <a:t>a canal containing the tensor tympani muscle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E1FA-BC9E-48BE-9C4B-8B596109A28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i="1" dirty="0" smtClean="0"/>
              <a:t>1</a:t>
            </a:r>
            <a:r>
              <a:rPr lang="en-US" b="1" i="1" baseline="0" dirty="0" smtClean="0"/>
              <a:t> kidney shaped opening </a:t>
            </a:r>
            <a:r>
              <a:rPr lang="en-US" baseline="0" dirty="0" smtClean="0"/>
              <a:t>that </a:t>
            </a:r>
            <a:r>
              <a:rPr lang="en-US" b="1" i="1" baseline="0" dirty="0" smtClean="0"/>
              <a:t>connects the tympanic cavity with the vestibule</a:t>
            </a:r>
            <a:r>
              <a:rPr lang="en-US" baseline="0" dirty="0" smtClean="0"/>
              <a:t> </a:t>
            </a:r>
          </a:p>
          <a:p>
            <a:r>
              <a:rPr lang="en-US" b="1" i="1" baseline="0" dirty="0" smtClean="0"/>
              <a:t>lies behind the </a:t>
            </a:r>
            <a:r>
              <a:rPr lang="en-US" b="1" i="1" baseline="0" dirty="0" err="1" smtClean="0"/>
              <a:t>promontry</a:t>
            </a:r>
            <a:endParaRPr lang="en-US" b="1" i="1" baseline="0" dirty="0" smtClean="0"/>
          </a:p>
          <a:p>
            <a:pPr>
              <a:buFont typeface="Arial" charset="0"/>
              <a:buNone/>
            </a:pPr>
            <a:r>
              <a:rPr lang="en-US" b="1" i="1" baseline="0" dirty="0" smtClean="0"/>
              <a:t>*</a:t>
            </a:r>
            <a:r>
              <a:rPr lang="en-US" b="1" i="1" baseline="0" dirty="0" err="1" smtClean="0"/>
              <a:t>Promontry</a:t>
            </a:r>
            <a:r>
              <a:rPr lang="en-US" b="1" i="1" baseline="0" dirty="0" smtClean="0"/>
              <a:t> is a  round elevation occupying most of the central portion of the medial wall  covering basal coil of cochlea </a:t>
            </a:r>
          </a:p>
          <a:p>
            <a:pPr>
              <a:buFont typeface="Arial" charset="0"/>
              <a:buChar char="•"/>
            </a:pPr>
            <a:endParaRPr lang="en-US" b="1" i="1" baseline="0" dirty="0" smtClean="0"/>
          </a:p>
          <a:p>
            <a:pPr>
              <a:buFont typeface="Arial" charset="0"/>
              <a:buChar char="•"/>
            </a:pPr>
            <a:r>
              <a:rPr lang="en-US" b="1" i="1" baseline="0" dirty="0" smtClean="0"/>
              <a:t>2 it  along with its </a:t>
            </a:r>
            <a:r>
              <a:rPr lang="en-US" b="1" i="1" baseline="0" dirty="0" err="1" smtClean="0"/>
              <a:t>ligamentas</a:t>
            </a:r>
            <a:r>
              <a:rPr lang="en-US" b="1" i="1" baseline="0" dirty="0" smtClean="0"/>
              <a:t> closes the oval window  (3.25mm long and 1.75mm wide)</a:t>
            </a:r>
          </a:p>
          <a:p>
            <a:pPr>
              <a:buFont typeface="Arial" charset="0"/>
              <a:buChar char="•"/>
            </a:pPr>
            <a:endParaRPr lang="en-US" b="1" i="1" baseline="0" dirty="0" smtClean="0"/>
          </a:p>
          <a:p>
            <a:pPr>
              <a:buFont typeface="Arial" charset="0"/>
              <a:buChar char="•"/>
            </a:pPr>
            <a:r>
              <a:rPr lang="en-US" b="1" i="1" baseline="0" dirty="0" smtClean="0"/>
              <a:t>3 it is triangular in shape </a:t>
            </a:r>
          </a:p>
          <a:p>
            <a:pPr>
              <a:buFont typeface="Arial" charset="0"/>
              <a:buChar char="•"/>
            </a:pPr>
            <a:r>
              <a:rPr lang="en-US" b="1" i="1" baseline="0" dirty="0" smtClean="0"/>
              <a:t>Lies below and little behind the oval window</a:t>
            </a:r>
          </a:p>
          <a:p>
            <a:pPr>
              <a:buFont typeface="Arial" charset="0"/>
              <a:buChar char="•"/>
            </a:pPr>
            <a:endParaRPr lang="en-US" b="1" i="1" baseline="0" dirty="0" smtClean="0"/>
          </a:p>
          <a:p>
            <a:pPr>
              <a:buFont typeface="Arial" charset="0"/>
              <a:buChar char="•"/>
            </a:pPr>
            <a:r>
              <a:rPr lang="en-US" b="1" i="1" baseline="0" dirty="0" smtClean="0"/>
              <a:t>4 runs above </a:t>
            </a:r>
            <a:r>
              <a:rPr lang="en-US" b="1" i="1" baseline="0" dirty="0" err="1" smtClean="0"/>
              <a:t>promontry</a:t>
            </a:r>
            <a:r>
              <a:rPr lang="en-US" b="1" i="1" baseline="0" dirty="0" smtClean="0"/>
              <a:t>  marked by </a:t>
            </a:r>
            <a:r>
              <a:rPr lang="en-US" b="1" i="1" baseline="0" dirty="0" err="1" smtClean="0"/>
              <a:t>processus</a:t>
            </a:r>
            <a:r>
              <a:rPr lang="en-US" b="1" i="1" baseline="0" dirty="0" smtClean="0"/>
              <a:t> </a:t>
            </a:r>
            <a:r>
              <a:rPr lang="en-US" b="1" i="1" baseline="0" dirty="0" err="1" smtClean="0"/>
              <a:t>cochlearformis</a:t>
            </a:r>
            <a:r>
              <a:rPr lang="en-US" b="1" i="1" baseline="0" dirty="0" smtClean="0"/>
              <a:t>( a curved projection of bone)</a:t>
            </a:r>
            <a:endParaRPr lang="en-US" b="1" i="1" dirty="0" smtClean="0"/>
          </a:p>
          <a:p>
            <a:pPr>
              <a:buFont typeface="Arial" charset="0"/>
              <a:buChar char="•"/>
            </a:pPr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E1FA-BC9E-48BE-9C4B-8B596109A28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This </a:t>
            </a:r>
            <a:r>
              <a:rPr lang="en-US" b="1" dirty="0" err="1" smtClean="0"/>
              <a:t>aditus</a:t>
            </a:r>
            <a:r>
              <a:rPr lang="en-US" b="1" dirty="0" smtClean="0"/>
              <a:t> helps the middle ear communicate with the mastoid air cell system</a:t>
            </a:r>
          </a:p>
          <a:p>
            <a:endParaRPr lang="en-US" b="1" dirty="0" smtClean="0"/>
          </a:p>
          <a:p>
            <a:r>
              <a:rPr lang="en-US" b="1" dirty="0" smtClean="0"/>
              <a:t>2 Below the </a:t>
            </a:r>
            <a:r>
              <a:rPr lang="en-US" b="1" dirty="0" err="1" smtClean="0"/>
              <a:t>aditus</a:t>
            </a:r>
            <a:r>
              <a:rPr lang="en-US" b="1" dirty="0" smtClean="0"/>
              <a:t> is a small depression known as the</a:t>
            </a:r>
          </a:p>
          <a:p>
            <a:r>
              <a:rPr lang="en-US" dirty="0" smtClean="0"/>
              <a:t>  </a:t>
            </a:r>
            <a:r>
              <a:rPr lang="en-US" b="1" dirty="0" err="1" smtClean="0"/>
              <a:t>Fossa</a:t>
            </a:r>
            <a:r>
              <a:rPr lang="en-US" b="1" dirty="0" smtClean="0"/>
              <a:t> </a:t>
            </a:r>
            <a:r>
              <a:rPr lang="en-US" b="1" dirty="0" err="1" smtClean="0"/>
              <a:t>incudis</a:t>
            </a:r>
            <a:r>
              <a:rPr lang="en-US" b="1" dirty="0" smtClean="0"/>
              <a:t> houses the short process of the </a:t>
            </a:r>
            <a:r>
              <a:rPr lang="en-US" b="1" dirty="0" err="1" smtClean="0"/>
              <a:t>incus</a:t>
            </a:r>
            <a:r>
              <a:rPr lang="en-US" b="1" dirty="0" smtClean="0"/>
              <a:t>     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 smtClean="0"/>
              <a:t>3 small conical projection which is hollow and its apex pointing </a:t>
            </a:r>
            <a:r>
              <a:rPr lang="en-US" b="1" dirty="0" err="1" smtClean="0"/>
              <a:t>anteriorly</a:t>
            </a:r>
            <a:r>
              <a:rPr lang="en-US" b="1" dirty="0" smtClean="0"/>
              <a:t>. It contains the </a:t>
            </a:r>
            <a:r>
              <a:rPr lang="en-US" b="1" dirty="0" err="1" smtClean="0"/>
              <a:t>stapedius</a:t>
            </a:r>
            <a:r>
              <a:rPr lang="en-US" b="1" dirty="0" smtClean="0"/>
              <a:t> muscle, the tendon of which passes forwards to insert into the neck of the stapes.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E1FA-BC9E-48BE-9C4B-8B596109A28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This bone is shaped like a hammer hence the name. This is the largest of the three </a:t>
            </a:r>
            <a:r>
              <a:rPr lang="en-US" b="1" dirty="0" err="1" smtClean="0"/>
              <a:t>ossicles</a:t>
            </a:r>
            <a:r>
              <a:rPr lang="en-US" b="1" dirty="0" smtClean="0"/>
              <a:t> of the middle ear cavity</a:t>
            </a:r>
          </a:p>
          <a:p>
            <a:r>
              <a:rPr lang="en-US" b="1" dirty="0" smtClean="0"/>
              <a:t>overall length of the </a:t>
            </a:r>
            <a:r>
              <a:rPr lang="en-US" b="1" dirty="0" err="1" smtClean="0"/>
              <a:t>malleus</a:t>
            </a:r>
            <a:r>
              <a:rPr lang="en-US" b="1" dirty="0" smtClean="0"/>
              <a:t> ranges between 7.5 - 9 mm</a:t>
            </a:r>
          </a:p>
          <a:p>
            <a:r>
              <a:rPr lang="en-US" b="1" dirty="0" err="1" smtClean="0"/>
              <a:t>posteriomedial</a:t>
            </a:r>
            <a:r>
              <a:rPr lang="en-US" b="1" dirty="0" smtClean="0"/>
              <a:t> surface has an elongated saddle shaped cartilage covered facet for articulation with the </a:t>
            </a:r>
            <a:r>
              <a:rPr lang="en-US" b="1" dirty="0" err="1" smtClean="0"/>
              <a:t>incus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E1FA-BC9E-48BE-9C4B-8B596109A2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It articulates with the </a:t>
            </a:r>
            <a:r>
              <a:rPr lang="en-US" b="1" dirty="0" err="1" smtClean="0"/>
              <a:t>malleus</a:t>
            </a:r>
            <a:r>
              <a:rPr lang="en-US" b="1" dirty="0" smtClean="0"/>
              <a:t> and has a body and two processes. The body lies in the attic and has a cartilage covered </a:t>
            </a:r>
            <a:r>
              <a:rPr lang="en-US" b="1" dirty="0" err="1" smtClean="0"/>
              <a:t>articular</a:t>
            </a:r>
            <a:r>
              <a:rPr lang="en-US" b="1" dirty="0" smtClean="0"/>
              <a:t> facet corresponding to that of the </a:t>
            </a:r>
            <a:r>
              <a:rPr lang="en-US" b="1" dirty="0" err="1" smtClean="0"/>
              <a:t>malleus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The long process of the </a:t>
            </a:r>
            <a:r>
              <a:rPr lang="en-US" b="1" dirty="0" err="1" smtClean="0"/>
              <a:t>incus</a:t>
            </a:r>
            <a:r>
              <a:rPr lang="en-US" b="1" dirty="0" smtClean="0"/>
              <a:t> descends into the </a:t>
            </a:r>
            <a:r>
              <a:rPr lang="en-US" b="1" dirty="0" err="1" smtClean="0"/>
              <a:t>mesotympanum</a:t>
            </a:r>
            <a:r>
              <a:rPr lang="en-US" b="1" dirty="0" smtClean="0"/>
              <a:t> behind and medial to the handle of the </a:t>
            </a:r>
            <a:r>
              <a:rPr lang="en-US" b="1" dirty="0" err="1" smtClean="0"/>
              <a:t>malleus</a:t>
            </a:r>
            <a:endParaRPr lang="en-US" b="1" dirty="0" smtClean="0"/>
          </a:p>
          <a:p>
            <a:r>
              <a:rPr lang="en-US" b="1" dirty="0" smtClean="0"/>
              <a:t>At its tip there is a small medially directed </a:t>
            </a:r>
            <a:r>
              <a:rPr lang="en-US" b="1" dirty="0" err="1" smtClean="0"/>
              <a:t>lenticular</a:t>
            </a:r>
            <a:r>
              <a:rPr lang="en-US" b="1" dirty="0" smtClean="0"/>
              <a:t> process which articulates with the stapes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25E1FA-BC9E-48BE-9C4B-8B596109A28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23901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57484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98093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036165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24118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372238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7616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99081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95384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541663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906072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28AF-1FFD-416B-A16B-CC5F452DBE9B}" type="datetimeFigureOut">
              <a:rPr lang="en-IN" smtClean="0"/>
              <a:pPr/>
              <a:t>06/05/2014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BA446-0038-48EF-9A3B-15B7E21D494D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0951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b="1" i="1" dirty="0" smtClean="0">
                <a:latin typeface="Comic Sans MS" pitchFamily="66" charset="0"/>
              </a:rPr>
              <a:t>ANATOMY OF MIDDLE EAR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latin typeface="Comic Sans MS" pitchFamily="66" charset="0"/>
              </a:rPr>
              <a:t>The Anterior Wall</a:t>
            </a:r>
            <a:endParaRPr lang="en-IN" sz="4800" b="1" i="1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8305800" cy="5029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N" sz="3200" dirty="0" smtClean="0"/>
          </a:p>
          <a:p>
            <a:r>
              <a:rPr lang="en-IN" sz="3200" dirty="0" smtClean="0"/>
              <a:t>The upper 1/3 is usually </a:t>
            </a:r>
            <a:r>
              <a:rPr lang="en-IN" sz="3200" dirty="0" err="1" smtClean="0"/>
              <a:t>pneumatized</a:t>
            </a:r>
            <a:endParaRPr lang="en-IN" sz="3200" dirty="0" smtClean="0"/>
          </a:p>
          <a:p>
            <a:endParaRPr lang="en-IN" sz="3200" dirty="0" smtClean="0"/>
          </a:p>
          <a:p>
            <a:r>
              <a:rPr lang="en-IN" sz="3200" dirty="0" smtClean="0"/>
              <a:t>Middle 1/3 comprises the tympanic orifice of the Eustachian tube</a:t>
            </a:r>
          </a:p>
          <a:p>
            <a:endParaRPr lang="en-IN" sz="3200" dirty="0" smtClean="0"/>
          </a:p>
          <a:p>
            <a:r>
              <a:rPr lang="en-IN" sz="3200" dirty="0" smtClean="0"/>
              <a:t>Lower 1/3 consists of the thin plate of bone covering the carotid artery as it enters the skull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577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atin typeface="Comic Sans MS" pitchFamily="66" charset="0"/>
              </a:rPr>
              <a:t>The Medial Wall</a:t>
            </a:r>
            <a:endParaRPr lang="en-IN" sz="4800" b="1" i="1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219200"/>
            <a:ext cx="8305800" cy="5257800"/>
          </a:xfrm>
        </p:spPr>
        <p:txBody>
          <a:bodyPr>
            <a:normAutofit lnSpcReduction="10000"/>
          </a:bodyPr>
          <a:lstStyle/>
          <a:p>
            <a:r>
              <a:rPr lang="en-IN" sz="3500" dirty="0" smtClean="0"/>
              <a:t>The medial wall separates the tympanic cavity from the internal ear</a:t>
            </a:r>
          </a:p>
          <a:p>
            <a:r>
              <a:rPr lang="en-IN" sz="3500" dirty="0" smtClean="0"/>
              <a:t>Oval window</a:t>
            </a:r>
          </a:p>
          <a:p>
            <a:endParaRPr lang="en-IN" sz="3500" dirty="0" smtClean="0"/>
          </a:p>
          <a:p>
            <a:r>
              <a:rPr lang="en-IN" sz="3500" dirty="0" smtClean="0"/>
              <a:t>Footplate of the stapes</a:t>
            </a:r>
          </a:p>
          <a:p>
            <a:endParaRPr lang="en-IN" sz="3500" dirty="0" smtClean="0"/>
          </a:p>
          <a:p>
            <a:r>
              <a:rPr lang="en-IN" sz="3500" dirty="0" smtClean="0"/>
              <a:t>Round window</a:t>
            </a:r>
          </a:p>
          <a:p>
            <a:endParaRPr lang="en-IN" sz="3500" dirty="0" smtClean="0"/>
          </a:p>
          <a:p>
            <a:r>
              <a:rPr lang="en-IN" sz="3500" dirty="0" smtClean="0"/>
              <a:t>Facial nerve canal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7431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atin typeface="Comic Sans MS" pitchFamily="66" charset="0"/>
              </a:rPr>
              <a:t>The Posterior Wall</a:t>
            </a:r>
            <a:endParaRPr lang="en-IN" sz="48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IN" sz="3200" dirty="0" err="1" smtClean="0"/>
              <a:t>Aditus</a:t>
            </a:r>
            <a:endParaRPr lang="en-IN" sz="3200" dirty="0" smtClean="0"/>
          </a:p>
          <a:p>
            <a:endParaRPr lang="en-IN" sz="3200" dirty="0" smtClean="0"/>
          </a:p>
          <a:p>
            <a:endParaRPr lang="en-IN" sz="3200" dirty="0" smtClean="0"/>
          </a:p>
          <a:p>
            <a:r>
              <a:rPr lang="en-US" sz="3200" dirty="0" err="1" smtClean="0"/>
              <a:t>Fossa</a:t>
            </a:r>
            <a:r>
              <a:rPr lang="en-US" sz="3200" dirty="0" smtClean="0"/>
              <a:t> </a:t>
            </a:r>
            <a:r>
              <a:rPr lang="en-US" sz="3200" dirty="0" err="1" smtClean="0"/>
              <a:t>incudis</a:t>
            </a:r>
            <a:r>
              <a:rPr lang="en-US" sz="3200" dirty="0" smtClean="0"/>
              <a:t>.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The pyramid. 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89394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latin typeface="Comic Sans MS" pitchFamily="66" charset="0"/>
              </a:rPr>
              <a:t>The Middle Ear</a:t>
            </a:r>
            <a:endParaRPr lang="en-IN" sz="4800" b="1" i="1" dirty="0">
              <a:latin typeface="Comic Sans MS" pitchFamily="66" charset="0"/>
            </a:endParaRPr>
          </a:p>
        </p:txBody>
      </p:sp>
      <p:pic>
        <p:nvPicPr>
          <p:cNvPr id="6" name="Content Placeholder 5" descr="midlle ear 1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  <p:extLst>
      <p:ext uri="{BB962C8B-B14F-4D97-AF65-F5344CB8AC3E}">
        <p14:creationId xmlns:p14="http://schemas.microsoft.com/office/powerpoint/2010/main" xmlns="" val="11887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latin typeface="Comic Sans MS" pitchFamily="66" charset="0"/>
              </a:rPr>
              <a:t>General Structures of the Middle Ear</a:t>
            </a:r>
            <a:endParaRPr lang="en-IN" b="1" i="1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525963"/>
          </a:xfrm>
        </p:spPr>
        <p:txBody>
          <a:bodyPr/>
          <a:lstStyle/>
          <a:p>
            <a:r>
              <a:rPr lang="en-IN" sz="3200" dirty="0" smtClean="0"/>
              <a:t>Eardrum</a:t>
            </a:r>
          </a:p>
          <a:p>
            <a:endParaRPr lang="en-IN" sz="3200" dirty="0" smtClean="0"/>
          </a:p>
          <a:p>
            <a:r>
              <a:rPr lang="en-IN" sz="3200" dirty="0" err="1" smtClean="0"/>
              <a:t>Ossicular</a:t>
            </a:r>
            <a:r>
              <a:rPr lang="en-IN" sz="3200" dirty="0" smtClean="0"/>
              <a:t> chain</a:t>
            </a:r>
          </a:p>
          <a:p>
            <a:pPr>
              <a:buNone/>
            </a:pPr>
            <a:endParaRPr lang="en-IN" sz="3200" dirty="0" smtClean="0"/>
          </a:p>
          <a:p>
            <a:r>
              <a:rPr lang="en-IN" sz="3200" dirty="0" smtClean="0"/>
              <a:t>Middle ear muscles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965"/>
          <a:stretch>
            <a:fillRect/>
          </a:stretch>
        </p:blipFill>
        <p:spPr>
          <a:xfrm>
            <a:off x="0" y="1447800"/>
            <a:ext cx="4724400" cy="5410200"/>
          </a:xfrm>
        </p:spPr>
      </p:pic>
    </p:spTree>
    <p:extLst>
      <p:ext uri="{BB962C8B-B14F-4D97-AF65-F5344CB8AC3E}">
        <p14:creationId xmlns:p14="http://schemas.microsoft.com/office/powerpoint/2010/main" xmlns="" val="408502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i="1" dirty="0" smtClean="0">
                <a:latin typeface="Comic Sans MS" pitchFamily="66" charset="0"/>
              </a:rPr>
              <a:t>The </a:t>
            </a:r>
            <a:r>
              <a:rPr lang="en-US" b="1" i="1" dirty="0" err="1" smtClean="0">
                <a:latin typeface="Comic Sans MS" pitchFamily="66" charset="0"/>
              </a:rPr>
              <a:t>Ossicles</a:t>
            </a:r>
            <a:endParaRPr lang="en-IN" b="1" i="1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600" dirty="0" smtClean="0"/>
              <a:t>Malleus (hammer)</a:t>
            </a:r>
          </a:p>
          <a:p>
            <a:endParaRPr lang="en-IN" sz="3600" dirty="0" smtClean="0"/>
          </a:p>
          <a:p>
            <a:r>
              <a:rPr lang="en-IN" sz="3600" dirty="0" smtClean="0"/>
              <a:t>Incus (anvil)</a:t>
            </a:r>
          </a:p>
          <a:p>
            <a:endParaRPr lang="en-IN" sz="3600" dirty="0" smtClean="0"/>
          </a:p>
          <a:p>
            <a:r>
              <a:rPr lang="en-IN" sz="3600" dirty="0" smtClean="0"/>
              <a:t>Stapes (stirrup)</a:t>
            </a:r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xmlns="" val="55184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Comic Sans MS" pitchFamily="66" charset="0"/>
              </a:rPr>
              <a:t>The </a:t>
            </a:r>
            <a:r>
              <a:rPr lang="en-US" b="1" i="1" dirty="0" err="1" smtClean="0">
                <a:latin typeface="Comic Sans MS" pitchFamily="66" charset="0"/>
              </a:rPr>
              <a:t>Malleus</a:t>
            </a:r>
            <a:endParaRPr lang="en-IN" b="1" i="1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IN" sz="3200" dirty="0" err="1" smtClean="0"/>
              <a:t>Manubrium</a:t>
            </a:r>
            <a:endParaRPr lang="en-IN" sz="3200" dirty="0" smtClean="0"/>
          </a:p>
          <a:p>
            <a:endParaRPr lang="en-IN" sz="3200" dirty="0" smtClean="0"/>
          </a:p>
          <a:p>
            <a:r>
              <a:rPr lang="en-IN" sz="3200" dirty="0" smtClean="0"/>
              <a:t>Neck</a:t>
            </a:r>
          </a:p>
          <a:p>
            <a:endParaRPr lang="en-IN" sz="3200" dirty="0" smtClean="0"/>
          </a:p>
          <a:p>
            <a:r>
              <a:rPr lang="en-IN" sz="3200" dirty="0" smtClean="0"/>
              <a:t>Head</a:t>
            </a:r>
          </a:p>
          <a:p>
            <a:endParaRPr lang="en-IN" sz="3200" dirty="0" smtClean="0"/>
          </a:p>
          <a:p>
            <a:r>
              <a:rPr lang="en-IN" sz="3200" dirty="0" smtClean="0"/>
              <a:t>Lateral process</a:t>
            </a:r>
          </a:p>
          <a:p>
            <a:endParaRPr lang="en-IN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57200" y="1628800"/>
            <a:ext cx="4038600" cy="5229200"/>
          </a:xfrm>
        </p:spPr>
      </p:pic>
    </p:spTree>
    <p:extLst>
      <p:ext uri="{BB962C8B-B14F-4D97-AF65-F5344CB8AC3E}">
        <p14:creationId xmlns:p14="http://schemas.microsoft.com/office/powerpoint/2010/main" xmlns="" val="39815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Comic Sans MS" pitchFamily="66" charset="0"/>
              </a:rPr>
              <a:t>The </a:t>
            </a:r>
            <a:r>
              <a:rPr lang="en-US" b="1" i="1" dirty="0" err="1" smtClean="0">
                <a:latin typeface="Comic Sans MS" pitchFamily="66" charset="0"/>
              </a:rPr>
              <a:t>Malleus</a:t>
            </a:r>
            <a:endParaRPr lang="en-IN" b="1" i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602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/>
          <a:lstStyle/>
          <a:p>
            <a:r>
              <a:rPr lang="en-IN" b="1" i="1" dirty="0" smtClean="0">
                <a:latin typeface="Comic Sans MS" pitchFamily="66" charset="0"/>
              </a:rPr>
              <a:t>INCUS</a:t>
            </a:r>
            <a:endParaRPr lang="en-IN" b="1" i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038600" cy="4525963"/>
          </a:xfrm>
        </p:spPr>
        <p:txBody>
          <a:bodyPr>
            <a:normAutofit/>
          </a:bodyPr>
          <a:lstStyle/>
          <a:p>
            <a:r>
              <a:rPr lang="en-IN" sz="3200" dirty="0" smtClean="0"/>
              <a:t>Short process</a:t>
            </a:r>
          </a:p>
          <a:p>
            <a:endParaRPr lang="en-IN" sz="3200" dirty="0" smtClean="0"/>
          </a:p>
          <a:p>
            <a:r>
              <a:rPr lang="en-IN" sz="3200" dirty="0" smtClean="0"/>
              <a:t>Long process</a:t>
            </a:r>
          </a:p>
          <a:p>
            <a:endParaRPr lang="en-IN" sz="3200" dirty="0" smtClean="0"/>
          </a:p>
          <a:p>
            <a:r>
              <a:rPr lang="en-IN" sz="3200" dirty="0" smtClean="0"/>
              <a:t>Lenticular process</a:t>
            </a:r>
          </a:p>
          <a:p>
            <a:endParaRPr lang="en-IN" sz="3200" dirty="0"/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8200" y="1143000"/>
            <a:ext cx="4038600" cy="5715000"/>
          </a:xfrm>
        </p:spPr>
      </p:pic>
    </p:spTree>
    <p:extLst>
      <p:ext uri="{BB962C8B-B14F-4D97-AF65-F5344CB8AC3E}">
        <p14:creationId xmlns:p14="http://schemas.microsoft.com/office/powerpoint/2010/main" xmlns="" val="378382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r>
              <a:rPr lang="en-US" b="1" i="1" dirty="0" smtClean="0">
                <a:latin typeface="Comic Sans MS" pitchFamily="66" charset="0"/>
              </a:rPr>
              <a:t>The Stapes</a:t>
            </a:r>
            <a:endParaRPr lang="en-IN" b="1" i="1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lnSpcReduction="10000"/>
          </a:bodyPr>
          <a:lstStyle/>
          <a:p>
            <a:r>
              <a:rPr lang="en-IN" sz="3200" dirty="0" smtClean="0"/>
              <a:t>Head</a:t>
            </a:r>
          </a:p>
          <a:p>
            <a:endParaRPr lang="en-IN" sz="3200" dirty="0" smtClean="0"/>
          </a:p>
          <a:p>
            <a:r>
              <a:rPr lang="en-IN" sz="3200" dirty="0" smtClean="0"/>
              <a:t>Neck</a:t>
            </a:r>
          </a:p>
          <a:p>
            <a:endParaRPr lang="en-IN" sz="3200" dirty="0" smtClean="0"/>
          </a:p>
          <a:p>
            <a:r>
              <a:rPr lang="en-IN" sz="3200" dirty="0" smtClean="0"/>
              <a:t>Anterior </a:t>
            </a:r>
            <a:r>
              <a:rPr lang="en-IN" sz="3200" dirty="0" err="1" smtClean="0"/>
              <a:t>crus</a:t>
            </a:r>
            <a:endParaRPr lang="en-IN" sz="3200" dirty="0" smtClean="0"/>
          </a:p>
          <a:p>
            <a:endParaRPr lang="en-IN" sz="3200" dirty="0" smtClean="0"/>
          </a:p>
          <a:p>
            <a:r>
              <a:rPr lang="en-IN" sz="3200" dirty="0" smtClean="0"/>
              <a:t>Posterior </a:t>
            </a:r>
            <a:r>
              <a:rPr lang="en-IN" sz="3200" dirty="0" err="1" smtClean="0"/>
              <a:t>crus</a:t>
            </a:r>
            <a:endParaRPr lang="en-IN" sz="3200" dirty="0" smtClean="0"/>
          </a:p>
          <a:p>
            <a:endParaRPr lang="en-IN" sz="3200" dirty="0" smtClean="0"/>
          </a:p>
          <a:p>
            <a:r>
              <a:rPr lang="en-IN" sz="3200" dirty="0" smtClean="0"/>
              <a:t>Footplate</a:t>
            </a:r>
          </a:p>
          <a:p>
            <a:endParaRPr lang="en-IN" sz="3200" dirty="0"/>
          </a:p>
        </p:txBody>
      </p:sp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1000" y="1524000"/>
            <a:ext cx="4038600" cy="5334000"/>
          </a:xfrm>
        </p:spPr>
      </p:pic>
    </p:spTree>
    <p:extLst>
      <p:ext uri="{BB962C8B-B14F-4D97-AF65-F5344CB8AC3E}">
        <p14:creationId xmlns:p14="http://schemas.microsoft.com/office/powerpoint/2010/main" xmlns="" val="134923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Levels of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Grade A – Systemic reviews, Meta analyses, RCT</a:t>
            </a:r>
          </a:p>
          <a:p>
            <a:endParaRPr lang="en-US" sz="3600" dirty="0" smtClean="0"/>
          </a:p>
          <a:p>
            <a:r>
              <a:rPr lang="en-US" sz="3600" dirty="0" smtClean="0"/>
              <a:t>Grade B – Non-</a:t>
            </a:r>
            <a:r>
              <a:rPr lang="en-US" sz="3600" dirty="0" err="1" smtClean="0"/>
              <a:t>randomised</a:t>
            </a:r>
            <a:r>
              <a:rPr lang="en-US" sz="3600" dirty="0" smtClean="0"/>
              <a:t> studies</a:t>
            </a:r>
          </a:p>
          <a:p>
            <a:endParaRPr lang="en-US" sz="3600" dirty="0" smtClean="0"/>
          </a:p>
          <a:p>
            <a:r>
              <a:rPr lang="en-US" sz="3600" dirty="0" smtClean="0"/>
              <a:t>Grade C – Observational studies</a:t>
            </a:r>
          </a:p>
          <a:p>
            <a:pPr>
              <a:buNone/>
            </a:pPr>
            <a:endParaRPr lang="en-US" sz="3600" dirty="0" smtClean="0"/>
          </a:p>
          <a:p>
            <a:r>
              <a:rPr lang="en-US" sz="3600" dirty="0" smtClean="0"/>
              <a:t>Grade D – Case Series, Expert opinion</a:t>
            </a:r>
            <a:endParaRPr 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i="1" dirty="0" smtClean="0">
                <a:latin typeface="Comic Sans MS" pitchFamily="66" charset="0"/>
              </a:rPr>
              <a:t>Ligaments of the </a:t>
            </a:r>
            <a:r>
              <a:rPr lang="en-US" b="1" i="1" dirty="0" err="1" smtClean="0">
                <a:latin typeface="Comic Sans MS" pitchFamily="66" charset="0"/>
              </a:rPr>
              <a:t>Ossicular</a:t>
            </a:r>
            <a:r>
              <a:rPr lang="en-US" b="1" i="1" dirty="0" smtClean="0">
                <a:latin typeface="Comic Sans MS" pitchFamily="66" charset="0"/>
              </a:rPr>
              <a:t> Chain</a:t>
            </a:r>
            <a:endParaRPr lang="en-IN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/>
          </a:bodyPr>
          <a:lstStyle/>
          <a:p>
            <a:r>
              <a:rPr lang="en-IN" sz="3200" dirty="0" smtClean="0"/>
              <a:t>Superior </a:t>
            </a:r>
            <a:r>
              <a:rPr lang="en-IN" sz="3200" dirty="0" err="1" smtClean="0"/>
              <a:t>malleal</a:t>
            </a:r>
            <a:r>
              <a:rPr lang="en-IN" sz="3200" dirty="0" smtClean="0"/>
              <a:t> ligament</a:t>
            </a:r>
          </a:p>
          <a:p>
            <a:endParaRPr lang="en-IN" sz="3200" dirty="0" smtClean="0"/>
          </a:p>
          <a:p>
            <a:r>
              <a:rPr lang="en-IN" sz="3200" dirty="0" smtClean="0"/>
              <a:t>Anterior </a:t>
            </a:r>
            <a:r>
              <a:rPr lang="en-IN" sz="3200" dirty="0" err="1" smtClean="0"/>
              <a:t>malleal</a:t>
            </a:r>
            <a:r>
              <a:rPr lang="en-IN" sz="3200" dirty="0" smtClean="0"/>
              <a:t> ligament</a:t>
            </a:r>
          </a:p>
          <a:p>
            <a:endParaRPr lang="en-IN" sz="3200" dirty="0" smtClean="0"/>
          </a:p>
          <a:p>
            <a:r>
              <a:rPr lang="en-IN" sz="3200" dirty="0" smtClean="0"/>
              <a:t>Lateral </a:t>
            </a:r>
            <a:r>
              <a:rPr lang="en-IN" sz="3200" dirty="0" err="1" smtClean="0"/>
              <a:t>malleal</a:t>
            </a:r>
            <a:r>
              <a:rPr lang="en-IN" sz="3200" dirty="0" smtClean="0"/>
              <a:t> ligament</a:t>
            </a:r>
          </a:p>
          <a:p>
            <a:endParaRPr lang="en-IN" sz="3200" dirty="0" smtClean="0"/>
          </a:p>
          <a:p>
            <a:r>
              <a:rPr lang="en-IN" sz="3200" dirty="0" smtClean="0"/>
              <a:t>Posterior </a:t>
            </a:r>
            <a:r>
              <a:rPr lang="en-IN" sz="3200" dirty="0" err="1" smtClean="0"/>
              <a:t>incudal</a:t>
            </a:r>
            <a:r>
              <a:rPr lang="en-IN" sz="3200" dirty="0" smtClean="0"/>
              <a:t> ligament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14456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omic Sans MS" pitchFamily="66" charset="0"/>
              </a:rPr>
              <a:t>Muscles of the Middle Ear</a:t>
            </a:r>
            <a:endParaRPr lang="en-US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72400" cy="4525963"/>
          </a:xfrm>
        </p:spPr>
        <p:txBody>
          <a:bodyPr/>
          <a:lstStyle/>
          <a:p>
            <a:r>
              <a:rPr lang="en-US" sz="3200" dirty="0" err="1" smtClean="0"/>
              <a:t>Stapedius</a:t>
            </a:r>
            <a:r>
              <a:rPr lang="en-US" sz="3200" dirty="0" smtClean="0"/>
              <a:t> Muscle originating from the </a:t>
            </a:r>
            <a:r>
              <a:rPr lang="en-US" sz="3200" dirty="0" err="1" smtClean="0"/>
              <a:t>concial</a:t>
            </a:r>
            <a:r>
              <a:rPr lang="en-US" sz="3200" dirty="0" smtClean="0"/>
              <a:t> cavity within the pyramid</a:t>
            </a:r>
          </a:p>
          <a:p>
            <a:pPr>
              <a:buNone/>
            </a:pPr>
            <a:r>
              <a:rPr lang="en-US" sz="3200" dirty="0" smtClean="0"/>
              <a:t>   inserts into the stapes</a:t>
            </a:r>
            <a:endParaRPr lang="en-US" dirty="0" smtClean="0"/>
          </a:p>
          <a:p>
            <a:endParaRPr lang="en-US" dirty="0" smtClean="0"/>
          </a:p>
          <a:p>
            <a:r>
              <a:rPr lang="en-US" sz="3200" dirty="0" smtClean="0"/>
              <a:t>Tensor tympani Muscle arises from the </a:t>
            </a:r>
            <a:r>
              <a:rPr lang="en-US" sz="3200" dirty="0" err="1" smtClean="0"/>
              <a:t>cartilagenous</a:t>
            </a:r>
            <a:r>
              <a:rPr lang="en-US" sz="3200" dirty="0" smtClean="0"/>
              <a:t> portion of the </a:t>
            </a:r>
            <a:r>
              <a:rPr lang="en-US" sz="3200" dirty="0" err="1" smtClean="0"/>
              <a:t>eustachian</a:t>
            </a:r>
            <a:r>
              <a:rPr lang="en-US" sz="3200" dirty="0" smtClean="0"/>
              <a:t> tube  and the greater wing of sphenoid</a:t>
            </a:r>
          </a:p>
          <a:p>
            <a:pPr>
              <a:buNone/>
            </a:pPr>
            <a:r>
              <a:rPr lang="en-US" sz="3200" dirty="0" smtClean="0"/>
              <a:t>    Inserts into handle of </a:t>
            </a:r>
            <a:r>
              <a:rPr lang="en-US" sz="3200" dirty="0" err="1" smtClean="0"/>
              <a:t>malleus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685800" y="762000"/>
          <a:ext cx="7837716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286"/>
                <a:gridCol w="1817917"/>
                <a:gridCol w="1219200"/>
                <a:gridCol w="881741"/>
                <a:gridCol w="1306286"/>
                <a:gridCol w="1306286"/>
              </a:tblGrid>
              <a:tr h="72390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r>
                        <a:rPr lang="en-US" baseline="0" dirty="0" smtClean="0"/>
                        <a:t> of study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Auther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Refrence</a:t>
                      </a:r>
                      <a:r>
                        <a:rPr lang="en-US" dirty="0" smtClean="0"/>
                        <a:t> Page</a:t>
                      </a:r>
                      <a:r>
                        <a:rPr lang="en-US" baseline="0" dirty="0" smtClean="0"/>
                        <a:t> No.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Sample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conclusion</a:t>
                      </a:r>
                      <a:endParaRPr lang="en-US" dirty="0"/>
                    </a:p>
                  </a:txBody>
                  <a:tcPr/>
                </a:tc>
              </a:tr>
              <a:tr h="3162300">
                <a:tc>
                  <a:txBody>
                    <a:bodyPr/>
                    <a:lstStyle/>
                    <a:p>
                      <a:r>
                        <a:rPr lang="en-US" dirty="0" smtClean="0"/>
                        <a:t>Arterial Anatomy of the ear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Imanishi</a:t>
                      </a:r>
                      <a:r>
                        <a:rPr lang="en-US" dirty="0" smtClean="0"/>
                        <a:t> N,</a:t>
                      </a:r>
                      <a:r>
                        <a:rPr lang="en-US" baseline="0" dirty="0" smtClean="0"/>
                        <a:t> Nakajima </a:t>
                      </a:r>
                      <a:r>
                        <a:rPr lang="en-US" baseline="0" dirty="0" err="1" smtClean="0"/>
                        <a:t>H,Aiso</a:t>
                      </a:r>
                      <a:r>
                        <a:rPr lang="en-US" baseline="0" dirty="0" smtClean="0"/>
                        <a:t> 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Okajimas</a:t>
                      </a:r>
                      <a:r>
                        <a:rPr lang="en-US" dirty="0" smtClean="0"/>
                        <a:t> Folia </a:t>
                      </a:r>
                      <a:r>
                        <a:rPr lang="en-US" dirty="0" err="1" smtClean="0"/>
                        <a:t>Anatomica</a:t>
                      </a:r>
                      <a:r>
                        <a:rPr lang="en-US" dirty="0" smtClean="0"/>
                        <a:t> Japonica 1997;73:</a:t>
                      </a:r>
                    </a:p>
                    <a:p>
                      <a:r>
                        <a:rPr lang="en-US" dirty="0" smtClean="0"/>
                        <a:t>313-323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posterior auricular artery found to be the dominant blood supply for the ear. 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71800" y="5562600"/>
            <a:ext cx="2895600" cy="365125"/>
          </a:xfrm>
        </p:spPr>
        <p:txBody>
          <a:bodyPr/>
          <a:lstStyle/>
          <a:p>
            <a:r>
              <a:rPr lang="en-IN" sz="2000" b="1" i="1" u="sng" smtClean="0"/>
              <a:t>Case series</a:t>
            </a:r>
            <a:endParaRPr lang="en-IN" sz="2000" b="1" i="1" u="sng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IN" sz="6000" b="1" i="1" dirty="0" smtClean="0">
                <a:latin typeface="Comic Sans MS" pitchFamily="66" charset="0"/>
              </a:rPr>
              <a:t>THANK YOU</a:t>
            </a:r>
            <a:endParaRPr lang="en-IN" sz="6000" b="1" i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96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MCQ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en-IN" sz="2400" dirty="0" smtClean="0"/>
              <a:t>Middle ear cleft  consists of  how many  parts:</a:t>
            </a:r>
          </a:p>
          <a:p>
            <a:pPr marL="457200" indent="-457200">
              <a:lnSpc>
                <a:spcPct val="200000"/>
              </a:lnSpc>
            </a:pPr>
            <a:endParaRPr lang="en-IN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A.2</a:t>
            </a:r>
          </a:p>
          <a:p>
            <a:pPr marL="457200" indent="-457200"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B.3</a:t>
            </a:r>
          </a:p>
          <a:p>
            <a:pPr marL="457200" indent="-457200"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C.4</a:t>
            </a:r>
          </a:p>
          <a:p>
            <a:pPr marL="457200" indent="-457200">
              <a:lnSpc>
                <a:spcPct val="200000"/>
              </a:lnSpc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D. 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05342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Which of the following is a part of  </a:t>
            </a:r>
            <a:r>
              <a:rPr lang="en-US" sz="2400" dirty="0" smtClean="0"/>
              <a:t>The Tympanic cavity: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A.The</a:t>
            </a:r>
            <a:r>
              <a:rPr lang="en-US" sz="2400" dirty="0" smtClean="0"/>
              <a:t> </a:t>
            </a:r>
            <a:r>
              <a:rPr lang="en-US" sz="2400" dirty="0" err="1" smtClean="0"/>
              <a:t>Epitympanum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B.The</a:t>
            </a:r>
            <a:r>
              <a:rPr lang="en-US" sz="2400" dirty="0" smtClean="0"/>
              <a:t> </a:t>
            </a:r>
            <a:r>
              <a:rPr lang="en-US" sz="2400" dirty="0" err="1" smtClean="0"/>
              <a:t>Mesotympanum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err="1" smtClean="0"/>
              <a:t>C.The</a:t>
            </a:r>
            <a:r>
              <a:rPr lang="en-US" sz="2400" dirty="0" smtClean="0"/>
              <a:t> </a:t>
            </a:r>
            <a:r>
              <a:rPr lang="en-US" sz="2400" dirty="0" err="1" smtClean="0"/>
              <a:t>Hypotympanum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</a:p>
          <a:p>
            <a:r>
              <a:rPr lang="en-US" sz="2400" dirty="0" smtClean="0"/>
              <a:t>D. All of the above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2136339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3. In Anterior Wall which part is usually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Pneumatiezed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A.Upper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1/3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B. Middle 1/3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C. Lower 1/3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D. A &amp;B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85934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IN" sz="2400" dirty="0" smtClean="0"/>
              <a:t>The medial wall separates the tympanic cavity from :</a:t>
            </a:r>
          </a:p>
          <a:p>
            <a:pPr>
              <a:lnSpc>
                <a:spcPct val="200000"/>
              </a:lnSpc>
            </a:pPr>
            <a:r>
              <a:rPr lang="en-IN" sz="2400" dirty="0" err="1" smtClean="0"/>
              <a:t>A.The</a:t>
            </a:r>
            <a:r>
              <a:rPr lang="en-IN" sz="2400" dirty="0" smtClean="0"/>
              <a:t> internal ear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B.Oval</a:t>
            </a:r>
            <a:r>
              <a:rPr lang="en-IN" sz="2400" dirty="0" smtClean="0"/>
              <a:t> window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C.Round</a:t>
            </a:r>
            <a:r>
              <a:rPr lang="en-IN" sz="2400" dirty="0" smtClean="0"/>
              <a:t> window</a:t>
            </a:r>
          </a:p>
          <a:p>
            <a:endParaRPr lang="en-IN" sz="2400" dirty="0" smtClean="0"/>
          </a:p>
          <a:p>
            <a:r>
              <a:rPr lang="en-IN" sz="2400" dirty="0" err="1" smtClean="0"/>
              <a:t>D.Facial</a:t>
            </a:r>
            <a:r>
              <a:rPr lang="en-IN" sz="2400" dirty="0" smtClean="0"/>
              <a:t> nerve canal</a:t>
            </a:r>
          </a:p>
          <a:p>
            <a:pPr>
              <a:lnSpc>
                <a:spcPct val="200000"/>
              </a:lnSpc>
            </a:pPr>
            <a:endParaRPr lang="en-IN" sz="2400" dirty="0" smtClean="0"/>
          </a:p>
          <a:p>
            <a:pPr>
              <a:lnSpc>
                <a:spcPct val="200000"/>
              </a:lnSpc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Levels of Evidence</a:t>
            </a:r>
            <a:endParaRPr lang="en-US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928662" y="1857364"/>
            <a:ext cx="8026426" cy="5000636"/>
          </a:xfrm>
        </p:spPr>
        <p:txBody>
          <a:bodyPr/>
          <a:lstStyle/>
          <a:p>
            <a:pPr>
              <a:buFont typeface="Arial" pitchFamily="34" charset="0"/>
              <a:buNone/>
            </a:pPr>
            <a:r>
              <a:rPr lang="en-US" dirty="0" smtClean="0"/>
              <a:t> **** ~ Systematic reviews, meta analysis of randomized control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*** ~ Non randomised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** ~ Observational or non experimental studies</a:t>
            </a:r>
          </a:p>
          <a:p>
            <a:pPr>
              <a:buFont typeface="Arial" pitchFamily="34" charset="0"/>
              <a:buNone/>
            </a:pPr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/>
              <a:t>* ~ Expert opinion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2209800"/>
            <a:ext cx="832625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5. Which of the following  can be seen with Tympanic membrane </a:t>
            </a:r>
          </a:p>
          <a:p>
            <a:r>
              <a:rPr lang="en-US" sz="2400" dirty="0" smtClean="0"/>
              <a:t>on regular examination:</a:t>
            </a:r>
          </a:p>
          <a:p>
            <a:endParaRPr lang="en-US" sz="2400" dirty="0" smtClean="0"/>
          </a:p>
          <a:p>
            <a:pPr marL="457200" indent="-457200">
              <a:buAutoNum type="alphaUcPeriod"/>
            </a:pPr>
            <a:r>
              <a:rPr lang="en-US" sz="2400" dirty="0" err="1" smtClean="0"/>
              <a:t>Malleus</a:t>
            </a:r>
            <a:r>
              <a:rPr lang="en-US" sz="2400" dirty="0" smtClean="0"/>
              <a:t> </a:t>
            </a:r>
          </a:p>
          <a:p>
            <a:pPr marL="457200" indent="-457200">
              <a:buAutoNum type="alphaUcPeriod"/>
            </a:pPr>
            <a:endParaRPr lang="en-US" sz="2400" dirty="0" smtClean="0"/>
          </a:p>
          <a:p>
            <a:pPr marL="457200" indent="-457200">
              <a:buAutoNum type="alphaUcPeriod"/>
            </a:pPr>
            <a:r>
              <a:rPr lang="en-US" sz="2400" dirty="0" err="1" smtClean="0"/>
              <a:t>Incus</a:t>
            </a:r>
            <a:endParaRPr lang="en-US" sz="2400" dirty="0" smtClean="0"/>
          </a:p>
          <a:p>
            <a:pPr marL="457200" indent="-457200">
              <a:buAutoNum type="alphaUcPeriod"/>
            </a:pPr>
            <a:endParaRPr lang="en-US" sz="2400" dirty="0" smtClean="0"/>
          </a:p>
          <a:p>
            <a:pPr marL="457200" indent="-457200">
              <a:buAutoNum type="alphaUcPeriod"/>
            </a:pPr>
            <a:r>
              <a:rPr lang="en-US" sz="2400" dirty="0" smtClean="0"/>
              <a:t>Stapes</a:t>
            </a:r>
          </a:p>
          <a:p>
            <a:pPr marL="457200" indent="-457200">
              <a:buAutoNum type="alphaUcPeriod"/>
            </a:pPr>
            <a:endParaRPr lang="en-US" sz="2400" dirty="0" smtClean="0"/>
          </a:p>
          <a:p>
            <a:pPr marL="457200" indent="-457200">
              <a:buAutoNum type="alphaUcPeriod"/>
            </a:pPr>
            <a:r>
              <a:rPr lang="en-US" sz="2400" dirty="0" smtClean="0"/>
              <a:t>All of the above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en-IN" sz="4800" b="1" i="1" dirty="0" smtClean="0">
                <a:latin typeface="Comic Sans MS" pitchFamily="66" charset="0"/>
              </a:rPr>
              <a:t>ANATOMY OF MIDDLE EAR</a:t>
            </a:r>
            <a:endParaRPr lang="en-IN" sz="4800" b="1" i="1" dirty="0"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5638800"/>
            <a:ext cx="6400800" cy="1752600"/>
          </a:xfrm>
        </p:spPr>
        <p:txBody>
          <a:bodyPr>
            <a:normAutofit/>
          </a:bodyPr>
          <a:lstStyle/>
          <a:p>
            <a:r>
              <a:rPr lang="en-IN" sz="3600" b="1" i="1" dirty="0" smtClean="0">
                <a:solidFill>
                  <a:schemeClr val="tx1"/>
                </a:solidFill>
                <a:latin typeface="Comic Sans MS" pitchFamily="66" charset="0"/>
              </a:rPr>
              <a:t> BY </a:t>
            </a:r>
            <a:r>
              <a:rPr lang="en-IN" sz="3600" b="1" i="1" dirty="0" err="1" smtClean="0">
                <a:solidFill>
                  <a:schemeClr val="tx1"/>
                </a:solidFill>
                <a:latin typeface="Comic Sans MS" pitchFamily="66" charset="0"/>
              </a:rPr>
              <a:t>Dr.Saurabh</a:t>
            </a:r>
            <a:r>
              <a:rPr lang="en-IN" sz="3600" b="1" i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en-IN" sz="3600" b="1" i="1" dirty="0" err="1" smtClean="0">
                <a:solidFill>
                  <a:schemeClr val="tx1"/>
                </a:solidFill>
                <a:latin typeface="Comic Sans MS" pitchFamily="66" charset="0"/>
              </a:rPr>
              <a:t>Choubey</a:t>
            </a:r>
            <a:endParaRPr lang="en-IN" sz="3600" b="1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1600"/>
            <a:ext cx="4572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5755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latin typeface="Comic Sans MS" pitchFamily="66" charset="0"/>
              </a:rPr>
              <a:t>The Middle Ear</a:t>
            </a:r>
            <a:endParaRPr lang="en-IN" sz="4800" b="1" i="1" dirty="0">
              <a:latin typeface="Comic Sans MS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382000" cy="4495800"/>
          </a:xfrm>
        </p:spPr>
        <p:txBody>
          <a:bodyPr/>
          <a:lstStyle/>
          <a:p>
            <a:pPr>
              <a:buNone/>
            </a:pPr>
            <a:r>
              <a:rPr lang="en-IN" b="1" dirty="0" smtClean="0"/>
              <a:t> </a:t>
            </a:r>
            <a:r>
              <a:rPr lang="en-IN" dirty="0" smtClean="0"/>
              <a:t>  </a:t>
            </a:r>
            <a:r>
              <a:rPr lang="en-IN" sz="3200" dirty="0" smtClean="0"/>
              <a:t>Middle ear cleft  consists of mainly 3 parts</a:t>
            </a:r>
          </a:p>
          <a:p>
            <a:pPr>
              <a:buNone/>
            </a:pPr>
            <a:endParaRPr lang="en-IN" sz="3200" dirty="0" smtClean="0"/>
          </a:p>
          <a:p>
            <a:r>
              <a:rPr lang="en-IN" sz="3200" dirty="0" smtClean="0"/>
              <a:t>Tympanic cavity</a:t>
            </a:r>
          </a:p>
          <a:p>
            <a:endParaRPr lang="en-IN" sz="3200" dirty="0" smtClean="0"/>
          </a:p>
          <a:p>
            <a:r>
              <a:rPr lang="en-IN" sz="3200" dirty="0" smtClean="0"/>
              <a:t>The Eustachian tube</a:t>
            </a:r>
          </a:p>
          <a:p>
            <a:endParaRPr lang="en-IN" sz="3200" dirty="0" smtClean="0"/>
          </a:p>
          <a:p>
            <a:r>
              <a:rPr lang="en-IN" sz="3200" dirty="0" smtClean="0"/>
              <a:t>The Mastoid air cell system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657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Comic Sans MS" pitchFamily="66" charset="0"/>
              </a:rPr>
              <a:t>The Tympanic Cavity</a:t>
            </a:r>
            <a:endParaRPr lang="en-US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Tympanic cavity is divided into three compartments 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Epitympanum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Mesotympanum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err="1" smtClean="0"/>
              <a:t>Hypotympanum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i="1" dirty="0" smtClean="0">
                <a:latin typeface="Comic Sans MS" pitchFamily="66" charset="0"/>
              </a:rPr>
              <a:t>The Lateral Wall</a:t>
            </a:r>
            <a:endParaRPr lang="en-IN" sz="4800" b="1" i="1" dirty="0">
              <a:latin typeface="Comic Sans MS" pitchFamily="66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8305800" cy="4525963"/>
          </a:xfrm>
        </p:spPr>
        <p:txBody>
          <a:bodyPr/>
          <a:lstStyle/>
          <a:p>
            <a:pPr>
              <a:buNone/>
            </a:pPr>
            <a:r>
              <a:rPr lang="en-IN" dirty="0" smtClean="0"/>
              <a:t>  </a:t>
            </a:r>
            <a:r>
              <a:rPr lang="en-IN" sz="3200" dirty="0" smtClean="0"/>
              <a:t>It is formed by </a:t>
            </a:r>
          </a:p>
          <a:p>
            <a:r>
              <a:rPr lang="en-IN" sz="3200" dirty="0" smtClean="0"/>
              <a:t>The bony lateral wall of </a:t>
            </a:r>
            <a:r>
              <a:rPr lang="en-IN" sz="3200" dirty="0" err="1" smtClean="0"/>
              <a:t>epitympanum</a:t>
            </a:r>
            <a:r>
              <a:rPr lang="en-IN" sz="3200" dirty="0" smtClean="0"/>
              <a:t> superiorly</a:t>
            </a:r>
          </a:p>
          <a:p>
            <a:endParaRPr lang="en-IN" sz="3200" dirty="0" smtClean="0"/>
          </a:p>
          <a:p>
            <a:r>
              <a:rPr lang="en-IN" sz="3200" dirty="0" smtClean="0"/>
              <a:t>The tympanic membrane centrally</a:t>
            </a:r>
          </a:p>
          <a:p>
            <a:pPr>
              <a:buNone/>
            </a:pPr>
            <a:r>
              <a:rPr lang="en-IN" sz="3200" dirty="0" smtClean="0"/>
              <a:t> </a:t>
            </a:r>
          </a:p>
          <a:p>
            <a:r>
              <a:rPr lang="en-IN" sz="3200" dirty="0" smtClean="0"/>
              <a:t>The bony lateral wall of </a:t>
            </a:r>
            <a:r>
              <a:rPr lang="en-IN" sz="3200" dirty="0" err="1" smtClean="0"/>
              <a:t>hypotympanum</a:t>
            </a:r>
            <a:r>
              <a:rPr lang="en-IN" sz="3200" dirty="0" smtClean="0"/>
              <a:t> inferiorly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30132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i="1" dirty="0" smtClean="0">
                <a:latin typeface="Comic Sans MS" pitchFamily="66" charset="0"/>
              </a:rPr>
              <a:t>The ROOF</a:t>
            </a:r>
            <a:endParaRPr lang="en-IN" sz="4800" b="1" i="1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1600200"/>
            <a:ext cx="6705600" cy="4525963"/>
          </a:xfrm>
        </p:spPr>
        <p:txBody>
          <a:bodyPr>
            <a:normAutofit/>
          </a:bodyPr>
          <a:lstStyle/>
          <a:p>
            <a:r>
              <a:rPr lang="en-IN" sz="3200" dirty="0" smtClean="0"/>
              <a:t>The roof  is formed by the thin bony plate </a:t>
            </a:r>
          </a:p>
          <a:p>
            <a:endParaRPr lang="en-IN" sz="3200" dirty="0" smtClean="0"/>
          </a:p>
          <a:p>
            <a:r>
              <a:rPr lang="en-IN" sz="3200" dirty="0" smtClean="0"/>
              <a:t>The </a:t>
            </a:r>
            <a:r>
              <a:rPr lang="en-IN" sz="3200" dirty="0" err="1" smtClean="0"/>
              <a:t>petrous</a:t>
            </a:r>
            <a:r>
              <a:rPr lang="en-IN" sz="3200" dirty="0" smtClean="0"/>
              <a:t> and </a:t>
            </a:r>
            <a:r>
              <a:rPr lang="en-IN" sz="3200" dirty="0" err="1" smtClean="0"/>
              <a:t>squamous</a:t>
            </a:r>
            <a:r>
              <a:rPr lang="en-IN" sz="3200" dirty="0" smtClean="0"/>
              <a:t> portion  of the temporal bone forms this thin bony plate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xmlns="" val="230197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i="1" dirty="0" smtClean="0">
                <a:latin typeface="Comic Sans MS" pitchFamily="66" charset="0"/>
              </a:rPr>
              <a:t>The Floor</a:t>
            </a:r>
            <a:endParaRPr lang="en-US" sz="4800" b="1" i="1" dirty="0">
              <a:latin typeface="Comic Sans M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It </a:t>
            </a:r>
            <a:r>
              <a:rPr lang="en-US" sz="3200" dirty="0" err="1" smtClean="0"/>
              <a:t>consisits</a:t>
            </a:r>
            <a:r>
              <a:rPr lang="en-US" sz="3200" dirty="0" smtClean="0"/>
              <a:t> of </a:t>
            </a:r>
            <a:r>
              <a:rPr lang="en-US" sz="3200" dirty="0" err="1" smtClean="0"/>
              <a:t>pneumatized</a:t>
            </a:r>
            <a:r>
              <a:rPr lang="en-US" sz="3200" dirty="0" smtClean="0"/>
              <a:t> bone </a:t>
            </a:r>
          </a:p>
          <a:p>
            <a:endParaRPr lang="en-US" sz="3200" dirty="0" smtClean="0"/>
          </a:p>
          <a:p>
            <a:r>
              <a:rPr lang="en-US" sz="3200" dirty="0" smtClean="0"/>
              <a:t>This bone </a:t>
            </a:r>
            <a:r>
              <a:rPr lang="en-US" sz="3200" dirty="0" err="1" smtClean="0"/>
              <a:t>seprates</a:t>
            </a:r>
            <a:r>
              <a:rPr lang="en-US" sz="3200" dirty="0" smtClean="0"/>
              <a:t> the </a:t>
            </a:r>
            <a:r>
              <a:rPr lang="en-US" sz="3200" dirty="0" err="1" smtClean="0"/>
              <a:t>hypotympanum</a:t>
            </a:r>
            <a:r>
              <a:rPr lang="en-US" sz="3200" dirty="0" smtClean="0"/>
              <a:t> from the dome of the jugular bulb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1138</Words>
  <Application>Microsoft Office PowerPoint</Application>
  <PresentationFormat>On-screen Show (4:3)</PresentationFormat>
  <Paragraphs>238</Paragraphs>
  <Slides>30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ANATOMY OF MIDDLE EAR</vt:lpstr>
      <vt:lpstr>Levels of Evidence</vt:lpstr>
      <vt:lpstr>Levels of Evidence</vt:lpstr>
      <vt:lpstr>ANATOMY OF MIDDLE EAR</vt:lpstr>
      <vt:lpstr>The Middle Ear</vt:lpstr>
      <vt:lpstr>The Tympanic Cavity</vt:lpstr>
      <vt:lpstr>The Lateral Wall</vt:lpstr>
      <vt:lpstr>The ROOF</vt:lpstr>
      <vt:lpstr>The Floor</vt:lpstr>
      <vt:lpstr>The Anterior Wall</vt:lpstr>
      <vt:lpstr>The Medial Wall</vt:lpstr>
      <vt:lpstr>The Posterior Wall</vt:lpstr>
      <vt:lpstr>The Middle Ear</vt:lpstr>
      <vt:lpstr>General Structures of the Middle Ear</vt:lpstr>
      <vt:lpstr>The Ossicles</vt:lpstr>
      <vt:lpstr>The Malleus</vt:lpstr>
      <vt:lpstr>The Malleus</vt:lpstr>
      <vt:lpstr>INCUS</vt:lpstr>
      <vt:lpstr>The Stapes</vt:lpstr>
      <vt:lpstr>Ligaments of the Ossicular Chain</vt:lpstr>
      <vt:lpstr>Muscles of the Middle Ear</vt:lpstr>
      <vt:lpstr>Slide 22</vt:lpstr>
      <vt:lpstr>Slide 23</vt:lpstr>
      <vt:lpstr>THANK YOU</vt:lpstr>
      <vt:lpstr>MCQ</vt:lpstr>
      <vt:lpstr>Slide 26</vt:lpstr>
      <vt:lpstr>Slide 27</vt:lpstr>
      <vt:lpstr>Slide 28</vt:lpstr>
      <vt:lpstr>Slide 29</vt:lpstr>
      <vt:lpstr>Slide 30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MIDDLE EAR</dc:title>
  <dc:creator>drkamal</dc:creator>
  <cp:lastModifiedBy>dhiraj general hospital</cp:lastModifiedBy>
  <cp:revision>56</cp:revision>
  <dcterms:created xsi:type="dcterms:W3CDTF">2013-07-10T17:13:38Z</dcterms:created>
  <dcterms:modified xsi:type="dcterms:W3CDTF">2014-05-06T11:04:25Z</dcterms:modified>
</cp:coreProperties>
</file>