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6" r:id="rId12"/>
    <p:sldId id="277" r:id="rId13"/>
    <p:sldId id="278" r:id="rId14"/>
    <p:sldId id="266" r:id="rId15"/>
    <p:sldId id="267" r:id="rId16"/>
    <p:sldId id="268" r:id="rId17"/>
    <p:sldId id="269" r:id="rId18"/>
    <p:sldId id="270" r:id="rId19"/>
    <p:sldId id="272" r:id="rId20"/>
    <p:sldId id="273" r:id="rId21"/>
    <p:sldId id="274" r:id="rId22"/>
    <p:sldId id="280" r:id="rId23"/>
    <p:sldId id="281"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8/13/2020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8/13/2020</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2625"/>
            <a:ext cx="4572000" cy="3355975"/>
          </a:xfrm>
        </p:spPr>
        <p:style>
          <a:lnRef idx="0">
            <a:schemeClr val="accent1"/>
          </a:lnRef>
          <a:fillRef idx="3">
            <a:schemeClr val="accent1"/>
          </a:fillRef>
          <a:effectRef idx="3">
            <a:schemeClr val="accent1"/>
          </a:effectRef>
          <a:fontRef idx="minor">
            <a:schemeClr val="lt1"/>
          </a:fontRef>
        </p:style>
        <p:txBody>
          <a:bodyPr/>
          <a:lstStyle/>
          <a:p>
            <a:r>
              <a:rPr lang="en-US" dirty="0" smtClean="0"/>
              <a:t>LEGAL TOXICOLOGY</a:t>
            </a:r>
            <a:endParaRPr lang="en-IN" dirty="0"/>
          </a:p>
        </p:txBody>
      </p:sp>
      <p:sp>
        <p:nvSpPr>
          <p:cNvPr id="3" name="Subtitle 2"/>
          <p:cNvSpPr>
            <a:spLocks noGrp="1"/>
          </p:cNvSpPr>
          <p:nvPr>
            <p:ph type="subTitle" idx="1"/>
          </p:nvPr>
        </p:nvSpPr>
        <p:spPr>
          <a:xfrm>
            <a:off x="1996440" y="4800600"/>
            <a:ext cx="6461760" cy="1066800"/>
          </a:xfrm>
        </p:spPr>
        <p:txBody>
          <a:bodyPr>
            <a:normAutofit/>
          </a:bodyPr>
          <a:lstStyle/>
          <a:p>
            <a:r>
              <a:rPr lang="en-US" sz="2600" b="1" dirty="0" smtClean="0">
                <a:solidFill>
                  <a:schemeClr val="tx1"/>
                </a:solidFill>
              </a:rPr>
              <a:t>	         - Dr. </a:t>
            </a:r>
            <a:r>
              <a:rPr lang="en-US" sz="2600" b="1" dirty="0" smtClean="0">
                <a:solidFill>
                  <a:schemeClr val="tx1"/>
                </a:solidFill>
              </a:rPr>
              <a:t>Sunil </a:t>
            </a:r>
            <a:r>
              <a:rPr lang="en-US" sz="2600" b="1" smtClean="0">
                <a:solidFill>
                  <a:schemeClr val="tx1"/>
                </a:solidFill>
              </a:rPr>
              <a:t>Doshi</a:t>
            </a:r>
            <a:endParaRPr lang="en-US" sz="2600" b="1" dirty="0" smtClean="0">
              <a:solidFill>
                <a:schemeClr val="tx1"/>
              </a:solidFill>
            </a:endParaRPr>
          </a:p>
          <a:p>
            <a:pPr algn="r"/>
            <a:r>
              <a:rPr lang="en-US" b="1" dirty="0">
                <a:solidFill>
                  <a:schemeClr val="tx1"/>
                </a:solidFill>
              </a:rPr>
              <a:t> </a:t>
            </a:r>
            <a:r>
              <a:rPr lang="en-US" b="1" dirty="0" smtClean="0">
                <a:solidFill>
                  <a:schemeClr val="tx1"/>
                </a:solidFill>
              </a:rPr>
              <a:t>      </a:t>
            </a:r>
            <a:endParaRPr lang="en-IN" sz="2400" dirty="0"/>
          </a:p>
        </p:txBody>
      </p:sp>
      <p:pic>
        <p:nvPicPr>
          <p:cNvPr id="2050" name="Picture 2" descr="D:\kalpesh\f.m. dept\photos\poisons\images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662634" y="1994877"/>
            <a:ext cx="1981200" cy="2077065"/>
          </a:xfrm>
          <a:prstGeom prst="rect">
            <a:avLst/>
          </a:prstGeom>
        </p:spPr>
        <p:style>
          <a:lnRef idx="2">
            <a:schemeClr val="accent3">
              <a:shade val="50000"/>
            </a:schemeClr>
          </a:lnRef>
          <a:fillRef idx="1">
            <a:schemeClr val="accent3"/>
          </a:fillRef>
          <a:effectRef idx="0">
            <a:schemeClr val="accent3"/>
          </a:effectRef>
          <a:fontRef idx="minor">
            <a:schemeClr val="lt1"/>
          </a:fontRef>
        </p:style>
      </p:pic>
      <p:sp>
        <p:nvSpPr>
          <p:cNvPr id="4" name="Can 3"/>
          <p:cNvSpPr/>
          <p:nvPr/>
        </p:nvSpPr>
        <p:spPr>
          <a:xfrm>
            <a:off x="5715000" y="500042"/>
            <a:ext cx="457200" cy="1066800"/>
          </a:xfrm>
          <a:prstGeom prst="can">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FF0000"/>
              </a:solidFill>
            </a:endParaRPr>
          </a:p>
        </p:txBody>
      </p:sp>
      <p:sp>
        <p:nvSpPr>
          <p:cNvPr id="5" name="Cube 4"/>
          <p:cNvSpPr/>
          <p:nvPr/>
        </p:nvSpPr>
        <p:spPr>
          <a:xfrm>
            <a:off x="6096000" y="928670"/>
            <a:ext cx="1524000" cy="171450"/>
          </a:xfrm>
          <a:prstGeom prst="cub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lowchart: Magnetic Disk 7"/>
          <p:cNvSpPr/>
          <p:nvPr/>
        </p:nvSpPr>
        <p:spPr>
          <a:xfrm>
            <a:off x="5500694" y="1571612"/>
            <a:ext cx="928694" cy="214314"/>
          </a:xfrm>
          <a:prstGeom prst="flowChartMagneticDisk">
            <a:avLst/>
          </a:prstGeom>
          <a:solidFill>
            <a:schemeClr val="tx2">
              <a:lumMod val="5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3883631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153400" cy="6553200"/>
          </a:xfrm>
        </p:spPr>
        <p:txBody>
          <a:bodyPr>
            <a:noAutofit/>
          </a:bodyPr>
          <a:lstStyle/>
          <a:p>
            <a:r>
              <a:rPr lang="en-US" sz="2000" dirty="0" smtClean="0">
                <a:solidFill>
                  <a:srgbClr val="FF0000"/>
                </a:solidFill>
                <a:latin typeface="Arial" pitchFamily="34" charset="0"/>
                <a:cs typeface="Arial" pitchFamily="34" charset="0"/>
              </a:rPr>
              <a:t>Minimum quantity 1</a:t>
            </a:r>
            <a:r>
              <a:rPr lang="en-US" sz="2000" baseline="30000" dirty="0" smtClean="0">
                <a:solidFill>
                  <a:srgbClr val="FF0000"/>
                </a:solidFill>
                <a:latin typeface="Arial" pitchFamily="34" charset="0"/>
                <a:cs typeface="Arial" pitchFamily="34" charset="0"/>
              </a:rPr>
              <a:t>st</a:t>
            </a:r>
            <a:r>
              <a:rPr lang="en-US" sz="2000" dirty="0" smtClean="0">
                <a:solidFill>
                  <a:srgbClr val="FF0000"/>
                </a:solidFill>
                <a:latin typeface="Arial" pitchFamily="34" charset="0"/>
                <a:cs typeface="Arial" pitchFamily="34" charset="0"/>
              </a:rPr>
              <a:t> time</a:t>
            </a:r>
            <a:r>
              <a:rPr lang="en-US" sz="2000" dirty="0" smtClean="0">
                <a:latin typeface="Arial" pitchFamily="34" charset="0"/>
                <a:cs typeface="Arial" pitchFamily="34" charset="0"/>
              </a:rPr>
              <a:t> arround should be equal to or over – </a:t>
            </a:r>
            <a:r>
              <a:rPr lang="en-US" sz="2000" dirty="0">
                <a:latin typeface="Arial" pitchFamily="34" charset="0"/>
                <a:cs typeface="Arial" pitchFamily="34" charset="0"/>
              </a:rPr>
              <a:t>opium 5gm, </a:t>
            </a:r>
            <a:r>
              <a:rPr lang="en-US" sz="2000" dirty="0" smtClean="0">
                <a:latin typeface="Arial" pitchFamily="34" charset="0"/>
                <a:cs typeface="Arial" pitchFamily="34" charset="0"/>
              </a:rPr>
              <a:t>heroin 250 mg, hashish/charas 5 gm, </a:t>
            </a:r>
            <a:r>
              <a:rPr lang="en-US" sz="2000" dirty="0">
                <a:latin typeface="Arial" pitchFamily="34" charset="0"/>
                <a:cs typeface="Arial" pitchFamily="34" charset="0"/>
              </a:rPr>
              <a:t>ganja 500 </a:t>
            </a:r>
            <a:r>
              <a:rPr lang="en-US" sz="2000" dirty="0" smtClean="0">
                <a:latin typeface="Arial" pitchFamily="34" charset="0"/>
                <a:cs typeface="Arial" pitchFamily="34" charset="0"/>
              </a:rPr>
              <a:t>gm, cocaine 125 mg</a:t>
            </a:r>
          </a:p>
          <a:p>
            <a:r>
              <a:rPr lang="en-US" sz="2000" dirty="0" smtClean="0">
                <a:latin typeface="Arial" pitchFamily="34" charset="0"/>
                <a:cs typeface="Arial" pitchFamily="34" charset="0"/>
              </a:rPr>
              <a:t>Punishment can be enhanced for </a:t>
            </a:r>
            <a:r>
              <a:rPr lang="en-US" sz="2000" dirty="0" smtClean="0">
                <a:solidFill>
                  <a:srgbClr val="FF0000"/>
                </a:solidFill>
                <a:latin typeface="Arial" pitchFamily="34" charset="0"/>
                <a:cs typeface="Arial" pitchFamily="34" charset="0"/>
              </a:rPr>
              <a:t>repeat offenders </a:t>
            </a:r>
            <a:r>
              <a:rPr lang="en-US" sz="2000" dirty="0" err="1" smtClean="0">
                <a:latin typeface="Arial" pitchFamily="34" charset="0"/>
                <a:cs typeface="Arial" pitchFamily="34" charset="0"/>
              </a:rPr>
              <a:t>upto</a:t>
            </a:r>
            <a:r>
              <a:rPr lang="en-US" sz="2000" dirty="0" smtClean="0">
                <a:latin typeface="Arial" pitchFamily="34" charset="0"/>
                <a:cs typeface="Arial" pitchFamily="34" charset="0"/>
              </a:rPr>
              <a:t> death penalty if min quantity of drugs seized as per following</a:t>
            </a:r>
          </a:p>
          <a:p>
            <a:pPr marL="571500" indent="-457200">
              <a:buClr>
                <a:srgbClr val="FF0000"/>
              </a:buClr>
              <a:buFont typeface="+mj-lt"/>
              <a:buAutoNum type="arabicParenR"/>
            </a:pPr>
            <a:r>
              <a:rPr lang="en-US" sz="2000" dirty="0" smtClean="0">
                <a:latin typeface="Arial" pitchFamily="34" charset="0"/>
                <a:cs typeface="Arial" pitchFamily="34" charset="0"/>
              </a:rPr>
              <a:t>Opium 	- 10 kg.</a:t>
            </a:r>
          </a:p>
          <a:p>
            <a:pPr marL="571500" indent="-457200">
              <a:buClr>
                <a:srgbClr val="FF0000"/>
              </a:buClr>
              <a:buFont typeface="+mj-lt"/>
              <a:buAutoNum type="arabicParenR"/>
            </a:pPr>
            <a:r>
              <a:rPr lang="en-US" sz="2000" dirty="0" smtClean="0">
                <a:latin typeface="Arial" pitchFamily="34" charset="0"/>
                <a:cs typeface="Arial" pitchFamily="34" charset="0"/>
              </a:rPr>
              <a:t>Morphine 	– 1 kg.</a:t>
            </a:r>
          </a:p>
          <a:p>
            <a:pPr marL="571500" indent="-457200">
              <a:buClr>
                <a:srgbClr val="FF0000"/>
              </a:buClr>
              <a:buFont typeface="+mj-lt"/>
              <a:buAutoNum type="arabicParenR"/>
            </a:pPr>
            <a:r>
              <a:rPr lang="en-US" sz="2000" dirty="0" smtClean="0">
                <a:latin typeface="Arial" pitchFamily="34" charset="0"/>
                <a:cs typeface="Arial" pitchFamily="34" charset="0"/>
              </a:rPr>
              <a:t>Heroin 	– </a:t>
            </a:r>
            <a:r>
              <a:rPr lang="en-US" sz="2000" dirty="0">
                <a:latin typeface="Arial" pitchFamily="34" charset="0"/>
                <a:cs typeface="Arial" pitchFamily="34" charset="0"/>
              </a:rPr>
              <a:t>1 kg</a:t>
            </a:r>
            <a:r>
              <a:rPr lang="en-US" sz="2000" dirty="0" smtClean="0">
                <a:latin typeface="Arial" pitchFamily="34" charset="0"/>
                <a:cs typeface="Arial" pitchFamily="34" charset="0"/>
              </a:rPr>
              <a:t>.</a:t>
            </a:r>
          </a:p>
          <a:p>
            <a:pPr marL="571500" indent="-457200">
              <a:buClr>
                <a:srgbClr val="FF0000"/>
              </a:buClr>
              <a:buFont typeface="+mj-lt"/>
              <a:buAutoNum type="arabicParenR"/>
            </a:pPr>
            <a:r>
              <a:rPr lang="en-US" sz="2000" dirty="0" smtClean="0">
                <a:latin typeface="Arial" pitchFamily="34" charset="0"/>
                <a:cs typeface="Arial" pitchFamily="34" charset="0"/>
              </a:rPr>
              <a:t>Codeine 	– </a:t>
            </a:r>
            <a:r>
              <a:rPr lang="en-US" sz="2000" dirty="0">
                <a:latin typeface="Arial" pitchFamily="34" charset="0"/>
                <a:cs typeface="Arial" pitchFamily="34" charset="0"/>
              </a:rPr>
              <a:t>1 kg</a:t>
            </a:r>
            <a:r>
              <a:rPr lang="en-US" sz="2000" dirty="0" smtClean="0">
                <a:latin typeface="Arial" pitchFamily="34" charset="0"/>
                <a:cs typeface="Arial" pitchFamily="34" charset="0"/>
              </a:rPr>
              <a:t>.</a:t>
            </a:r>
          </a:p>
          <a:p>
            <a:pPr marL="571500" indent="-457200">
              <a:buClr>
                <a:srgbClr val="FF0000"/>
              </a:buClr>
              <a:buFont typeface="+mj-lt"/>
              <a:buAutoNum type="arabicParenR"/>
            </a:pPr>
            <a:r>
              <a:rPr lang="en-US" sz="2000" dirty="0" smtClean="0">
                <a:latin typeface="Arial" pitchFamily="34" charset="0"/>
                <a:cs typeface="Arial" pitchFamily="34" charset="0"/>
              </a:rPr>
              <a:t>Thebaine 	– </a:t>
            </a:r>
            <a:r>
              <a:rPr lang="en-US" sz="2000" dirty="0">
                <a:latin typeface="Arial" pitchFamily="34" charset="0"/>
                <a:cs typeface="Arial" pitchFamily="34" charset="0"/>
              </a:rPr>
              <a:t>1 kg</a:t>
            </a:r>
            <a:r>
              <a:rPr lang="en-US" sz="2000" dirty="0" smtClean="0">
                <a:latin typeface="Arial" pitchFamily="34" charset="0"/>
                <a:cs typeface="Arial" pitchFamily="34" charset="0"/>
              </a:rPr>
              <a:t>.</a:t>
            </a:r>
          </a:p>
          <a:p>
            <a:pPr marL="571500" indent="-457200">
              <a:buClr>
                <a:srgbClr val="FF0000"/>
              </a:buClr>
              <a:buFont typeface="+mj-lt"/>
              <a:buAutoNum type="arabicParenR"/>
            </a:pPr>
            <a:r>
              <a:rPr lang="en-US" sz="2000" dirty="0" smtClean="0">
                <a:latin typeface="Arial" pitchFamily="34" charset="0"/>
                <a:cs typeface="Arial" pitchFamily="34" charset="0"/>
              </a:rPr>
              <a:t>Cocaine 	– 0.5 kg.</a:t>
            </a:r>
          </a:p>
          <a:p>
            <a:pPr marL="571500" indent="-457200">
              <a:buClr>
                <a:srgbClr val="FF0000"/>
              </a:buClr>
              <a:buFont typeface="+mj-lt"/>
              <a:buAutoNum type="arabicParenR"/>
            </a:pPr>
            <a:r>
              <a:rPr lang="en-US" sz="2000" dirty="0" smtClean="0">
                <a:latin typeface="Arial" pitchFamily="34" charset="0"/>
                <a:cs typeface="Arial" pitchFamily="34" charset="0"/>
              </a:rPr>
              <a:t>Hashish 	– 20 kg.</a:t>
            </a:r>
          </a:p>
          <a:p>
            <a:pPr marL="571500" indent="-457200">
              <a:buClr>
                <a:srgbClr val="FF0000"/>
              </a:buClr>
              <a:buFont typeface="+mj-lt"/>
              <a:buAutoNum type="arabicParenR"/>
            </a:pPr>
            <a:r>
              <a:rPr lang="en-US" sz="2000" dirty="0" smtClean="0">
                <a:latin typeface="Arial" pitchFamily="34" charset="0"/>
                <a:cs typeface="Arial" pitchFamily="34" charset="0"/>
              </a:rPr>
              <a:t>Any mixture of above – 1.5 kg.</a:t>
            </a:r>
          </a:p>
          <a:p>
            <a:pPr marL="571500" indent="-457200">
              <a:buClr>
                <a:srgbClr val="FF0000"/>
              </a:buClr>
              <a:buFont typeface="+mj-lt"/>
              <a:buAutoNum type="arabicParenR"/>
            </a:pPr>
            <a:r>
              <a:rPr lang="en-US" sz="2000" dirty="0" smtClean="0">
                <a:latin typeface="Arial" pitchFamily="34" charset="0"/>
                <a:cs typeface="Arial" pitchFamily="34" charset="0"/>
              </a:rPr>
              <a:t>LSD 	– 0.5 kg.</a:t>
            </a:r>
          </a:p>
          <a:p>
            <a:pPr marL="571500" indent="-457200">
              <a:buClr>
                <a:srgbClr val="FF0000"/>
              </a:buClr>
              <a:buFont typeface="+mj-lt"/>
              <a:buAutoNum type="arabicParenR"/>
            </a:pPr>
            <a:r>
              <a:rPr lang="en-US" sz="2000" dirty="0" smtClean="0">
                <a:latin typeface="Arial" pitchFamily="34" charset="0"/>
                <a:cs typeface="Arial" pitchFamily="34" charset="0"/>
              </a:rPr>
              <a:t>THC 	– 0.5 kg.</a:t>
            </a:r>
          </a:p>
          <a:p>
            <a:pPr marL="571500" indent="-457200">
              <a:buClr>
                <a:srgbClr val="FF0000"/>
              </a:buClr>
              <a:buFont typeface="+mj-lt"/>
              <a:buAutoNum type="arabicParenR"/>
            </a:pPr>
            <a:r>
              <a:rPr lang="en-US" sz="2000" dirty="0" smtClean="0">
                <a:latin typeface="Arial" pitchFamily="34" charset="0"/>
                <a:cs typeface="Arial" pitchFamily="34" charset="0"/>
              </a:rPr>
              <a:t>Amphetamines – 1.5 kg.</a:t>
            </a:r>
          </a:p>
          <a:p>
            <a:pPr marL="571500" indent="-457200">
              <a:buClr>
                <a:srgbClr val="FF0000"/>
              </a:buClr>
              <a:buFont typeface="+mj-lt"/>
              <a:buAutoNum type="arabicParenR"/>
            </a:pPr>
            <a:r>
              <a:rPr lang="en-US" sz="2000" dirty="0" smtClean="0">
                <a:latin typeface="Arial" pitchFamily="34" charset="0"/>
                <a:cs typeface="Arial" pitchFamily="34" charset="0"/>
              </a:rPr>
              <a:t>Methaqualone – 1.5 kg.</a:t>
            </a:r>
          </a:p>
          <a:p>
            <a:pPr marL="571500" indent="-457200">
              <a:buClr>
                <a:srgbClr val="FF0000"/>
              </a:buClr>
              <a:buFont typeface="+mj-lt"/>
              <a:buAutoNum type="arabicParenR"/>
            </a:pPr>
            <a:r>
              <a:rPr lang="en-US" sz="2000" dirty="0" smtClean="0">
                <a:latin typeface="Arial" pitchFamily="34" charset="0"/>
                <a:cs typeface="Arial" pitchFamily="34" charset="0"/>
              </a:rPr>
              <a:t>Any salts and preparation of 9 to 12 – 1.5 kg.</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xmlns="" val="2231742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6019800"/>
          </a:xfrm>
        </p:spPr>
        <p:txBody>
          <a:bodyPr>
            <a:noAutofit/>
          </a:bodyPr>
          <a:lstStyle/>
          <a:p>
            <a:r>
              <a:rPr lang="en-IN" sz="2400" b="1" dirty="0" smtClean="0">
                <a:solidFill>
                  <a:srgbClr val="FF0000"/>
                </a:solidFill>
                <a:latin typeface="Arial" pitchFamily="34" charset="0"/>
                <a:cs typeface="Arial" pitchFamily="34" charset="0"/>
              </a:rPr>
              <a:t>Drug 	    Small quantity Commercial quantity</a:t>
            </a:r>
          </a:p>
          <a:p>
            <a:pPr marL="571500" indent="-457200">
              <a:buClr>
                <a:srgbClr val="FF0000"/>
              </a:buClr>
              <a:buFont typeface="+mj-lt"/>
              <a:buAutoNum type="arabicParenR"/>
            </a:pPr>
            <a:r>
              <a:rPr lang="en-IN" sz="2000" dirty="0" smtClean="0">
                <a:latin typeface="Arial" pitchFamily="34" charset="0"/>
                <a:cs typeface="Arial" pitchFamily="34" charset="0"/>
              </a:rPr>
              <a:t>Amphetamine 	2 </a:t>
            </a:r>
            <a:r>
              <a:rPr lang="en-IN" sz="2000" dirty="0">
                <a:latin typeface="Arial" pitchFamily="34" charset="0"/>
                <a:cs typeface="Arial" pitchFamily="34" charset="0"/>
              </a:rPr>
              <a:t>grams </a:t>
            </a:r>
            <a:r>
              <a:rPr lang="en-IN" sz="2000" dirty="0" smtClean="0">
                <a:latin typeface="Arial" pitchFamily="34" charset="0"/>
                <a:cs typeface="Arial" pitchFamily="34" charset="0"/>
              </a:rPr>
              <a:t>		50 </a:t>
            </a:r>
            <a:r>
              <a:rPr lang="en-IN" sz="2000" dirty="0">
                <a:latin typeface="Arial" pitchFamily="34" charset="0"/>
                <a:cs typeface="Arial" pitchFamily="34" charset="0"/>
              </a:rPr>
              <a:t>grams</a:t>
            </a:r>
          </a:p>
          <a:p>
            <a:pPr marL="571500" indent="-457200">
              <a:buClr>
                <a:srgbClr val="FF0000"/>
              </a:buClr>
              <a:buFont typeface="+mj-lt"/>
              <a:buAutoNum type="arabicParenR"/>
            </a:pPr>
            <a:r>
              <a:rPr lang="en-IN" sz="2000" dirty="0" smtClean="0">
                <a:latin typeface="Arial" pitchFamily="34" charset="0"/>
                <a:cs typeface="Arial" pitchFamily="34" charset="0"/>
              </a:rPr>
              <a:t>Buprenorphine	 </a:t>
            </a:r>
            <a:r>
              <a:rPr lang="en-IN" sz="2000" dirty="0" err="1">
                <a:latin typeface="Arial" pitchFamily="34" charset="0"/>
                <a:cs typeface="Arial" pitchFamily="34" charset="0"/>
              </a:rPr>
              <a:t>1gram</a:t>
            </a:r>
            <a:r>
              <a:rPr lang="en-IN" sz="2000" dirty="0">
                <a:latin typeface="Arial" pitchFamily="34" charset="0"/>
                <a:cs typeface="Arial" pitchFamily="34" charset="0"/>
              </a:rPr>
              <a:t> </a:t>
            </a:r>
            <a:r>
              <a:rPr lang="en-IN" sz="2000" dirty="0" smtClean="0">
                <a:latin typeface="Arial" pitchFamily="34" charset="0"/>
                <a:cs typeface="Arial" pitchFamily="34" charset="0"/>
              </a:rPr>
              <a:t>			20 </a:t>
            </a:r>
            <a:r>
              <a:rPr lang="en-IN" sz="2000" dirty="0">
                <a:latin typeface="Arial" pitchFamily="34" charset="0"/>
                <a:cs typeface="Arial" pitchFamily="34" charset="0"/>
              </a:rPr>
              <a:t>grams</a:t>
            </a:r>
          </a:p>
          <a:p>
            <a:pPr marL="571500" indent="-457200">
              <a:buClr>
                <a:srgbClr val="FF0000"/>
              </a:buClr>
              <a:buFont typeface="+mj-lt"/>
              <a:buAutoNum type="arabicParenR"/>
            </a:pPr>
            <a:r>
              <a:rPr lang="en-IN" sz="2000" dirty="0" err="1">
                <a:latin typeface="Arial" pitchFamily="34" charset="0"/>
                <a:cs typeface="Arial" pitchFamily="34" charset="0"/>
              </a:rPr>
              <a:t>Charas</a:t>
            </a:r>
            <a:r>
              <a:rPr lang="en-IN" sz="2000" dirty="0">
                <a:latin typeface="Arial" pitchFamily="34" charset="0"/>
                <a:cs typeface="Arial" pitchFamily="34" charset="0"/>
              </a:rPr>
              <a:t>/Hashish </a:t>
            </a:r>
            <a:r>
              <a:rPr lang="en-IN" sz="2000" dirty="0" smtClean="0">
                <a:latin typeface="Arial" pitchFamily="34" charset="0"/>
                <a:cs typeface="Arial" pitchFamily="34" charset="0"/>
              </a:rPr>
              <a:t>	100 </a:t>
            </a:r>
            <a:r>
              <a:rPr lang="en-IN" sz="2000" dirty="0">
                <a:latin typeface="Arial" pitchFamily="34" charset="0"/>
                <a:cs typeface="Arial" pitchFamily="34" charset="0"/>
              </a:rPr>
              <a:t>grams </a:t>
            </a:r>
            <a:r>
              <a:rPr lang="en-IN" sz="2000" dirty="0" smtClean="0">
                <a:latin typeface="Arial" pitchFamily="34" charset="0"/>
                <a:cs typeface="Arial" pitchFamily="34" charset="0"/>
              </a:rPr>
              <a:t>		1 </a:t>
            </a:r>
            <a:r>
              <a:rPr lang="en-IN" sz="2000" dirty="0">
                <a:latin typeface="Arial" pitchFamily="34" charset="0"/>
                <a:cs typeface="Arial" pitchFamily="34" charset="0"/>
              </a:rPr>
              <a:t>kg</a:t>
            </a:r>
          </a:p>
          <a:p>
            <a:pPr marL="571500" indent="-457200">
              <a:buClr>
                <a:srgbClr val="FF0000"/>
              </a:buClr>
              <a:buFont typeface="+mj-lt"/>
              <a:buAutoNum type="arabicParenR"/>
            </a:pPr>
            <a:r>
              <a:rPr lang="en-IN" sz="2000" dirty="0">
                <a:latin typeface="Arial" pitchFamily="34" charset="0"/>
                <a:cs typeface="Arial" pitchFamily="34" charset="0"/>
              </a:rPr>
              <a:t>Cocaine </a:t>
            </a:r>
            <a:r>
              <a:rPr lang="en-IN" sz="2000" dirty="0" smtClean="0">
                <a:latin typeface="Arial" pitchFamily="34" charset="0"/>
                <a:cs typeface="Arial" pitchFamily="34" charset="0"/>
              </a:rPr>
              <a:t>		2 </a:t>
            </a:r>
            <a:r>
              <a:rPr lang="en-IN" sz="2000" dirty="0">
                <a:latin typeface="Arial" pitchFamily="34" charset="0"/>
                <a:cs typeface="Arial" pitchFamily="34" charset="0"/>
              </a:rPr>
              <a:t>grams </a:t>
            </a:r>
            <a:r>
              <a:rPr lang="en-IN" sz="2000" dirty="0" smtClean="0">
                <a:latin typeface="Arial" pitchFamily="34" charset="0"/>
                <a:cs typeface="Arial" pitchFamily="34" charset="0"/>
              </a:rPr>
              <a:t>		100 </a:t>
            </a:r>
            <a:r>
              <a:rPr lang="en-IN" sz="2000" dirty="0">
                <a:latin typeface="Arial" pitchFamily="34" charset="0"/>
                <a:cs typeface="Arial" pitchFamily="34" charset="0"/>
              </a:rPr>
              <a:t>grams</a:t>
            </a:r>
          </a:p>
          <a:p>
            <a:pPr marL="571500" indent="-457200">
              <a:buClr>
                <a:srgbClr val="FF0000"/>
              </a:buClr>
              <a:buFont typeface="+mj-lt"/>
              <a:buAutoNum type="arabicParenR"/>
            </a:pPr>
            <a:r>
              <a:rPr lang="de-DE" sz="2000" dirty="0">
                <a:latin typeface="Arial" pitchFamily="34" charset="0"/>
                <a:cs typeface="Arial" pitchFamily="34" charset="0"/>
              </a:rPr>
              <a:t>Codeine </a:t>
            </a:r>
            <a:r>
              <a:rPr lang="de-DE" sz="2000" dirty="0" smtClean="0">
                <a:latin typeface="Arial" pitchFamily="34" charset="0"/>
                <a:cs typeface="Arial" pitchFamily="34" charset="0"/>
              </a:rPr>
              <a:t>		10 </a:t>
            </a:r>
            <a:r>
              <a:rPr lang="de-DE" sz="2000" dirty="0">
                <a:latin typeface="Arial" pitchFamily="34" charset="0"/>
                <a:cs typeface="Arial" pitchFamily="34" charset="0"/>
              </a:rPr>
              <a:t>grams </a:t>
            </a:r>
            <a:r>
              <a:rPr lang="de-DE" sz="2000" dirty="0" smtClean="0">
                <a:latin typeface="Arial" pitchFamily="34" charset="0"/>
                <a:cs typeface="Arial" pitchFamily="34" charset="0"/>
              </a:rPr>
              <a:t>		1 </a:t>
            </a:r>
            <a:r>
              <a:rPr lang="de-DE" sz="2000" dirty="0">
                <a:latin typeface="Arial" pitchFamily="34" charset="0"/>
                <a:cs typeface="Arial" pitchFamily="34" charset="0"/>
              </a:rPr>
              <a:t>kg</a:t>
            </a:r>
          </a:p>
          <a:p>
            <a:pPr marL="571500" indent="-457200">
              <a:buClr>
                <a:srgbClr val="FF0000"/>
              </a:buClr>
              <a:buFont typeface="+mj-lt"/>
              <a:buAutoNum type="arabicParenR"/>
            </a:pPr>
            <a:r>
              <a:rPr lang="en-IN" sz="2000" dirty="0">
                <a:latin typeface="Arial" pitchFamily="34" charset="0"/>
                <a:cs typeface="Arial" pitchFamily="34" charset="0"/>
              </a:rPr>
              <a:t>Diazepam </a:t>
            </a:r>
            <a:r>
              <a:rPr lang="en-IN" sz="2000" dirty="0" smtClean="0">
                <a:latin typeface="Arial" pitchFamily="34" charset="0"/>
                <a:cs typeface="Arial" pitchFamily="34" charset="0"/>
              </a:rPr>
              <a:t>		20 </a:t>
            </a:r>
            <a:r>
              <a:rPr lang="en-IN" sz="2000" dirty="0">
                <a:latin typeface="Arial" pitchFamily="34" charset="0"/>
                <a:cs typeface="Arial" pitchFamily="34" charset="0"/>
              </a:rPr>
              <a:t>grams </a:t>
            </a:r>
            <a:r>
              <a:rPr lang="en-IN" sz="2000" dirty="0" smtClean="0">
                <a:latin typeface="Arial" pitchFamily="34" charset="0"/>
                <a:cs typeface="Arial" pitchFamily="34" charset="0"/>
              </a:rPr>
              <a:t>		500 </a:t>
            </a:r>
            <a:r>
              <a:rPr lang="en-IN" sz="2000" dirty="0">
                <a:latin typeface="Arial" pitchFamily="34" charset="0"/>
                <a:cs typeface="Arial" pitchFamily="34" charset="0"/>
              </a:rPr>
              <a:t>grams</a:t>
            </a:r>
          </a:p>
          <a:p>
            <a:pPr marL="571500" indent="-457200">
              <a:buClr>
                <a:srgbClr val="FF0000"/>
              </a:buClr>
              <a:buFont typeface="+mj-lt"/>
              <a:buAutoNum type="arabicParenR"/>
            </a:pPr>
            <a:r>
              <a:rPr lang="nn-NO" sz="2000" dirty="0">
                <a:latin typeface="Arial" pitchFamily="34" charset="0"/>
                <a:cs typeface="Arial" pitchFamily="34" charset="0"/>
              </a:rPr>
              <a:t>Ganja </a:t>
            </a:r>
            <a:r>
              <a:rPr lang="nn-NO" sz="2000" dirty="0" smtClean="0">
                <a:latin typeface="Arial" pitchFamily="34" charset="0"/>
                <a:cs typeface="Arial" pitchFamily="34" charset="0"/>
              </a:rPr>
              <a:t>		1 </a:t>
            </a:r>
            <a:r>
              <a:rPr lang="nn-NO" sz="2000" dirty="0">
                <a:latin typeface="Arial" pitchFamily="34" charset="0"/>
                <a:cs typeface="Arial" pitchFamily="34" charset="0"/>
              </a:rPr>
              <a:t>kg </a:t>
            </a:r>
            <a:r>
              <a:rPr lang="nn-NO" sz="2000" dirty="0" smtClean="0">
                <a:latin typeface="Arial" pitchFamily="34" charset="0"/>
                <a:cs typeface="Arial" pitchFamily="34" charset="0"/>
              </a:rPr>
              <a:t>			20 </a:t>
            </a:r>
            <a:r>
              <a:rPr lang="nn-NO" sz="2000" dirty="0">
                <a:latin typeface="Arial" pitchFamily="34" charset="0"/>
                <a:cs typeface="Arial" pitchFamily="34" charset="0"/>
              </a:rPr>
              <a:t>kg</a:t>
            </a:r>
          </a:p>
          <a:p>
            <a:pPr marL="571500" indent="-457200">
              <a:buClr>
                <a:srgbClr val="FF0000"/>
              </a:buClr>
              <a:buFont typeface="+mj-lt"/>
              <a:buAutoNum type="arabicParenR"/>
            </a:pPr>
            <a:r>
              <a:rPr lang="en-IN" sz="2000" dirty="0">
                <a:latin typeface="Arial" pitchFamily="34" charset="0"/>
                <a:cs typeface="Arial" pitchFamily="34" charset="0"/>
              </a:rPr>
              <a:t>Heroin </a:t>
            </a:r>
            <a:r>
              <a:rPr lang="en-IN" sz="2000" dirty="0" smtClean="0">
                <a:latin typeface="Arial" pitchFamily="34" charset="0"/>
                <a:cs typeface="Arial" pitchFamily="34" charset="0"/>
              </a:rPr>
              <a:t>		5 </a:t>
            </a:r>
            <a:r>
              <a:rPr lang="en-IN" sz="2000" dirty="0">
                <a:latin typeface="Arial" pitchFamily="34" charset="0"/>
                <a:cs typeface="Arial" pitchFamily="34" charset="0"/>
              </a:rPr>
              <a:t>grams </a:t>
            </a:r>
            <a:r>
              <a:rPr lang="en-IN" sz="2000" dirty="0" smtClean="0">
                <a:latin typeface="Arial" pitchFamily="34" charset="0"/>
                <a:cs typeface="Arial" pitchFamily="34" charset="0"/>
              </a:rPr>
              <a:t>		250 </a:t>
            </a:r>
            <a:r>
              <a:rPr lang="en-IN" sz="2000" dirty="0">
                <a:latin typeface="Arial" pitchFamily="34" charset="0"/>
                <a:cs typeface="Arial" pitchFamily="34" charset="0"/>
              </a:rPr>
              <a:t>grams</a:t>
            </a:r>
          </a:p>
          <a:p>
            <a:pPr marL="571500" indent="-457200">
              <a:buClr>
                <a:srgbClr val="FF0000"/>
              </a:buClr>
              <a:buFont typeface="+mj-lt"/>
              <a:buAutoNum type="arabicParenR"/>
            </a:pPr>
            <a:r>
              <a:rPr lang="en-IN" sz="2000" dirty="0" err="1">
                <a:latin typeface="Arial" pitchFamily="34" charset="0"/>
                <a:cs typeface="Arial" pitchFamily="34" charset="0"/>
              </a:rPr>
              <a:t>MDMA</a:t>
            </a:r>
            <a:r>
              <a:rPr lang="en-IN" sz="2000" dirty="0">
                <a:latin typeface="Arial" pitchFamily="34" charset="0"/>
                <a:cs typeface="Arial" pitchFamily="34" charset="0"/>
              </a:rPr>
              <a:t> (Ecstasy) </a:t>
            </a:r>
            <a:r>
              <a:rPr lang="en-IN" sz="2000" dirty="0" smtClean="0">
                <a:latin typeface="Arial" pitchFamily="34" charset="0"/>
                <a:cs typeface="Arial" pitchFamily="34" charset="0"/>
              </a:rPr>
              <a:t>	0.5 </a:t>
            </a:r>
            <a:r>
              <a:rPr lang="en-IN" sz="2000" dirty="0">
                <a:latin typeface="Arial" pitchFamily="34" charset="0"/>
                <a:cs typeface="Arial" pitchFamily="34" charset="0"/>
              </a:rPr>
              <a:t>gram </a:t>
            </a:r>
            <a:r>
              <a:rPr lang="en-IN" sz="2000" dirty="0" smtClean="0">
                <a:latin typeface="Arial" pitchFamily="34" charset="0"/>
                <a:cs typeface="Arial" pitchFamily="34" charset="0"/>
              </a:rPr>
              <a:t>		10 </a:t>
            </a:r>
            <a:r>
              <a:rPr lang="en-IN" sz="2000" dirty="0">
                <a:latin typeface="Arial" pitchFamily="34" charset="0"/>
                <a:cs typeface="Arial" pitchFamily="34" charset="0"/>
              </a:rPr>
              <a:t>grams</a:t>
            </a:r>
          </a:p>
          <a:p>
            <a:pPr marL="571500" indent="-457200">
              <a:buClr>
                <a:srgbClr val="FF0000"/>
              </a:buClr>
              <a:buFont typeface="+mj-lt"/>
              <a:buAutoNum type="arabicParenR"/>
            </a:pPr>
            <a:r>
              <a:rPr lang="en-IN" sz="2000" dirty="0">
                <a:latin typeface="Arial" pitchFamily="34" charset="0"/>
                <a:cs typeface="Arial" pitchFamily="34" charset="0"/>
              </a:rPr>
              <a:t>Methamphetamine </a:t>
            </a:r>
            <a:r>
              <a:rPr lang="en-IN" sz="2000" dirty="0" smtClean="0">
                <a:latin typeface="Arial" pitchFamily="34" charset="0"/>
                <a:cs typeface="Arial" pitchFamily="34" charset="0"/>
              </a:rPr>
              <a:t>2 </a:t>
            </a:r>
            <a:r>
              <a:rPr lang="en-IN" sz="2000" dirty="0">
                <a:latin typeface="Arial" pitchFamily="34" charset="0"/>
                <a:cs typeface="Arial" pitchFamily="34" charset="0"/>
              </a:rPr>
              <a:t>grams </a:t>
            </a:r>
            <a:r>
              <a:rPr lang="en-IN" sz="2000" dirty="0" smtClean="0">
                <a:latin typeface="Arial" pitchFamily="34" charset="0"/>
                <a:cs typeface="Arial" pitchFamily="34" charset="0"/>
              </a:rPr>
              <a:t>		50 </a:t>
            </a:r>
            <a:r>
              <a:rPr lang="en-IN" sz="2000" dirty="0">
                <a:latin typeface="Arial" pitchFamily="34" charset="0"/>
                <a:cs typeface="Arial" pitchFamily="34" charset="0"/>
              </a:rPr>
              <a:t>grams</a:t>
            </a:r>
          </a:p>
          <a:p>
            <a:pPr marL="571500" indent="-457200">
              <a:buClr>
                <a:srgbClr val="FF0000"/>
              </a:buClr>
              <a:buFont typeface="+mj-lt"/>
              <a:buAutoNum type="arabicParenR"/>
            </a:pPr>
            <a:r>
              <a:rPr lang="en-IN" sz="2000" dirty="0">
                <a:latin typeface="Arial" pitchFamily="34" charset="0"/>
                <a:cs typeface="Arial" pitchFamily="34" charset="0"/>
              </a:rPr>
              <a:t>Methaqualone </a:t>
            </a:r>
            <a:r>
              <a:rPr lang="en-IN" sz="2000" dirty="0" smtClean="0">
                <a:latin typeface="Arial" pitchFamily="34" charset="0"/>
                <a:cs typeface="Arial" pitchFamily="34" charset="0"/>
              </a:rPr>
              <a:t>	20 </a:t>
            </a:r>
            <a:r>
              <a:rPr lang="en-IN" sz="2000" dirty="0">
                <a:latin typeface="Arial" pitchFamily="34" charset="0"/>
                <a:cs typeface="Arial" pitchFamily="34" charset="0"/>
              </a:rPr>
              <a:t>grams </a:t>
            </a:r>
            <a:r>
              <a:rPr lang="en-IN" sz="2000" dirty="0" smtClean="0">
                <a:latin typeface="Arial" pitchFamily="34" charset="0"/>
                <a:cs typeface="Arial" pitchFamily="34" charset="0"/>
              </a:rPr>
              <a:t>		</a:t>
            </a:r>
            <a:r>
              <a:rPr lang="en-IN" sz="2000" dirty="0" err="1" smtClean="0">
                <a:latin typeface="Arial" pitchFamily="34" charset="0"/>
                <a:cs typeface="Arial" pitchFamily="34" charset="0"/>
              </a:rPr>
              <a:t>500grams</a:t>
            </a:r>
            <a:endParaRPr lang="en-IN" sz="2000" dirty="0">
              <a:latin typeface="Arial" pitchFamily="34" charset="0"/>
              <a:cs typeface="Arial" pitchFamily="34" charset="0"/>
            </a:endParaRPr>
          </a:p>
          <a:p>
            <a:pPr marL="114300" indent="0">
              <a:buNone/>
            </a:pPr>
            <a:r>
              <a:rPr lang="en-IN" sz="2000" dirty="0" smtClean="0">
                <a:latin typeface="Arial" pitchFamily="34" charset="0"/>
                <a:cs typeface="Arial" pitchFamily="34" charset="0"/>
              </a:rPr>
              <a:t>	(</a:t>
            </a:r>
            <a:r>
              <a:rPr lang="en-IN" sz="2000" dirty="0" err="1">
                <a:latin typeface="Arial" pitchFamily="34" charset="0"/>
                <a:cs typeface="Arial" pitchFamily="34" charset="0"/>
              </a:rPr>
              <a:t>mandrax</a:t>
            </a:r>
            <a:r>
              <a:rPr lang="en-IN" sz="2000" dirty="0">
                <a:latin typeface="Arial" pitchFamily="34" charset="0"/>
                <a:cs typeface="Arial" pitchFamily="34" charset="0"/>
              </a:rPr>
              <a:t>)</a:t>
            </a:r>
          </a:p>
          <a:p>
            <a:pPr marL="571500" indent="-457200">
              <a:buClr>
                <a:srgbClr val="FF0000"/>
              </a:buClr>
              <a:buFont typeface="+mj-lt"/>
              <a:buAutoNum type="arabicParenR" startAt="12"/>
            </a:pPr>
            <a:r>
              <a:rPr lang="en-IN" sz="2000" dirty="0">
                <a:latin typeface="Arial" pitchFamily="34" charset="0"/>
                <a:cs typeface="Arial" pitchFamily="34" charset="0"/>
              </a:rPr>
              <a:t>Morphine </a:t>
            </a:r>
            <a:r>
              <a:rPr lang="en-IN" sz="2000" dirty="0" smtClean="0">
                <a:latin typeface="Arial" pitchFamily="34" charset="0"/>
                <a:cs typeface="Arial" pitchFamily="34" charset="0"/>
              </a:rPr>
              <a:t>		5 </a:t>
            </a:r>
            <a:r>
              <a:rPr lang="en-IN" sz="2000" dirty="0">
                <a:latin typeface="Arial" pitchFamily="34" charset="0"/>
                <a:cs typeface="Arial" pitchFamily="34" charset="0"/>
              </a:rPr>
              <a:t>grams </a:t>
            </a:r>
            <a:r>
              <a:rPr lang="en-IN" sz="2000" dirty="0" smtClean="0">
                <a:latin typeface="Arial" pitchFamily="34" charset="0"/>
                <a:cs typeface="Arial" pitchFamily="34" charset="0"/>
              </a:rPr>
              <a:t>		250 </a:t>
            </a:r>
            <a:r>
              <a:rPr lang="en-IN" sz="2000" dirty="0">
                <a:latin typeface="Arial" pitchFamily="34" charset="0"/>
                <a:cs typeface="Arial" pitchFamily="34" charset="0"/>
              </a:rPr>
              <a:t>grams</a:t>
            </a:r>
          </a:p>
          <a:p>
            <a:pPr marL="571500" indent="-457200">
              <a:buClr>
                <a:srgbClr val="FF0000"/>
              </a:buClr>
              <a:buFont typeface="+mj-lt"/>
              <a:buAutoNum type="arabicParenR" startAt="12"/>
            </a:pPr>
            <a:r>
              <a:rPr lang="pl-PL" sz="2000" dirty="0">
                <a:latin typeface="Arial" pitchFamily="34" charset="0"/>
                <a:cs typeface="Arial" pitchFamily="34" charset="0"/>
              </a:rPr>
              <a:t>Popy Straw </a:t>
            </a:r>
            <a:r>
              <a:rPr lang="en-US" sz="2000" dirty="0" smtClean="0">
                <a:latin typeface="Arial" pitchFamily="34" charset="0"/>
                <a:cs typeface="Arial" pitchFamily="34" charset="0"/>
              </a:rPr>
              <a:t>	</a:t>
            </a:r>
            <a:r>
              <a:rPr lang="pl-PL" sz="2000" dirty="0" smtClean="0">
                <a:latin typeface="Arial" pitchFamily="34" charset="0"/>
                <a:cs typeface="Arial" pitchFamily="34" charset="0"/>
              </a:rPr>
              <a:t>1 </a:t>
            </a:r>
            <a:r>
              <a:rPr lang="pl-PL" sz="2000" dirty="0">
                <a:latin typeface="Arial" pitchFamily="34" charset="0"/>
                <a:cs typeface="Arial" pitchFamily="34" charset="0"/>
              </a:rPr>
              <a:t>kg </a:t>
            </a:r>
            <a:r>
              <a:rPr lang="en-US" sz="2000" dirty="0" smtClean="0">
                <a:latin typeface="Arial" pitchFamily="34" charset="0"/>
                <a:cs typeface="Arial" pitchFamily="34" charset="0"/>
              </a:rPr>
              <a:t>			</a:t>
            </a:r>
            <a:r>
              <a:rPr lang="pl-PL" sz="2000" dirty="0" smtClean="0">
                <a:latin typeface="Arial" pitchFamily="34" charset="0"/>
                <a:cs typeface="Arial" pitchFamily="34" charset="0"/>
              </a:rPr>
              <a:t>50 </a:t>
            </a:r>
            <a:r>
              <a:rPr lang="pl-PL" sz="2000" dirty="0">
                <a:latin typeface="Arial" pitchFamily="34" charset="0"/>
                <a:cs typeface="Arial" pitchFamily="34" charset="0"/>
              </a:rPr>
              <a:t>kg</a:t>
            </a:r>
          </a:p>
          <a:p>
            <a:r>
              <a:rPr lang="en-IN" sz="2000" dirty="0">
                <a:latin typeface="Arial" pitchFamily="34" charset="0"/>
                <a:cs typeface="Arial" pitchFamily="34" charset="0"/>
              </a:rPr>
              <a:t>* The same quantities apply to preparations of these drugs also.</a:t>
            </a:r>
          </a:p>
        </p:txBody>
      </p:sp>
    </p:spTree>
    <p:extLst>
      <p:ext uri="{BB962C8B-B14F-4D97-AF65-F5344CB8AC3E}">
        <p14:creationId xmlns:p14="http://schemas.microsoft.com/office/powerpoint/2010/main" xmlns="" val="1883565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457200" y="576702"/>
            <a:ext cx="7772399" cy="5214498"/>
          </a:xfrm>
        </p:spPr>
      </p:pic>
    </p:spTree>
    <p:extLst>
      <p:ext uri="{BB962C8B-B14F-4D97-AF65-F5344CB8AC3E}">
        <p14:creationId xmlns:p14="http://schemas.microsoft.com/office/powerpoint/2010/main" xmlns="" val="3130091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76200" y="0"/>
            <a:ext cx="8338429" cy="6781800"/>
          </a:xfrm>
        </p:spPr>
      </p:pic>
    </p:spTree>
    <p:extLst>
      <p:ext uri="{BB962C8B-B14F-4D97-AF65-F5344CB8AC3E}">
        <p14:creationId xmlns:p14="http://schemas.microsoft.com/office/powerpoint/2010/main" xmlns="" val="2779322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096000"/>
          </a:xfrm>
        </p:spPr>
        <p:txBody>
          <a:bodyPr>
            <a:normAutofit/>
          </a:bodyPr>
          <a:lstStyle/>
          <a:p>
            <a:r>
              <a:rPr lang="en-US" sz="2400" dirty="0" smtClean="0"/>
              <a:t>Constitution of </a:t>
            </a:r>
            <a:r>
              <a:rPr lang="en-US" sz="2400" dirty="0" smtClean="0">
                <a:solidFill>
                  <a:srgbClr val="FF0000"/>
                </a:solidFill>
              </a:rPr>
              <a:t>Narcotics Control Bureau(1986) </a:t>
            </a:r>
            <a:r>
              <a:rPr lang="en-US" sz="2400" dirty="0" smtClean="0"/>
              <a:t>– head quarters at New Delhi; zonal offices at Mumbai, Kolkata, Chennai, Varanasi.</a:t>
            </a:r>
          </a:p>
          <a:p>
            <a:r>
              <a:rPr lang="en-US" sz="2400" dirty="0" smtClean="0"/>
              <a:t>Constitution of </a:t>
            </a:r>
            <a:r>
              <a:rPr lang="en-US" sz="2400" dirty="0" smtClean="0">
                <a:solidFill>
                  <a:srgbClr val="FF0000"/>
                </a:solidFill>
              </a:rPr>
              <a:t>Central Narcotic Drugs &amp; Psychotropic Substances Consultative Committee </a:t>
            </a:r>
            <a:r>
              <a:rPr lang="en-US" sz="2400" dirty="0" smtClean="0"/>
              <a:t>- a chairman and 18 other members from diverse fields – periodic review of the </a:t>
            </a:r>
            <a:r>
              <a:rPr lang="en-US" sz="2400" dirty="0" err="1" smtClean="0"/>
              <a:t>NDPS</a:t>
            </a:r>
            <a:r>
              <a:rPr lang="en-US" sz="2400" dirty="0" smtClean="0"/>
              <a:t> act.</a:t>
            </a:r>
          </a:p>
          <a:p>
            <a:r>
              <a:rPr lang="en-US" sz="2400" dirty="0" smtClean="0"/>
              <a:t>Restricted cultivation of narcotics(poppy, </a:t>
            </a:r>
            <a:r>
              <a:rPr lang="en-US" sz="2400" dirty="0" err="1" smtClean="0"/>
              <a:t>cocoa,cannabis</a:t>
            </a:r>
            <a:r>
              <a:rPr lang="en-US" sz="2400" dirty="0" smtClean="0"/>
              <a:t>) is allowed under strict control for medical or scientific use.</a:t>
            </a:r>
          </a:p>
          <a:p>
            <a:r>
              <a:rPr lang="en-US" sz="2400" dirty="0" smtClean="0"/>
              <a:t>Prior </a:t>
            </a:r>
            <a:r>
              <a:rPr lang="en-US" sz="2400" dirty="0" err="1" smtClean="0"/>
              <a:t>liscence</a:t>
            </a:r>
            <a:r>
              <a:rPr lang="en-US" sz="2400" dirty="0" smtClean="0"/>
              <a:t> from the Central Government is must.</a:t>
            </a:r>
          </a:p>
          <a:p>
            <a:r>
              <a:rPr lang="en-US" sz="2400" dirty="0" smtClean="0"/>
              <a:t>Poppy is cultivated in </a:t>
            </a:r>
            <a:r>
              <a:rPr lang="en-US" sz="2400" dirty="0"/>
              <a:t>R</a:t>
            </a:r>
            <a:r>
              <a:rPr lang="en-US" sz="2400" dirty="0" smtClean="0"/>
              <a:t>ajasthan, UP and MP during specific time period of year.</a:t>
            </a:r>
            <a:endParaRPr lang="en-IN" sz="2400" dirty="0"/>
          </a:p>
        </p:txBody>
      </p:sp>
    </p:spTree>
    <p:extLst>
      <p:ext uri="{BB962C8B-B14F-4D97-AF65-F5344CB8AC3E}">
        <p14:creationId xmlns:p14="http://schemas.microsoft.com/office/powerpoint/2010/main" xmlns="" val="2901945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248400"/>
          </a:xfrm>
        </p:spPr>
        <p:txBody>
          <a:bodyPr>
            <a:normAutofit lnSpcReduction="10000"/>
          </a:bodyPr>
          <a:lstStyle/>
          <a:p>
            <a:r>
              <a:rPr lang="en-US" sz="2800" b="1" dirty="0" smtClean="0"/>
              <a:t>The Insecticide Act(1968):</a:t>
            </a:r>
          </a:p>
          <a:p>
            <a:r>
              <a:rPr lang="en-US" sz="2400" dirty="0" smtClean="0"/>
              <a:t>Regulation of import, manufacture, sale, distribution and use of insecticides with a view to prevent /minimize risks to humans and animals.</a:t>
            </a:r>
          </a:p>
          <a:p>
            <a:r>
              <a:rPr lang="en-US" sz="2400" b="1" dirty="0" smtClean="0">
                <a:solidFill>
                  <a:srgbClr val="FF0000"/>
                </a:solidFill>
              </a:rPr>
              <a:t>Insecticide</a:t>
            </a:r>
            <a:r>
              <a:rPr lang="en-US" sz="2400" dirty="0" smtClean="0"/>
              <a:t> = a substance which is used for destroying any kind of pest in the agricultural, industrial or domestic places.</a:t>
            </a:r>
          </a:p>
          <a:p>
            <a:r>
              <a:rPr lang="en-US" sz="2400" dirty="0" smtClean="0"/>
              <a:t>Formation of Central Insecticides Board and a Registration Committee for registration of all insecticides after scrutinizing their formulae and verifying claims of the manufacturers.</a:t>
            </a:r>
          </a:p>
          <a:p>
            <a:r>
              <a:rPr lang="en-US" sz="2400" dirty="0" smtClean="0"/>
              <a:t>Licensing officers in each state to give license the verified manufacturer.</a:t>
            </a:r>
          </a:p>
          <a:p>
            <a:r>
              <a:rPr lang="en-US" sz="2400" dirty="0"/>
              <a:t>Insecticide inspectors </a:t>
            </a:r>
            <a:r>
              <a:rPr lang="en-IN" sz="2400" dirty="0" smtClean="0"/>
              <a:t>at central and state levels</a:t>
            </a:r>
            <a:endParaRPr lang="en-US" sz="2400" dirty="0" smtClean="0"/>
          </a:p>
          <a:p>
            <a:r>
              <a:rPr lang="en-US" sz="2400" dirty="0" smtClean="0"/>
              <a:t>A central insecticide laboratory to analyze and verify samples.</a:t>
            </a:r>
          </a:p>
          <a:p>
            <a:endParaRPr lang="en-US" sz="2400" dirty="0" smtClean="0"/>
          </a:p>
        </p:txBody>
      </p:sp>
    </p:spTree>
    <p:extLst>
      <p:ext uri="{BB962C8B-B14F-4D97-AF65-F5344CB8AC3E}">
        <p14:creationId xmlns:p14="http://schemas.microsoft.com/office/powerpoint/2010/main" xmlns="" val="2079549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096000"/>
          </a:xfrm>
        </p:spPr>
        <p:txBody>
          <a:bodyPr>
            <a:normAutofit fontScale="92500" lnSpcReduction="10000"/>
          </a:bodyPr>
          <a:lstStyle/>
          <a:p>
            <a:r>
              <a:rPr lang="en-US" sz="2800" b="1" dirty="0"/>
              <a:t>The Insecticide Rules(1971):</a:t>
            </a:r>
          </a:p>
          <a:p>
            <a:r>
              <a:rPr lang="en-US" sz="2800" dirty="0" smtClean="0"/>
              <a:t>No person can manufacture, store or expose for sale any insecticide in the </a:t>
            </a:r>
            <a:r>
              <a:rPr lang="en-US" sz="2800" b="1" dirty="0" smtClean="0"/>
              <a:t>same building </a:t>
            </a:r>
            <a:r>
              <a:rPr lang="en-US" sz="2800" dirty="0" smtClean="0"/>
              <a:t>where any consumable articles for humans/animals are manufactured, stored or exposed for sale.</a:t>
            </a:r>
          </a:p>
          <a:p>
            <a:r>
              <a:rPr lang="en-US" sz="2800" dirty="0" smtClean="0"/>
              <a:t>Proper packaging and labeling</a:t>
            </a:r>
          </a:p>
          <a:p>
            <a:r>
              <a:rPr lang="en-US" sz="2800" dirty="0" smtClean="0"/>
              <a:t>Label must mention following details in indelible ink.</a:t>
            </a:r>
          </a:p>
          <a:p>
            <a:pPr lvl="1"/>
            <a:r>
              <a:rPr lang="en-US" sz="2400" b="1" dirty="0" smtClean="0"/>
              <a:t>Name of insecticide</a:t>
            </a:r>
          </a:p>
          <a:p>
            <a:pPr lvl="1"/>
            <a:r>
              <a:rPr lang="en-US" sz="2400" b="1" dirty="0" smtClean="0"/>
              <a:t>Name of manufacturer</a:t>
            </a:r>
          </a:p>
          <a:p>
            <a:pPr lvl="1"/>
            <a:r>
              <a:rPr lang="en-US" sz="2400" b="1" dirty="0"/>
              <a:t>R</a:t>
            </a:r>
            <a:r>
              <a:rPr lang="en-US" sz="2400" b="1" dirty="0" smtClean="0"/>
              <a:t>egistration no. of insecticide</a:t>
            </a:r>
          </a:p>
          <a:p>
            <a:pPr lvl="1"/>
            <a:r>
              <a:rPr lang="en-US" sz="2400" b="1" dirty="0" smtClean="0"/>
              <a:t>Name of active ingredient</a:t>
            </a:r>
          </a:p>
          <a:p>
            <a:pPr lvl="1"/>
            <a:r>
              <a:rPr lang="en-US" sz="2400" b="1" dirty="0" smtClean="0"/>
              <a:t>Net content</a:t>
            </a:r>
          </a:p>
          <a:p>
            <a:pPr lvl="1"/>
            <a:r>
              <a:rPr lang="en-US" sz="2400" b="1" dirty="0" smtClean="0"/>
              <a:t>Batch no.</a:t>
            </a:r>
          </a:p>
          <a:p>
            <a:pPr lvl="1"/>
            <a:r>
              <a:rPr lang="en-US" sz="2400" b="1" dirty="0" smtClean="0"/>
              <a:t>Exp. Date</a:t>
            </a:r>
          </a:p>
          <a:p>
            <a:pPr lvl="1"/>
            <a:r>
              <a:rPr lang="en-US" sz="2400" b="1" dirty="0" smtClean="0"/>
              <a:t>Antidote if any</a:t>
            </a:r>
          </a:p>
          <a:p>
            <a:endParaRPr lang="en-US" dirty="0" smtClean="0"/>
          </a:p>
          <a:p>
            <a:endParaRPr lang="en-IN" dirty="0"/>
          </a:p>
        </p:txBody>
      </p:sp>
    </p:spTree>
    <p:extLst>
      <p:ext uri="{BB962C8B-B14F-4D97-AF65-F5344CB8AC3E}">
        <p14:creationId xmlns:p14="http://schemas.microsoft.com/office/powerpoint/2010/main" xmlns="" val="2650212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7620000" cy="6324600"/>
          </a:xfrm>
        </p:spPr>
        <p:txBody>
          <a:bodyPr/>
          <a:lstStyle/>
          <a:p>
            <a:r>
              <a:rPr lang="en-US" dirty="0" smtClean="0"/>
              <a:t>Label should also contain, in a prominent place, a diamond shaped square , the upper half triangle must contain following info.</a:t>
            </a:r>
          </a:p>
          <a:p>
            <a:endParaRPr lang="en-US" dirty="0" smtClean="0"/>
          </a:p>
        </p:txBody>
      </p:sp>
      <p:pic>
        <p:nvPicPr>
          <p:cNvPr id="1026" name="Picture 2" descr="C:\Users\kalpesh\Desktop\agro2.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57200" y="1143001"/>
            <a:ext cx="7696200" cy="54864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5029200" y="4572000"/>
            <a:ext cx="1219200" cy="400110"/>
          </a:xfrm>
          <a:prstGeom prst="rect">
            <a:avLst/>
          </a:prstGeom>
          <a:noFill/>
        </p:spPr>
        <p:txBody>
          <a:bodyPr wrap="square" rtlCol="0">
            <a:spAutoFit/>
          </a:bodyPr>
          <a:lstStyle/>
          <a:p>
            <a:r>
              <a:rPr lang="en-US" sz="2000" b="1" dirty="0" smtClean="0"/>
              <a:t>(In Black)</a:t>
            </a:r>
            <a:endParaRPr lang="en-IN" sz="2000" b="1" dirty="0"/>
          </a:p>
        </p:txBody>
      </p:sp>
      <p:sp>
        <p:nvSpPr>
          <p:cNvPr id="6" name="TextBox 5"/>
          <p:cNvSpPr txBox="1"/>
          <p:nvPr/>
        </p:nvSpPr>
        <p:spPr>
          <a:xfrm>
            <a:off x="6629400" y="4572000"/>
            <a:ext cx="1219200" cy="400110"/>
          </a:xfrm>
          <a:prstGeom prst="rect">
            <a:avLst/>
          </a:prstGeom>
          <a:noFill/>
        </p:spPr>
        <p:txBody>
          <a:bodyPr wrap="square" rtlCol="0">
            <a:spAutoFit/>
          </a:bodyPr>
          <a:lstStyle/>
          <a:p>
            <a:r>
              <a:rPr lang="en-US" sz="2000" b="1" dirty="0" smtClean="0"/>
              <a:t>(In Black)</a:t>
            </a:r>
            <a:endParaRPr lang="en-IN" sz="2000" b="1" dirty="0"/>
          </a:p>
        </p:txBody>
      </p:sp>
      <p:sp>
        <p:nvSpPr>
          <p:cNvPr id="7" name="TextBox 6"/>
          <p:cNvSpPr txBox="1"/>
          <p:nvPr/>
        </p:nvSpPr>
        <p:spPr>
          <a:xfrm>
            <a:off x="6629400" y="4848761"/>
            <a:ext cx="1447800" cy="1015663"/>
          </a:xfrm>
          <a:prstGeom prst="rect">
            <a:avLst/>
          </a:prstGeom>
          <a:noFill/>
        </p:spPr>
        <p:txBody>
          <a:bodyPr wrap="square" rtlCol="0">
            <a:spAutoFit/>
          </a:bodyPr>
          <a:lstStyle/>
          <a:p>
            <a:r>
              <a:rPr lang="en-US" sz="2000" b="1" dirty="0" smtClean="0"/>
              <a:t>Keep out of the reach of children</a:t>
            </a:r>
            <a:endParaRPr lang="en-IN" sz="2000" b="1" dirty="0"/>
          </a:p>
        </p:txBody>
      </p:sp>
    </p:spTree>
    <p:extLst>
      <p:ext uri="{BB962C8B-B14F-4D97-AF65-F5344CB8AC3E}">
        <p14:creationId xmlns:p14="http://schemas.microsoft.com/office/powerpoint/2010/main" xmlns="" val="875552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096000"/>
          </a:xfrm>
        </p:spPr>
        <p:txBody>
          <a:bodyPr/>
          <a:lstStyle/>
          <a:p>
            <a:r>
              <a:rPr lang="en-US" sz="2400" dirty="0"/>
              <a:t>A </a:t>
            </a:r>
            <a:r>
              <a:rPr lang="en-US" sz="2400" b="1" dirty="0"/>
              <a:t>separate leaflet </a:t>
            </a:r>
            <a:r>
              <a:rPr lang="en-US" sz="2400" dirty="0"/>
              <a:t>containing following details is must</a:t>
            </a:r>
          </a:p>
          <a:p>
            <a:pPr lvl="1"/>
            <a:r>
              <a:rPr lang="en-US" sz="2400" dirty="0" smtClean="0"/>
              <a:t>Exact </a:t>
            </a:r>
            <a:r>
              <a:rPr lang="en-US" sz="2400" dirty="0"/>
              <a:t>indication and mode of </a:t>
            </a:r>
            <a:r>
              <a:rPr lang="en-US" sz="2400" dirty="0" smtClean="0"/>
              <a:t>use.</a:t>
            </a:r>
            <a:endParaRPr lang="en-US" sz="2400" dirty="0"/>
          </a:p>
          <a:p>
            <a:pPr lvl="1"/>
            <a:r>
              <a:rPr lang="en-US" sz="2400" dirty="0"/>
              <a:t>Nature of harm by active </a:t>
            </a:r>
            <a:r>
              <a:rPr lang="en-US" sz="2400" dirty="0" smtClean="0"/>
              <a:t>ingredient </a:t>
            </a:r>
            <a:r>
              <a:rPr lang="en-US" sz="2400" dirty="0"/>
              <a:t>to humans and animals with symptoms and treatment(first aid measures and antidote if any)</a:t>
            </a:r>
          </a:p>
          <a:p>
            <a:pPr lvl="1"/>
            <a:r>
              <a:rPr lang="en-US" sz="2400" dirty="0"/>
              <a:t>Warning relating to explosive/inflammable/irritating nature</a:t>
            </a:r>
          </a:p>
          <a:p>
            <a:pPr lvl="1"/>
            <a:r>
              <a:rPr lang="en-US" sz="2400" dirty="0"/>
              <a:t>Instruction for safe disposal of used containers/unused stock.</a:t>
            </a:r>
          </a:p>
          <a:p>
            <a:endParaRPr lang="en-IN" dirty="0"/>
          </a:p>
        </p:txBody>
      </p:sp>
    </p:spTree>
    <p:extLst>
      <p:ext uri="{BB962C8B-B14F-4D97-AF65-F5344CB8AC3E}">
        <p14:creationId xmlns:p14="http://schemas.microsoft.com/office/powerpoint/2010/main" xmlns="" val="42177086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Prevention of offences (by Acids) Act 2008</a:t>
            </a:r>
          </a:p>
        </p:txBody>
      </p:sp>
      <p:sp>
        <p:nvSpPr>
          <p:cNvPr id="3" name="Content Placeholder 2"/>
          <p:cNvSpPr>
            <a:spLocks noGrp="1"/>
          </p:cNvSpPr>
          <p:nvPr>
            <p:ph idx="1"/>
          </p:nvPr>
        </p:nvSpPr>
        <p:spPr>
          <a:xfrm>
            <a:off x="457200" y="1600200"/>
            <a:ext cx="7620000" cy="5029200"/>
          </a:xfrm>
        </p:spPr>
        <p:txBody>
          <a:bodyPr>
            <a:normAutofit/>
          </a:bodyPr>
          <a:lstStyle/>
          <a:p>
            <a:r>
              <a:rPr lang="en-IN" b="1" dirty="0"/>
              <a:t>Act applies to victims of acid attacks</a:t>
            </a:r>
            <a:endParaRPr lang="en-IN" b="1" dirty="0" smtClean="0"/>
          </a:p>
          <a:p>
            <a:r>
              <a:rPr lang="en-IN" b="1" dirty="0" smtClean="0">
                <a:solidFill>
                  <a:srgbClr val="FF0000"/>
                </a:solidFill>
              </a:rPr>
              <a:t>“</a:t>
            </a:r>
            <a:r>
              <a:rPr lang="en-IN" b="1" dirty="0">
                <a:solidFill>
                  <a:srgbClr val="FF0000"/>
                </a:solidFill>
              </a:rPr>
              <a:t>Acid</a:t>
            </a:r>
            <a:r>
              <a:rPr lang="en-IN" b="1" dirty="0" smtClean="0">
                <a:solidFill>
                  <a:srgbClr val="FF0000"/>
                </a:solidFill>
              </a:rPr>
              <a:t>” </a:t>
            </a:r>
            <a:r>
              <a:rPr lang="en-IN" dirty="0" smtClean="0"/>
              <a:t>= </a:t>
            </a:r>
            <a:r>
              <a:rPr lang="en-IN" dirty="0"/>
              <a:t>any substance which has </a:t>
            </a:r>
            <a:r>
              <a:rPr lang="en-IN" dirty="0" smtClean="0"/>
              <a:t>the character </a:t>
            </a:r>
            <a:r>
              <a:rPr lang="en-IN" dirty="0"/>
              <a:t>of acidic or corrosive or burning nature that is capable </a:t>
            </a:r>
            <a:r>
              <a:rPr lang="en-IN" dirty="0" smtClean="0"/>
              <a:t>of causing </a:t>
            </a:r>
            <a:r>
              <a:rPr lang="en-IN" dirty="0"/>
              <a:t>bodily injuries leading to scars or disfigurement </a:t>
            </a:r>
            <a:r>
              <a:rPr lang="en-IN" dirty="0" smtClean="0"/>
              <a:t>or temporary </a:t>
            </a:r>
            <a:r>
              <a:rPr lang="en-IN" dirty="0"/>
              <a:t>or permanent disability</a:t>
            </a:r>
            <a:r>
              <a:rPr lang="en-IN" dirty="0" smtClean="0"/>
              <a:t>.</a:t>
            </a:r>
          </a:p>
          <a:p>
            <a:r>
              <a:rPr lang="en-IN" b="1" dirty="0">
                <a:solidFill>
                  <a:srgbClr val="FF0000"/>
                </a:solidFill>
              </a:rPr>
              <a:t>“Acid attack</a:t>
            </a:r>
            <a:r>
              <a:rPr lang="en-IN" b="1" dirty="0" smtClean="0">
                <a:solidFill>
                  <a:srgbClr val="FF0000"/>
                </a:solidFill>
              </a:rPr>
              <a:t>” </a:t>
            </a:r>
            <a:r>
              <a:rPr lang="en-IN" dirty="0" smtClean="0"/>
              <a:t>= </a:t>
            </a:r>
            <a:r>
              <a:rPr lang="en-IN" dirty="0"/>
              <a:t>any act of throwing acid or using acid in </a:t>
            </a:r>
            <a:r>
              <a:rPr lang="en-IN" dirty="0" smtClean="0"/>
              <a:t>any form </a:t>
            </a:r>
            <a:r>
              <a:rPr lang="en-IN" dirty="0"/>
              <a:t>on the victim with the intention of or with knowledge that </a:t>
            </a:r>
            <a:r>
              <a:rPr lang="en-IN" dirty="0" smtClean="0"/>
              <a:t>such person </a:t>
            </a:r>
            <a:r>
              <a:rPr lang="en-IN" dirty="0"/>
              <a:t>is likely to cause to the other person Permanent or </a:t>
            </a:r>
            <a:r>
              <a:rPr lang="en-IN" dirty="0" smtClean="0"/>
              <a:t>partial damage </a:t>
            </a:r>
            <a:r>
              <a:rPr lang="en-IN" dirty="0"/>
              <a:t>or deformity or disfiguration to any part of the body of </a:t>
            </a:r>
            <a:r>
              <a:rPr lang="en-IN" dirty="0" smtClean="0"/>
              <a:t>such person.</a:t>
            </a:r>
          </a:p>
          <a:p>
            <a:r>
              <a:rPr lang="en-IN" dirty="0"/>
              <a:t>the National Acid Attack Victim’s Assistance </a:t>
            </a:r>
            <a:r>
              <a:rPr lang="en-IN" dirty="0" smtClean="0"/>
              <a:t>Board</a:t>
            </a:r>
          </a:p>
          <a:p>
            <a:r>
              <a:rPr lang="en-IN" dirty="0"/>
              <a:t>A victim, or her </a:t>
            </a:r>
            <a:r>
              <a:rPr lang="en-IN" dirty="0" smtClean="0"/>
              <a:t>dependents </a:t>
            </a:r>
            <a:r>
              <a:rPr lang="en-IN" dirty="0"/>
              <a:t>or immediate family </a:t>
            </a:r>
            <a:r>
              <a:rPr lang="en-IN" dirty="0" smtClean="0"/>
              <a:t>member may </a:t>
            </a:r>
            <a:r>
              <a:rPr lang="en-IN" dirty="0"/>
              <a:t>apply to the </a:t>
            </a:r>
            <a:r>
              <a:rPr lang="en-IN" dirty="0" smtClean="0"/>
              <a:t>Board for </a:t>
            </a:r>
            <a:r>
              <a:rPr lang="en-IN" dirty="0"/>
              <a:t>financial and other </a:t>
            </a:r>
            <a:r>
              <a:rPr lang="en-IN" dirty="0" smtClean="0"/>
              <a:t>relief.</a:t>
            </a:r>
            <a:endParaRPr lang="en-IN" dirty="0"/>
          </a:p>
        </p:txBody>
      </p:sp>
    </p:spTree>
    <p:extLst>
      <p:ext uri="{BB962C8B-B14F-4D97-AF65-F5344CB8AC3E}">
        <p14:creationId xmlns:p14="http://schemas.microsoft.com/office/powerpoint/2010/main" xmlns="" val="1304900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r>
              <a:rPr lang="en-US" dirty="0" smtClean="0"/>
              <a:t>Introduction </a:t>
            </a:r>
            <a:endParaRPr lang="en-IN" dirty="0"/>
          </a:p>
        </p:txBody>
      </p:sp>
      <p:sp>
        <p:nvSpPr>
          <p:cNvPr id="3" name="Content Placeholder 2"/>
          <p:cNvSpPr>
            <a:spLocks noGrp="1"/>
          </p:cNvSpPr>
          <p:nvPr>
            <p:ph idx="1"/>
          </p:nvPr>
        </p:nvSpPr>
        <p:spPr>
          <a:xfrm>
            <a:off x="457200" y="1143000"/>
            <a:ext cx="7620000" cy="5562600"/>
          </a:xfrm>
        </p:spPr>
        <p:txBody>
          <a:bodyPr>
            <a:normAutofit fontScale="92500" lnSpcReduction="20000"/>
          </a:bodyPr>
          <a:lstStyle/>
          <a:p>
            <a:r>
              <a:rPr lang="en-US" sz="3000" b="1" dirty="0" smtClean="0">
                <a:latin typeface="Arial" pitchFamily="34" charset="0"/>
                <a:cs typeface="Arial" pitchFamily="34" charset="0"/>
              </a:rPr>
              <a:t>Poison :-</a:t>
            </a:r>
          </a:p>
          <a:p>
            <a:pPr marL="114300" indent="0">
              <a:buNone/>
            </a:pPr>
            <a:r>
              <a:rPr lang="en-US" b="1" dirty="0" smtClean="0">
                <a:latin typeface="Arial" pitchFamily="34" charset="0"/>
                <a:cs typeface="Arial" pitchFamily="34" charset="0"/>
              </a:rPr>
              <a:t>Scientific def. </a:t>
            </a:r>
            <a:r>
              <a:rPr lang="en-US" dirty="0" smtClean="0">
                <a:latin typeface="Arial" pitchFamily="34" charset="0"/>
                <a:cs typeface="Arial" pitchFamily="34" charset="0"/>
              </a:rPr>
              <a:t>– a substance (solid/liquid/gas), which if introduced in the living body, or brought into contact with any part thereof, will produce ill-health or death, by its constitutional or local effects or both.</a:t>
            </a:r>
          </a:p>
          <a:p>
            <a:pPr marL="114300" indent="0">
              <a:buNone/>
            </a:pPr>
            <a:endParaRPr lang="en-US" dirty="0">
              <a:latin typeface="Arial" pitchFamily="34" charset="0"/>
              <a:cs typeface="Arial" pitchFamily="34" charset="0"/>
            </a:endParaRPr>
          </a:p>
          <a:p>
            <a:pPr marL="114300" indent="0">
              <a:buNone/>
            </a:pPr>
            <a:r>
              <a:rPr lang="en-US" dirty="0" smtClean="0">
                <a:solidFill>
                  <a:srgbClr val="FF0000"/>
                </a:solidFill>
                <a:latin typeface="Arial" pitchFamily="34" charset="0"/>
                <a:cs typeface="Arial" pitchFamily="34" charset="0"/>
              </a:rPr>
              <a:t>Inaccurate for law and justice</a:t>
            </a:r>
          </a:p>
          <a:p>
            <a:pPr marL="114300" indent="0">
              <a:buNone/>
            </a:pPr>
            <a:endParaRPr lang="en-US" dirty="0">
              <a:latin typeface="Arial" pitchFamily="34" charset="0"/>
              <a:cs typeface="Arial" pitchFamily="34" charset="0"/>
            </a:endParaRPr>
          </a:p>
          <a:p>
            <a:pPr marL="114300" indent="0">
              <a:buNone/>
            </a:pPr>
            <a:r>
              <a:rPr lang="en-US" dirty="0" smtClean="0">
                <a:latin typeface="Arial" pitchFamily="34" charset="0"/>
                <a:cs typeface="Arial" pitchFamily="34" charset="0"/>
              </a:rPr>
              <a:t>The </a:t>
            </a:r>
            <a:r>
              <a:rPr lang="en-US" b="1" dirty="0" smtClean="0">
                <a:solidFill>
                  <a:srgbClr val="FF0000"/>
                </a:solidFill>
                <a:latin typeface="Arial" pitchFamily="34" charset="0"/>
                <a:cs typeface="Arial" pitchFamily="34" charset="0"/>
              </a:rPr>
              <a:t>intention</a:t>
            </a:r>
            <a:r>
              <a:rPr lang="en-US" dirty="0" smtClean="0">
                <a:latin typeface="Arial" pitchFamily="34" charset="0"/>
                <a:cs typeface="Arial" pitchFamily="34" charset="0"/>
              </a:rPr>
              <a:t> is very important in law ( </a:t>
            </a:r>
            <a:r>
              <a:rPr lang="en-US" b="1" i="1" dirty="0" err="1" smtClean="0">
                <a:latin typeface="Arial" pitchFamily="34" charset="0"/>
                <a:cs typeface="Arial" pitchFamily="34" charset="0"/>
              </a:rPr>
              <a:t>mens</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rea</a:t>
            </a:r>
            <a:r>
              <a:rPr lang="en-US" b="1" i="1" dirty="0" smtClean="0">
                <a:latin typeface="Arial" pitchFamily="34" charset="0"/>
                <a:cs typeface="Arial" pitchFamily="34" charset="0"/>
              </a:rPr>
              <a:t> – </a:t>
            </a:r>
            <a:r>
              <a:rPr lang="en-US" b="1" i="1" dirty="0" err="1" smtClean="0">
                <a:latin typeface="Arial" pitchFamily="34" charset="0"/>
                <a:cs typeface="Arial" pitchFamily="34" charset="0"/>
              </a:rPr>
              <a:t>actus</a:t>
            </a:r>
            <a:r>
              <a:rPr lang="en-US" b="1" i="1" dirty="0" smtClean="0">
                <a:latin typeface="Arial" pitchFamily="34" charset="0"/>
                <a:cs typeface="Arial" pitchFamily="34" charset="0"/>
              </a:rPr>
              <a:t> </a:t>
            </a:r>
            <a:r>
              <a:rPr lang="en-US" b="1" i="1" dirty="0" err="1" smtClean="0">
                <a:latin typeface="Arial" pitchFamily="34" charset="0"/>
                <a:cs typeface="Arial" pitchFamily="34" charset="0"/>
              </a:rPr>
              <a:t>reus</a:t>
            </a:r>
            <a:r>
              <a:rPr lang="en-US" b="1" i="1" dirty="0" smtClean="0">
                <a:latin typeface="Arial" pitchFamily="34" charset="0"/>
                <a:cs typeface="Arial" pitchFamily="34" charset="0"/>
              </a:rPr>
              <a:t> </a:t>
            </a:r>
            <a:r>
              <a:rPr lang="en-US" dirty="0" smtClean="0">
                <a:latin typeface="Arial" pitchFamily="34" charset="0"/>
                <a:cs typeface="Arial" pitchFamily="34" charset="0"/>
              </a:rPr>
              <a:t>) </a:t>
            </a:r>
          </a:p>
          <a:p>
            <a:pPr marL="114300" indent="0">
              <a:buNone/>
            </a:pPr>
            <a:r>
              <a:rPr lang="en-US" dirty="0" smtClean="0">
                <a:latin typeface="Arial" pitchFamily="34" charset="0"/>
                <a:cs typeface="Arial" pitchFamily="34" charset="0"/>
              </a:rPr>
              <a:t>i.e. administration of any substance, in any formation or any quantity, with intention of causing injury or death, and which causes injury or death as a result, is a crime and liable for punishment; whether the substance is called poison or not.</a:t>
            </a:r>
          </a:p>
          <a:p>
            <a:pPr marL="114300" indent="0">
              <a:buNone/>
            </a:pPr>
            <a:endParaRPr lang="en-US" dirty="0" smtClean="0">
              <a:latin typeface="Arial" pitchFamily="34" charset="0"/>
              <a:cs typeface="Arial" pitchFamily="34" charset="0"/>
            </a:endParaRPr>
          </a:p>
          <a:p>
            <a:pPr marL="114300" indent="0">
              <a:buNone/>
            </a:pPr>
            <a:r>
              <a:rPr lang="en-US" dirty="0">
                <a:solidFill>
                  <a:srgbClr val="FF0000"/>
                </a:solidFill>
                <a:latin typeface="Arial" pitchFamily="34" charset="0"/>
                <a:cs typeface="Arial" pitchFamily="34" charset="0"/>
              </a:rPr>
              <a:t>=&gt; administrating poison to a person with criminal intention is by itself a criminal offence, whether actual hurt caused or not</a:t>
            </a:r>
            <a:r>
              <a:rPr lang="en-US" dirty="0" smtClean="0">
                <a:solidFill>
                  <a:srgbClr val="FF0000"/>
                </a:solidFill>
                <a:latin typeface="Arial" pitchFamily="34" charset="0"/>
                <a:cs typeface="Arial" pitchFamily="34" charset="0"/>
              </a:rPr>
              <a:t>.</a:t>
            </a:r>
            <a:endParaRPr lang="en-US" dirty="0">
              <a:solidFill>
                <a:srgbClr val="FF0000"/>
              </a:solidFill>
              <a:latin typeface="Arial" pitchFamily="34" charset="0"/>
              <a:cs typeface="Arial" pitchFamily="34" charset="0"/>
            </a:endParaRPr>
          </a:p>
          <a:p>
            <a:pPr marL="114300" indent="0">
              <a:buNone/>
            </a:pPr>
            <a:r>
              <a:rPr lang="en-US" dirty="0" smtClean="0">
                <a:solidFill>
                  <a:srgbClr val="FF0000"/>
                </a:solidFill>
                <a:latin typeface="Arial" pitchFamily="34" charset="0"/>
                <a:cs typeface="Arial" pitchFamily="34" charset="0"/>
              </a:rPr>
              <a:t>=&gt;</a:t>
            </a:r>
            <a:r>
              <a:rPr lang="en-US" dirty="0" smtClean="0">
                <a:latin typeface="Arial" pitchFamily="34" charset="0"/>
                <a:cs typeface="Arial" pitchFamily="34" charset="0"/>
              </a:rPr>
              <a:t>No difference b/w murder by poison and murder by any other means</a:t>
            </a:r>
            <a:r>
              <a:rPr lang="en-US" sz="1900" dirty="0" smtClean="0">
                <a:latin typeface="Arial" pitchFamily="34" charset="0"/>
                <a:cs typeface="Arial" pitchFamily="34" charset="0"/>
              </a:rPr>
              <a:t>.</a:t>
            </a:r>
            <a:endParaRPr lang="en-IN" sz="1900" dirty="0">
              <a:latin typeface="Arial" pitchFamily="34" charset="0"/>
              <a:cs typeface="Arial" pitchFamily="34" charset="0"/>
            </a:endParaRPr>
          </a:p>
        </p:txBody>
      </p:sp>
    </p:spTree>
    <p:extLst>
      <p:ext uri="{BB962C8B-B14F-4D97-AF65-F5344CB8AC3E}">
        <p14:creationId xmlns:p14="http://schemas.microsoft.com/office/powerpoint/2010/main" xmlns="" val="41842651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7620000" cy="6172200"/>
          </a:xfrm>
        </p:spPr>
        <p:txBody>
          <a:bodyPr>
            <a:noAutofit/>
          </a:bodyPr>
          <a:lstStyle/>
          <a:p>
            <a:r>
              <a:rPr lang="en-IN" sz="2400" dirty="0"/>
              <a:t>Board or the monitoring </a:t>
            </a:r>
            <a:r>
              <a:rPr lang="en-IN" sz="2400" dirty="0" smtClean="0"/>
              <a:t>authority shall </a:t>
            </a:r>
            <a:r>
              <a:rPr lang="en-IN" sz="2400" dirty="0"/>
              <a:t>satisfy itself about the </a:t>
            </a:r>
            <a:r>
              <a:rPr lang="en-IN" sz="2400" dirty="0" smtClean="0"/>
              <a:t>claim &amp; </a:t>
            </a:r>
            <a:r>
              <a:rPr lang="en-IN" sz="2400" dirty="0"/>
              <a:t>make a preliminary </a:t>
            </a:r>
            <a:r>
              <a:rPr lang="en-IN" sz="2400" dirty="0" smtClean="0"/>
              <a:t>assessment of it.</a:t>
            </a:r>
          </a:p>
          <a:p>
            <a:r>
              <a:rPr lang="en-IN" sz="2400" dirty="0" err="1" smtClean="0"/>
              <a:t>Whithin</a:t>
            </a:r>
            <a:r>
              <a:rPr lang="en-IN" sz="2400" dirty="0" smtClean="0"/>
              <a:t> 30 days, board </a:t>
            </a:r>
            <a:r>
              <a:rPr lang="en-IN" sz="2400" dirty="0"/>
              <a:t>shall order an interim financial relief of </a:t>
            </a:r>
            <a:r>
              <a:rPr lang="en-IN" sz="2400" dirty="0" err="1" smtClean="0"/>
              <a:t>upto</a:t>
            </a:r>
            <a:r>
              <a:rPr lang="en-IN" sz="2400" dirty="0" smtClean="0"/>
              <a:t> </a:t>
            </a:r>
            <a:r>
              <a:rPr lang="en-IN" sz="2400" dirty="0" err="1"/>
              <a:t>Rs.5</a:t>
            </a:r>
            <a:r>
              <a:rPr lang="en-IN" sz="2400" dirty="0"/>
              <a:t>, </a:t>
            </a:r>
            <a:r>
              <a:rPr lang="en-IN" sz="2400" dirty="0" smtClean="0"/>
              <a:t>00,000/- directly </a:t>
            </a:r>
            <a:r>
              <a:rPr lang="en-IN" sz="2400" dirty="0"/>
              <a:t>to the </a:t>
            </a:r>
            <a:r>
              <a:rPr lang="en-IN" sz="2400" dirty="0" smtClean="0"/>
              <a:t>hospital for </a:t>
            </a:r>
            <a:r>
              <a:rPr lang="en-IN" sz="2400" dirty="0"/>
              <a:t>the </a:t>
            </a:r>
            <a:r>
              <a:rPr lang="en-IN" sz="2400" dirty="0" smtClean="0"/>
              <a:t>treatment.</a:t>
            </a:r>
          </a:p>
          <a:p>
            <a:r>
              <a:rPr lang="en-IN" sz="2400" dirty="0"/>
              <a:t>further sum of </a:t>
            </a:r>
            <a:r>
              <a:rPr lang="en-IN" sz="2400" dirty="0" smtClean="0"/>
              <a:t>money(</a:t>
            </a:r>
            <a:r>
              <a:rPr lang="en-IN" sz="2400" dirty="0"/>
              <a:t>maximum of </a:t>
            </a:r>
            <a:r>
              <a:rPr lang="en-IN" sz="2400" dirty="0" err="1"/>
              <a:t>Rs</a:t>
            </a:r>
            <a:r>
              <a:rPr lang="en-IN" sz="2400" dirty="0"/>
              <a:t> 30 </a:t>
            </a:r>
            <a:r>
              <a:rPr lang="en-IN" sz="2400" dirty="0" smtClean="0"/>
              <a:t>lakhs) </a:t>
            </a:r>
            <a:r>
              <a:rPr lang="en-IN" sz="2400" dirty="0"/>
              <a:t>as approved by the </a:t>
            </a:r>
            <a:r>
              <a:rPr lang="en-IN" sz="2400" dirty="0" smtClean="0"/>
              <a:t>Board, from </a:t>
            </a:r>
            <a:r>
              <a:rPr lang="en-IN" sz="2400" dirty="0"/>
              <a:t>time to </a:t>
            </a:r>
            <a:r>
              <a:rPr lang="en-IN" sz="2400" dirty="0" smtClean="0"/>
              <a:t>time, </a:t>
            </a:r>
            <a:r>
              <a:rPr lang="en-IN" sz="2400" dirty="0"/>
              <a:t>shall be </a:t>
            </a:r>
            <a:r>
              <a:rPr lang="en-IN" sz="2400" dirty="0" smtClean="0"/>
              <a:t>ordered for the same.</a:t>
            </a:r>
          </a:p>
          <a:p>
            <a:r>
              <a:rPr lang="en-IN" sz="2400" dirty="0" smtClean="0"/>
              <a:t>In case of </a:t>
            </a:r>
            <a:r>
              <a:rPr lang="en-IN" sz="2400" dirty="0"/>
              <a:t>death of the </a:t>
            </a:r>
            <a:r>
              <a:rPr lang="en-IN" sz="2400" dirty="0" smtClean="0"/>
              <a:t>victim,</a:t>
            </a:r>
            <a:r>
              <a:rPr lang="en-IN" sz="2400" dirty="0"/>
              <a:t> acc. to </a:t>
            </a:r>
            <a:r>
              <a:rPr lang="en-IN" sz="2400" dirty="0" smtClean="0"/>
              <a:t>circumstances </a:t>
            </a:r>
            <a:r>
              <a:rPr lang="en-IN" sz="2400" dirty="0"/>
              <a:t>of the </a:t>
            </a:r>
            <a:r>
              <a:rPr lang="en-IN" sz="2400" dirty="0" smtClean="0"/>
              <a:t>case, </a:t>
            </a:r>
            <a:r>
              <a:rPr lang="en-IN" sz="2400" dirty="0"/>
              <a:t>The </a:t>
            </a:r>
            <a:r>
              <a:rPr lang="en-IN" sz="2400" dirty="0" smtClean="0"/>
              <a:t>Board will pay </a:t>
            </a:r>
            <a:r>
              <a:rPr lang="en-IN" sz="2400" dirty="0"/>
              <a:t>a lump sum not exceeding </a:t>
            </a:r>
            <a:r>
              <a:rPr lang="en-IN" sz="2400" dirty="0" err="1"/>
              <a:t>Rs</a:t>
            </a:r>
            <a:r>
              <a:rPr lang="en-IN" sz="2400" dirty="0"/>
              <a:t>. 2,00,000/- </a:t>
            </a:r>
            <a:r>
              <a:rPr lang="en-IN" sz="2400" dirty="0" smtClean="0"/>
              <a:t>to the </a:t>
            </a:r>
            <a:r>
              <a:rPr lang="en-IN" sz="2400" dirty="0"/>
              <a:t>legal </a:t>
            </a:r>
            <a:r>
              <a:rPr lang="en-IN" sz="2400" dirty="0" smtClean="0"/>
              <a:t>heir or the victim.</a:t>
            </a:r>
          </a:p>
          <a:p>
            <a:r>
              <a:rPr lang="en-IN" sz="2400" dirty="0"/>
              <a:t>No medical hospital or speciality </a:t>
            </a:r>
            <a:r>
              <a:rPr lang="en-IN" sz="2400" dirty="0" smtClean="0"/>
              <a:t>,government/private shall </a:t>
            </a:r>
            <a:r>
              <a:rPr lang="en-IN" sz="2400" dirty="0"/>
              <a:t>deny </a:t>
            </a:r>
            <a:r>
              <a:rPr lang="en-IN" sz="2400" dirty="0" smtClean="0"/>
              <a:t>any form </a:t>
            </a:r>
            <a:r>
              <a:rPr lang="en-IN" sz="2400" dirty="0"/>
              <a:t>of treatment to </a:t>
            </a:r>
            <a:r>
              <a:rPr lang="en-IN" sz="2400" dirty="0" smtClean="0"/>
              <a:t>any </a:t>
            </a:r>
            <a:r>
              <a:rPr lang="en-IN" sz="2400" dirty="0"/>
              <a:t>such </a:t>
            </a:r>
            <a:r>
              <a:rPr lang="en-IN" sz="2400" dirty="0" smtClean="0"/>
              <a:t>victim and will inform the </a:t>
            </a:r>
            <a:r>
              <a:rPr lang="en-IN" sz="2400" dirty="0"/>
              <a:t>national Board and </a:t>
            </a:r>
            <a:r>
              <a:rPr lang="en-IN" sz="2400" dirty="0" smtClean="0"/>
              <a:t>the police </a:t>
            </a:r>
            <a:r>
              <a:rPr lang="en-IN" sz="2400" dirty="0"/>
              <a:t>of the </a:t>
            </a:r>
            <a:r>
              <a:rPr lang="en-IN" sz="2400" dirty="0" smtClean="0"/>
              <a:t>same.</a:t>
            </a:r>
          </a:p>
          <a:p>
            <a:r>
              <a:rPr lang="en-US" sz="2400" dirty="0" smtClean="0"/>
              <a:t>If any hospital refuses for the same – show cause notice + fine up to </a:t>
            </a:r>
            <a:r>
              <a:rPr lang="en-US" sz="2400" dirty="0" err="1" smtClean="0"/>
              <a:t>Rs</a:t>
            </a:r>
            <a:r>
              <a:rPr lang="en-US" sz="2400" dirty="0" smtClean="0"/>
              <a:t>. 5 lakh.</a:t>
            </a:r>
            <a:endParaRPr lang="en-IN" sz="2400" dirty="0"/>
          </a:p>
        </p:txBody>
      </p:sp>
    </p:spTree>
    <p:extLst>
      <p:ext uri="{BB962C8B-B14F-4D97-AF65-F5344CB8AC3E}">
        <p14:creationId xmlns:p14="http://schemas.microsoft.com/office/powerpoint/2010/main" xmlns="" val="2011920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477000"/>
          </a:xfrm>
        </p:spPr>
        <p:txBody>
          <a:bodyPr>
            <a:normAutofit lnSpcReduction="10000"/>
          </a:bodyPr>
          <a:lstStyle/>
          <a:p>
            <a:r>
              <a:rPr lang="en-IN" b="1" dirty="0">
                <a:latin typeface="Arial" pitchFamily="34" charset="0"/>
                <a:cs typeface="Arial" pitchFamily="34" charset="0"/>
              </a:rPr>
              <a:t>INSERTION OF NEW SECTION </a:t>
            </a:r>
            <a:r>
              <a:rPr lang="en-IN" b="1" dirty="0" err="1" smtClean="0">
                <a:latin typeface="Arial" pitchFamily="34" charset="0"/>
                <a:cs typeface="Arial" pitchFamily="34" charset="0"/>
              </a:rPr>
              <a:t>IPC</a:t>
            </a:r>
            <a:r>
              <a:rPr lang="en-IN" b="1" dirty="0" smtClean="0">
                <a:latin typeface="Arial" pitchFamily="34" charset="0"/>
                <a:cs typeface="Arial" pitchFamily="34" charset="0"/>
              </a:rPr>
              <a:t> 326 </a:t>
            </a:r>
            <a:r>
              <a:rPr lang="en-IN" b="1" dirty="0">
                <a:latin typeface="Arial" pitchFamily="34" charset="0"/>
                <a:cs typeface="Arial" pitchFamily="34" charset="0"/>
              </a:rPr>
              <a:t>A</a:t>
            </a:r>
            <a:r>
              <a:rPr lang="en-IN" dirty="0">
                <a:latin typeface="Arial" pitchFamily="34" charset="0"/>
                <a:cs typeface="Arial" pitchFamily="34" charset="0"/>
              </a:rPr>
              <a:t> - </a:t>
            </a:r>
            <a:r>
              <a:rPr lang="en-IN" dirty="0" smtClean="0">
                <a:latin typeface="Arial" pitchFamily="34" charset="0"/>
                <a:cs typeface="Arial" pitchFamily="34" charset="0"/>
              </a:rPr>
              <a:t>Whoever </a:t>
            </a:r>
            <a:r>
              <a:rPr lang="en-IN" dirty="0">
                <a:latin typeface="Arial" pitchFamily="34" charset="0"/>
                <a:cs typeface="Arial" pitchFamily="34" charset="0"/>
              </a:rPr>
              <a:t>does any </a:t>
            </a:r>
            <a:r>
              <a:rPr lang="en-IN" b="1" i="1" dirty="0">
                <a:solidFill>
                  <a:srgbClr val="FF0000"/>
                </a:solidFill>
                <a:latin typeface="Arial" pitchFamily="34" charset="0"/>
                <a:cs typeface="Arial" pitchFamily="34" charset="0"/>
              </a:rPr>
              <a:t>act of throwing acid </a:t>
            </a:r>
            <a:r>
              <a:rPr lang="en-IN" dirty="0">
                <a:latin typeface="Arial" pitchFamily="34" charset="0"/>
                <a:cs typeface="Arial" pitchFamily="34" charset="0"/>
              </a:rPr>
              <a:t>or </a:t>
            </a:r>
            <a:r>
              <a:rPr lang="en-IN" dirty="0" smtClean="0">
                <a:latin typeface="Arial" pitchFamily="34" charset="0"/>
                <a:cs typeface="Arial" pitchFamily="34" charset="0"/>
              </a:rPr>
              <a:t>using acid </a:t>
            </a:r>
            <a:r>
              <a:rPr lang="en-IN" dirty="0">
                <a:latin typeface="Arial" pitchFamily="34" charset="0"/>
                <a:cs typeface="Arial" pitchFamily="34" charset="0"/>
              </a:rPr>
              <a:t>in any form on the other person </a:t>
            </a:r>
            <a:r>
              <a:rPr lang="en-IN" b="1" i="1" dirty="0">
                <a:latin typeface="Arial" pitchFamily="34" charset="0"/>
                <a:cs typeface="Arial" pitchFamily="34" charset="0"/>
              </a:rPr>
              <a:t>with the intention of or with knowledge </a:t>
            </a:r>
            <a:r>
              <a:rPr lang="en-IN" dirty="0" smtClean="0">
                <a:latin typeface="Arial" pitchFamily="34" charset="0"/>
                <a:cs typeface="Arial" pitchFamily="34" charset="0"/>
              </a:rPr>
              <a:t>that he </a:t>
            </a:r>
            <a:r>
              <a:rPr lang="en-IN" dirty="0">
                <a:latin typeface="Arial" pitchFamily="34" charset="0"/>
                <a:cs typeface="Arial" pitchFamily="34" charset="0"/>
              </a:rPr>
              <a:t>is likely to cause such person Permanent or partial damage or </a:t>
            </a:r>
            <a:r>
              <a:rPr lang="en-IN" dirty="0" smtClean="0">
                <a:latin typeface="Arial" pitchFamily="34" charset="0"/>
                <a:cs typeface="Arial" pitchFamily="34" charset="0"/>
              </a:rPr>
              <a:t>deformity or disfiguration </a:t>
            </a:r>
            <a:r>
              <a:rPr lang="en-IN" dirty="0">
                <a:latin typeface="Arial" pitchFamily="34" charset="0"/>
                <a:cs typeface="Arial" pitchFamily="34" charset="0"/>
              </a:rPr>
              <a:t>or disability to any part of the body of such person shall </a:t>
            </a:r>
            <a:r>
              <a:rPr lang="en-IN" dirty="0" smtClean="0">
                <a:latin typeface="Arial" pitchFamily="34" charset="0"/>
                <a:cs typeface="Arial" pitchFamily="34" charset="0"/>
              </a:rPr>
              <a:t>be punished </a:t>
            </a:r>
            <a:r>
              <a:rPr lang="en-IN" dirty="0">
                <a:latin typeface="Arial" pitchFamily="34" charset="0"/>
                <a:cs typeface="Arial" pitchFamily="34" charset="0"/>
              </a:rPr>
              <a:t>with imprisonment of either description for a term which shall </a:t>
            </a:r>
            <a:r>
              <a:rPr lang="en-IN" b="1" i="1" dirty="0">
                <a:latin typeface="Arial" pitchFamily="34" charset="0"/>
                <a:cs typeface="Arial" pitchFamily="34" charset="0"/>
              </a:rPr>
              <a:t>not </a:t>
            </a:r>
            <a:r>
              <a:rPr lang="en-IN" b="1" i="1" dirty="0" smtClean="0">
                <a:latin typeface="Arial" pitchFamily="34" charset="0"/>
                <a:cs typeface="Arial" pitchFamily="34" charset="0"/>
              </a:rPr>
              <a:t>be less </a:t>
            </a:r>
            <a:r>
              <a:rPr lang="en-IN" b="1" i="1" dirty="0">
                <a:latin typeface="Arial" pitchFamily="34" charset="0"/>
                <a:cs typeface="Arial" pitchFamily="34" charset="0"/>
              </a:rPr>
              <a:t>than </a:t>
            </a:r>
            <a:r>
              <a:rPr lang="en-IN" b="1" i="1" dirty="0" smtClean="0">
                <a:latin typeface="Arial" pitchFamily="34" charset="0"/>
                <a:cs typeface="Arial" pitchFamily="34" charset="0"/>
              </a:rPr>
              <a:t>10 years </a:t>
            </a:r>
            <a:r>
              <a:rPr lang="en-IN" dirty="0">
                <a:latin typeface="Arial" pitchFamily="34" charset="0"/>
                <a:cs typeface="Arial" pitchFamily="34" charset="0"/>
              </a:rPr>
              <a:t>but which may extend </a:t>
            </a:r>
            <a:r>
              <a:rPr lang="en-IN" b="1" i="1" dirty="0">
                <a:latin typeface="Arial" pitchFamily="34" charset="0"/>
                <a:cs typeface="Arial" pitchFamily="34" charset="0"/>
              </a:rPr>
              <a:t>to Life </a:t>
            </a:r>
            <a:r>
              <a:rPr lang="en-IN" dirty="0">
                <a:latin typeface="Arial" pitchFamily="34" charset="0"/>
                <a:cs typeface="Arial" pitchFamily="34" charset="0"/>
              </a:rPr>
              <a:t>and shall </a:t>
            </a:r>
            <a:r>
              <a:rPr lang="en-IN" b="1" i="1" dirty="0">
                <a:latin typeface="Arial" pitchFamily="34" charset="0"/>
                <a:cs typeface="Arial" pitchFamily="34" charset="0"/>
              </a:rPr>
              <a:t>also </a:t>
            </a:r>
            <a:r>
              <a:rPr lang="en-IN" dirty="0">
                <a:latin typeface="Arial" pitchFamily="34" charset="0"/>
                <a:cs typeface="Arial" pitchFamily="34" charset="0"/>
              </a:rPr>
              <a:t>be liable </a:t>
            </a:r>
            <a:r>
              <a:rPr lang="en-IN" dirty="0" smtClean="0">
                <a:latin typeface="Arial" pitchFamily="34" charset="0"/>
                <a:cs typeface="Arial" pitchFamily="34" charset="0"/>
              </a:rPr>
              <a:t>to </a:t>
            </a:r>
            <a:r>
              <a:rPr lang="en-IN" b="1" i="1" dirty="0" smtClean="0">
                <a:latin typeface="Arial" pitchFamily="34" charset="0"/>
                <a:cs typeface="Arial" pitchFamily="34" charset="0"/>
              </a:rPr>
              <a:t>fine </a:t>
            </a:r>
            <a:r>
              <a:rPr lang="en-IN" dirty="0">
                <a:latin typeface="Arial" pitchFamily="34" charset="0"/>
                <a:cs typeface="Arial" pitchFamily="34" charset="0"/>
              </a:rPr>
              <a:t>which shall be a </a:t>
            </a:r>
            <a:r>
              <a:rPr lang="en-IN" dirty="0" smtClean="0">
                <a:latin typeface="Arial" pitchFamily="34" charset="0"/>
                <a:cs typeface="Arial" pitchFamily="34" charset="0"/>
              </a:rPr>
              <a:t>min. </a:t>
            </a:r>
            <a:r>
              <a:rPr lang="en-IN" dirty="0">
                <a:latin typeface="Arial" pitchFamily="34" charset="0"/>
                <a:cs typeface="Arial" pitchFamily="34" charset="0"/>
              </a:rPr>
              <a:t>of </a:t>
            </a:r>
            <a:r>
              <a:rPr lang="en-IN" dirty="0" err="1" smtClean="0">
                <a:latin typeface="Arial" pitchFamily="34" charset="0"/>
                <a:cs typeface="Arial" pitchFamily="34" charset="0"/>
              </a:rPr>
              <a:t>Rs</a:t>
            </a:r>
            <a:r>
              <a:rPr lang="en-IN" dirty="0" smtClean="0">
                <a:latin typeface="Arial" pitchFamily="34" charset="0"/>
                <a:cs typeface="Arial" pitchFamily="34" charset="0"/>
              </a:rPr>
              <a:t>. </a:t>
            </a:r>
            <a:r>
              <a:rPr lang="en-IN" b="1" i="1" dirty="0">
                <a:latin typeface="Arial" pitchFamily="34" charset="0"/>
                <a:cs typeface="Arial" pitchFamily="34" charset="0"/>
              </a:rPr>
              <a:t>2 </a:t>
            </a:r>
            <a:r>
              <a:rPr lang="en-IN" b="1" i="1" dirty="0" smtClean="0">
                <a:latin typeface="Arial" pitchFamily="34" charset="0"/>
                <a:cs typeface="Arial" pitchFamily="34" charset="0"/>
              </a:rPr>
              <a:t>Lakhs </a:t>
            </a:r>
            <a:r>
              <a:rPr lang="en-IN" b="1" i="1" dirty="0">
                <a:latin typeface="Arial" pitchFamily="34" charset="0"/>
                <a:cs typeface="Arial" pitchFamily="34" charset="0"/>
              </a:rPr>
              <a:t>to </a:t>
            </a:r>
            <a:r>
              <a:rPr lang="en-IN" b="1" i="1" dirty="0" smtClean="0">
                <a:latin typeface="Arial" pitchFamily="34" charset="0"/>
                <a:cs typeface="Arial" pitchFamily="34" charset="0"/>
              </a:rPr>
              <a:t>max. </a:t>
            </a:r>
            <a:r>
              <a:rPr lang="en-IN" b="1" i="1" dirty="0" err="1" smtClean="0">
                <a:latin typeface="Arial" pitchFamily="34" charset="0"/>
                <a:cs typeface="Arial" pitchFamily="34" charset="0"/>
              </a:rPr>
              <a:t>Rs</a:t>
            </a:r>
            <a:r>
              <a:rPr lang="en-IN" b="1" i="1" dirty="0" smtClean="0">
                <a:latin typeface="Arial" pitchFamily="34" charset="0"/>
                <a:cs typeface="Arial" pitchFamily="34" charset="0"/>
              </a:rPr>
              <a:t> </a:t>
            </a:r>
            <a:r>
              <a:rPr lang="en-IN" b="1" i="1" dirty="0">
                <a:latin typeface="Arial" pitchFamily="34" charset="0"/>
                <a:cs typeface="Arial" pitchFamily="34" charset="0"/>
              </a:rPr>
              <a:t>5 </a:t>
            </a:r>
            <a:r>
              <a:rPr lang="en-IN" b="1" i="1" dirty="0" smtClean="0">
                <a:latin typeface="Arial" pitchFamily="34" charset="0"/>
                <a:cs typeface="Arial" pitchFamily="34" charset="0"/>
              </a:rPr>
              <a:t>lakhs</a:t>
            </a:r>
          </a:p>
          <a:p>
            <a:endParaRPr lang="en-IN" b="1" i="1" dirty="0" smtClean="0">
              <a:latin typeface="Arial" pitchFamily="34" charset="0"/>
              <a:cs typeface="Arial" pitchFamily="34" charset="0"/>
            </a:endParaRPr>
          </a:p>
          <a:p>
            <a:r>
              <a:rPr lang="en-IN" b="1" dirty="0">
                <a:latin typeface="Arial" pitchFamily="34" charset="0"/>
                <a:cs typeface="Arial" pitchFamily="34" charset="0"/>
              </a:rPr>
              <a:t>INSERTION OF NEW </a:t>
            </a:r>
            <a:r>
              <a:rPr lang="en-IN" b="1" dirty="0" smtClean="0">
                <a:latin typeface="Arial" pitchFamily="34" charset="0"/>
                <a:cs typeface="Arial" pitchFamily="34" charset="0"/>
              </a:rPr>
              <a:t>Section </a:t>
            </a:r>
            <a:r>
              <a:rPr lang="en-IN" b="1" dirty="0" err="1" smtClean="0">
                <a:latin typeface="Arial" pitchFamily="34" charset="0"/>
                <a:cs typeface="Arial" pitchFamily="34" charset="0"/>
              </a:rPr>
              <a:t>IPC</a:t>
            </a:r>
            <a:r>
              <a:rPr lang="en-IN" b="1" dirty="0" smtClean="0">
                <a:latin typeface="Arial" pitchFamily="34" charset="0"/>
                <a:cs typeface="Arial" pitchFamily="34" charset="0"/>
              </a:rPr>
              <a:t> </a:t>
            </a:r>
            <a:r>
              <a:rPr lang="en-IN" b="1" dirty="0">
                <a:latin typeface="Arial" pitchFamily="34" charset="0"/>
                <a:cs typeface="Arial" pitchFamily="34" charset="0"/>
              </a:rPr>
              <a:t>326 B</a:t>
            </a:r>
            <a:r>
              <a:rPr lang="en-IN" dirty="0">
                <a:latin typeface="Arial" pitchFamily="34" charset="0"/>
                <a:cs typeface="Arial" pitchFamily="34" charset="0"/>
              </a:rPr>
              <a:t> </a:t>
            </a:r>
            <a:r>
              <a:rPr lang="en-IN" dirty="0" smtClean="0">
                <a:latin typeface="Arial" pitchFamily="34" charset="0"/>
                <a:cs typeface="Arial" pitchFamily="34" charset="0"/>
              </a:rPr>
              <a:t>-</a:t>
            </a:r>
            <a:r>
              <a:rPr lang="en-IN" dirty="0">
                <a:latin typeface="Arial" pitchFamily="34" charset="0"/>
                <a:cs typeface="Arial" pitchFamily="34" charset="0"/>
              </a:rPr>
              <a:t> </a:t>
            </a:r>
            <a:r>
              <a:rPr lang="en-IN" b="1" i="1" dirty="0">
                <a:solidFill>
                  <a:srgbClr val="FF0000"/>
                </a:solidFill>
                <a:latin typeface="Arial" pitchFamily="34" charset="0"/>
                <a:cs typeface="Arial" pitchFamily="34" charset="0"/>
              </a:rPr>
              <a:t>Attempt to throw </a:t>
            </a:r>
            <a:r>
              <a:rPr lang="en-IN" b="1" i="1" dirty="0">
                <a:latin typeface="Arial" pitchFamily="34" charset="0"/>
                <a:cs typeface="Arial" pitchFamily="34" charset="0"/>
              </a:rPr>
              <a:t>or use acid </a:t>
            </a:r>
            <a:r>
              <a:rPr lang="en-IN" b="1" i="1" dirty="0" smtClean="0">
                <a:latin typeface="Arial" pitchFamily="34" charset="0"/>
                <a:cs typeface="Arial" pitchFamily="34" charset="0"/>
              </a:rPr>
              <a:t>in any </a:t>
            </a:r>
            <a:r>
              <a:rPr lang="en-IN" b="1" i="1" dirty="0">
                <a:latin typeface="Arial" pitchFamily="34" charset="0"/>
                <a:cs typeface="Arial" pitchFamily="34" charset="0"/>
              </a:rPr>
              <a:t>form on the other person </a:t>
            </a:r>
            <a:r>
              <a:rPr lang="en-IN" b="1" i="1" dirty="0" smtClean="0">
                <a:latin typeface="Arial" pitchFamily="34" charset="0"/>
                <a:cs typeface="Arial" pitchFamily="34" charset="0"/>
              </a:rPr>
              <a:t> </a:t>
            </a:r>
            <a:r>
              <a:rPr lang="en-IN" dirty="0" smtClean="0">
                <a:latin typeface="Arial" pitchFamily="34" charset="0"/>
                <a:cs typeface="Arial" pitchFamily="34" charset="0"/>
              </a:rPr>
              <a:t>- with </a:t>
            </a:r>
            <a:r>
              <a:rPr lang="en-IN" dirty="0">
                <a:latin typeface="Arial" pitchFamily="34" charset="0"/>
                <a:cs typeface="Arial" pitchFamily="34" charset="0"/>
              </a:rPr>
              <a:t>such intention </a:t>
            </a:r>
            <a:r>
              <a:rPr lang="en-IN" dirty="0" smtClean="0">
                <a:latin typeface="Arial" pitchFamily="34" charset="0"/>
                <a:cs typeface="Arial" pitchFamily="34" charset="0"/>
              </a:rPr>
              <a:t>or knowledge </a:t>
            </a:r>
            <a:r>
              <a:rPr lang="en-IN" dirty="0">
                <a:latin typeface="Arial" pitchFamily="34" charset="0"/>
                <a:cs typeface="Arial" pitchFamily="34" charset="0"/>
              </a:rPr>
              <a:t>and under such circumstances that, if he by that act </a:t>
            </a:r>
            <a:r>
              <a:rPr lang="en-IN" dirty="0" smtClean="0">
                <a:latin typeface="Arial" pitchFamily="34" charset="0"/>
                <a:cs typeface="Arial" pitchFamily="34" charset="0"/>
              </a:rPr>
              <a:t>caused Permanent </a:t>
            </a:r>
            <a:r>
              <a:rPr lang="en-IN" dirty="0">
                <a:latin typeface="Arial" pitchFamily="34" charset="0"/>
                <a:cs typeface="Arial" pitchFamily="34" charset="0"/>
              </a:rPr>
              <a:t>or partial damage or deformity disfiguration or disability to any part </a:t>
            </a:r>
            <a:r>
              <a:rPr lang="en-IN" dirty="0" smtClean="0">
                <a:latin typeface="Arial" pitchFamily="34" charset="0"/>
                <a:cs typeface="Arial" pitchFamily="34" charset="0"/>
              </a:rPr>
              <a:t>of the </a:t>
            </a:r>
            <a:r>
              <a:rPr lang="en-IN" dirty="0">
                <a:latin typeface="Arial" pitchFamily="34" charset="0"/>
                <a:cs typeface="Arial" pitchFamily="34" charset="0"/>
              </a:rPr>
              <a:t>body of such person , shall be punished with imprisonment of </a:t>
            </a:r>
            <a:r>
              <a:rPr lang="en-IN" dirty="0" smtClean="0">
                <a:latin typeface="Arial" pitchFamily="34" charset="0"/>
                <a:cs typeface="Arial" pitchFamily="34" charset="0"/>
              </a:rPr>
              <a:t>either description </a:t>
            </a:r>
            <a:r>
              <a:rPr lang="en-IN" dirty="0">
                <a:latin typeface="Arial" pitchFamily="34" charset="0"/>
                <a:cs typeface="Arial" pitchFamily="34" charset="0"/>
              </a:rPr>
              <a:t>for a term which shall </a:t>
            </a:r>
            <a:r>
              <a:rPr lang="en-IN" b="1" i="1" dirty="0">
                <a:latin typeface="Arial" pitchFamily="34" charset="0"/>
                <a:cs typeface="Arial" pitchFamily="34" charset="0"/>
              </a:rPr>
              <a:t>not be less than 7 years </a:t>
            </a:r>
            <a:r>
              <a:rPr lang="en-IN" dirty="0">
                <a:latin typeface="Arial" pitchFamily="34" charset="0"/>
                <a:cs typeface="Arial" pitchFamily="34" charset="0"/>
              </a:rPr>
              <a:t>and shall </a:t>
            </a:r>
            <a:r>
              <a:rPr lang="en-IN" b="1" i="1" dirty="0">
                <a:latin typeface="Arial" pitchFamily="34" charset="0"/>
                <a:cs typeface="Arial" pitchFamily="34" charset="0"/>
              </a:rPr>
              <a:t>also</a:t>
            </a:r>
            <a:r>
              <a:rPr lang="en-IN" dirty="0">
                <a:latin typeface="Arial" pitchFamily="34" charset="0"/>
                <a:cs typeface="Arial" pitchFamily="34" charset="0"/>
              </a:rPr>
              <a:t> </a:t>
            </a:r>
            <a:r>
              <a:rPr lang="en-IN" dirty="0" smtClean="0">
                <a:latin typeface="Arial" pitchFamily="34" charset="0"/>
                <a:cs typeface="Arial" pitchFamily="34" charset="0"/>
              </a:rPr>
              <a:t>be liable </a:t>
            </a:r>
            <a:r>
              <a:rPr lang="en-IN" dirty="0">
                <a:latin typeface="Arial" pitchFamily="34" charset="0"/>
                <a:cs typeface="Arial" pitchFamily="34" charset="0"/>
              </a:rPr>
              <a:t>to </a:t>
            </a:r>
            <a:r>
              <a:rPr lang="en-IN" b="1" i="1" dirty="0">
                <a:latin typeface="Arial" pitchFamily="34" charset="0"/>
                <a:cs typeface="Arial" pitchFamily="34" charset="0"/>
              </a:rPr>
              <a:t>fine</a:t>
            </a:r>
            <a:r>
              <a:rPr lang="en-IN" dirty="0">
                <a:latin typeface="Arial" pitchFamily="34" charset="0"/>
                <a:cs typeface="Arial" pitchFamily="34" charset="0"/>
              </a:rPr>
              <a:t> to a </a:t>
            </a:r>
            <a:r>
              <a:rPr lang="en-IN" b="1" i="1" dirty="0">
                <a:latin typeface="Arial" pitchFamily="34" charset="0"/>
                <a:cs typeface="Arial" pitchFamily="34" charset="0"/>
              </a:rPr>
              <a:t>minimum of </a:t>
            </a:r>
            <a:r>
              <a:rPr lang="en-IN" b="1" i="1" dirty="0" err="1">
                <a:latin typeface="Arial" pitchFamily="34" charset="0"/>
                <a:cs typeface="Arial" pitchFamily="34" charset="0"/>
              </a:rPr>
              <a:t>Rs</a:t>
            </a:r>
            <a:r>
              <a:rPr lang="en-IN" b="1" i="1" dirty="0">
                <a:latin typeface="Arial" pitchFamily="34" charset="0"/>
                <a:cs typeface="Arial" pitchFamily="34" charset="0"/>
              </a:rPr>
              <a:t> 1 </a:t>
            </a:r>
            <a:r>
              <a:rPr lang="en-IN" b="1" i="1" dirty="0" smtClean="0">
                <a:latin typeface="Arial" pitchFamily="34" charset="0"/>
                <a:cs typeface="Arial" pitchFamily="34" charset="0"/>
              </a:rPr>
              <a:t>lakh</a:t>
            </a:r>
            <a:r>
              <a:rPr lang="en-IN" dirty="0" smtClean="0">
                <a:latin typeface="Arial" pitchFamily="34" charset="0"/>
                <a:cs typeface="Arial" pitchFamily="34" charset="0"/>
              </a:rPr>
              <a:t>.</a:t>
            </a:r>
            <a:endParaRPr lang="en-IN" dirty="0">
              <a:latin typeface="Arial" pitchFamily="34" charset="0"/>
              <a:cs typeface="Arial" pitchFamily="34" charset="0"/>
            </a:endParaRPr>
          </a:p>
        </p:txBody>
      </p:sp>
    </p:spTree>
    <p:extLst>
      <p:ext uri="{BB962C8B-B14F-4D97-AF65-F5344CB8AC3E}">
        <p14:creationId xmlns:p14="http://schemas.microsoft.com/office/powerpoint/2010/main" xmlns="" val="1721284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762000"/>
          </a:xfrm>
        </p:spPr>
        <p:txBody>
          <a:bodyPr/>
          <a:lstStyle/>
          <a:p>
            <a:r>
              <a:rPr lang="en-US" sz="3600" b="1" dirty="0" smtClean="0"/>
              <a:t>Duties of A Doctor in case of Poisoning</a:t>
            </a:r>
            <a:endParaRPr lang="en-IN" sz="3600" b="1" dirty="0"/>
          </a:p>
        </p:txBody>
      </p:sp>
      <p:sp>
        <p:nvSpPr>
          <p:cNvPr id="3" name="Content Placeholder 2"/>
          <p:cNvSpPr>
            <a:spLocks noGrp="1"/>
          </p:cNvSpPr>
          <p:nvPr>
            <p:ph idx="1"/>
          </p:nvPr>
        </p:nvSpPr>
        <p:spPr>
          <a:xfrm>
            <a:off x="457200" y="990600"/>
            <a:ext cx="7620000" cy="5715000"/>
          </a:xfrm>
        </p:spPr>
        <p:txBody>
          <a:bodyPr>
            <a:normAutofit fontScale="85000" lnSpcReduction="20000"/>
          </a:bodyPr>
          <a:lstStyle/>
          <a:p>
            <a:r>
              <a:rPr lang="en-US" sz="3300" b="1" dirty="0" smtClean="0"/>
              <a:t>CLINICAL :</a:t>
            </a:r>
          </a:p>
          <a:p>
            <a:pPr lvl="1"/>
            <a:r>
              <a:rPr lang="en-US" sz="2600" dirty="0" smtClean="0"/>
              <a:t>Emergency </a:t>
            </a:r>
            <a:r>
              <a:rPr lang="en-US" sz="2600" dirty="0" err="1" smtClean="0"/>
              <a:t>ABCDE</a:t>
            </a:r>
            <a:endParaRPr lang="en-US" sz="2600" dirty="0" smtClean="0"/>
          </a:p>
          <a:p>
            <a:pPr lvl="1"/>
            <a:r>
              <a:rPr lang="en-US" sz="2600" dirty="0" smtClean="0"/>
              <a:t>Proper history</a:t>
            </a:r>
          </a:p>
          <a:p>
            <a:pPr lvl="1"/>
            <a:r>
              <a:rPr lang="en-US" sz="2600" dirty="0" smtClean="0"/>
              <a:t>Interrogate </a:t>
            </a:r>
            <a:r>
              <a:rPr lang="en-US" sz="2600" dirty="0" err="1" smtClean="0"/>
              <a:t>pt,family,friends,neighbours</a:t>
            </a:r>
            <a:endParaRPr lang="en-US" sz="2600" dirty="0"/>
          </a:p>
          <a:p>
            <a:pPr lvl="2"/>
            <a:r>
              <a:rPr lang="en-US" sz="2600" dirty="0" smtClean="0"/>
              <a:t>What poison</a:t>
            </a:r>
          </a:p>
          <a:p>
            <a:pPr lvl="2"/>
            <a:r>
              <a:rPr lang="en-US" sz="2600" dirty="0" smtClean="0"/>
              <a:t>How much</a:t>
            </a:r>
          </a:p>
          <a:p>
            <a:pPr lvl="2"/>
            <a:r>
              <a:rPr lang="en-US" sz="2600" dirty="0" smtClean="0"/>
              <a:t>When</a:t>
            </a:r>
          </a:p>
          <a:p>
            <a:pPr lvl="2"/>
            <a:r>
              <a:rPr lang="en-US" sz="2600" dirty="0" smtClean="0"/>
              <a:t>How </a:t>
            </a:r>
          </a:p>
          <a:p>
            <a:pPr lvl="2"/>
            <a:r>
              <a:rPr lang="en-US" sz="2600" dirty="0" smtClean="0"/>
              <a:t>Primary symptoms</a:t>
            </a:r>
          </a:p>
          <a:p>
            <a:pPr lvl="2"/>
            <a:r>
              <a:rPr lang="en-US" sz="2600" dirty="0" smtClean="0"/>
              <a:t>Any allergy</a:t>
            </a:r>
          </a:p>
          <a:p>
            <a:pPr lvl="2"/>
            <a:r>
              <a:rPr lang="en-US" sz="2600" dirty="0" smtClean="0"/>
              <a:t>Associated illness</a:t>
            </a:r>
          </a:p>
          <a:p>
            <a:pPr lvl="1"/>
            <a:r>
              <a:rPr lang="en-US" sz="2800" dirty="0" smtClean="0"/>
              <a:t>Estimate toxicity</a:t>
            </a:r>
          </a:p>
          <a:p>
            <a:pPr lvl="1"/>
            <a:r>
              <a:rPr lang="en-US" sz="2600" dirty="0" smtClean="0"/>
              <a:t>Samples to lab.– blood, urine, vomitus, gastric lavage, feces.</a:t>
            </a:r>
          </a:p>
          <a:p>
            <a:pPr lvl="1"/>
            <a:r>
              <a:rPr lang="en-US" sz="2600" dirty="0" smtClean="0"/>
              <a:t>Ix – blood </a:t>
            </a:r>
            <a:r>
              <a:rPr lang="en-US" sz="2600" dirty="0" err="1" smtClean="0"/>
              <a:t>CBC</a:t>
            </a:r>
            <a:r>
              <a:rPr lang="en-US" sz="2600" dirty="0" smtClean="0"/>
              <a:t>, </a:t>
            </a:r>
            <a:r>
              <a:rPr lang="en-US" sz="2600" dirty="0" err="1" smtClean="0"/>
              <a:t>ABG</a:t>
            </a:r>
            <a:r>
              <a:rPr lang="en-US" sz="2600" dirty="0" smtClean="0"/>
              <a:t>, s. electrolytes, renal profile, liver profile, </a:t>
            </a:r>
            <a:r>
              <a:rPr lang="en-US" sz="2600" dirty="0" err="1" smtClean="0"/>
              <a:t>ECG</a:t>
            </a:r>
            <a:r>
              <a:rPr lang="en-US" sz="2600" dirty="0" smtClean="0"/>
              <a:t>, EEG, chest &amp; </a:t>
            </a:r>
            <a:r>
              <a:rPr lang="en-US" sz="2600" dirty="0" err="1" smtClean="0"/>
              <a:t>abd</a:t>
            </a:r>
            <a:r>
              <a:rPr lang="en-US" sz="2600" dirty="0" smtClean="0"/>
              <a:t>. X-ray.</a:t>
            </a:r>
          </a:p>
          <a:p>
            <a:pPr lvl="1"/>
            <a:r>
              <a:rPr lang="en-US" sz="2600" dirty="0" smtClean="0"/>
              <a:t>Assessment &amp; monitoring of neuro, cardio, liver, kidney function.</a:t>
            </a:r>
          </a:p>
        </p:txBody>
      </p:sp>
    </p:spTree>
    <p:extLst>
      <p:ext uri="{BB962C8B-B14F-4D97-AF65-F5344CB8AC3E}">
        <p14:creationId xmlns:p14="http://schemas.microsoft.com/office/powerpoint/2010/main" xmlns="" val="29934822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6477000"/>
          </a:xfrm>
        </p:spPr>
        <p:txBody>
          <a:bodyPr>
            <a:normAutofit fontScale="92500" lnSpcReduction="10000"/>
          </a:bodyPr>
          <a:lstStyle/>
          <a:p>
            <a:r>
              <a:rPr lang="en-US" sz="3500" b="1" dirty="0" smtClean="0"/>
              <a:t>LEGAL :</a:t>
            </a:r>
          </a:p>
          <a:p>
            <a:pPr lvl="1"/>
            <a:r>
              <a:rPr lang="en-US" sz="2400" dirty="0">
                <a:latin typeface="Arial" pitchFamily="34" charset="0"/>
                <a:cs typeface="Arial" pitchFamily="34" charset="0"/>
              </a:rPr>
              <a:t>P</a:t>
            </a:r>
            <a:r>
              <a:rPr lang="en-US" sz="2400" dirty="0" smtClean="0">
                <a:latin typeface="Arial" pitchFamily="34" charset="0"/>
                <a:cs typeface="Arial" pitchFamily="34" charset="0"/>
              </a:rPr>
              <a:t>rivate doctor/hospital – </a:t>
            </a:r>
            <a:r>
              <a:rPr lang="en-US" sz="2400" dirty="0">
                <a:latin typeface="Arial" pitchFamily="34" charset="0"/>
                <a:cs typeface="Arial" pitchFamily="34" charset="0"/>
              </a:rPr>
              <a:t>Accidental and suicidal cases </a:t>
            </a:r>
            <a:r>
              <a:rPr lang="en-US" sz="2400" dirty="0" smtClean="0">
                <a:solidFill>
                  <a:srgbClr val="FF0000"/>
                </a:solidFill>
                <a:latin typeface="Arial" pitchFamily="34" charset="0"/>
                <a:cs typeface="Arial" pitchFamily="34" charset="0"/>
              </a:rPr>
              <a:t>should</a:t>
            </a:r>
            <a:r>
              <a:rPr lang="en-US" sz="2400" dirty="0" smtClean="0">
                <a:latin typeface="Arial" pitchFamily="34" charset="0"/>
                <a:cs typeface="Arial" pitchFamily="34" charset="0"/>
              </a:rPr>
              <a:t> inform police, suspected/definite homicidal cases </a:t>
            </a:r>
            <a:r>
              <a:rPr lang="en-US" sz="2400" dirty="0" smtClean="0">
                <a:solidFill>
                  <a:srgbClr val="FF0000"/>
                </a:solidFill>
                <a:latin typeface="Arial" pitchFamily="34" charset="0"/>
                <a:cs typeface="Arial" pitchFamily="34" charset="0"/>
              </a:rPr>
              <a:t>must</a:t>
            </a:r>
            <a:r>
              <a:rPr lang="en-US" sz="2400" dirty="0" smtClean="0">
                <a:latin typeface="Arial" pitchFamily="34" charset="0"/>
                <a:cs typeface="Arial" pitchFamily="34" charset="0"/>
              </a:rPr>
              <a:t> inform police(sec. 39 </a:t>
            </a:r>
            <a:r>
              <a:rPr lang="en-US" sz="2400" dirty="0" err="1" smtClean="0">
                <a:latin typeface="Arial" pitchFamily="34" charset="0"/>
                <a:cs typeface="Arial" pitchFamily="34" charset="0"/>
              </a:rPr>
              <a:t>Cr.PC</a:t>
            </a:r>
            <a:r>
              <a:rPr lang="en-US" sz="2400" dirty="0" smtClean="0">
                <a:latin typeface="Arial" pitchFamily="34" charset="0"/>
                <a:cs typeface="Arial" pitchFamily="34" charset="0"/>
              </a:rPr>
              <a:t>, Sec. 176 </a:t>
            </a:r>
            <a:r>
              <a:rPr lang="en-US" sz="2400" dirty="0" err="1" smtClean="0">
                <a:latin typeface="Arial" pitchFamily="34" charset="0"/>
                <a:cs typeface="Arial" pitchFamily="34" charset="0"/>
              </a:rPr>
              <a:t>IPC</a:t>
            </a:r>
            <a:r>
              <a:rPr lang="en-US" sz="2400" dirty="0" smtClean="0">
                <a:latin typeface="Arial" pitchFamily="34" charset="0"/>
                <a:cs typeface="Arial" pitchFamily="34" charset="0"/>
              </a:rPr>
              <a:t>)</a:t>
            </a:r>
          </a:p>
          <a:p>
            <a:pPr lvl="1"/>
            <a:r>
              <a:rPr lang="en-US" sz="2400" dirty="0" smtClean="0">
                <a:latin typeface="Arial" pitchFamily="34" charset="0"/>
                <a:cs typeface="Arial" pitchFamily="34" charset="0"/>
              </a:rPr>
              <a:t>Government doctor/hospital – </a:t>
            </a:r>
            <a:r>
              <a:rPr lang="en-US" sz="2400" dirty="0" smtClean="0">
                <a:solidFill>
                  <a:srgbClr val="FF0000"/>
                </a:solidFill>
                <a:latin typeface="Arial" pitchFamily="34" charset="0"/>
                <a:cs typeface="Arial" pitchFamily="34" charset="0"/>
              </a:rPr>
              <a:t>all</a:t>
            </a:r>
            <a:r>
              <a:rPr lang="en-US" sz="2400" dirty="0" smtClean="0">
                <a:latin typeface="Arial" pitchFamily="34" charset="0"/>
                <a:cs typeface="Arial" pitchFamily="34" charset="0"/>
              </a:rPr>
              <a:t> cases must inform police</a:t>
            </a:r>
          </a:p>
          <a:p>
            <a:pPr lvl="1"/>
            <a:r>
              <a:rPr lang="en-US" sz="2400" dirty="0" smtClean="0">
                <a:solidFill>
                  <a:srgbClr val="FF0000"/>
                </a:solidFill>
                <a:latin typeface="Arial" pitchFamily="34" charset="0"/>
                <a:cs typeface="Arial" pitchFamily="34" charset="0"/>
              </a:rPr>
              <a:t>No scope of professional secrecy </a:t>
            </a:r>
            <a:r>
              <a:rPr lang="en-US" sz="2400" dirty="0" smtClean="0">
                <a:latin typeface="Arial" pitchFamily="34" charset="0"/>
                <a:cs typeface="Arial" pitchFamily="34" charset="0"/>
              </a:rPr>
              <a:t>if police needs information(Sec</a:t>
            </a:r>
            <a:r>
              <a:rPr lang="en-US" sz="2400" dirty="0">
                <a:latin typeface="Arial" pitchFamily="34" charset="0"/>
                <a:cs typeface="Arial" pitchFamily="34" charset="0"/>
              </a:rPr>
              <a:t>. </a:t>
            </a:r>
            <a:r>
              <a:rPr lang="en-US" sz="2400" dirty="0" smtClean="0">
                <a:latin typeface="Arial" pitchFamily="34" charset="0"/>
                <a:cs typeface="Arial" pitchFamily="34" charset="0"/>
              </a:rPr>
              <a:t>175 </a:t>
            </a:r>
            <a:r>
              <a:rPr lang="en-US" sz="2400" dirty="0" err="1">
                <a:latin typeface="Arial" pitchFamily="34" charset="0"/>
                <a:cs typeface="Arial" pitchFamily="34" charset="0"/>
              </a:rPr>
              <a:t>Cr.PC</a:t>
            </a:r>
            <a:r>
              <a:rPr lang="en-US" sz="2400" dirty="0" smtClean="0">
                <a:latin typeface="Arial" pitchFamily="34" charset="0"/>
                <a:cs typeface="Arial" pitchFamily="34" charset="0"/>
              </a:rPr>
              <a:t>)</a:t>
            </a:r>
          </a:p>
          <a:p>
            <a:pPr lvl="1"/>
            <a:r>
              <a:rPr lang="en-US" sz="2400" dirty="0" smtClean="0">
                <a:latin typeface="Arial" pitchFamily="34" charset="0"/>
                <a:cs typeface="Arial" pitchFamily="34" charset="0"/>
              </a:rPr>
              <a:t>If information not given/ given wrong – culpable under </a:t>
            </a:r>
            <a:r>
              <a:rPr lang="en-US" sz="2400" dirty="0" err="1" smtClean="0">
                <a:latin typeface="Arial" pitchFamily="34" charset="0"/>
                <a:cs typeface="Arial" pitchFamily="34" charset="0"/>
              </a:rPr>
              <a:t>IPC</a:t>
            </a:r>
            <a:r>
              <a:rPr lang="en-US" sz="2400" dirty="0" smtClean="0">
                <a:latin typeface="Arial" pitchFamily="34" charset="0"/>
                <a:cs typeface="Arial" pitchFamily="34" charset="0"/>
              </a:rPr>
              <a:t> 193,202</a:t>
            </a:r>
          </a:p>
          <a:p>
            <a:pPr lvl="1"/>
            <a:r>
              <a:rPr lang="en-US" sz="2400" dirty="0" smtClean="0">
                <a:latin typeface="Arial" pitchFamily="34" charset="0"/>
                <a:cs typeface="Arial" pitchFamily="34" charset="0"/>
              </a:rPr>
              <a:t>Every effort should done to </a:t>
            </a:r>
            <a:r>
              <a:rPr lang="en-US" sz="2400" dirty="0" smtClean="0">
                <a:solidFill>
                  <a:srgbClr val="FF0000"/>
                </a:solidFill>
                <a:latin typeface="Arial" pitchFamily="34" charset="0"/>
                <a:cs typeface="Arial" pitchFamily="34" charset="0"/>
              </a:rPr>
              <a:t>collect &amp; preserve evidence </a:t>
            </a:r>
            <a:r>
              <a:rPr lang="en-US" sz="2400" dirty="0" smtClean="0">
                <a:latin typeface="Arial" pitchFamily="34" charset="0"/>
                <a:cs typeface="Arial" pitchFamily="34" charset="0"/>
              </a:rPr>
              <a:t>– deliberate omission to do so – culpable under </a:t>
            </a:r>
            <a:r>
              <a:rPr lang="en-US" sz="2400" dirty="0" err="1" smtClean="0">
                <a:latin typeface="Arial" pitchFamily="34" charset="0"/>
                <a:cs typeface="Arial" pitchFamily="34" charset="0"/>
              </a:rPr>
              <a:t>IPC</a:t>
            </a:r>
            <a:r>
              <a:rPr lang="en-US" sz="2400" dirty="0" smtClean="0">
                <a:latin typeface="Arial" pitchFamily="34" charset="0"/>
                <a:cs typeface="Arial" pitchFamily="34" charset="0"/>
              </a:rPr>
              <a:t> 201</a:t>
            </a:r>
          </a:p>
          <a:p>
            <a:pPr lvl="1"/>
            <a:r>
              <a:rPr lang="en-US" sz="2400" dirty="0" smtClean="0">
                <a:latin typeface="Arial" pitchFamily="34" charset="0"/>
                <a:cs typeface="Arial" pitchFamily="34" charset="0"/>
              </a:rPr>
              <a:t>If patient conscious but about to die – make arrangement to record </a:t>
            </a:r>
            <a:r>
              <a:rPr lang="en-US" sz="2400" dirty="0" smtClean="0">
                <a:solidFill>
                  <a:srgbClr val="FF0000"/>
                </a:solidFill>
                <a:latin typeface="Arial" pitchFamily="34" charset="0"/>
                <a:cs typeface="Arial" pitchFamily="34" charset="0"/>
              </a:rPr>
              <a:t>dying declaration</a:t>
            </a:r>
            <a:r>
              <a:rPr lang="en-US" sz="2400" dirty="0" smtClean="0">
                <a:latin typeface="Arial" pitchFamily="34" charset="0"/>
                <a:cs typeface="Arial" pitchFamily="34" charset="0"/>
              </a:rPr>
              <a:t>.</a:t>
            </a:r>
          </a:p>
          <a:p>
            <a:pPr lvl="1"/>
            <a:r>
              <a:rPr lang="en-US" sz="2400" dirty="0" smtClean="0">
                <a:latin typeface="Arial" pitchFamily="34" charset="0"/>
                <a:cs typeface="Arial" pitchFamily="34" charset="0"/>
              </a:rPr>
              <a:t>If patient dies – not to issue death certificate, send body for </a:t>
            </a:r>
            <a:r>
              <a:rPr lang="en-US" sz="2400" dirty="0" smtClean="0">
                <a:solidFill>
                  <a:srgbClr val="FF0000"/>
                </a:solidFill>
                <a:latin typeface="Arial" pitchFamily="34" charset="0"/>
                <a:cs typeface="Arial" pitchFamily="34" charset="0"/>
              </a:rPr>
              <a:t>PM examination</a:t>
            </a:r>
            <a:r>
              <a:rPr lang="en-US" sz="2400" dirty="0" smtClean="0">
                <a:latin typeface="Arial" pitchFamily="34" charset="0"/>
                <a:cs typeface="Arial" pitchFamily="34" charset="0"/>
              </a:rPr>
              <a:t>.</a:t>
            </a:r>
          </a:p>
          <a:p>
            <a:pPr lvl="1"/>
            <a:r>
              <a:rPr lang="en-US" sz="2400" dirty="0" smtClean="0">
                <a:latin typeface="Arial" pitchFamily="34" charset="0"/>
                <a:cs typeface="Arial" pitchFamily="34" charset="0"/>
              </a:rPr>
              <a:t>Maintain detailed written records.</a:t>
            </a:r>
          </a:p>
        </p:txBody>
      </p:sp>
    </p:spTree>
    <p:extLst>
      <p:ext uri="{BB962C8B-B14F-4D97-AF65-F5344CB8AC3E}">
        <p14:creationId xmlns:p14="http://schemas.microsoft.com/office/powerpoint/2010/main" xmlns="" val="27742396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928942"/>
            <a:ext cx="8382000" cy="1143000"/>
          </a:xfrm>
        </p:spPr>
        <p:txBody>
          <a:bodyPr/>
          <a:lstStyle/>
          <a:p>
            <a:pPr algn="ctr"/>
            <a:r>
              <a:rPr lang="en-US" sz="8000" dirty="0" smtClean="0">
                <a:sym typeface="Wingdings" pitchFamily="2" charset="2"/>
              </a:rPr>
              <a:t></a:t>
            </a:r>
            <a:r>
              <a:rPr lang="en-US" sz="8800" dirty="0" smtClean="0">
                <a:sym typeface="Wingdings" pitchFamily="2" charset="2"/>
              </a:rPr>
              <a:t> </a:t>
            </a:r>
            <a:r>
              <a:rPr lang="en-US" sz="8000" dirty="0" smtClean="0"/>
              <a:t>THANK YOU </a:t>
            </a:r>
            <a:r>
              <a:rPr lang="en-US" sz="8000" dirty="0" smtClean="0">
                <a:sym typeface="Wingdings" pitchFamily="2" charset="2"/>
              </a:rPr>
              <a:t></a:t>
            </a:r>
            <a:endParaRPr lang="en-IN" sz="8000" dirty="0"/>
          </a:p>
        </p:txBody>
      </p:sp>
      <p:sp>
        <p:nvSpPr>
          <p:cNvPr id="5" name="Content Placeholder 4"/>
          <p:cNvSpPr>
            <a:spLocks noGrp="1"/>
          </p:cNvSpPr>
          <p:nvPr>
            <p:ph idx="1"/>
          </p:nvPr>
        </p:nvSpPr>
        <p:spPr/>
        <p:txBody>
          <a:bodyPr/>
          <a:lstStyle/>
          <a:p>
            <a:endParaRPr lang="en-IN" dirty="0"/>
          </a:p>
        </p:txBody>
      </p:sp>
    </p:spTree>
    <p:extLst>
      <p:ext uri="{BB962C8B-B14F-4D97-AF65-F5344CB8AC3E}">
        <p14:creationId xmlns:p14="http://schemas.microsoft.com/office/powerpoint/2010/main" xmlns="" val="1259963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a:t>
            </a:r>
            <a:r>
              <a:rPr lang="en-US" dirty="0" err="1" smtClean="0"/>
              <a:t>I.P.C.s</a:t>
            </a:r>
            <a:r>
              <a:rPr lang="en-US" dirty="0" smtClean="0"/>
              <a:t> related to poisoning</a:t>
            </a:r>
            <a:endParaRPr lang="en-IN" dirty="0"/>
          </a:p>
        </p:txBody>
      </p:sp>
      <p:sp>
        <p:nvSpPr>
          <p:cNvPr id="3" name="Content Placeholder 2"/>
          <p:cNvSpPr>
            <a:spLocks noGrp="1"/>
          </p:cNvSpPr>
          <p:nvPr>
            <p:ph idx="1"/>
          </p:nvPr>
        </p:nvSpPr>
        <p:spPr/>
        <p:txBody>
          <a:bodyPr/>
          <a:lstStyle/>
          <a:p>
            <a:r>
              <a:rPr lang="en-US" b="1" dirty="0" err="1" smtClean="0">
                <a:latin typeface="Arial" pitchFamily="34" charset="0"/>
                <a:cs typeface="Arial" pitchFamily="34" charset="0"/>
              </a:rPr>
              <a:t>IPC</a:t>
            </a:r>
            <a:r>
              <a:rPr lang="en-US" b="1" dirty="0" smtClean="0">
                <a:latin typeface="Arial" pitchFamily="34" charset="0"/>
                <a:cs typeface="Arial" pitchFamily="34" charset="0"/>
              </a:rPr>
              <a:t>  176 </a:t>
            </a:r>
            <a:r>
              <a:rPr lang="en-US" dirty="0" smtClean="0">
                <a:latin typeface="Arial" pitchFamily="34" charset="0"/>
                <a:cs typeface="Arial" pitchFamily="34" charset="0"/>
              </a:rPr>
              <a:t>– omission to give notice or information regarding any subject/substance to a public servant by a person legally bound to give it.[punishment – simple imprison </a:t>
            </a:r>
            <a:r>
              <a:rPr lang="en-US" dirty="0" err="1" smtClean="0">
                <a:latin typeface="Arial" pitchFamily="34" charset="0"/>
                <a:cs typeface="Arial" pitchFamily="34" charset="0"/>
              </a:rPr>
              <a:t>upto</a:t>
            </a:r>
            <a:r>
              <a:rPr lang="en-US" dirty="0" smtClean="0">
                <a:latin typeface="Arial" pitchFamily="34" charset="0"/>
                <a:cs typeface="Arial" pitchFamily="34" charset="0"/>
              </a:rPr>
              <a:t> </a:t>
            </a:r>
            <a:r>
              <a:rPr lang="en-US" dirty="0" err="1" smtClean="0">
                <a:latin typeface="Arial" pitchFamily="34" charset="0"/>
                <a:cs typeface="Arial" pitchFamily="34" charset="0"/>
              </a:rPr>
              <a:t>1mth</a:t>
            </a:r>
            <a:r>
              <a:rPr lang="en-US" dirty="0" smtClean="0">
                <a:latin typeface="Arial" pitchFamily="34" charset="0"/>
                <a:cs typeface="Arial" pitchFamily="34" charset="0"/>
              </a:rPr>
              <a:t>/</a:t>
            </a:r>
            <a:r>
              <a:rPr lang="en-US" dirty="0" err="1" smtClean="0">
                <a:latin typeface="Arial" pitchFamily="34" charset="0"/>
                <a:cs typeface="Arial" pitchFamily="34" charset="0"/>
              </a:rPr>
              <a:t>Rs.500</a:t>
            </a:r>
            <a:r>
              <a:rPr lang="en-US" dirty="0" smtClean="0">
                <a:latin typeface="Arial" pitchFamily="34" charset="0"/>
                <a:cs typeface="Arial" pitchFamily="34" charset="0"/>
              </a:rPr>
              <a:t>/both ]</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193 </a:t>
            </a:r>
            <a:r>
              <a:rPr lang="en-US" dirty="0" smtClean="0">
                <a:latin typeface="Arial" pitchFamily="34" charset="0"/>
                <a:cs typeface="Arial" pitchFamily="34" charset="0"/>
              </a:rPr>
              <a:t>– intentionally giving/fabricate false evidence.</a:t>
            </a:r>
            <a:r>
              <a:rPr lang="en-US" dirty="0">
                <a:latin typeface="Arial" pitchFamily="34" charset="0"/>
                <a:cs typeface="Arial" pitchFamily="34" charset="0"/>
              </a:rPr>
              <a:t> .[punishment – </a:t>
            </a:r>
            <a:r>
              <a:rPr lang="en-US" dirty="0" smtClean="0">
                <a:latin typeface="Arial" pitchFamily="34" charset="0"/>
                <a:cs typeface="Arial" pitchFamily="34" charset="0"/>
              </a:rPr>
              <a:t>imprison </a:t>
            </a:r>
            <a:r>
              <a:rPr lang="en-US" dirty="0" err="1" smtClean="0">
                <a:latin typeface="Arial" pitchFamily="34" charset="0"/>
                <a:cs typeface="Arial" pitchFamily="34" charset="0"/>
              </a:rPr>
              <a:t>upto</a:t>
            </a:r>
            <a:r>
              <a:rPr lang="en-US" dirty="0" smtClean="0">
                <a:latin typeface="Arial" pitchFamily="34" charset="0"/>
                <a:cs typeface="Arial" pitchFamily="34" charset="0"/>
              </a:rPr>
              <a:t> </a:t>
            </a:r>
            <a:r>
              <a:rPr lang="en-US" dirty="0" err="1" smtClean="0">
                <a:latin typeface="Arial" pitchFamily="34" charset="0"/>
                <a:cs typeface="Arial" pitchFamily="34" charset="0"/>
              </a:rPr>
              <a:t>7yrs</a:t>
            </a:r>
            <a:r>
              <a:rPr lang="en-US" dirty="0" smtClean="0">
                <a:latin typeface="Arial" pitchFamily="34" charset="0"/>
                <a:cs typeface="Arial" pitchFamily="34" charset="0"/>
              </a:rPr>
              <a:t> and fine]</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201 </a:t>
            </a:r>
            <a:r>
              <a:rPr lang="en-US" dirty="0" smtClean="0">
                <a:latin typeface="Arial" pitchFamily="34" charset="0"/>
                <a:cs typeface="Arial" pitchFamily="34" charset="0"/>
              </a:rPr>
              <a:t>– causing disappearance of evidence of offence, or giving false info to screen offender.[</a:t>
            </a:r>
            <a:r>
              <a:rPr lang="en-US" dirty="0">
                <a:latin typeface="Arial" pitchFamily="34" charset="0"/>
                <a:cs typeface="Arial" pitchFamily="34" charset="0"/>
              </a:rPr>
              <a:t>punishment – </a:t>
            </a:r>
            <a:r>
              <a:rPr lang="en-US" dirty="0" err="1" smtClean="0">
                <a:latin typeface="Arial" pitchFamily="34" charset="0"/>
                <a:cs typeface="Arial" pitchFamily="34" charset="0"/>
              </a:rPr>
              <a:t>acco</a:t>
            </a:r>
            <a:r>
              <a:rPr lang="en-US" dirty="0" smtClean="0">
                <a:latin typeface="Arial" pitchFamily="34" charset="0"/>
                <a:cs typeface="Arial" pitchFamily="34" charset="0"/>
              </a:rPr>
              <a:t>. to the crime, imprison </a:t>
            </a:r>
            <a:r>
              <a:rPr lang="en-US" dirty="0">
                <a:latin typeface="Arial" pitchFamily="34" charset="0"/>
                <a:cs typeface="Arial" pitchFamily="34" charset="0"/>
              </a:rPr>
              <a:t>up to </a:t>
            </a:r>
            <a:r>
              <a:rPr lang="en-US" dirty="0" err="1">
                <a:latin typeface="Arial" pitchFamily="34" charset="0"/>
                <a:cs typeface="Arial" pitchFamily="34" charset="0"/>
              </a:rPr>
              <a:t>7yrs</a:t>
            </a:r>
            <a:r>
              <a:rPr lang="en-US" dirty="0">
                <a:latin typeface="Arial" pitchFamily="34" charset="0"/>
                <a:cs typeface="Arial" pitchFamily="34" charset="0"/>
              </a:rPr>
              <a:t> and </a:t>
            </a:r>
            <a:r>
              <a:rPr lang="en-US" dirty="0" smtClean="0">
                <a:latin typeface="Arial" pitchFamily="34" charset="0"/>
                <a:cs typeface="Arial" pitchFamily="34" charset="0"/>
              </a:rPr>
              <a:t>fine]</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202 </a:t>
            </a:r>
            <a:r>
              <a:rPr lang="en-US" dirty="0" smtClean="0">
                <a:latin typeface="Arial" pitchFamily="34" charset="0"/>
                <a:cs typeface="Arial" pitchFamily="34" charset="0"/>
              </a:rPr>
              <a:t>– intentional omission to give information of offence by person legally bound to give.[</a:t>
            </a:r>
            <a:r>
              <a:rPr lang="en-US" dirty="0">
                <a:latin typeface="Arial" pitchFamily="34" charset="0"/>
                <a:cs typeface="Arial" pitchFamily="34" charset="0"/>
              </a:rPr>
              <a:t>punishment – imprison up to </a:t>
            </a:r>
            <a:r>
              <a:rPr lang="en-US" dirty="0" err="1" smtClean="0">
                <a:latin typeface="Arial" pitchFamily="34" charset="0"/>
                <a:cs typeface="Arial" pitchFamily="34" charset="0"/>
              </a:rPr>
              <a:t>6mth</a:t>
            </a:r>
            <a:r>
              <a:rPr lang="en-US" dirty="0" smtClean="0">
                <a:latin typeface="Arial" pitchFamily="34" charset="0"/>
                <a:cs typeface="Arial" pitchFamily="34" charset="0"/>
              </a:rPr>
              <a:t>/fine/both]</a:t>
            </a:r>
            <a:endParaRPr lang="en-US" dirty="0">
              <a:latin typeface="Arial" pitchFamily="34" charset="0"/>
              <a:cs typeface="Arial" pitchFamily="34" charset="0"/>
            </a:endParaRPr>
          </a:p>
          <a:p>
            <a:endParaRPr lang="en-US" dirty="0"/>
          </a:p>
          <a:p>
            <a:endParaRPr lang="en-US" dirty="0" smtClean="0"/>
          </a:p>
          <a:p>
            <a:endParaRPr lang="en-IN" dirty="0"/>
          </a:p>
        </p:txBody>
      </p:sp>
    </p:spTree>
    <p:extLst>
      <p:ext uri="{BB962C8B-B14F-4D97-AF65-F5344CB8AC3E}">
        <p14:creationId xmlns:p14="http://schemas.microsoft.com/office/powerpoint/2010/main" xmlns="" val="346633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lstStyle/>
          <a:p>
            <a:r>
              <a:rPr lang="en-US" b="1" dirty="0" err="1" smtClean="0">
                <a:latin typeface="Arial" pitchFamily="34" charset="0"/>
                <a:cs typeface="Arial" pitchFamily="34" charset="0"/>
              </a:rPr>
              <a:t>IPC</a:t>
            </a:r>
            <a:r>
              <a:rPr lang="en-US" b="1" dirty="0" smtClean="0">
                <a:latin typeface="Arial" pitchFamily="34" charset="0"/>
                <a:cs typeface="Arial" pitchFamily="34" charset="0"/>
              </a:rPr>
              <a:t> 299 </a:t>
            </a:r>
            <a:r>
              <a:rPr lang="en-US" dirty="0" smtClean="0">
                <a:latin typeface="Arial" pitchFamily="34" charset="0"/>
                <a:cs typeface="Arial" pitchFamily="34" charset="0"/>
              </a:rPr>
              <a:t>– culpable homicide(by any means including poisoning)</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300 </a:t>
            </a:r>
            <a:r>
              <a:rPr lang="en-US" dirty="0" smtClean="0">
                <a:latin typeface="Arial" pitchFamily="34" charset="0"/>
                <a:cs typeface="Arial" pitchFamily="34" charset="0"/>
              </a:rPr>
              <a:t>– murder when culpable homicide not murder</a:t>
            </a:r>
            <a:r>
              <a:rPr lang="en-US" dirty="0">
                <a:latin typeface="Arial" pitchFamily="34" charset="0"/>
                <a:cs typeface="Arial" pitchFamily="34" charset="0"/>
              </a:rPr>
              <a:t>(by any means including poisoning</a:t>
            </a:r>
            <a:r>
              <a:rPr lang="en-US" dirty="0" smtClean="0">
                <a:latin typeface="Arial" pitchFamily="34" charset="0"/>
                <a:cs typeface="Arial" pitchFamily="34" charset="0"/>
              </a:rPr>
              <a:t>)</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302 </a:t>
            </a:r>
            <a:r>
              <a:rPr lang="en-US" dirty="0" smtClean="0">
                <a:latin typeface="Arial" pitchFamily="34" charset="0"/>
                <a:cs typeface="Arial" pitchFamily="34" charset="0"/>
              </a:rPr>
              <a:t>– punishment for murder – death/imprison for life and fine</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a:t>
            </a:r>
            <a:r>
              <a:rPr lang="en-US" b="1" dirty="0" err="1" smtClean="0">
                <a:latin typeface="Arial" pitchFamily="34" charset="0"/>
                <a:cs typeface="Arial" pitchFamily="34" charset="0"/>
              </a:rPr>
              <a:t>304A</a:t>
            </a:r>
            <a:r>
              <a:rPr lang="en-US" b="1" dirty="0" smtClean="0">
                <a:latin typeface="Arial" pitchFamily="34" charset="0"/>
                <a:cs typeface="Arial" pitchFamily="34" charset="0"/>
              </a:rPr>
              <a:t> </a:t>
            </a:r>
            <a:r>
              <a:rPr lang="en-US" dirty="0" smtClean="0">
                <a:latin typeface="Arial" pitchFamily="34" charset="0"/>
                <a:cs typeface="Arial" pitchFamily="34" charset="0"/>
              </a:rPr>
              <a:t>– causing death by negligence not amounting to culpable homicide</a:t>
            </a:r>
            <a:r>
              <a:rPr lang="en-US" dirty="0">
                <a:latin typeface="Arial" pitchFamily="34" charset="0"/>
                <a:cs typeface="Arial" pitchFamily="34" charset="0"/>
              </a:rPr>
              <a:t>(by any means including poisoning</a:t>
            </a:r>
            <a:r>
              <a:rPr lang="en-US" dirty="0" smtClean="0">
                <a:latin typeface="Arial" pitchFamily="34" charset="0"/>
                <a:cs typeface="Arial" pitchFamily="34" charset="0"/>
              </a:rPr>
              <a:t>) [punishment – imprison </a:t>
            </a:r>
            <a:r>
              <a:rPr lang="en-US" dirty="0" err="1" smtClean="0">
                <a:latin typeface="Arial" pitchFamily="34" charset="0"/>
                <a:cs typeface="Arial" pitchFamily="34" charset="0"/>
              </a:rPr>
              <a:t>2yrs</a:t>
            </a:r>
            <a:r>
              <a:rPr lang="en-US" dirty="0" smtClean="0">
                <a:latin typeface="Arial" pitchFamily="34" charset="0"/>
                <a:cs typeface="Arial" pitchFamily="34" charset="0"/>
              </a:rPr>
              <a:t>/fine/both]</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309 </a:t>
            </a:r>
            <a:r>
              <a:rPr lang="en-US" dirty="0" smtClean="0">
                <a:latin typeface="Arial" pitchFamily="34" charset="0"/>
                <a:cs typeface="Arial" pitchFamily="34" charset="0"/>
              </a:rPr>
              <a:t>– attempt to commit suicide[punishment- simple imprison </a:t>
            </a:r>
            <a:r>
              <a:rPr lang="en-US" dirty="0" err="1" smtClean="0">
                <a:latin typeface="Arial" pitchFamily="34" charset="0"/>
                <a:cs typeface="Arial" pitchFamily="34" charset="0"/>
              </a:rPr>
              <a:t>1yr</a:t>
            </a:r>
            <a:r>
              <a:rPr lang="en-US" dirty="0" smtClean="0">
                <a:latin typeface="Arial" pitchFamily="34" charset="0"/>
                <a:cs typeface="Arial" pitchFamily="34" charset="0"/>
              </a:rPr>
              <a:t>/fine/both]</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319 </a:t>
            </a:r>
            <a:r>
              <a:rPr lang="en-US" dirty="0" smtClean="0">
                <a:latin typeface="Arial" pitchFamily="34" charset="0"/>
                <a:cs typeface="Arial" pitchFamily="34" charset="0"/>
              </a:rPr>
              <a:t>- hurt</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320 </a:t>
            </a:r>
            <a:r>
              <a:rPr lang="en-US" dirty="0" smtClean="0">
                <a:latin typeface="Arial" pitchFamily="34" charset="0"/>
                <a:cs typeface="Arial" pitchFamily="34" charset="0"/>
              </a:rPr>
              <a:t>– grievous hurt</a:t>
            </a:r>
          </a:p>
          <a:p>
            <a:r>
              <a:rPr lang="en-US" b="1" dirty="0" err="1">
                <a:latin typeface="Arial" pitchFamily="34" charset="0"/>
                <a:cs typeface="Arial" pitchFamily="34" charset="0"/>
              </a:rPr>
              <a:t>IPC</a:t>
            </a:r>
            <a:r>
              <a:rPr lang="en-US" b="1" dirty="0">
                <a:latin typeface="Arial" pitchFamily="34" charset="0"/>
                <a:cs typeface="Arial" pitchFamily="34" charset="0"/>
              </a:rPr>
              <a:t> 324 </a:t>
            </a:r>
            <a:r>
              <a:rPr lang="en-US" dirty="0">
                <a:latin typeface="Arial" pitchFamily="34" charset="0"/>
                <a:cs typeface="Arial" pitchFamily="34" charset="0"/>
              </a:rPr>
              <a:t>– voluntarily causing hurt by dangerous weapons/poisons/any means[punishment – imprison </a:t>
            </a:r>
            <a:r>
              <a:rPr lang="en-US" dirty="0" err="1">
                <a:latin typeface="Arial" pitchFamily="34" charset="0"/>
                <a:cs typeface="Arial" pitchFamily="34" charset="0"/>
              </a:rPr>
              <a:t>3yrs</a:t>
            </a:r>
            <a:r>
              <a:rPr lang="en-US" dirty="0">
                <a:latin typeface="Arial" pitchFamily="34" charset="0"/>
                <a:cs typeface="Arial" pitchFamily="34" charset="0"/>
              </a:rPr>
              <a:t>/fine/both]</a:t>
            </a:r>
          </a:p>
          <a:p>
            <a:endParaRPr lang="en-US" dirty="0" smtClean="0"/>
          </a:p>
          <a:p>
            <a:endParaRPr lang="en-US" dirty="0"/>
          </a:p>
          <a:p>
            <a:endParaRPr lang="en-IN" dirty="0"/>
          </a:p>
        </p:txBody>
      </p:sp>
    </p:spTree>
    <p:extLst>
      <p:ext uri="{BB962C8B-B14F-4D97-AF65-F5344CB8AC3E}">
        <p14:creationId xmlns:p14="http://schemas.microsoft.com/office/powerpoint/2010/main" xmlns="" val="2811387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324600"/>
          </a:xfrm>
        </p:spPr>
        <p:txBody>
          <a:bodyPr>
            <a:normAutofit/>
          </a:bodyPr>
          <a:lstStyle/>
          <a:p>
            <a:r>
              <a:rPr lang="en-US" b="1" dirty="0" err="1">
                <a:latin typeface="Arial" pitchFamily="34" charset="0"/>
                <a:cs typeface="Arial" pitchFamily="34" charset="0"/>
              </a:rPr>
              <a:t>IPC</a:t>
            </a:r>
            <a:r>
              <a:rPr lang="en-US" b="1" dirty="0">
                <a:latin typeface="Arial" pitchFamily="34" charset="0"/>
                <a:cs typeface="Arial" pitchFamily="34" charset="0"/>
              </a:rPr>
              <a:t> 326 </a:t>
            </a:r>
            <a:r>
              <a:rPr lang="en-US" dirty="0">
                <a:latin typeface="Arial" pitchFamily="34" charset="0"/>
                <a:cs typeface="Arial" pitchFamily="34" charset="0"/>
              </a:rPr>
              <a:t>- voluntarily causing grievous hurt by dangerous weapons/poisons/any means[punishment – imprison life or imprison </a:t>
            </a:r>
            <a:r>
              <a:rPr lang="en-US" dirty="0" err="1">
                <a:latin typeface="Arial" pitchFamily="34" charset="0"/>
                <a:cs typeface="Arial" pitchFamily="34" charset="0"/>
              </a:rPr>
              <a:t>upto</a:t>
            </a:r>
            <a:r>
              <a:rPr lang="en-US" dirty="0">
                <a:latin typeface="Arial" pitchFamily="34" charset="0"/>
                <a:cs typeface="Arial" pitchFamily="34" charset="0"/>
              </a:rPr>
              <a:t> 10yrs with fine]</a:t>
            </a:r>
          </a:p>
          <a:p>
            <a:r>
              <a:rPr lang="en-US" b="1" dirty="0" err="1">
                <a:latin typeface="Arial" pitchFamily="34" charset="0"/>
                <a:cs typeface="Arial" pitchFamily="34" charset="0"/>
              </a:rPr>
              <a:t>IPC</a:t>
            </a:r>
            <a:r>
              <a:rPr lang="en-US" b="1" dirty="0">
                <a:latin typeface="Arial" pitchFamily="34" charset="0"/>
                <a:cs typeface="Arial" pitchFamily="34" charset="0"/>
              </a:rPr>
              <a:t> 328 </a:t>
            </a:r>
            <a:r>
              <a:rPr lang="en-US" dirty="0">
                <a:latin typeface="Arial" pitchFamily="34" charset="0"/>
                <a:cs typeface="Arial" pitchFamily="34" charset="0"/>
              </a:rPr>
              <a:t>– whoever administers to or causes to be taken by any person any poison or any stupefying, intoxicating  or unwholesome drug, or other thing with intent to cause hurt to such person, or with intent to commit or to facilitate the commission of an offence, shall be punished with imprisonment </a:t>
            </a:r>
            <a:r>
              <a:rPr lang="en-US" dirty="0" err="1">
                <a:latin typeface="Arial" pitchFamily="34" charset="0"/>
                <a:cs typeface="Arial" pitchFamily="34" charset="0"/>
              </a:rPr>
              <a:t>upto</a:t>
            </a:r>
            <a:r>
              <a:rPr lang="en-US" dirty="0">
                <a:latin typeface="Arial" pitchFamily="34" charset="0"/>
                <a:cs typeface="Arial" pitchFamily="34" charset="0"/>
              </a:rPr>
              <a:t> 10 </a:t>
            </a:r>
            <a:r>
              <a:rPr lang="en-US" dirty="0" err="1">
                <a:latin typeface="Arial" pitchFamily="34" charset="0"/>
                <a:cs typeface="Arial" pitchFamily="34" charset="0"/>
              </a:rPr>
              <a:t>yrs</a:t>
            </a:r>
            <a:r>
              <a:rPr lang="en-US" dirty="0">
                <a:latin typeface="Arial" pitchFamily="34" charset="0"/>
                <a:cs typeface="Arial" pitchFamily="34" charset="0"/>
              </a:rPr>
              <a:t> and fine.</a:t>
            </a:r>
          </a:p>
          <a:p>
            <a:r>
              <a:rPr lang="en-US" b="1" dirty="0" err="1">
                <a:latin typeface="Arial" pitchFamily="34" charset="0"/>
                <a:cs typeface="Arial" pitchFamily="34" charset="0"/>
              </a:rPr>
              <a:t>IPC</a:t>
            </a:r>
            <a:r>
              <a:rPr lang="en-US" b="1" dirty="0">
                <a:latin typeface="Arial" pitchFamily="34" charset="0"/>
                <a:cs typeface="Arial" pitchFamily="34" charset="0"/>
              </a:rPr>
              <a:t> 274 </a:t>
            </a:r>
            <a:r>
              <a:rPr lang="en-US" dirty="0">
                <a:latin typeface="Arial" pitchFamily="34" charset="0"/>
                <a:cs typeface="Arial" pitchFamily="34" charset="0"/>
              </a:rPr>
              <a:t>– adulteration of drugs.[punishment – imprison </a:t>
            </a:r>
            <a:r>
              <a:rPr lang="en-US" dirty="0" err="1">
                <a:latin typeface="Arial" pitchFamily="34" charset="0"/>
                <a:cs typeface="Arial" pitchFamily="34" charset="0"/>
              </a:rPr>
              <a:t>upto</a:t>
            </a:r>
            <a:r>
              <a:rPr lang="en-US" dirty="0">
                <a:latin typeface="Arial" pitchFamily="34" charset="0"/>
                <a:cs typeface="Arial" pitchFamily="34" charset="0"/>
              </a:rPr>
              <a:t> </a:t>
            </a:r>
            <a:r>
              <a:rPr lang="en-US" dirty="0" err="1">
                <a:latin typeface="Arial" pitchFamily="34" charset="0"/>
                <a:cs typeface="Arial" pitchFamily="34" charset="0"/>
              </a:rPr>
              <a:t>6mth</a:t>
            </a:r>
            <a:r>
              <a:rPr lang="en-US" dirty="0">
                <a:latin typeface="Arial" pitchFamily="34" charset="0"/>
                <a:cs typeface="Arial" pitchFamily="34" charset="0"/>
              </a:rPr>
              <a:t>/</a:t>
            </a:r>
            <a:r>
              <a:rPr lang="en-US" dirty="0" err="1">
                <a:latin typeface="Arial" pitchFamily="34" charset="0"/>
                <a:cs typeface="Arial" pitchFamily="34" charset="0"/>
              </a:rPr>
              <a:t>Rs.1000</a:t>
            </a:r>
            <a:r>
              <a:rPr lang="en-US" dirty="0">
                <a:latin typeface="Arial" pitchFamily="34" charset="0"/>
                <a:cs typeface="Arial" pitchFamily="34" charset="0"/>
              </a:rPr>
              <a:t>/both </a:t>
            </a:r>
            <a:r>
              <a:rPr lang="en-US" dirty="0" smtClean="0">
                <a:latin typeface="Arial" pitchFamily="34" charset="0"/>
                <a:cs typeface="Arial" pitchFamily="34" charset="0"/>
              </a:rPr>
              <a:t>]</a:t>
            </a:r>
          </a:p>
          <a:p>
            <a:r>
              <a:rPr lang="en-US" b="1" dirty="0" err="1" smtClean="0">
                <a:latin typeface="Arial" pitchFamily="34" charset="0"/>
                <a:cs typeface="Arial" pitchFamily="34" charset="0"/>
              </a:rPr>
              <a:t>IPC</a:t>
            </a:r>
            <a:r>
              <a:rPr lang="en-US" b="1" dirty="0" smtClean="0">
                <a:latin typeface="Arial" pitchFamily="34" charset="0"/>
                <a:cs typeface="Arial" pitchFamily="34" charset="0"/>
              </a:rPr>
              <a:t> </a:t>
            </a:r>
            <a:r>
              <a:rPr lang="en-US" b="1" dirty="0">
                <a:latin typeface="Arial" pitchFamily="34" charset="0"/>
                <a:cs typeface="Arial" pitchFamily="34" charset="0"/>
              </a:rPr>
              <a:t>284 </a:t>
            </a:r>
            <a:r>
              <a:rPr lang="en-US" dirty="0">
                <a:latin typeface="Arial" pitchFamily="34" charset="0"/>
                <a:cs typeface="Arial" pitchFamily="34" charset="0"/>
              </a:rPr>
              <a:t>– negligent conduct with respect to poisonous substances as to endanger human life or to be likely to cause hurt or injury .[punishment – imprison </a:t>
            </a:r>
            <a:r>
              <a:rPr lang="en-US" dirty="0" err="1">
                <a:latin typeface="Arial" pitchFamily="34" charset="0"/>
                <a:cs typeface="Arial" pitchFamily="34" charset="0"/>
              </a:rPr>
              <a:t>upto</a:t>
            </a:r>
            <a:r>
              <a:rPr lang="en-US" dirty="0">
                <a:latin typeface="Arial" pitchFamily="34" charset="0"/>
                <a:cs typeface="Arial" pitchFamily="34" charset="0"/>
              </a:rPr>
              <a:t> </a:t>
            </a:r>
            <a:r>
              <a:rPr lang="en-US" dirty="0" err="1">
                <a:latin typeface="Arial" pitchFamily="34" charset="0"/>
                <a:cs typeface="Arial" pitchFamily="34" charset="0"/>
              </a:rPr>
              <a:t>6mth</a:t>
            </a:r>
            <a:r>
              <a:rPr lang="en-US" dirty="0">
                <a:latin typeface="Arial" pitchFamily="34" charset="0"/>
                <a:cs typeface="Arial" pitchFamily="34" charset="0"/>
              </a:rPr>
              <a:t>/</a:t>
            </a:r>
            <a:r>
              <a:rPr lang="en-US" dirty="0" err="1">
                <a:latin typeface="Arial" pitchFamily="34" charset="0"/>
                <a:cs typeface="Arial" pitchFamily="34" charset="0"/>
              </a:rPr>
              <a:t>Rs.1000</a:t>
            </a:r>
            <a:r>
              <a:rPr lang="en-US" dirty="0">
                <a:latin typeface="Arial" pitchFamily="34" charset="0"/>
                <a:cs typeface="Arial" pitchFamily="34" charset="0"/>
              </a:rPr>
              <a:t>/both </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3209810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Acts and Rules</a:t>
            </a:r>
            <a:endParaRPr lang="en-IN" dirty="0"/>
          </a:p>
        </p:txBody>
      </p:sp>
      <p:sp>
        <p:nvSpPr>
          <p:cNvPr id="3" name="Content Placeholder 2"/>
          <p:cNvSpPr>
            <a:spLocks noGrp="1"/>
          </p:cNvSpPr>
          <p:nvPr>
            <p:ph idx="1"/>
          </p:nvPr>
        </p:nvSpPr>
        <p:spPr/>
        <p:txBody>
          <a:bodyPr>
            <a:normAutofit/>
          </a:bodyPr>
          <a:lstStyle/>
          <a:p>
            <a:r>
              <a:rPr lang="en-US" sz="2400" b="1" dirty="0" smtClean="0">
                <a:latin typeface="Arial" pitchFamily="34" charset="0"/>
                <a:cs typeface="Arial" pitchFamily="34" charset="0"/>
              </a:rPr>
              <a:t>The Poison Act, 1919:</a:t>
            </a:r>
          </a:p>
          <a:p>
            <a:pPr lvl="1"/>
            <a:r>
              <a:rPr lang="en-US" sz="2400" dirty="0" smtClean="0">
                <a:latin typeface="Arial" pitchFamily="34" charset="0"/>
                <a:cs typeface="Arial" pitchFamily="34" charset="0"/>
              </a:rPr>
              <a:t>Regulates import, manufacture, distribution &amp; sale of poisonous substances.</a:t>
            </a:r>
          </a:p>
          <a:p>
            <a:r>
              <a:rPr lang="en-US" sz="2400" b="1" dirty="0" smtClean="0">
                <a:latin typeface="Arial" pitchFamily="34" charset="0"/>
                <a:cs typeface="Arial" pitchFamily="34" charset="0"/>
              </a:rPr>
              <a:t>The Drugs And Cosmetics Act, 1940:</a:t>
            </a:r>
          </a:p>
          <a:p>
            <a:pPr lvl="1"/>
            <a:r>
              <a:rPr lang="en-US" sz="2400" dirty="0">
                <a:latin typeface="Arial" pitchFamily="34" charset="0"/>
                <a:cs typeface="Arial" pitchFamily="34" charset="0"/>
              </a:rPr>
              <a:t>Regulates import, manufacture, distribution &amp; sale </a:t>
            </a:r>
            <a:r>
              <a:rPr lang="en-US" sz="2400" dirty="0" smtClean="0">
                <a:latin typeface="Arial" pitchFamily="34" charset="0"/>
                <a:cs typeface="Arial" pitchFamily="34" charset="0"/>
              </a:rPr>
              <a:t>of all kinds of drugs.</a:t>
            </a:r>
          </a:p>
          <a:p>
            <a:pPr lvl="1"/>
            <a:r>
              <a:rPr lang="en-US" sz="2400" dirty="0" smtClean="0">
                <a:latin typeface="Arial" pitchFamily="34" charset="0"/>
                <a:cs typeface="Arial" pitchFamily="34" charset="0"/>
              </a:rPr>
              <a:t>Control of quality, purity and strength of drugs.</a:t>
            </a:r>
          </a:p>
          <a:p>
            <a:pPr lvl="1"/>
            <a:r>
              <a:rPr lang="en-US" sz="2400" dirty="0" smtClean="0">
                <a:latin typeface="Arial" pitchFamily="34" charset="0"/>
                <a:cs typeface="Arial" pitchFamily="34" charset="0"/>
              </a:rPr>
              <a:t>containers/packets containing drugs should have label mentioning formula or list of ingredients in it.</a:t>
            </a:r>
          </a:p>
          <a:p>
            <a:pPr lvl="1"/>
            <a:r>
              <a:rPr lang="en-US" sz="2400" dirty="0" smtClean="0">
                <a:latin typeface="Arial" pitchFamily="34" charset="0"/>
                <a:cs typeface="Arial" pitchFamily="34" charset="0"/>
              </a:rPr>
              <a:t>Drugs technical advisory board and central drug laboratory</a:t>
            </a:r>
            <a:r>
              <a:rPr lang="en-IN" sz="2400" dirty="0">
                <a:latin typeface="Arial" pitchFamily="34" charset="0"/>
                <a:cs typeface="Arial" pitchFamily="34" charset="0"/>
              </a:rPr>
              <a:t>.</a:t>
            </a:r>
            <a:endParaRPr lang="en-US" sz="2400" dirty="0" smtClean="0">
              <a:latin typeface="Arial" pitchFamily="34" charset="0"/>
              <a:cs typeface="Arial" pitchFamily="34" charset="0"/>
            </a:endParaRPr>
          </a:p>
        </p:txBody>
      </p:sp>
    </p:spTree>
    <p:extLst>
      <p:ext uri="{BB962C8B-B14F-4D97-AF65-F5344CB8AC3E}">
        <p14:creationId xmlns:p14="http://schemas.microsoft.com/office/powerpoint/2010/main" xmlns="" val="2756735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7620000" cy="5943600"/>
          </a:xfrm>
        </p:spPr>
        <p:txBody>
          <a:bodyPr>
            <a:noAutofit/>
          </a:bodyPr>
          <a:lstStyle/>
          <a:p>
            <a:r>
              <a:rPr lang="en-US" sz="2000" b="1" dirty="0">
                <a:latin typeface="Arial" pitchFamily="34" charset="0"/>
                <a:cs typeface="Arial" pitchFamily="34" charset="0"/>
              </a:rPr>
              <a:t>The Drugs And Cosmetics Rules, 1945:</a:t>
            </a:r>
          </a:p>
          <a:p>
            <a:pPr lvl="1"/>
            <a:r>
              <a:rPr lang="en-US" dirty="0">
                <a:latin typeface="Arial" pitchFamily="34" charset="0"/>
                <a:cs typeface="Arial" pitchFamily="34" charset="0"/>
              </a:rPr>
              <a:t>Classification of drugs into schedules</a:t>
            </a:r>
          </a:p>
          <a:p>
            <a:pPr lvl="1"/>
            <a:r>
              <a:rPr lang="en-US" dirty="0" smtClean="0">
                <a:latin typeface="Arial" pitchFamily="34" charset="0"/>
                <a:cs typeface="Arial" pitchFamily="34" charset="0"/>
              </a:rPr>
              <a:t>C : biological products</a:t>
            </a:r>
          </a:p>
          <a:p>
            <a:pPr lvl="1"/>
            <a:r>
              <a:rPr lang="en-US" dirty="0" smtClean="0">
                <a:latin typeface="Arial" pitchFamily="34" charset="0"/>
                <a:cs typeface="Arial" pitchFamily="34" charset="0"/>
              </a:rPr>
              <a:t>E : list of poisons</a:t>
            </a:r>
          </a:p>
          <a:p>
            <a:pPr lvl="1"/>
            <a:r>
              <a:rPr lang="en-US" dirty="0" smtClean="0">
                <a:latin typeface="Arial" pitchFamily="34" charset="0"/>
                <a:cs typeface="Arial" pitchFamily="34" charset="0"/>
              </a:rPr>
              <a:t>F : vaccines and sera</a:t>
            </a:r>
          </a:p>
          <a:p>
            <a:pPr lvl="1"/>
            <a:r>
              <a:rPr lang="en-US" dirty="0" smtClean="0">
                <a:latin typeface="Arial" pitchFamily="34" charset="0"/>
                <a:cs typeface="Arial" pitchFamily="34" charset="0"/>
              </a:rPr>
              <a:t>G : Hormonal preparations</a:t>
            </a:r>
          </a:p>
          <a:p>
            <a:pPr lvl="1"/>
            <a:r>
              <a:rPr lang="en-US" dirty="0" smtClean="0">
                <a:latin typeface="Arial" pitchFamily="34" charset="0"/>
                <a:cs typeface="Arial" pitchFamily="34" charset="0"/>
              </a:rPr>
              <a:t>H : drugs with special restrictions. To be sold only on prescription</a:t>
            </a:r>
          </a:p>
          <a:p>
            <a:pPr lvl="1"/>
            <a:r>
              <a:rPr lang="en-US" dirty="0" smtClean="0">
                <a:latin typeface="Arial" pitchFamily="34" charset="0"/>
                <a:cs typeface="Arial" pitchFamily="34" charset="0"/>
              </a:rPr>
              <a:t>J : list of diseases, the drugs for which should not be advertised</a:t>
            </a:r>
          </a:p>
          <a:p>
            <a:pPr lvl="1"/>
            <a:r>
              <a:rPr lang="en-US" dirty="0" smtClean="0">
                <a:latin typeface="Arial" pitchFamily="34" charset="0"/>
                <a:cs typeface="Arial" pitchFamily="34" charset="0"/>
              </a:rPr>
              <a:t>L : antibiotics, antihistamines and chemotherapeutic agents.</a:t>
            </a:r>
            <a:r>
              <a:rPr lang="en-US" dirty="0">
                <a:latin typeface="Arial" pitchFamily="34" charset="0"/>
                <a:cs typeface="Arial" pitchFamily="34" charset="0"/>
              </a:rPr>
              <a:t> To be sold only on </a:t>
            </a:r>
            <a:r>
              <a:rPr lang="en-US" dirty="0" smtClean="0">
                <a:latin typeface="Arial" pitchFamily="34" charset="0"/>
                <a:cs typeface="Arial" pitchFamily="34" charset="0"/>
              </a:rPr>
              <a:t>prescription</a:t>
            </a:r>
          </a:p>
          <a:p>
            <a:r>
              <a:rPr lang="en-US" sz="2000" b="1" dirty="0" smtClean="0">
                <a:latin typeface="Arial" pitchFamily="34" charset="0"/>
                <a:cs typeface="Arial" pitchFamily="34" charset="0"/>
              </a:rPr>
              <a:t>The Pharmacy Act, 1948 :</a:t>
            </a:r>
          </a:p>
          <a:p>
            <a:pPr lvl="1"/>
            <a:r>
              <a:rPr lang="en-US" dirty="0" smtClean="0">
                <a:latin typeface="Arial" pitchFamily="34" charset="0"/>
                <a:cs typeface="Arial" pitchFamily="34" charset="0"/>
              </a:rPr>
              <a:t>Regulation of profession of Pharmacy.</a:t>
            </a:r>
          </a:p>
          <a:p>
            <a:pPr lvl="1"/>
            <a:r>
              <a:rPr lang="en-US" dirty="0" smtClean="0">
                <a:latin typeface="Arial" pitchFamily="34" charset="0"/>
                <a:cs typeface="Arial" pitchFamily="34" charset="0"/>
              </a:rPr>
              <a:t>Constitution of Central and State councils of Pharmacy</a:t>
            </a:r>
          </a:p>
          <a:p>
            <a:pPr lvl="1"/>
            <a:r>
              <a:rPr lang="en-US" dirty="0" smtClean="0">
                <a:latin typeface="Arial" pitchFamily="34" charset="0"/>
                <a:cs typeface="Arial" pitchFamily="34" charset="0"/>
              </a:rPr>
              <a:t>Only registered pharmacists can compound, prepare, mix or dispense any medicine on prescription of </a:t>
            </a:r>
            <a:r>
              <a:rPr lang="en-US" dirty="0" err="1" smtClean="0">
                <a:latin typeface="Arial" pitchFamily="34" charset="0"/>
                <a:cs typeface="Arial" pitchFamily="34" charset="0"/>
              </a:rPr>
              <a:t>RMP</a:t>
            </a:r>
            <a:r>
              <a:rPr lang="en-US" dirty="0" smtClean="0">
                <a:latin typeface="Arial" pitchFamily="34" charset="0"/>
                <a:cs typeface="Arial" pitchFamily="34" charset="0"/>
              </a:rPr>
              <a:t>.</a:t>
            </a:r>
          </a:p>
          <a:p>
            <a:pPr lvl="1"/>
            <a:r>
              <a:rPr lang="en-US" dirty="0" smtClean="0">
                <a:latin typeface="Arial" pitchFamily="34" charset="0"/>
                <a:cs typeface="Arial" pitchFamily="34" charset="0"/>
              </a:rPr>
              <a:t>Not apply to a doctor dispensing drugs for his own patients.</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2083136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lstStyle/>
          <a:p>
            <a:r>
              <a:rPr lang="en-US" sz="2400" b="1" dirty="0" smtClean="0"/>
              <a:t>The Drugs Control Act, 1950 :</a:t>
            </a:r>
          </a:p>
          <a:p>
            <a:pPr lvl="1"/>
            <a:r>
              <a:rPr lang="en-US" sz="2400" dirty="0" smtClean="0"/>
              <a:t>Control of sale, supply and distribution of drugs</a:t>
            </a:r>
          </a:p>
          <a:p>
            <a:pPr lvl="1"/>
            <a:r>
              <a:rPr lang="en-US" sz="2400" dirty="0" smtClean="0"/>
              <a:t>Cash memo, marking of </a:t>
            </a:r>
            <a:r>
              <a:rPr lang="en-US" sz="2400" dirty="0" err="1" smtClean="0"/>
              <a:t>MRP</a:t>
            </a:r>
            <a:r>
              <a:rPr lang="en-US" sz="2400" dirty="0" smtClean="0"/>
              <a:t> must</a:t>
            </a:r>
          </a:p>
          <a:p>
            <a:pPr lvl="1"/>
            <a:r>
              <a:rPr lang="en-US" sz="2400" dirty="0" smtClean="0"/>
              <a:t>Power to fix </a:t>
            </a:r>
            <a:r>
              <a:rPr lang="en-US" sz="2400" dirty="0" err="1" smtClean="0"/>
              <a:t>MRP</a:t>
            </a:r>
            <a:r>
              <a:rPr lang="en-US" sz="2400" dirty="0" smtClean="0"/>
              <a:t> of any drugs</a:t>
            </a:r>
          </a:p>
          <a:p>
            <a:pPr lvl="1"/>
            <a:r>
              <a:rPr lang="en-US" sz="2400" dirty="0" smtClean="0"/>
              <a:t>The Drugs And Magic Remedies Act, 1954 :</a:t>
            </a:r>
          </a:p>
          <a:p>
            <a:pPr lvl="1"/>
            <a:r>
              <a:rPr lang="en-US" sz="2400" dirty="0" smtClean="0"/>
              <a:t>To ban advertisements which offend decency or morality</a:t>
            </a:r>
          </a:p>
          <a:p>
            <a:pPr lvl="1"/>
            <a:r>
              <a:rPr lang="en-US" sz="2400" dirty="0" smtClean="0"/>
              <a:t>Prohibition of advertisements of magic remedies for procuring abortion or contraception,</a:t>
            </a:r>
            <a:r>
              <a:rPr lang="en-US" sz="2400" dirty="0"/>
              <a:t> correction of menstrual </a:t>
            </a:r>
            <a:r>
              <a:rPr lang="en-US" sz="2400" dirty="0" smtClean="0"/>
              <a:t>disorders, increase of sexual potency and treatment of venereal diseases.</a:t>
            </a:r>
          </a:p>
          <a:p>
            <a:endParaRPr lang="en-IN" dirty="0"/>
          </a:p>
        </p:txBody>
      </p:sp>
    </p:spTree>
    <p:extLst>
      <p:ext uri="{BB962C8B-B14F-4D97-AF65-F5344CB8AC3E}">
        <p14:creationId xmlns:p14="http://schemas.microsoft.com/office/powerpoint/2010/main" xmlns="" val="2952249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458200" cy="6400800"/>
          </a:xfrm>
        </p:spPr>
        <p:txBody>
          <a:bodyPr>
            <a:noAutofit/>
          </a:bodyPr>
          <a:lstStyle/>
          <a:p>
            <a:r>
              <a:rPr lang="en-US" sz="2800" b="1" dirty="0" smtClean="0">
                <a:latin typeface="Arial" pitchFamily="34" charset="0"/>
                <a:cs typeface="Arial" pitchFamily="34" charset="0"/>
              </a:rPr>
              <a:t>Narcotic Drugs And Psychotropic substances(</a:t>
            </a:r>
            <a:r>
              <a:rPr lang="en-US" sz="2800" b="1" dirty="0" err="1" smtClean="0">
                <a:latin typeface="Arial" pitchFamily="34" charset="0"/>
                <a:cs typeface="Arial" pitchFamily="34" charset="0"/>
              </a:rPr>
              <a:t>NDPS</a:t>
            </a:r>
            <a:r>
              <a:rPr lang="en-US" sz="2800" b="1" dirty="0" smtClean="0">
                <a:latin typeface="Arial" pitchFamily="34" charset="0"/>
                <a:cs typeface="Arial" pitchFamily="34" charset="0"/>
              </a:rPr>
              <a:t>) Act, 1985 :</a:t>
            </a:r>
          </a:p>
          <a:p>
            <a:pPr lvl="1"/>
            <a:r>
              <a:rPr lang="en-US" sz="2200" dirty="0" smtClean="0">
                <a:latin typeface="Arial" pitchFamily="34" charset="0"/>
                <a:cs typeface="Arial" pitchFamily="34" charset="0"/>
              </a:rPr>
              <a:t>Repeals and renders obsolete three precious acts</a:t>
            </a:r>
          </a:p>
          <a:p>
            <a:pPr lvl="2"/>
            <a:r>
              <a:rPr lang="en-US" sz="2200" b="1" i="1" dirty="0" smtClean="0">
                <a:latin typeface="Arial" pitchFamily="34" charset="0"/>
                <a:cs typeface="Arial" pitchFamily="34" charset="0"/>
              </a:rPr>
              <a:t>The opium act, 1857</a:t>
            </a:r>
          </a:p>
          <a:p>
            <a:pPr lvl="2"/>
            <a:r>
              <a:rPr lang="en-US" sz="2200" b="1" i="1" dirty="0" smtClean="0">
                <a:latin typeface="Arial" pitchFamily="34" charset="0"/>
                <a:cs typeface="Arial" pitchFamily="34" charset="0"/>
              </a:rPr>
              <a:t>The opium act, 1878</a:t>
            </a:r>
          </a:p>
          <a:p>
            <a:pPr lvl="2"/>
            <a:r>
              <a:rPr lang="en-US" sz="2200" b="1" i="1" dirty="0" smtClean="0">
                <a:latin typeface="Arial" pitchFamily="34" charset="0"/>
                <a:cs typeface="Arial" pitchFamily="34" charset="0"/>
              </a:rPr>
              <a:t>The dangerous drugs act, 1930</a:t>
            </a:r>
          </a:p>
          <a:p>
            <a:pPr lvl="1"/>
            <a:r>
              <a:rPr lang="en-US" sz="2200" b="1" dirty="0">
                <a:solidFill>
                  <a:srgbClr val="FF0000"/>
                </a:solidFill>
                <a:latin typeface="Arial" pitchFamily="34" charset="0"/>
                <a:cs typeface="Arial" pitchFamily="34" charset="0"/>
              </a:rPr>
              <a:t>N</a:t>
            </a:r>
            <a:r>
              <a:rPr lang="en-US" sz="2200" b="1" dirty="0" smtClean="0">
                <a:solidFill>
                  <a:srgbClr val="FF0000"/>
                </a:solidFill>
                <a:latin typeface="Arial" pitchFamily="34" charset="0"/>
                <a:cs typeface="Arial" pitchFamily="34" charset="0"/>
              </a:rPr>
              <a:t>arcotic drug </a:t>
            </a:r>
            <a:r>
              <a:rPr lang="en-US" sz="2200" dirty="0" smtClean="0">
                <a:latin typeface="Arial" pitchFamily="34" charset="0"/>
                <a:cs typeface="Arial" pitchFamily="34" charset="0"/>
              </a:rPr>
              <a:t>= opium, cannabis, cocaine</a:t>
            </a:r>
          </a:p>
          <a:p>
            <a:pPr lvl="1"/>
            <a:r>
              <a:rPr lang="en-US" sz="2200" b="1" dirty="0" smtClean="0">
                <a:solidFill>
                  <a:srgbClr val="FF0000"/>
                </a:solidFill>
                <a:latin typeface="Arial" pitchFamily="34" charset="0"/>
                <a:cs typeface="Arial" pitchFamily="34" charset="0"/>
              </a:rPr>
              <a:t>Psychotropic drug </a:t>
            </a:r>
            <a:r>
              <a:rPr lang="en-US" sz="2200" dirty="0" smtClean="0">
                <a:latin typeface="Arial" pitchFamily="34" charset="0"/>
                <a:cs typeface="Arial" pitchFamily="34" charset="0"/>
              </a:rPr>
              <a:t>= drugs that alters mental function( LSD, phencyclidine, amphetamines, barbiturates, </a:t>
            </a:r>
            <a:r>
              <a:rPr lang="en-US" sz="2200" dirty="0" err="1" smtClean="0">
                <a:latin typeface="Arial" pitchFamily="34" charset="0"/>
                <a:cs typeface="Arial" pitchFamily="34" charset="0"/>
              </a:rPr>
              <a:t>methaqualone</a:t>
            </a:r>
            <a:r>
              <a:rPr lang="en-US" sz="2200" dirty="0" smtClean="0">
                <a:latin typeface="Arial" pitchFamily="34" charset="0"/>
                <a:cs typeface="Arial" pitchFamily="34" charset="0"/>
              </a:rPr>
              <a:t>, benzodiazepines, mescaline, </a:t>
            </a:r>
            <a:r>
              <a:rPr lang="en-US" sz="2200" dirty="0" err="1" smtClean="0">
                <a:latin typeface="Arial" pitchFamily="34" charset="0"/>
                <a:cs typeface="Arial" pitchFamily="34" charset="0"/>
              </a:rPr>
              <a:t>psilocybine</a:t>
            </a:r>
            <a:r>
              <a:rPr lang="en-US" sz="2200" dirty="0" smtClean="0">
                <a:latin typeface="Arial" pitchFamily="34" charset="0"/>
                <a:cs typeface="Arial" pitchFamily="34" charset="0"/>
              </a:rPr>
              <a:t>, designer drugs etc. total  more than 100 drugs)</a:t>
            </a:r>
          </a:p>
          <a:p>
            <a:pPr lvl="1"/>
            <a:r>
              <a:rPr lang="en-US" sz="2200" dirty="0" smtClean="0">
                <a:solidFill>
                  <a:srgbClr val="FF0000"/>
                </a:solidFill>
                <a:latin typeface="Arial" pitchFamily="34" charset="0"/>
                <a:cs typeface="Arial" pitchFamily="34" charset="0"/>
              </a:rPr>
              <a:t>Except for medical use and scientific research, complete prohibition on the cultivation of coca, poppy &amp; cannabis plants and</a:t>
            </a:r>
            <a:r>
              <a:rPr lang="en-US" sz="2200" dirty="0">
                <a:solidFill>
                  <a:srgbClr val="FF0000"/>
                </a:solidFill>
                <a:latin typeface="Arial" pitchFamily="34" charset="0"/>
                <a:cs typeface="Arial" pitchFamily="34" charset="0"/>
              </a:rPr>
              <a:t> </a:t>
            </a:r>
            <a:r>
              <a:rPr lang="en-US" sz="2200" dirty="0" smtClean="0">
                <a:solidFill>
                  <a:srgbClr val="FF0000"/>
                </a:solidFill>
                <a:latin typeface="Arial" pitchFamily="34" charset="0"/>
                <a:cs typeface="Arial" pitchFamily="34" charset="0"/>
              </a:rPr>
              <a:t>Manufacture, sale, purchase, use or transport of any narcotic drug or psychotropic substances</a:t>
            </a:r>
          </a:p>
          <a:p>
            <a:pPr lvl="1"/>
            <a:r>
              <a:rPr lang="en-US" sz="2200" dirty="0" smtClean="0">
                <a:latin typeface="Arial" pitchFamily="34" charset="0"/>
                <a:cs typeface="Arial" pitchFamily="34" charset="0"/>
              </a:rPr>
              <a:t>Min. </a:t>
            </a:r>
            <a:r>
              <a:rPr lang="en-US" sz="2200" dirty="0">
                <a:latin typeface="Arial" pitchFamily="34" charset="0"/>
                <a:cs typeface="Arial" pitchFamily="34" charset="0"/>
              </a:rPr>
              <a:t>punishment – 10 </a:t>
            </a:r>
            <a:r>
              <a:rPr lang="en-US" sz="2200" dirty="0" err="1">
                <a:latin typeface="Arial" pitchFamily="34" charset="0"/>
                <a:cs typeface="Arial" pitchFamily="34" charset="0"/>
              </a:rPr>
              <a:t>yrs</a:t>
            </a:r>
            <a:r>
              <a:rPr lang="en-US" sz="2200" dirty="0">
                <a:latin typeface="Arial" pitchFamily="34" charset="0"/>
                <a:cs typeface="Arial" pitchFamily="34" charset="0"/>
              </a:rPr>
              <a:t> </a:t>
            </a:r>
            <a:r>
              <a:rPr lang="en-US" sz="2200" dirty="0" smtClean="0">
                <a:latin typeface="Arial" pitchFamily="34" charset="0"/>
                <a:cs typeface="Arial" pitchFamily="34" charset="0"/>
              </a:rPr>
              <a:t>rig. imprison </a:t>
            </a:r>
            <a:r>
              <a:rPr lang="en-US" sz="2200" dirty="0">
                <a:latin typeface="Arial" pitchFamily="34" charset="0"/>
                <a:cs typeface="Arial" pitchFamily="34" charset="0"/>
              </a:rPr>
              <a:t>and fine </a:t>
            </a:r>
            <a:r>
              <a:rPr lang="en-US" sz="2200" dirty="0" err="1">
                <a:latin typeface="Arial" pitchFamily="34" charset="0"/>
                <a:cs typeface="Arial" pitchFamily="34" charset="0"/>
              </a:rPr>
              <a:t>Rs</a:t>
            </a:r>
            <a:r>
              <a:rPr lang="en-US" sz="2200" dirty="0">
                <a:latin typeface="Arial" pitchFamily="34" charset="0"/>
                <a:cs typeface="Arial" pitchFamily="34" charset="0"/>
              </a:rPr>
              <a:t>. 1 lakh</a:t>
            </a:r>
          </a:p>
          <a:p>
            <a:pPr lvl="1"/>
            <a:r>
              <a:rPr lang="en-US" sz="2200" dirty="0">
                <a:latin typeface="Arial" pitchFamily="34" charset="0"/>
                <a:cs typeface="Arial" pitchFamily="34" charset="0"/>
              </a:rPr>
              <a:t>Max. punishment – 20 </a:t>
            </a:r>
            <a:r>
              <a:rPr lang="en-US" sz="2200" dirty="0" err="1">
                <a:latin typeface="Arial" pitchFamily="34" charset="0"/>
                <a:cs typeface="Arial" pitchFamily="34" charset="0"/>
              </a:rPr>
              <a:t>yrs</a:t>
            </a:r>
            <a:r>
              <a:rPr lang="en-US" sz="2200" dirty="0">
                <a:latin typeface="Arial" pitchFamily="34" charset="0"/>
                <a:cs typeface="Arial" pitchFamily="34" charset="0"/>
              </a:rPr>
              <a:t> </a:t>
            </a:r>
            <a:r>
              <a:rPr lang="en-US" sz="2200" dirty="0" smtClean="0">
                <a:latin typeface="Arial" pitchFamily="34" charset="0"/>
                <a:cs typeface="Arial" pitchFamily="34" charset="0"/>
              </a:rPr>
              <a:t>rig. imprison </a:t>
            </a:r>
            <a:r>
              <a:rPr lang="en-US" sz="2200" dirty="0">
                <a:latin typeface="Arial" pitchFamily="34" charset="0"/>
                <a:cs typeface="Arial" pitchFamily="34" charset="0"/>
              </a:rPr>
              <a:t>and fine </a:t>
            </a:r>
            <a:r>
              <a:rPr lang="en-US" sz="2200" dirty="0" err="1">
                <a:latin typeface="Arial" pitchFamily="34" charset="0"/>
                <a:cs typeface="Arial" pitchFamily="34" charset="0"/>
              </a:rPr>
              <a:t>Rs</a:t>
            </a:r>
            <a:r>
              <a:rPr lang="en-US" sz="2200" dirty="0">
                <a:latin typeface="Arial" pitchFamily="34" charset="0"/>
                <a:cs typeface="Arial" pitchFamily="34" charset="0"/>
              </a:rPr>
              <a:t>. 2 </a:t>
            </a:r>
            <a:r>
              <a:rPr lang="en-US" sz="2200" dirty="0" smtClean="0">
                <a:latin typeface="Arial" pitchFamily="34" charset="0"/>
                <a:cs typeface="Arial" pitchFamily="34" charset="0"/>
              </a:rPr>
              <a:t>lakh</a:t>
            </a:r>
            <a:endParaRPr lang="en-US" sz="2200" dirty="0">
              <a:latin typeface="Arial" pitchFamily="34" charset="0"/>
              <a:cs typeface="Arial" pitchFamily="34" charset="0"/>
            </a:endParaRPr>
          </a:p>
        </p:txBody>
      </p:sp>
    </p:spTree>
    <p:extLst>
      <p:ext uri="{BB962C8B-B14F-4D97-AF65-F5344CB8AC3E}">
        <p14:creationId xmlns:p14="http://schemas.microsoft.com/office/powerpoint/2010/main" xmlns="" val="22504038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1729</TotalTime>
  <Words>2013</Words>
  <Application>Microsoft Office PowerPoint</Application>
  <PresentationFormat>On-screen Show (4:3)</PresentationFormat>
  <Paragraphs>177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Adjacency</vt:lpstr>
      <vt:lpstr>LEGAL TOXICOLOGY</vt:lpstr>
      <vt:lpstr>Introduction </vt:lpstr>
      <vt:lpstr>Various I.P.C.s related to poisoning</vt:lpstr>
      <vt:lpstr>Slide 4</vt:lpstr>
      <vt:lpstr>Slide 5</vt:lpstr>
      <vt:lpstr>Various Acts and Rules</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Prevention of offences (by Acids) Act 2008</vt:lpstr>
      <vt:lpstr>Slide 20</vt:lpstr>
      <vt:lpstr>Slide 21</vt:lpstr>
      <vt:lpstr>Duties of A Doctor in case of Poisoning</vt:lpstr>
      <vt:lpstr>Slide 23</vt:lpstr>
      <vt:lpstr> 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KALPESH ZANZRUKIYA</dc:creator>
  <cp:lastModifiedBy>Acer</cp:lastModifiedBy>
  <cp:revision>84</cp:revision>
  <dcterms:created xsi:type="dcterms:W3CDTF">2006-08-16T00:00:00Z</dcterms:created>
  <dcterms:modified xsi:type="dcterms:W3CDTF">2020-08-13T06:48:00Z</dcterms:modified>
</cp:coreProperties>
</file>