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56" r:id="rId2"/>
    <p:sldId id="299" r:id="rId3"/>
    <p:sldId id="298" r:id="rId4"/>
    <p:sldId id="257" r:id="rId5"/>
    <p:sldId id="292" r:id="rId6"/>
    <p:sldId id="259" r:id="rId7"/>
    <p:sldId id="260" r:id="rId8"/>
    <p:sldId id="271" r:id="rId9"/>
    <p:sldId id="261" r:id="rId10"/>
    <p:sldId id="262" r:id="rId11"/>
    <p:sldId id="264" r:id="rId12"/>
    <p:sldId id="266" r:id="rId13"/>
    <p:sldId id="265" r:id="rId14"/>
    <p:sldId id="267" r:id="rId15"/>
    <p:sldId id="268" r:id="rId16"/>
    <p:sldId id="276" r:id="rId17"/>
    <p:sldId id="270" r:id="rId18"/>
    <p:sldId id="269" r:id="rId19"/>
    <p:sldId id="294" r:id="rId20"/>
    <p:sldId id="293" r:id="rId21"/>
    <p:sldId id="318" r:id="rId22"/>
    <p:sldId id="320" r:id="rId23"/>
    <p:sldId id="272" r:id="rId24"/>
    <p:sldId id="287" r:id="rId25"/>
    <p:sldId id="277" r:id="rId26"/>
    <p:sldId id="316" r:id="rId27"/>
    <p:sldId id="285" r:id="rId28"/>
    <p:sldId id="315" r:id="rId29"/>
    <p:sldId id="288" r:id="rId30"/>
    <p:sldId id="314" r:id="rId31"/>
    <p:sldId id="289" r:id="rId32"/>
    <p:sldId id="323" r:id="rId33"/>
    <p:sldId id="306" r:id="rId34"/>
    <p:sldId id="295" r:id="rId35"/>
    <p:sldId id="311" r:id="rId36"/>
    <p:sldId id="312" r:id="rId37"/>
    <p:sldId id="296" r:id="rId38"/>
    <p:sldId id="309" r:id="rId39"/>
    <p:sldId id="310" r:id="rId40"/>
    <p:sldId id="290" r:id="rId41"/>
    <p:sldId id="297" r:id="rId42"/>
    <p:sldId id="321" r:id="rId43"/>
    <p:sldId id="322" r:id="rId44"/>
    <p:sldId id="317" r:id="rId45"/>
    <p:sldId id="301" r:id="rId46"/>
    <p:sldId id="302" r:id="rId47"/>
    <p:sldId id="303" r:id="rId48"/>
    <p:sldId id="304" r:id="rId49"/>
    <p:sldId id="305" r:id="rId50"/>
    <p:sldId id="286" r:id="rId51"/>
    <p:sldId id="31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53" autoAdjust="0"/>
    <p:restoredTop sz="94624" autoAdjust="0"/>
  </p:normalViewPr>
  <p:slideViewPr>
    <p:cSldViewPr>
      <p:cViewPr>
        <p:scale>
          <a:sx n="66" d="100"/>
          <a:sy n="66" d="100"/>
        </p:scale>
        <p:origin x="-73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AEB4-A0A3-4886-AAFD-06A6CBF4DAD7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DDF97-A36C-4FC6-A87C-175A9DE96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22CAA-F260-444D-A266-E204A615CC5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619E55-0F74-4BAA-B634-E51F1AB5B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92A0AD-EAC8-4D00-BDC3-D84CB43D0BCE}" type="datetimeFigureOut">
              <a:rPr lang="en-US" smtClean="0"/>
              <a:pPr/>
              <a:t>09/12/2014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1ACA8CA-E6C8-47ED-909E-316F0CE9D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1600200"/>
          </a:xfrm>
        </p:spPr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Nirali</a:t>
            </a:r>
            <a:r>
              <a:rPr lang="en-US" dirty="0" smtClean="0"/>
              <a:t> </a:t>
            </a:r>
            <a:r>
              <a:rPr lang="en-US" dirty="0" err="1" smtClean="0"/>
              <a:t>Chauhan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ANATOMY OF THE ORBIT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lide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09800"/>
            <a:ext cx="1043940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Orbital plate of maxilla</a:t>
            </a:r>
          </a:p>
          <a:p>
            <a:r>
              <a:rPr lang="en-US" dirty="0" err="1" smtClean="0"/>
              <a:t>Zygomatic</a:t>
            </a:r>
            <a:r>
              <a:rPr lang="en-US" dirty="0" smtClean="0"/>
              <a:t> orbital plate</a:t>
            </a:r>
          </a:p>
          <a:p>
            <a:r>
              <a:rPr lang="en-US" dirty="0" smtClean="0"/>
              <a:t>Orbital process of palatine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an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04800"/>
            <a:ext cx="7772400" cy="617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 of inferior oblique </a:t>
            </a:r>
          </a:p>
          <a:p>
            <a:r>
              <a:rPr lang="en-US" dirty="0" smtClean="0"/>
              <a:t>Involved in blow-out fractures of the orbit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Triangular</a:t>
            </a:r>
          </a:p>
          <a:p>
            <a:r>
              <a:rPr lang="en-US" dirty="0" smtClean="0"/>
              <a:t>Orbital plate of frontal bone</a:t>
            </a:r>
          </a:p>
          <a:p>
            <a:r>
              <a:rPr lang="en-US" dirty="0" smtClean="0"/>
              <a:t>Lesser wing of sphenoid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304800"/>
            <a:ext cx="8077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Supraorbital</a:t>
            </a:r>
            <a:r>
              <a:rPr lang="en-US" dirty="0" smtClean="0"/>
              <a:t> foramen</a:t>
            </a:r>
          </a:p>
          <a:p>
            <a:r>
              <a:rPr lang="en-US" dirty="0" err="1" smtClean="0"/>
              <a:t>Trochlea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Greater wing of sphenoid</a:t>
            </a:r>
          </a:p>
          <a:p>
            <a:r>
              <a:rPr lang="en-US" dirty="0" smtClean="0"/>
              <a:t>Orbital surface of </a:t>
            </a:r>
            <a:r>
              <a:rPr lang="en-US" dirty="0" err="1" smtClean="0"/>
              <a:t>zygoma</a:t>
            </a:r>
            <a:endParaRPr lang="en-US" dirty="0" smtClean="0"/>
          </a:p>
          <a:p>
            <a:r>
              <a:rPr lang="en-US" dirty="0" err="1" smtClean="0"/>
              <a:t>Zygomatic</a:t>
            </a:r>
            <a:r>
              <a:rPr lang="en-US" dirty="0" smtClean="0"/>
              <a:t> process of frontal bone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Superior orbital fissure</a:t>
            </a:r>
          </a:p>
          <a:p>
            <a:r>
              <a:rPr lang="en-US" dirty="0" smtClean="0"/>
              <a:t>Inferior orbital fissure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an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457200"/>
            <a:ext cx="7848600" cy="601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 orbital fissure</a:t>
            </a:r>
            <a:endParaRPr lang="en-US" dirty="0"/>
          </a:p>
        </p:txBody>
      </p:sp>
      <p:pic>
        <p:nvPicPr>
          <p:cNvPr id="4" name="Picture 7" descr="scan00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6705600" cy="539202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Grade A – Systemic reviews, Meta analyses, RCT</a:t>
            </a:r>
          </a:p>
          <a:p>
            <a:endParaRPr lang="en-US" sz="3600" dirty="0" smtClean="0"/>
          </a:p>
          <a:p>
            <a:r>
              <a:rPr lang="en-US" sz="3600" dirty="0" smtClean="0"/>
              <a:t>Grade B – Non-</a:t>
            </a:r>
            <a:r>
              <a:rPr lang="en-US" sz="3600" dirty="0" err="1" smtClean="0"/>
              <a:t>randomised</a:t>
            </a:r>
            <a:r>
              <a:rPr lang="en-US" sz="3600" dirty="0" smtClean="0"/>
              <a:t> studies</a:t>
            </a:r>
          </a:p>
          <a:p>
            <a:endParaRPr lang="en-US" sz="3600" dirty="0" smtClean="0"/>
          </a:p>
          <a:p>
            <a:r>
              <a:rPr lang="en-US" sz="3600" dirty="0" smtClean="0"/>
              <a:t>Grade C – Observational studies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orbital fissure</a:t>
            </a:r>
            <a:endParaRPr lang="en-US" dirty="0"/>
          </a:p>
        </p:txBody>
      </p:sp>
      <p:pic>
        <p:nvPicPr>
          <p:cNvPr id="4" name="Content Placeholder 3" descr="annulusZin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7301689" cy="48615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4775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Optic canal- </a:t>
            </a:r>
            <a:r>
              <a:rPr lang="en-US" dirty="0" smtClean="0"/>
              <a:t>optic nerve with meninges and ophthalmic artery</a:t>
            </a:r>
          </a:p>
          <a:p>
            <a:pPr eaLnBrk="1" hangingPunct="1"/>
            <a:endParaRPr lang="en-US" dirty="0" smtClean="0"/>
          </a:p>
          <a:p>
            <a:r>
              <a:rPr lang="en-US" b="1" dirty="0" smtClean="0"/>
              <a:t>Foramen </a:t>
            </a:r>
            <a:r>
              <a:rPr lang="en-US" b="1" dirty="0" err="1" smtClean="0"/>
              <a:t>rotandum</a:t>
            </a:r>
            <a:r>
              <a:rPr lang="en-US" b="1" dirty="0" smtClean="0"/>
              <a:t> - </a:t>
            </a:r>
            <a:r>
              <a:rPr lang="en-US" dirty="0" smtClean="0"/>
              <a:t>maxillary nerve</a:t>
            </a:r>
          </a:p>
          <a:p>
            <a:endParaRPr lang="en-US" dirty="0" smtClean="0"/>
          </a:p>
          <a:p>
            <a:r>
              <a:rPr lang="en-US" b="1" dirty="0" smtClean="0"/>
              <a:t>Superior orbital notch- </a:t>
            </a:r>
            <a:r>
              <a:rPr lang="en-US" dirty="0" err="1" smtClean="0"/>
              <a:t>supraorbital</a:t>
            </a:r>
            <a:r>
              <a:rPr lang="en-US" dirty="0" smtClean="0"/>
              <a:t> nerve and vessels</a:t>
            </a:r>
          </a:p>
          <a:p>
            <a:endParaRPr lang="en-US" dirty="0" smtClean="0"/>
          </a:p>
          <a:p>
            <a:r>
              <a:rPr lang="en-US" b="1" dirty="0" smtClean="0"/>
              <a:t>Infra orbital foramen- </a:t>
            </a:r>
            <a:r>
              <a:rPr lang="en-US" dirty="0" smtClean="0"/>
              <a:t>infraorbital nerve and artery</a:t>
            </a:r>
          </a:p>
          <a:p>
            <a:endParaRPr lang="en-US" dirty="0" smtClean="0"/>
          </a:p>
          <a:p>
            <a:r>
              <a:rPr lang="en-US" b="1" dirty="0" smtClean="0"/>
              <a:t>Inferior orbital fissure-</a:t>
            </a:r>
            <a:r>
              <a:rPr lang="en-US" dirty="0" smtClean="0"/>
              <a:t>   inferior ophthalmic </a:t>
            </a:r>
            <a:r>
              <a:rPr lang="en-US" dirty="0" smtClean="0"/>
              <a:t>vein </a:t>
            </a:r>
            <a:r>
              <a:rPr lang="en-US" dirty="0" smtClean="0"/>
              <a:t>&amp; </a:t>
            </a:r>
            <a:r>
              <a:rPr lang="en-US" dirty="0" smtClean="0"/>
              <a:t>infra orbital artery &amp; artery.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Opening</a:t>
            </a:r>
            <a:br>
              <a:rPr lang="en-US" smtClean="0"/>
            </a:b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9248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Superior orbital fissure-</a:t>
            </a:r>
          </a:p>
          <a:p>
            <a:pPr>
              <a:buNone/>
            </a:pPr>
            <a:r>
              <a:rPr lang="en-US" dirty="0" smtClean="0"/>
              <a:t>   	</a:t>
            </a:r>
            <a:r>
              <a:rPr lang="en-US" sz="2400" i="1" u="sng" dirty="0" smtClean="0"/>
              <a:t>Outside </a:t>
            </a:r>
            <a:r>
              <a:rPr lang="en-US" sz="2400" i="1" u="sng" dirty="0" err="1" smtClean="0"/>
              <a:t>tendinous</a:t>
            </a:r>
            <a:r>
              <a:rPr lang="en-US" sz="2400" i="1" u="sng" dirty="0" smtClean="0"/>
              <a:t> ring – </a:t>
            </a:r>
            <a:r>
              <a:rPr lang="en-US" sz="2400" dirty="0" smtClean="0"/>
              <a:t>structures passing outside are:</a:t>
            </a:r>
          </a:p>
          <a:p>
            <a:pPr>
              <a:buNone/>
            </a:pPr>
            <a:r>
              <a:rPr lang="en-US" sz="2400" dirty="0" smtClean="0"/>
              <a:t>           Lacrimal nerve –V1</a:t>
            </a:r>
          </a:p>
          <a:p>
            <a:pPr>
              <a:buNone/>
            </a:pPr>
            <a:r>
              <a:rPr lang="en-US" sz="2400" dirty="0" smtClean="0"/>
              <a:t>   	 Frontal nerve -V2</a:t>
            </a:r>
          </a:p>
          <a:p>
            <a:pPr>
              <a:buNone/>
            </a:pPr>
            <a:r>
              <a:rPr lang="en-US" sz="2400" dirty="0" smtClean="0"/>
              <a:t>    	 </a:t>
            </a:r>
            <a:r>
              <a:rPr lang="en-US" sz="2400" dirty="0" err="1" smtClean="0"/>
              <a:t>Trochlear</a:t>
            </a:r>
            <a:r>
              <a:rPr lang="en-US" sz="2400" dirty="0" smtClean="0"/>
              <a:t> nerve</a:t>
            </a:r>
          </a:p>
          <a:p>
            <a:pPr>
              <a:buNone/>
            </a:pPr>
            <a:r>
              <a:rPr lang="en-US" sz="2400" dirty="0" smtClean="0"/>
              <a:t>  		 Superior and inferior veins</a:t>
            </a:r>
          </a:p>
          <a:p>
            <a:r>
              <a:rPr lang="en-US" sz="2400" i="1" u="sng" dirty="0" smtClean="0"/>
              <a:t>Inside </a:t>
            </a:r>
            <a:r>
              <a:rPr lang="en-US" sz="2400" i="1" u="sng" dirty="0" err="1" smtClean="0"/>
              <a:t>tendinous</a:t>
            </a:r>
            <a:r>
              <a:rPr lang="en-US" sz="2400" i="1" u="sng" dirty="0" smtClean="0"/>
              <a:t> ring- </a:t>
            </a:r>
            <a:r>
              <a:rPr lang="en-US" sz="2400" dirty="0" smtClean="0"/>
              <a:t>structures passing inside the ring are -</a:t>
            </a:r>
          </a:p>
          <a:p>
            <a:pPr>
              <a:buNone/>
            </a:pPr>
            <a:r>
              <a:rPr lang="en-US" sz="2400" dirty="0" smtClean="0"/>
              <a:t>   		</a:t>
            </a:r>
            <a:r>
              <a:rPr lang="en-US" sz="2400" dirty="0" err="1" smtClean="0"/>
              <a:t>Oculomotor</a:t>
            </a:r>
            <a:r>
              <a:rPr lang="en-US" sz="2400" dirty="0" smtClean="0"/>
              <a:t> (3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cranial nerve) upper division</a:t>
            </a:r>
          </a:p>
          <a:p>
            <a:pPr>
              <a:buNone/>
            </a:pPr>
            <a:r>
              <a:rPr lang="en-US" sz="2400" dirty="0" smtClean="0"/>
              <a:t>   		</a:t>
            </a:r>
            <a:r>
              <a:rPr lang="en-US" sz="2400" dirty="0" err="1" smtClean="0"/>
              <a:t>Nasociliary</a:t>
            </a:r>
            <a:r>
              <a:rPr lang="en-US" sz="2400" dirty="0" smtClean="0"/>
              <a:t> nerve</a:t>
            </a:r>
          </a:p>
          <a:p>
            <a:pPr>
              <a:buNone/>
            </a:pPr>
            <a:r>
              <a:rPr lang="en-US" sz="2400" dirty="0" smtClean="0"/>
              <a:t>  	 	Abducent nerve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cranial nerve) </a:t>
            </a:r>
          </a:p>
          <a:p>
            <a:pPr>
              <a:buNone/>
            </a:pPr>
            <a:r>
              <a:rPr lang="en-US" sz="2400" dirty="0" smtClean="0"/>
              <a:t>   		</a:t>
            </a:r>
            <a:r>
              <a:rPr lang="en-US" sz="2400" dirty="0" err="1" smtClean="0"/>
              <a:t>Oculomotor</a:t>
            </a:r>
            <a:r>
              <a:rPr lang="en-US" sz="2400" dirty="0" smtClean="0"/>
              <a:t> lower division (3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cranial nerve)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3F17A37-AA8E-46B5-AB53-D58BC02B46BC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/>
              <a:t>SOFT TISSUES OF THE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Orbital septum</a:t>
            </a:r>
          </a:p>
          <a:p>
            <a:r>
              <a:rPr lang="en-US" dirty="0" err="1" smtClean="0"/>
              <a:t>Periorbita</a:t>
            </a:r>
            <a:endParaRPr lang="en-US" dirty="0" smtClean="0"/>
          </a:p>
          <a:p>
            <a:r>
              <a:rPr lang="en-US" dirty="0" smtClean="0"/>
              <a:t>Orbital fat</a:t>
            </a:r>
          </a:p>
          <a:p>
            <a:r>
              <a:rPr lang="en-US" dirty="0" err="1" smtClean="0"/>
              <a:t>Extraocular</a:t>
            </a:r>
            <a:r>
              <a:rPr lang="en-US" dirty="0" smtClean="0"/>
              <a:t> muscles</a:t>
            </a:r>
          </a:p>
          <a:p>
            <a:r>
              <a:rPr lang="en-US" dirty="0" err="1" smtClean="0"/>
              <a:t>Lacrimal</a:t>
            </a:r>
            <a:r>
              <a:rPr lang="en-US" dirty="0" smtClean="0"/>
              <a:t>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ORBITAL DECOMPRESSION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Thyroid eye disease</a:t>
            </a:r>
          </a:p>
          <a:p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smtClean="0"/>
              <a:t>Sphenoid wing </a:t>
            </a:r>
            <a:r>
              <a:rPr lang="en-US" dirty="0" err="1" smtClean="0"/>
              <a:t>meningiomas</a:t>
            </a:r>
            <a:r>
              <a:rPr lang="en-US" dirty="0" smtClean="0"/>
              <a:t> with compressive optic neuropathy</a:t>
            </a:r>
          </a:p>
          <a:p>
            <a:r>
              <a:rPr lang="en-US" dirty="0" smtClean="0"/>
              <a:t>Large myopic globes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Medial decompression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 wall decompression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.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106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.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3152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DECOMPRESSION OF THE OPTIC NERVE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7772400" cy="41576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Indications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-Trauma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-Thyroid eye disease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-Neoplastic decompression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-Fibrosis due to chronic inflammation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Approaches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tx1"/>
                </a:solidFill>
              </a:rPr>
              <a:t>Extracranial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transcanal</a:t>
            </a:r>
            <a:r>
              <a:rPr lang="en-US" sz="2600" dirty="0" smtClean="0">
                <a:solidFill>
                  <a:schemeClr val="tx1"/>
                </a:solidFill>
              </a:rPr>
              <a:t> endoscopic 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Craniofacial </a:t>
            </a:r>
          </a:p>
          <a:p>
            <a:pPr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28662" y="1857364"/>
            <a:ext cx="8026426" cy="5000636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smtClean="0"/>
              <a:t>rbital complications of CRS [**]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CELLULITIS AND INTRAORBITAL ABSCESS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0146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Etiology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Causative organisms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Stages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Management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39725" indent="-339725">
              <a:lnSpc>
                <a:spcPct val="140000"/>
              </a:lnSpc>
            </a:pPr>
            <a:r>
              <a:rPr lang="en-US" dirty="0" smtClean="0"/>
              <a:t>Staphylococcus aureus</a:t>
            </a:r>
          </a:p>
          <a:p>
            <a:pPr marL="339725" indent="-339725">
              <a:lnSpc>
                <a:spcPct val="140000"/>
              </a:lnSpc>
            </a:pPr>
            <a:r>
              <a:rPr lang="en-US" dirty="0" smtClean="0"/>
              <a:t>Streptococcus </a:t>
            </a:r>
            <a:r>
              <a:rPr lang="en-US" dirty="0" err="1" smtClean="0"/>
              <a:t>pnemoniae</a:t>
            </a:r>
            <a:endParaRPr lang="en-US" dirty="0" smtClean="0"/>
          </a:p>
          <a:p>
            <a:pPr marL="339725" indent="-339725">
              <a:lnSpc>
                <a:spcPct val="140000"/>
              </a:lnSpc>
            </a:pPr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endParaRPr lang="en-US" dirty="0" smtClean="0"/>
          </a:p>
          <a:p>
            <a:pPr marL="339725" indent="-339725">
              <a:lnSpc>
                <a:spcPct val="140000"/>
              </a:lnSpc>
            </a:pPr>
            <a:r>
              <a:rPr lang="en-US" dirty="0" smtClean="0"/>
              <a:t>Moraxella catarrhalis</a:t>
            </a:r>
          </a:p>
          <a:p>
            <a:pPr marL="339725" indent="-339725">
              <a:lnSpc>
                <a:spcPct val="140000"/>
              </a:lnSpc>
            </a:pPr>
            <a:r>
              <a:rPr lang="en-US" dirty="0" smtClean="0"/>
              <a:t>Anaerobes: </a:t>
            </a:r>
            <a:r>
              <a:rPr lang="en-US" dirty="0" err="1" smtClean="0"/>
              <a:t>Bacteroides</a:t>
            </a:r>
            <a:endParaRPr lang="en-US" dirty="0" smtClean="0"/>
          </a:p>
          <a:p>
            <a:pPr marL="339725" indent="-339725">
              <a:lnSpc>
                <a:spcPct val="140000"/>
              </a:lnSpc>
            </a:pPr>
            <a:r>
              <a:rPr lang="en-US" dirty="0" err="1" smtClean="0"/>
              <a:t>Aspergillus</a:t>
            </a:r>
            <a:endParaRPr lang="en-US" dirty="0" smtClean="0"/>
          </a:p>
          <a:p>
            <a:pPr marL="339725" indent="-339725">
              <a:lnSpc>
                <a:spcPct val="140000"/>
              </a:lnSpc>
            </a:pPr>
            <a:r>
              <a:rPr lang="en-US" dirty="0" err="1" smtClean="0"/>
              <a:t>Rhizopus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dirty="0" smtClean="0"/>
              <a:t>1. Pre-septal </a:t>
            </a:r>
            <a:r>
              <a:rPr lang="en-US" sz="2800" dirty="0" err="1" smtClean="0"/>
              <a:t>cellulitis</a:t>
            </a:r>
            <a:endParaRPr lang="en-US" sz="2800" dirty="0" smtClean="0"/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dirty="0" smtClean="0"/>
              <a:t>2. Orbital </a:t>
            </a:r>
            <a:r>
              <a:rPr lang="en-US" sz="2800" dirty="0" err="1" smtClean="0"/>
              <a:t>cellulitis</a:t>
            </a:r>
            <a:r>
              <a:rPr lang="en-US" sz="2800" dirty="0" smtClean="0"/>
              <a:t> without abscess</a:t>
            </a:r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dirty="0" smtClean="0"/>
              <a:t>3. Orbital </a:t>
            </a:r>
            <a:r>
              <a:rPr lang="en-US" sz="2800" dirty="0" err="1" smtClean="0"/>
              <a:t>cellulitis</a:t>
            </a:r>
            <a:r>
              <a:rPr lang="en-US" sz="2800" dirty="0" smtClean="0"/>
              <a:t> with extra-</a:t>
            </a:r>
            <a:r>
              <a:rPr lang="en-US" sz="2800" dirty="0" err="1" smtClean="0"/>
              <a:t>periosteal</a:t>
            </a:r>
            <a:r>
              <a:rPr lang="en-US" sz="2800" dirty="0" smtClean="0"/>
              <a:t> abscess</a:t>
            </a:r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dirty="0" smtClean="0"/>
              <a:t>4. Orbital </a:t>
            </a:r>
            <a:r>
              <a:rPr lang="en-US" sz="2800" dirty="0" err="1" smtClean="0"/>
              <a:t>cellulitis</a:t>
            </a:r>
            <a:r>
              <a:rPr lang="en-US" sz="2800" dirty="0" smtClean="0"/>
              <a:t> with intra-</a:t>
            </a:r>
            <a:r>
              <a:rPr lang="en-US" sz="2800" dirty="0" err="1" smtClean="0"/>
              <a:t>periosteal</a:t>
            </a:r>
            <a:r>
              <a:rPr lang="en-US" sz="2800" dirty="0" smtClean="0"/>
              <a:t> abscess</a:t>
            </a:r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dirty="0" smtClean="0"/>
              <a:t>5. Cavernous sinus thrombosis ?: intracranial</a:t>
            </a:r>
          </a:p>
          <a:p>
            <a:pPr marL="228600" lvl="2" indent="0">
              <a:lnSpc>
                <a:spcPct val="170000"/>
              </a:lnSpc>
              <a:spcAft>
                <a:spcPct val="20000"/>
              </a:spcAft>
              <a:buFontTx/>
              <a:buNone/>
            </a:pPr>
            <a:r>
              <a:rPr lang="en-US" sz="2800" dirty="0" smtClean="0"/>
              <a:t>6. Orbital apex syndrome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Stages:</a:t>
            </a:r>
            <a:endParaRPr lang="en-US" dirty="0"/>
          </a:p>
        </p:txBody>
      </p:sp>
      <p:pic>
        <p:nvPicPr>
          <p:cNvPr id="1026" name="Picture 2" descr="C:\Users\Admin\Desktop\scott brown 7th edition\Scott-Brown’s Otorhinolaryngology, Head and Neck Surgery\Part 13 The nose and paranasal sinuses\120 Complications of rhinosinusitis\120.1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4953000" cy="4389120"/>
          </a:xfrm>
          <a:prstGeom prst="rect">
            <a:avLst/>
          </a:prstGeom>
          <a:noFill/>
        </p:spPr>
      </p:pic>
      <p:pic>
        <p:nvPicPr>
          <p:cNvPr id="1027" name="Picture 3" descr="C:\Users\Admin\Desktop\scott brown 7th edition\Scott-Brown’s Otorhinolaryngology, Head and Neck Surgery\Part 13 The nose and paranasal sinuses\120 Complications of rhinosinusitis\120.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00200"/>
            <a:ext cx="2286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9" name="Group 39"/>
          <p:cNvGraphicFramePr>
            <a:graphicFrameLocks noGrp="1"/>
          </p:cNvGraphicFramePr>
          <p:nvPr>
            <p:ph/>
          </p:nvPr>
        </p:nvGraphicFramePr>
        <p:xfrm>
          <a:off x="381000" y="381000"/>
          <a:ext cx="8382000" cy="6044250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C.S.T.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Orbital abscess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Bilateral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Unilateral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Rapidly progressive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Slowly progressive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Hectic fever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grade 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 chemosis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Mild chemosis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Paraesthesia of V1, V2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paraesthesia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Sequential ophthalmoplegia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Concurrent                            pan-ophthalmoplegia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Symmetric axial proptosis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Asymmetric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quadrantic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proptosis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apex syndrome 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Frontal headache + deep orbital pain</a:t>
            </a:r>
          </a:p>
          <a:p>
            <a:pPr>
              <a:lnSpc>
                <a:spcPct val="170000"/>
              </a:lnSpc>
            </a:pPr>
            <a:r>
              <a:rPr lang="en-US" dirty="0"/>
              <a:t>Optic nerve involvement (vision loss)</a:t>
            </a:r>
          </a:p>
          <a:p>
            <a:pPr>
              <a:lnSpc>
                <a:spcPct val="170000"/>
              </a:lnSpc>
            </a:pPr>
            <a:r>
              <a:rPr lang="en-US" dirty="0"/>
              <a:t>Paralysis of </a:t>
            </a:r>
            <a:r>
              <a:rPr lang="en-US" dirty="0" err="1"/>
              <a:t>abducens</a:t>
            </a:r>
            <a:r>
              <a:rPr lang="en-US" dirty="0"/>
              <a:t> nerve</a:t>
            </a:r>
          </a:p>
          <a:p>
            <a:pPr>
              <a:lnSpc>
                <a:spcPct val="170000"/>
              </a:lnSpc>
            </a:pPr>
            <a:r>
              <a:rPr lang="en-US" dirty="0"/>
              <a:t>Paralysis of </a:t>
            </a:r>
            <a:r>
              <a:rPr lang="en-US" dirty="0" err="1"/>
              <a:t>oculomotor</a:t>
            </a:r>
            <a:r>
              <a:rPr lang="en-US" dirty="0"/>
              <a:t> nerve</a:t>
            </a:r>
          </a:p>
          <a:p>
            <a:pPr>
              <a:lnSpc>
                <a:spcPct val="170000"/>
              </a:lnSpc>
            </a:pPr>
            <a:r>
              <a:rPr lang="en-US" dirty="0"/>
              <a:t>Paralysis of </a:t>
            </a:r>
            <a:r>
              <a:rPr lang="en-US" dirty="0" err="1"/>
              <a:t>trochlear</a:t>
            </a:r>
            <a:r>
              <a:rPr lang="en-US" dirty="0"/>
              <a:t> nerve</a:t>
            </a:r>
          </a:p>
          <a:p>
            <a:pPr>
              <a:lnSpc>
                <a:spcPct val="170000"/>
              </a:lnSpc>
            </a:pPr>
            <a:r>
              <a:rPr lang="en-US" dirty="0"/>
              <a:t>Painful </a:t>
            </a:r>
            <a:r>
              <a:rPr lang="en-US" dirty="0" err="1"/>
              <a:t>paraesthesia</a:t>
            </a:r>
            <a:r>
              <a:rPr lang="en-US" dirty="0"/>
              <a:t> of V1, V2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Investigation-</a:t>
            </a:r>
          </a:p>
          <a:p>
            <a:pPr>
              <a:buFontTx/>
              <a:buChar char="-"/>
            </a:pPr>
            <a:r>
              <a:rPr lang="en-US" dirty="0" smtClean="0"/>
              <a:t>CT Scan</a:t>
            </a:r>
          </a:p>
          <a:p>
            <a:pPr>
              <a:buFontTx/>
              <a:buChar char="-"/>
            </a:pPr>
            <a:r>
              <a:rPr lang="en-US" dirty="0" smtClean="0"/>
              <a:t>MRI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Treatment-</a:t>
            </a:r>
          </a:p>
          <a:p>
            <a:pPr>
              <a:buFontTx/>
              <a:buChar char="-"/>
            </a:pPr>
            <a:r>
              <a:rPr lang="en-US" dirty="0" smtClean="0"/>
              <a:t>Medical</a:t>
            </a:r>
          </a:p>
          <a:p>
            <a:pPr>
              <a:buFontTx/>
              <a:buChar char="-"/>
            </a:pPr>
            <a:r>
              <a:rPr lang="en-US" dirty="0" smtClean="0"/>
              <a:t>Surgical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1. Broad spectrum, high dose IV antibiotics</a:t>
            </a:r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    (Ceftriaxone + </a:t>
            </a:r>
            <a:r>
              <a:rPr lang="en-US" sz="2800" dirty="0" err="1" smtClean="0"/>
              <a:t>Metronidazole</a:t>
            </a:r>
            <a:r>
              <a:rPr lang="en-US" sz="2800" dirty="0" smtClean="0"/>
              <a:t>)</a:t>
            </a:r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2. NSAIDs</a:t>
            </a:r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3. Topical / oral decongestants</a:t>
            </a:r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Mucolytics</a:t>
            </a:r>
            <a:r>
              <a:rPr lang="en-US" sz="2800" dirty="0" smtClean="0"/>
              <a:t>: </a:t>
            </a:r>
            <a:r>
              <a:rPr lang="en-US" sz="2800" dirty="0" err="1" smtClean="0"/>
              <a:t>Bromhexine</a:t>
            </a:r>
            <a:r>
              <a:rPr lang="en-US" sz="2800" dirty="0" smtClean="0"/>
              <a:t>, </a:t>
            </a:r>
            <a:r>
              <a:rPr lang="en-US" sz="2800" dirty="0" err="1" smtClean="0"/>
              <a:t>Ambroxol</a:t>
            </a:r>
            <a:endParaRPr lang="en-US" sz="2800" dirty="0" smtClean="0"/>
          </a:p>
          <a:p>
            <a:pPr marL="685800" lvl="2" indent="-457200">
              <a:lnSpc>
                <a:spcPct val="14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5. Nasal saline irrigation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b="1" u="sng" dirty="0" smtClean="0"/>
              <a:t>For sinusitis: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dirty="0" smtClean="0"/>
              <a:t>1. Frontal trephination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dirty="0" smtClean="0"/>
              <a:t>2. External </a:t>
            </a:r>
            <a:r>
              <a:rPr lang="en-US" dirty="0" err="1" smtClean="0"/>
              <a:t>fronto-ethmoidectomy</a:t>
            </a:r>
            <a:r>
              <a:rPr lang="en-US" dirty="0" smtClean="0"/>
              <a:t> (Lynch </a:t>
            </a:r>
            <a:r>
              <a:rPr lang="en-US" dirty="0" err="1" smtClean="0"/>
              <a:t>Howarth</a:t>
            </a:r>
            <a:r>
              <a:rPr lang="en-US" dirty="0" smtClean="0"/>
              <a:t>)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dirty="0" smtClean="0"/>
              <a:t>3. </a:t>
            </a:r>
            <a:r>
              <a:rPr lang="en-US" b="1" i="1" dirty="0" smtClean="0"/>
              <a:t>Functional Endoscopic Sinus Surgery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b="1" u="sng" dirty="0" smtClean="0"/>
              <a:t>For orbital complication: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dirty="0" smtClean="0"/>
              <a:t>1. Sub-</a:t>
            </a:r>
            <a:r>
              <a:rPr lang="en-US" dirty="0" err="1" smtClean="0"/>
              <a:t>periosteal</a:t>
            </a:r>
            <a:r>
              <a:rPr lang="en-US" dirty="0" smtClean="0"/>
              <a:t> abscess drainage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dirty="0" smtClean="0"/>
              <a:t>2. Orbital decompression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Quadrilateral pyramid</a:t>
            </a:r>
          </a:p>
          <a:p>
            <a:r>
              <a:rPr lang="en-US" dirty="0" smtClean="0"/>
              <a:t>Volume – 30 ml, eye -6.5ml</a:t>
            </a:r>
          </a:p>
          <a:p>
            <a:r>
              <a:rPr lang="en-US" dirty="0" smtClean="0"/>
              <a:t>40 mm horizontally, 35 mm vertically</a:t>
            </a:r>
          </a:p>
          <a:p>
            <a:r>
              <a:rPr lang="en-US" dirty="0" smtClean="0"/>
              <a:t>Made up of 7 bones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362075"/>
          </a:xfrm>
        </p:spPr>
        <p:txBody>
          <a:bodyPr/>
          <a:lstStyle/>
          <a:p>
            <a:r>
              <a:rPr lang="en-US" dirty="0" smtClean="0"/>
              <a:t>THE ‘IMPLODING’ ANTRUM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766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Increasing </a:t>
            </a:r>
            <a:r>
              <a:rPr lang="en-US" sz="2600" dirty="0" err="1" smtClean="0">
                <a:solidFill>
                  <a:schemeClr val="tx1"/>
                </a:solidFill>
              </a:rPr>
              <a:t>enophthalmos</a:t>
            </a:r>
            <a:r>
              <a:rPr lang="en-US" sz="2600" dirty="0" smtClean="0">
                <a:solidFill>
                  <a:schemeClr val="tx1"/>
                </a:solidFill>
              </a:rPr>
              <a:t> associated with contracture of the </a:t>
            </a:r>
            <a:r>
              <a:rPr lang="en-US" sz="2600" dirty="0" err="1" smtClean="0">
                <a:solidFill>
                  <a:schemeClr val="tx1"/>
                </a:solidFill>
              </a:rPr>
              <a:t>ipsilateral</a:t>
            </a:r>
            <a:r>
              <a:rPr lang="en-US" sz="2600" dirty="0" smtClean="0">
                <a:solidFill>
                  <a:schemeClr val="tx1"/>
                </a:solidFill>
              </a:rPr>
              <a:t> maxillary </a:t>
            </a:r>
            <a:r>
              <a:rPr lang="en-US" sz="2600" dirty="0" err="1" smtClean="0">
                <a:solidFill>
                  <a:schemeClr val="tx1"/>
                </a:solidFill>
              </a:rPr>
              <a:t>antrum</a:t>
            </a: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Spontaneous or idiopathic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After orbital decompression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Endoscopic middle </a:t>
            </a:r>
            <a:r>
              <a:rPr lang="en-US" sz="2600" dirty="0" err="1" smtClean="0">
                <a:solidFill>
                  <a:schemeClr val="tx1"/>
                </a:solidFill>
              </a:rPr>
              <a:t>meatus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antrostomy</a:t>
            </a: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COMPLICATIONS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14400"/>
          <a:ext cx="8991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664029"/>
                <a:gridCol w="2057400"/>
                <a:gridCol w="990600"/>
                <a:gridCol w="1524000"/>
              </a:tblGrid>
              <a:tr h="1488966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692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Ocular complications of functional endoscopic sinus surgery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Rakhshandeh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Alipanahi</a:t>
                      </a:r>
                      <a:r>
                        <a:rPr lang="en-US" dirty="0" smtClean="0"/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of </a:t>
                      </a:r>
                      <a:r>
                        <a:rPr lang="en-US" dirty="0" err="1" smtClean="0"/>
                        <a:t>pakistan</a:t>
                      </a:r>
                      <a:r>
                        <a:rPr lang="en-US" dirty="0" smtClean="0"/>
                        <a:t> medical </a:t>
                      </a:r>
                      <a:r>
                        <a:rPr lang="en-US" dirty="0" err="1" smtClean="0"/>
                        <a:t>association,june</a:t>
                      </a:r>
                      <a:r>
                        <a:rPr lang="en-US" baseline="0" dirty="0" smtClean="0"/>
                        <a:t>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Among the 53 cases, there were 7 (13.1%) with ocular complications following functional endoscopic sinus surgery; one case (1.9%) of </a:t>
                      </a:r>
                      <a:r>
                        <a:rPr lang="en-US" dirty="0" err="1" smtClean="0"/>
                        <a:t>cellulitis</a:t>
                      </a:r>
                      <a:r>
                        <a:rPr lang="en-US" dirty="0" smtClean="0"/>
                        <a:t>, 6 cases (11.3%) of lids swelling and </a:t>
                      </a:r>
                      <a:r>
                        <a:rPr lang="en-US" dirty="0" err="1" smtClean="0"/>
                        <a:t>conjunctival</a:t>
                      </a:r>
                      <a:r>
                        <a:rPr lang="en-US" dirty="0" smtClean="0"/>
                        <a:t>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 endoscopic sinus surgery is an effective treatment modality against medical therapy for chronic sinus diseases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04800"/>
          <a:ext cx="8991600" cy="566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968829"/>
                <a:gridCol w="1534885"/>
                <a:gridCol w="1284515"/>
                <a:gridCol w="1447800"/>
              </a:tblGrid>
              <a:tr h="168544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978755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Clinical outcomes of chronic </a:t>
                      </a:r>
                      <a:r>
                        <a:rPr lang="en-US" b="0" dirty="0" err="1" smtClean="0"/>
                        <a:t>rhinosinusitis</a:t>
                      </a:r>
                      <a:r>
                        <a:rPr lang="en-US" b="0" dirty="0" smtClean="0"/>
                        <a:t> in response to medical therapy: results of a prospective study.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hlinkClick r:id="" action="ppaction://hlinkfile"/>
                        </a:rPr>
                        <a:t>Hessler</a:t>
                      </a:r>
                      <a:r>
                        <a:rPr lang="en-US" dirty="0" smtClean="0">
                          <a:hlinkClick r:id="" action="ppaction://hlinkfile"/>
                        </a:rPr>
                        <a:t> JL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" action="ppaction://hlinkfile"/>
                        </a:rPr>
                        <a:t>Piccirillo</a:t>
                      </a:r>
                      <a:r>
                        <a:rPr lang="en-US" dirty="0" smtClean="0">
                          <a:hlinkClick r:id="" action="ppaction://hlinkfile"/>
                        </a:rPr>
                        <a:t> JF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hlinkClick r:id="" action="ppaction://hlinkfile"/>
                        </a:rPr>
                        <a:t>Fang 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" action="ppaction://hlinkfile"/>
                        </a:rPr>
                        <a:t>Vlahiotis</a:t>
                      </a:r>
                      <a:r>
                        <a:rPr lang="en-US" dirty="0" smtClean="0">
                          <a:hlinkClick r:id="" action="ppaction://hlinkfile"/>
                        </a:rPr>
                        <a:t> 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" action="ppaction://hlinkfile"/>
                        </a:rPr>
                        <a:t>Banerji</a:t>
                      </a:r>
                      <a:r>
                        <a:rPr lang="en-US" dirty="0" smtClean="0">
                          <a:hlinkClick r:id="" action="ppaction://hlinkfile"/>
                        </a:rPr>
                        <a:t> 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hlinkClick r:id="" action="ppaction://hlinkfile"/>
                        </a:rPr>
                        <a:t>Levitt RG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" action="ppaction://hlinkfile"/>
                        </a:rPr>
                        <a:t>Kramper</a:t>
                      </a:r>
                      <a:r>
                        <a:rPr lang="en-US" dirty="0" smtClean="0">
                          <a:hlinkClick r:id="" action="ppaction://hlinkfile"/>
                        </a:rPr>
                        <a:t> MA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" action="ppaction://hlinkfile"/>
                        </a:rPr>
                        <a:t>Thawley</a:t>
                      </a:r>
                      <a:r>
                        <a:rPr lang="en-US" dirty="0" smtClean="0">
                          <a:hlinkClick r:id="" action="ppaction://hlinkfile"/>
                        </a:rPr>
                        <a:t> SE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>
                          <a:hlinkClick r:id="" action="ppaction://hlinkfile"/>
                        </a:rPr>
                        <a:t>Hamilos</a:t>
                      </a:r>
                      <a:r>
                        <a:rPr lang="en-US" dirty="0" smtClean="0">
                          <a:hlinkClick r:id="" action="ppaction://hlinkfile"/>
                        </a:rPr>
                        <a:t> DL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" action="ppaction://hlinkfile"/>
                        </a:rPr>
                        <a:t>Am J </a:t>
                      </a:r>
                      <a:r>
                        <a:rPr lang="en-US" dirty="0" err="1" smtClean="0">
                          <a:hlinkClick r:id="" action="ppaction://hlinkfile"/>
                        </a:rPr>
                        <a:t>Rhinol</a:t>
                      </a:r>
                      <a:r>
                        <a:rPr lang="en-US" dirty="0" smtClean="0">
                          <a:hlinkClick r:id="" action="ppaction://hlinkfile"/>
                        </a:rPr>
                        <a:t>.</a:t>
                      </a:r>
                      <a:r>
                        <a:rPr lang="en-US" dirty="0" smtClean="0"/>
                        <a:t> 2007 Jan-Feb;21(1):10-8.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facial pain or facial pressure was negatively associated with outcome and did not correlate with extent of disease by sinus CT scoring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0.048 and 0.029</a:t>
                      </a:r>
                      <a:r>
                        <a:rPr lang="en-US" baseline="0" dirty="0" smtClean="0"/>
                        <a:t> respectively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These findings highlight the limitations of current medical treatment for CRS and the need for novel treatment strategies.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172200"/>
            <a:ext cx="3886200" cy="533400"/>
          </a:xfrm>
        </p:spPr>
        <p:txBody>
          <a:bodyPr/>
          <a:lstStyle/>
          <a:p>
            <a:pPr algn="l"/>
            <a:r>
              <a:rPr lang="en-US" sz="2000" b="1" i="1" u="sng" dirty="0" smtClean="0"/>
              <a:t>Case </a:t>
            </a:r>
            <a:r>
              <a:rPr lang="en-US" sz="2000" b="1" i="1" u="sng" smtClean="0"/>
              <a:t>control study</a:t>
            </a:r>
            <a:endParaRPr lang="en-US" sz="2000" b="1" i="1" u="sng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Report of the rhinosinusitis task force committee meeting. Otolaryngology and head and neck surgery.1997;117: 51-68.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Lidhodt</a:t>
            </a:r>
            <a:r>
              <a:rPr lang="en-US" sz="2000" dirty="0" smtClean="0"/>
              <a:t> T </a:t>
            </a:r>
            <a:r>
              <a:rPr lang="en-US" sz="2000" i="1" dirty="0" smtClean="0"/>
              <a:t>et </a:t>
            </a:r>
            <a:r>
              <a:rPr lang="en-US" sz="2000" i="1" dirty="0" err="1" smtClean="0"/>
              <a:t>al.</a:t>
            </a:r>
            <a:r>
              <a:rPr lang="en-US" sz="2000" dirty="0" err="1" smtClean="0"/>
              <a:t>Glucocorticoid</a:t>
            </a:r>
            <a:r>
              <a:rPr lang="en-US" sz="2000" dirty="0" smtClean="0"/>
              <a:t> treatment for nasal polyps: the use of topical </a:t>
            </a:r>
            <a:r>
              <a:rPr lang="en-US" sz="2000" dirty="0" err="1" smtClean="0"/>
              <a:t>Budesonide</a:t>
            </a:r>
            <a:r>
              <a:rPr lang="en-US" sz="2000" dirty="0" smtClean="0"/>
              <a:t> powder , intramuscular </a:t>
            </a:r>
            <a:r>
              <a:rPr lang="en-US" sz="2000" dirty="0" err="1" smtClean="0"/>
              <a:t>betamethasone</a:t>
            </a:r>
            <a:r>
              <a:rPr lang="en-US" sz="2000" dirty="0" smtClean="0"/>
              <a:t> and surgical treatment. Archives of otolaryngology head and neck surgery.1997;123:595-600.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Drettner</a:t>
            </a:r>
            <a:r>
              <a:rPr lang="en-US" sz="2000" dirty="0" smtClean="0"/>
              <a:t> B </a:t>
            </a:r>
            <a:r>
              <a:rPr lang="en-US" sz="2000" i="1" dirty="0" smtClean="0"/>
              <a:t>et </a:t>
            </a:r>
            <a:r>
              <a:rPr lang="en-US" sz="2000" i="1" dirty="0" err="1" smtClean="0"/>
              <a:t>al.</a:t>
            </a:r>
            <a:r>
              <a:rPr lang="en-US" sz="2000" dirty="0" err="1" smtClean="0"/>
              <a:t>prophylactic</a:t>
            </a:r>
            <a:r>
              <a:rPr lang="en-US" sz="2000" dirty="0" smtClean="0"/>
              <a:t> treatment with </a:t>
            </a:r>
            <a:r>
              <a:rPr lang="en-US" sz="2000" dirty="0" err="1" smtClean="0"/>
              <a:t>flunisolide</a:t>
            </a:r>
            <a:r>
              <a:rPr lang="en-US" sz="2000" dirty="0" smtClean="0"/>
              <a:t> after </a:t>
            </a:r>
            <a:r>
              <a:rPr lang="en-US" sz="2000" dirty="0" err="1" smtClean="0"/>
              <a:t>polypectomy</a:t>
            </a:r>
            <a:r>
              <a:rPr lang="en-US" sz="2000" dirty="0" smtClean="0"/>
              <a:t>. Rhinology 1982;20:149-58.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Singh B. The management of </a:t>
            </a:r>
            <a:r>
              <a:rPr lang="en-US" sz="2000" dirty="0" err="1" smtClean="0"/>
              <a:t>sinogenic</a:t>
            </a:r>
            <a:r>
              <a:rPr lang="en-US" sz="2000" dirty="0" smtClean="0"/>
              <a:t> orbital complications. Journal of laryngology and otology. 1995; 109:300-3.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Hawkins DB, Clark RW. Orbital involvement in acute </a:t>
            </a:r>
            <a:r>
              <a:rPr lang="en-US" sz="2000" dirty="0" err="1" smtClean="0"/>
              <a:t>rhinosinusitis</a:t>
            </a:r>
            <a:r>
              <a:rPr lang="en-US" sz="2000" dirty="0" smtClean="0"/>
              <a:t>. Lessons from 24 childhood patients. Clinical pediatrics. 1977; 16:464-71.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No authors given. Steroid therapy of acute </a:t>
            </a:r>
            <a:r>
              <a:rPr lang="en-US" sz="2000" dirty="0" err="1" smtClean="0"/>
              <a:t>ent</a:t>
            </a:r>
            <a:r>
              <a:rPr lang="en-US" sz="2000" dirty="0" smtClean="0"/>
              <a:t> infections: Rarely indicated. </a:t>
            </a:r>
            <a:r>
              <a:rPr lang="en-US" sz="2000" dirty="0" err="1" smtClean="0"/>
              <a:t>Prescrire</a:t>
            </a:r>
            <a:r>
              <a:rPr lang="en-US" sz="2000" dirty="0" smtClean="0"/>
              <a:t> international. 2001; 10:185-7.</a:t>
            </a:r>
            <a:endParaRPr lang="en-IN" sz="2000" dirty="0" smtClean="0"/>
          </a:p>
          <a:p>
            <a:endParaRPr lang="en-US" sz="2000" i="1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MCQ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 -1 Bony orbit is made up of how many bones?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362200"/>
            <a:ext cx="7924800" cy="60198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6</a:t>
            </a:r>
          </a:p>
          <a:p>
            <a:pPr marL="514350" indent="-514350">
              <a:buAutoNum type="alphaLcPeriod"/>
            </a:pPr>
            <a:r>
              <a:rPr lang="en-US" dirty="0" smtClean="0"/>
              <a:t>7</a:t>
            </a:r>
          </a:p>
          <a:p>
            <a:pPr marL="514350" indent="-514350">
              <a:buAutoNum type="alphaLcPeriod"/>
            </a:pPr>
            <a:r>
              <a:rPr lang="en-US" dirty="0" smtClean="0"/>
              <a:t>8</a:t>
            </a:r>
          </a:p>
          <a:p>
            <a:pPr marL="514350" indent="-514350">
              <a:buAutoNum type="alphaLcPeriod"/>
            </a:pPr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Q-2 Rule for position of anterior and posterior </a:t>
            </a:r>
            <a:r>
              <a:rPr lang="en-US" dirty="0" err="1" smtClean="0"/>
              <a:t>ethmoidal</a:t>
            </a:r>
            <a:r>
              <a:rPr lang="en-US" dirty="0" smtClean="0"/>
              <a:t> </a:t>
            </a:r>
            <a:r>
              <a:rPr lang="en-US" dirty="0" smtClean="0"/>
              <a:t>foramina is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24-12-6</a:t>
            </a:r>
          </a:p>
          <a:p>
            <a:pPr marL="514350" indent="-514350">
              <a:buAutoNum type="alphaLcPeriod"/>
            </a:pPr>
            <a:r>
              <a:rPr lang="en-US" dirty="0" smtClean="0"/>
              <a:t>24-12-12</a:t>
            </a:r>
          </a:p>
          <a:p>
            <a:pPr marL="514350" indent="-514350">
              <a:buAutoNum type="alphaLcPeriod"/>
            </a:pPr>
            <a:r>
              <a:rPr lang="en-US" dirty="0" smtClean="0"/>
              <a:t>36-24-12</a:t>
            </a:r>
          </a:p>
          <a:p>
            <a:pPr marL="514350" indent="-514350">
              <a:buAutoNum type="alphaLcPeriod"/>
            </a:pPr>
            <a:r>
              <a:rPr lang="en-US" dirty="0" smtClean="0"/>
              <a:t>12-24-12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Q-3Nasolacrimal duct </a:t>
            </a:r>
            <a:r>
              <a:rPr lang="en-US" dirty="0" err="1" smtClean="0"/>
              <a:t>drais</a:t>
            </a:r>
            <a:r>
              <a:rPr lang="en-US" dirty="0" smtClean="0"/>
              <a:t> into which meatus?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Inferior meatus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Middle </a:t>
            </a:r>
            <a:r>
              <a:rPr lang="en-US" dirty="0" err="1" smtClean="0"/>
              <a:t>meatus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Superior </a:t>
            </a:r>
            <a:r>
              <a:rPr lang="en-US" dirty="0" err="1" smtClean="0"/>
              <a:t>meatus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Spheno-ethmoidal</a:t>
            </a:r>
            <a:r>
              <a:rPr lang="en-US" dirty="0" smtClean="0"/>
              <a:t> recess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Q-4 All are supplied by </a:t>
            </a:r>
            <a:r>
              <a:rPr lang="en-US" dirty="0" err="1" smtClean="0"/>
              <a:t>occulomotor</a:t>
            </a:r>
            <a:r>
              <a:rPr lang="en-US" dirty="0" smtClean="0"/>
              <a:t> nerve except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Superior rectus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Lateral rectus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Inferior rectus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Medial rectus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Q.5 what is orbital apex syndrome?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Involvement of  III, IV,VI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Involvement of  III, IV,VI, V1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Involvement of  III, IV,VI, V1, V2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Involvement of  II, III, IV,VI, V1, V2, 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834279-835021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384811" cy="6091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1-b</a:t>
            </a:r>
          </a:p>
          <a:p>
            <a:r>
              <a:rPr lang="en-US" dirty="0" smtClean="0"/>
              <a:t>2-a </a:t>
            </a:r>
          </a:p>
          <a:p>
            <a:r>
              <a:rPr lang="en-US" dirty="0" smtClean="0"/>
              <a:t>3-a</a:t>
            </a:r>
          </a:p>
          <a:p>
            <a:r>
              <a:rPr lang="en-US" dirty="0" smtClean="0"/>
              <a:t>4-b</a:t>
            </a:r>
          </a:p>
          <a:p>
            <a:r>
              <a:rPr lang="en-US" dirty="0" smtClean="0"/>
              <a:t>5 -D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057400"/>
            <a:ext cx="7772400" cy="4572000"/>
          </a:xfrm>
        </p:spPr>
        <p:txBody>
          <a:bodyPr/>
          <a:lstStyle/>
          <a:p>
            <a:r>
              <a:rPr lang="en-US" dirty="0" smtClean="0"/>
              <a:t>Bones making up the orbit are derived from the neural crest</a:t>
            </a:r>
          </a:p>
          <a:p>
            <a:r>
              <a:rPr lang="en-US" dirty="0" smtClean="0"/>
              <a:t>Ossification complete at 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Frontal process of maxilla</a:t>
            </a:r>
          </a:p>
          <a:p>
            <a:r>
              <a:rPr lang="en-US" dirty="0" err="1" smtClean="0"/>
              <a:t>Lacrimal</a:t>
            </a:r>
            <a:r>
              <a:rPr lang="en-US" dirty="0" smtClean="0"/>
              <a:t> bone</a:t>
            </a:r>
          </a:p>
          <a:p>
            <a:r>
              <a:rPr lang="en-US" dirty="0" smtClean="0"/>
              <a:t>Lamina </a:t>
            </a:r>
            <a:r>
              <a:rPr lang="en-US" dirty="0" err="1" smtClean="0"/>
              <a:t>papyracea</a:t>
            </a:r>
            <a:r>
              <a:rPr lang="en-US" dirty="0" smtClean="0"/>
              <a:t> of </a:t>
            </a:r>
            <a:r>
              <a:rPr lang="en-US" dirty="0" err="1" smtClean="0"/>
              <a:t>ethmoid</a:t>
            </a:r>
            <a:endParaRPr lang="en-US" dirty="0" smtClean="0"/>
          </a:p>
          <a:p>
            <a:r>
              <a:rPr lang="en-US" dirty="0" smtClean="0"/>
              <a:t>Body of sphenoid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an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304800"/>
            <a:ext cx="78486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Lamina </a:t>
            </a:r>
            <a:r>
              <a:rPr lang="en-US" dirty="0" err="1" smtClean="0"/>
              <a:t>papyracea</a:t>
            </a:r>
            <a:r>
              <a:rPr lang="en-US" dirty="0" smtClean="0"/>
              <a:t> extremely thin; infections of </a:t>
            </a:r>
            <a:r>
              <a:rPr lang="en-US" dirty="0" err="1" smtClean="0"/>
              <a:t>ethmoid</a:t>
            </a:r>
            <a:r>
              <a:rPr lang="en-US" dirty="0" smtClean="0"/>
              <a:t> sinus spread to orbit</a:t>
            </a:r>
          </a:p>
          <a:p>
            <a:r>
              <a:rPr lang="en-US" dirty="0" err="1" smtClean="0"/>
              <a:t>Tumours</a:t>
            </a:r>
            <a:r>
              <a:rPr lang="en-US" dirty="0" smtClean="0"/>
              <a:t> of nasal cavity</a:t>
            </a:r>
          </a:p>
          <a:p>
            <a:r>
              <a:rPr lang="en-US" dirty="0" err="1" smtClean="0"/>
              <a:t>Lacrimal</a:t>
            </a:r>
            <a:r>
              <a:rPr lang="en-US" dirty="0" smtClean="0"/>
              <a:t> bone in region of </a:t>
            </a:r>
            <a:r>
              <a:rPr lang="en-US" dirty="0" err="1" smtClean="0"/>
              <a:t>lacrimal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 penetrated in endoscopic DCR</a:t>
            </a:r>
          </a:p>
          <a:p>
            <a:r>
              <a:rPr lang="en-US" dirty="0" err="1" smtClean="0"/>
              <a:t>Frontoethmiod</a:t>
            </a:r>
            <a:r>
              <a:rPr lang="en-US" dirty="0" smtClean="0"/>
              <a:t> suture line</a:t>
            </a:r>
          </a:p>
          <a:p>
            <a:r>
              <a:rPr lang="en-US" dirty="0" smtClean="0"/>
              <a:t>Anterior and posterior </a:t>
            </a:r>
            <a:r>
              <a:rPr lang="en-US" dirty="0" err="1" smtClean="0"/>
              <a:t>ethmoidal</a:t>
            </a:r>
            <a:r>
              <a:rPr lang="en-US" dirty="0" smtClean="0"/>
              <a:t> foramina</a:t>
            </a:r>
          </a:p>
          <a:p>
            <a:r>
              <a:rPr lang="en-US" dirty="0" smtClean="0"/>
              <a:t>24 – 12 – 6 rule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5467</TotalTime>
  <Words>1041</Words>
  <Application>Microsoft Office PowerPoint</Application>
  <PresentationFormat>On-screen Show (4:3)</PresentationFormat>
  <Paragraphs>259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Equity</vt:lpstr>
      <vt:lpstr>ANATOMY OF THE ORBIT</vt:lpstr>
      <vt:lpstr>Levels of Evidence</vt:lpstr>
      <vt:lpstr>Levels of Evidence</vt:lpstr>
      <vt:lpstr>INTRODUCTION</vt:lpstr>
      <vt:lpstr>Slide 5</vt:lpstr>
      <vt:lpstr>EMBRYOLOGY</vt:lpstr>
      <vt:lpstr>MEDIAL WALL</vt:lpstr>
      <vt:lpstr>Slide 8</vt:lpstr>
      <vt:lpstr>APPLIED ANATOMY</vt:lpstr>
      <vt:lpstr>Slide 10</vt:lpstr>
      <vt:lpstr>INFERIOR WALL</vt:lpstr>
      <vt:lpstr>Slide 12</vt:lpstr>
      <vt:lpstr>APPLIED ANATOMY</vt:lpstr>
      <vt:lpstr>SUPERIOR WALL</vt:lpstr>
      <vt:lpstr>Slide 15</vt:lpstr>
      <vt:lpstr>APPLIED ANATOMY</vt:lpstr>
      <vt:lpstr>LATERAL WALL</vt:lpstr>
      <vt:lpstr>Slide 18</vt:lpstr>
      <vt:lpstr>Superior orbital fissure</vt:lpstr>
      <vt:lpstr>Inferior orbital fissure</vt:lpstr>
      <vt:lpstr>Openings </vt:lpstr>
      <vt:lpstr>Opening </vt:lpstr>
      <vt:lpstr>SOFT TISSUES OF THE ORBIT</vt:lpstr>
      <vt:lpstr>ORBITAL DECOMPRESSION</vt:lpstr>
      <vt:lpstr>INDICATIONS</vt:lpstr>
      <vt:lpstr>Slide 26</vt:lpstr>
      <vt:lpstr>Slide 27</vt:lpstr>
      <vt:lpstr>DECOMPRESSION OF THE OPTIC NERVE</vt:lpstr>
      <vt:lpstr>Slide 29</vt:lpstr>
      <vt:lpstr>Orbital complications of CRS [**]</vt:lpstr>
      <vt:lpstr>ORBITAL CELLULITIS AND INTRAORBITAL ABSCESS</vt:lpstr>
      <vt:lpstr>Slide 32</vt:lpstr>
      <vt:lpstr>Slide 33</vt:lpstr>
      <vt:lpstr>Stages:</vt:lpstr>
      <vt:lpstr>Slide 35</vt:lpstr>
      <vt:lpstr>Orbital apex syndrome </vt:lpstr>
      <vt:lpstr>Management:</vt:lpstr>
      <vt:lpstr>Medical management</vt:lpstr>
      <vt:lpstr>Surgical management</vt:lpstr>
      <vt:lpstr>THE ‘IMPLODING’ ANTRUM </vt:lpstr>
      <vt:lpstr>Slide 41</vt:lpstr>
      <vt:lpstr>Slide 42</vt:lpstr>
      <vt:lpstr>references</vt:lpstr>
      <vt:lpstr>MCQ</vt:lpstr>
      <vt:lpstr>Q -1 Bony orbit is made up of how many bones?</vt:lpstr>
      <vt:lpstr>Q-2 Rule for position of anterior and posterior ethmoidal foramina is </vt:lpstr>
      <vt:lpstr>Q-3Nasolacrimal duct drais into which meatus? </vt:lpstr>
      <vt:lpstr>Q-4 All are supplied by occulomotor nerve except </vt:lpstr>
      <vt:lpstr>Q.5 what is orbital apex syndrome?</vt:lpstr>
      <vt:lpstr>THANK YOU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ORBIT</dc:title>
  <dc:creator>Chintan</dc:creator>
  <cp:lastModifiedBy>dhiraj general hospital</cp:lastModifiedBy>
  <cp:revision>133</cp:revision>
  <dcterms:created xsi:type="dcterms:W3CDTF">2011-08-11T02:04:50Z</dcterms:created>
  <dcterms:modified xsi:type="dcterms:W3CDTF">2014-12-09T07:45:01Z</dcterms:modified>
</cp:coreProperties>
</file>